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5" r:id="rId12"/>
    <p:sldId id="266" r:id="rId13"/>
    <p:sldId id="263"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3357" autoAdjust="0"/>
  </p:normalViewPr>
  <p:slideViewPr>
    <p:cSldViewPr snapToGrid="0">
      <p:cViewPr varScale="1">
        <p:scale>
          <a:sx n="44" d="100"/>
          <a:sy n="44" d="100"/>
        </p:scale>
        <p:origin x="432" y="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C5B91-F1E8-47BD-96A0-FC3EC9710C9B}"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68EF9-0F8A-4F1B-9F05-3F79D5DED50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568EF9-0F8A-4F1B-9F05-3F79D5DED50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Version#d</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E4FCB-58FB-4857-9DDA-84040ED6B7E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Version#d</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E4FCB-58FB-4857-9DDA-84040ED6B7E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Version#d</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E4FCB-58FB-4857-9DDA-84040ED6B7E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1974850" y="6292850"/>
            <a:ext cx="4248150" cy="365125"/>
          </a:xfrm>
        </p:spPr>
        <p:txBody>
          <a:bodyPr/>
          <a:lstStyle>
            <a:lvl1pPr>
              <a:defRPr/>
            </a:lvl1pPr>
          </a:lstStyle>
          <a:p>
            <a:r>
              <a:rPr lang="en-US" smtClean="0"/>
              <a:t>Version#d</a:t>
            </a:r>
            <a:endParaRPr lang="en-US" dirty="0"/>
          </a:p>
        </p:txBody>
      </p:sp>
      <p:sp>
        <p:nvSpPr>
          <p:cNvPr id="6" name="Slide Number Placeholder 5"/>
          <p:cNvSpPr>
            <a:spLocks noGrp="1"/>
          </p:cNvSpPr>
          <p:nvPr>
            <p:ph type="sldNum" sz="quarter" idx="12"/>
          </p:nvPr>
        </p:nvSpPr>
        <p:spPr>
          <a:xfrm>
            <a:off x="6457950" y="6318251"/>
            <a:ext cx="2057400" cy="365125"/>
          </a:xfrm>
        </p:spPr>
        <p:txBody>
          <a:bodyPr/>
          <a:lstStyle/>
          <a:p>
            <a:fld id="{891E4FCB-58FB-4857-9DDA-84040ED6B7E7}"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r>
              <a:rPr lang="en-US" smtClean="0"/>
              <a:t>Version#d</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E4FCB-58FB-4857-9DDA-84040ED6B7E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Version#d</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1E4FCB-58FB-4857-9DDA-84040ED6B7E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Version#d</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1E4FCB-58FB-4857-9DDA-84040ED6B7E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Version#d</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1E4FCB-58FB-4857-9DDA-84040ED6B7E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Version#d</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1E4FCB-58FB-4857-9DDA-84040ED6B7E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r>
              <a:rPr lang="en-US" smtClean="0"/>
              <a:t>Version#d</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E4FCB-58FB-4857-9DDA-84040ED6B7E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r>
              <a:rPr lang="en-US" smtClean="0"/>
              <a:t>Version#d</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E4FCB-58FB-4857-9DDA-84040ED6B7E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Version#d</a:t>
            </a: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E4FCB-58FB-4857-9DDA-84040ED6B7E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Decision Control Structures</a:t>
            </a:r>
            <a:endParaRPr lang="en-US" dirty="0"/>
          </a:p>
        </p:txBody>
      </p:sp>
      <p:sp>
        <p:nvSpPr>
          <p:cNvPr id="3" name="Subtitle 2"/>
          <p:cNvSpPr>
            <a:spLocks noGrp="1"/>
          </p:cNvSpPr>
          <p:nvPr>
            <p:ph type="subTitle" idx="1"/>
          </p:nvPr>
        </p:nvSpPr>
        <p:spPr/>
        <p:txBody>
          <a:bodyPr/>
          <a:lstStyle/>
          <a:p>
            <a:r>
              <a:rPr lang="en-US" dirty="0" smtClean="0"/>
              <a:t>ICS2 – Introduction to Programming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Version#d</a:t>
            </a:r>
            <a:endParaRPr lang="en-US" dirty="0"/>
          </a:p>
        </p:txBody>
      </p:sp>
      <p:sp>
        <p:nvSpPr>
          <p:cNvPr id="5" name="Content Placeholder 2"/>
          <p:cNvSpPr>
            <a:spLocks noGrp="1"/>
          </p:cNvSpPr>
          <p:nvPr>
            <p:ph idx="1"/>
          </p:nvPr>
        </p:nvSpPr>
        <p:spPr>
          <a:xfrm>
            <a:off x="704850" y="549274"/>
            <a:ext cx="7886700" cy="5743575"/>
          </a:xfrm>
        </p:spPr>
        <p:txBody>
          <a:bodyPr>
            <a:normAutofit lnSpcReduction="10000"/>
          </a:bodyPr>
          <a:lstStyle/>
          <a:p>
            <a:r>
              <a:rPr lang="en-US" dirty="0" smtClean="0"/>
              <a:t>Example: Program that will determine if an input value is positive or negative or neither.</a:t>
            </a:r>
            <a:endParaRPr lang="en-US" dirty="0" smtClean="0"/>
          </a:p>
          <a:p>
            <a:pPr marL="0" indent="0">
              <a:buNone/>
            </a:pPr>
            <a:r>
              <a:rPr lang="en-US" sz="1800" dirty="0" smtClean="0">
                <a:latin typeface="Courier New" panose="02070309020205020404" pitchFamily="49" charset="0"/>
                <a:cs typeface="Courier New" panose="02070309020205020404" pitchFamily="49" charset="0"/>
              </a:rPr>
              <a:t>import </a:t>
            </a:r>
            <a:r>
              <a:rPr lang="en-US" sz="1800" dirty="0" err="1" smtClean="0">
                <a:latin typeface="Courier New" panose="02070309020205020404" pitchFamily="49" charset="0"/>
                <a:cs typeface="Courier New" panose="02070309020205020404" pitchFamily="49" charset="0"/>
              </a:rPr>
              <a:t>java.util</a:t>
            </a:r>
            <a:r>
              <a:rPr lang="en-US" sz="1800" dirty="0" smtClean="0">
                <a:latin typeface="Courier New" panose="02070309020205020404" pitchFamily="49" charset="0"/>
                <a:cs typeface="Courier New" panose="02070309020205020404" pitchFamily="49" charset="0"/>
              </a:rPr>
              <a:t>.*;</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public class Number{</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public static void main(String[] </a:t>
            </a:r>
            <a:r>
              <a:rPr lang="en-US" sz="1800" dirty="0" err="1" smtClean="0">
                <a:latin typeface="Courier New" panose="02070309020205020404" pitchFamily="49" charset="0"/>
                <a:cs typeface="Courier New" panose="02070309020205020404" pitchFamily="49" charset="0"/>
              </a:rPr>
              <a:t>args</a:t>
            </a:r>
            <a:r>
              <a:rPr lang="en-US" sz="1800" dirty="0" smtClean="0">
                <a:latin typeface="Courier New" panose="02070309020205020404" pitchFamily="49" charset="0"/>
                <a:cs typeface="Courier New" panose="02070309020205020404" pitchFamily="49" charset="0"/>
              </a:rPr>
              <a:t>){</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no;</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Scanner </a:t>
            </a:r>
            <a:r>
              <a:rPr lang="en-US" sz="1800" dirty="0" err="1" smtClean="0">
                <a:latin typeface="Courier New" panose="02070309020205020404" pitchFamily="49" charset="0"/>
                <a:cs typeface="Courier New" panose="02070309020205020404" pitchFamily="49" charset="0"/>
              </a:rPr>
              <a:t>sc</a:t>
            </a:r>
            <a:r>
              <a:rPr lang="en-US" sz="1800" dirty="0" smtClean="0">
                <a:latin typeface="Courier New" panose="02070309020205020404" pitchFamily="49" charset="0"/>
                <a:cs typeface="Courier New" panose="02070309020205020404" pitchFamily="49" charset="0"/>
              </a:rPr>
              <a:t>=new Scanner(System.in);</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no=</a:t>
            </a:r>
            <a:r>
              <a:rPr lang="en-US" sz="1800" dirty="0" err="1" smtClean="0">
                <a:latin typeface="Courier New" panose="02070309020205020404" pitchFamily="49" charset="0"/>
                <a:cs typeface="Courier New" panose="02070309020205020404" pitchFamily="49" charset="0"/>
              </a:rPr>
              <a:t>sc.nextInt</a:t>
            </a:r>
            <a:r>
              <a:rPr lang="en-US" sz="1800" dirty="0" smtClean="0">
                <a:latin typeface="Courier New" panose="02070309020205020404" pitchFamily="49" charset="0"/>
                <a:cs typeface="Courier New" panose="02070309020205020404" pitchFamily="49" charset="0"/>
              </a:rPr>
              <a:t>();</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if(no&lt;0)</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System.out.println</a:t>
            </a:r>
            <a:r>
              <a:rPr lang="en-US" sz="1800" dirty="0" smtClean="0">
                <a:latin typeface="Courier New" panose="02070309020205020404" pitchFamily="49" charset="0"/>
                <a:cs typeface="Courier New" panose="02070309020205020404" pitchFamily="49" charset="0"/>
              </a:rPr>
              <a:t>(“Negative”);</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else if(no&gt;0)</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System.out.println</a:t>
            </a:r>
            <a:r>
              <a:rPr lang="en-US" sz="1800" dirty="0" smtClean="0">
                <a:latin typeface="Courier New" panose="02070309020205020404" pitchFamily="49" charset="0"/>
                <a:cs typeface="Courier New" panose="02070309020205020404" pitchFamily="49" charset="0"/>
              </a:rPr>
              <a:t>(“Positive”);</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else</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System.out.println</a:t>
            </a:r>
            <a:r>
              <a:rPr lang="en-US" sz="1800" dirty="0" smtClean="0">
                <a:latin typeface="Courier New" panose="02070309020205020404" pitchFamily="49" charset="0"/>
                <a:cs typeface="Courier New" panose="02070309020205020404" pitchFamily="49" charset="0"/>
              </a:rPr>
              <a:t>(“Neither”);</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 Statement</a:t>
            </a:r>
            <a:endParaRPr lang="en-US" dirty="0"/>
          </a:p>
        </p:txBody>
      </p:sp>
      <p:sp>
        <p:nvSpPr>
          <p:cNvPr id="3" name="Content Placeholder 2"/>
          <p:cNvSpPr>
            <a:spLocks noGrp="1"/>
          </p:cNvSpPr>
          <p:nvPr>
            <p:ph idx="1"/>
          </p:nvPr>
        </p:nvSpPr>
        <p:spPr/>
        <p:txBody>
          <a:bodyPr/>
          <a:lstStyle/>
          <a:p>
            <a:r>
              <a:rPr lang="en-US" dirty="0" smtClean="0"/>
              <a:t>Since if statement is a valid java statement, it can also be used inside another if statement.</a:t>
            </a:r>
            <a:endParaRPr lang="en-US" dirty="0" smtClean="0"/>
          </a:p>
          <a:p>
            <a:r>
              <a:rPr lang="en-US" dirty="0" smtClean="0"/>
              <a:t>Example: Create a program that will compute for an overtime pay of employees based on the given time, day, rate and employee classification.  If the employee is regular, the OT pay is equal to the rate per hour for regular days and 50% additional for weekends. For contractual employees, OT is 50% regardless of days work.</a:t>
            </a:r>
            <a:endParaRPr lang="en-US" dirty="0"/>
          </a:p>
        </p:txBody>
      </p:sp>
      <p:sp>
        <p:nvSpPr>
          <p:cNvPr id="4" name="Date Placeholder 3"/>
          <p:cNvSpPr>
            <a:spLocks noGrp="1"/>
          </p:cNvSpPr>
          <p:nvPr>
            <p:ph type="dt" sz="half" idx="10"/>
          </p:nvPr>
        </p:nvSpPr>
        <p:spPr/>
        <p:txBody>
          <a:bodyPr/>
          <a:lstStyle/>
          <a:p>
            <a:r>
              <a:rPr lang="en-US" smtClean="0"/>
              <a:t>Version#d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a:p>
        </p:txBody>
      </p:sp>
      <p:sp>
        <p:nvSpPr>
          <p:cNvPr id="3" name="Content Placeholder 2"/>
          <p:cNvSpPr>
            <a:spLocks noGrp="1"/>
          </p:cNvSpPr>
          <p:nvPr>
            <p:ph idx="1"/>
          </p:nvPr>
        </p:nvSpPr>
        <p:spPr/>
        <p:txBody>
          <a:bodyPr/>
          <a:lstStyle/>
          <a:p>
            <a:r>
              <a:rPr lang="en-US" dirty="0" smtClean="0"/>
              <a:t>Syntax:</a:t>
            </a: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r>
              <a:rPr lang="en-US" smtClean="0"/>
              <a:t>Version#d</a:t>
            </a:r>
            <a:endParaRPr lang="en-US" dirty="0"/>
          </a:p>
        </p:txBody>
      </p:sp>
      <p:pic>
        <p:nvPicPr>
          <p:cNvPr id="5" name="Picture 4"/>
          <p:cNvPicPr>
            <a:picLocks noChangeAspect="1"/>
          </p:cNvPicPr>
          <p:nvPr/>
        </p:nvPicPr>
        <p:blipFill>
          <a:blip r:embed="rId1"/>
          <a:stretch>
            <a:fillRect/>
          </a:stretch>
        </p:blipFill>
        <p:spPr>
          <a:xfrm>
            <a:off x="2724150" y="1577975"/>
            <a:ext cx="5791200" cy="48466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Control Structures</a:t>
            </a:r>
            <a:endParaRPr lang="en-US" dirty="0"/>
          </a:p>
        </p:txBody>
      </p:sp>
      <p:sp>
        <p:nvSpPr>
          <p:cNvPr id="3" name="Content Placeholder 2"/>
          <p:cNvSpPr>
            <a:spLocks noGrp="1"/>
          </p:cNvSpPr>
          <p:nvPr>
            <p:ph idx="1"/>
          </p:nvPr>
        </p:nvSpPr>
        <p:spPr/>
        <p:txBody>
          <a:bodyPr/>
          <a:lstStyle/>
          <a:p>
            <a:r>
              <a:rPr lang="en-US" dirty="0" smtClean="0"/>
              <a:t>Statements that is organized in such a way that there should be a condition to be evaluated first </a:t>
            </a:r>
            <a:endParaRPr lang="en-US" dirty="0" smtClean="0"/>
          </a:p>
          <a:p>
            <a:r>
              <a:rPr lang="en-US" dirty="0" smtClean="0"/>
              <a:t>The behavior of the program will depend on the truthfulness of a condition being tested</a:t>
            </a:r>
            <a:endParaRPr lang="en-US" dirty="0" smtClean="0"/>
          </a:p>
          <a:p>
            <a:r>
              <a:rPr lang="en-US" dirty="0" smtClean="0"/>
              <a:t>The result of the condition will dictate the course of action to be taken</a:t>
            </a:r>
            <a:endParaRPr lang="en-US" dirty="0"/>
          </a:p>
        </p:txBody>
      </p:sp>
      <p:sp>
        <p:nvSpPr>
          <p:cNvPr id="4" name="Date Placeholder 3"/>
          <p:cNvSpPr>
            <a:spLocks noGrp="1"/>
          </p:cNvSpPr>
          <p:nvPr>
            <p:ph type="dt" sz="half" idx="10"/>
          </p:nvPr>
        </p:nvSpPr>
        <p:spPr/>
        <p:txBody>
          <a:bodyPr/>
          <a:lstStyle/>
          <a:p>
            <a:r>
              <a:rPr lang="en-US" smtClean="0"/>
              <a:t>Version#d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Operator (?:)</a:t>
            </a:r>
            <a:endParaRPr lang="en-US" dirty="0"/>
          </a:p>
        </p:txBody>
      </p:sp>
      <p:sp>
        <p:nvSpPr>
          <p:cNvPr id="3" name="Content Placeholder 2"/>
          <p:cNvSpPr>
            <a:spLocks noGrp="1"/>
          </p:cNvSpPr>
          <p:nvPr>
            <p:ph idx="1"/>
          </p:nvPr>
        </p:nvSpPr>
        <p:spPr/>
        <p:txBody>
          <a:bodyPr/>
          <a:lstStyle/>
          <a:p>
            <a:r>
              <a:rPr lang="en-US" dirty="0" smtClean="0"/>
              <a:t>The ?: is a ternary operator since it takes three arguments that together form a conditional expression</a:t>
            </a:r>
            <a:endParaRPr lang="en-US" dirty="0" smtClean="0"/>
          </a:p>
          <a:p>
            <a:r>
              <a:rPr lang="en-US" dirty="0" smtClean="0"/>
              <a:t>Syntax:</a:t>
            </a:r>
            <a:endParaRPr lang="en-US" dirty="0" smtClean="0"/>
          </a:p>
          <a:p>
            <a:pPr marL="0" indent="0">
              <a:buNone/>
            </a:pPr>
            <a:endParaRPr lang="en-US" dirty="0"/>
          </a:p>
          <a:p>
            <a:pPr marL="0" indent="0">
              <a:buNone/>
            </a:pPr>
            <a:r>
              <a:rPr lang="en-US" dirty="0" smtClean="0"/>
              <a:t>	</a:t>
            </a:r>
            <a:r>
              <a:rPr lang="en-US" i="1" dirty="0" smtClean="0"/>
              <a:t>expr1 ? </a:t>
            </a:r>
            <a:r>
              <a:rPr lang="en-US" i="1" dirty="0"/>
              <a:t>e</a:t>
            </a:r>
            <a:r>
              <a:rPr lang="en-US" i="1" dirty="0" smtClean="0"/>
              <a:t>xpr2 : expr3</a:t>
            </a:r>
            <a:endParaRPr lang="en-US" i="1" dirty="0" smtClean="0"/>
          </a:p>
          <a:p>
            <a:r>
              <a:rPr lang="en-US" dirty="0" smtClean="0"/>
              <a:t>Idea behind ?: is that if </a:t>
            </a:r>
            <a:r>
              <a:rPr lang="en-US" i="1" dirty="0" smtClean="0"/>
              <a:t>expr1</a:t>
            </a:r>
            <a:r>
              <a:rPr lang="en-US" dirty="0" smtClean="0"/>
              <a:t> is </a:t>
            </a:r>
            <a:r>
              <a:rPr lang="en-US" i="1" dirty="0" smtClean="0"/>
              <a:t>true</a:t>
            </a:r>
            <a:r>
              <a:rPr lang="en-US" dirty="0" smtClean="0"/>
              <a:t>, value of </a:t>
            </a:r>
            <a:r>
              <a:rPr lang="en-US" i="1" dirty="0" smtClean="0"/>
              <a:t>expr2</a:t>
            </a:r>
            <a:r>
              <a:rPr lang="en-US" dirty="0" smtClean="0"/>
              <a:t> is returned, otherwise, </a:t>
            </a:r>
            <a:r>
              <a:rPr lang="en-US" i="1" dirty="0" smtClean="0"/>
              <a:t>expr3</a:t>
            </a:r>
            <a:r>
              <a:rPr lang="en-US" dirty="0" smtClean="0"/>
              <a:t> is returned</a:t>
            </a:r>
            <a:endParaRPr lang="en-US" dirty="0"/>
          </a:p>
        </p:txBody>
      </p:sp>
      <p:sp>
        <p:nvSpPr>
          <p:cNvPr id="4" name="Date Placeholder 3"/>
          <p:cNvSpPr>
            <a:spLocks noGrp="1"/>
          </p:cNvSpPr>
          <p:nvPr>
            <p:ph type="dt" sz="half" idx="10"/>
          </p:nvPr>
        </p:nvSpPr>
        <p:spPr/>
        <p:txBody>
          <a:bodyPr/>
          <a:lstStyle/>
          <a:p>
            <a:r>
              <a:rPr lang="en-US" smtClean="0"/>
              <a:t>Version#d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Version#d</a:t>
            </a:r>
            <a:endParaRPr lang="en-US" dirty="0"/>
          </a:p>
        </p:txBody>
      </p:sp>
      <p:pic>
        <p:nvPicPr>
          <p:cNvPr id="5" name="Picture 4"/>
          <p:cNvPicPr>
            <a:picLocks noChangeAspect="1"/>
          </p:cNvPicPr>
          <p:nvPr/>
        </p:nvPicPr>
        <p:blipFill>
          <a:blip r:embed="rId1"/>
          <a:stretch>
            <a:fillRect/>
          </a:stretch>
        </p:blipFill>
        <p:spPr>
          <a:xfrm>
            <a:off x="1166680" y="1825625"/>
            <a:ext cx="6826189" cy="353720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a:t>
            </a:r>
            <a:endParaRPr lang="en-US" dirty="0"/>
          </a:p>
        </p:txBody>
      </p:sp>
      <p:sp>
        <p:nvSpPr>
          <p:cNvPr id="3" name="Content Placeholder 2"/>
          <p:cNvSpPr>
            <a:spLocks noGrp="1"/>
          </p:cNvSpPr>
          <p:nvPr>
            <p:ph idx="1"/>
          </p:nvPr>
        </p:nvSpPr>
        <p:spPr/>
        <p:txBody>
          <a:bodyPr/>
          <a:lstStyle/>
          <a:p>
            <a:r>
              <a:rPr lang="en-US" dirty="0" smtClean="0"/>
              <a:t>Syntax:</a:t>
            </a:r>
            <a:endParaRPr lang="en-US" dirty="0" smtClean="0"/>
          </a:p>
          <a:p>
            <a:endParaRPr lang="en-US" dirty="0"/>
          </a:p>
        </p:txBody>
      </p:sp>
      <p:sp>
        <p:nvSpPr>
          <p:cNvPr id="4" name="Date Placeholder 3"/>
          <p:cNvSpPr>
            <a:spLocks noGrp="1"/>
          </p:cNvSpPr>
          <p:nvPr>
            <p:ph type="dt" sz="half" idx="10"/>
          </p:nvPr>
        </p:nvSpPr>
        <p:spPr/>
        <p:txBody>
          <a:bodyPr/>
          <a:lstStyle/>
          <a:p>
            <a:r>
              <a:rPr lang="en-US" smtClean="0"/>
              <a:t>Version#d</a:t>
            </a:r>
            <a:endParaRPr lang="en-US" dirty="0"/>
          </a:p>
        </p:txBody>
      </p:sp>
      <p:pic>
        <p:nvPicPr>
          <p:cNvPr id="5" name="Picture 4"/>
          <p:cNvPicPr>
            <a:picLocks noChangeAspect="1"/>
          </p:cNvPicPr>
          <p:nvPr/>
        </p:nvPicPr>
        <p:blipFill>
          <a:blip r:embed="rId1"/>
          <a:stretch>
            <a:fillRect/>
          </a:stretch>
        </p:blipFill>
        <p:spPr>
          <a:xfrm>
            <a:off x="3124199" y="1825625"/>
            <a:ext cx="5594577" cy="43513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68325"/>
            <a:ext cx="7886700" cy="4351338"/>
          </a:xfrm>
        </p:spPr>
        <p:txBody>
          <a:bodyPr/>
          <a:lstStyle/>
          <a:p>
            <a:r>
              <a:rPr lang="en-US" dirty="0" smtClean="0"/>
              <a:t>Example: Program that will determine if an input value is positive</a:t>
            </a:r>
            <a:endParaRPr lang="en-US" dirty="0"/>
          </a:p>
        </p:txBody>
      </p:sp>
      <p:sp>
        <p:nvSpPr>
          <p:cNvPr id="4" name="Date Placeholder 3"/>
          <p:cNvSpPr>
            <a:spLocks noGrp="1"/>
          </p:cNvSpPr>
          <p:nvPr>
            <p:ph type="dt" sz="half" idx="10"/>
          </p:nvPr>
        </p:nvSpPr>
        <p:spPr/>
        <p:txBody>
          <a:bodyPr/>
          <a:lstStyle/>
          <a:p>
            <a:r>
              <a:rPr lang="en-US" smtClean="0"/>
              <a:t>Version#d</a:t>
            </a:r>
            <a:endParaRPr lang="en-US" dirty="0"/>
          </a:p>
        </p:txBody>
      </p:sp>
      <p:pic>
        <p:nvPicPr>
          <p:cNvPr id="5" name="Picture 4"/>
          <p:cNvPicPr>
            <a:picLocks noChangeAspect="1"/>
          </p:cNvPicPr>
          <p:nvPr/>
        </p:nvPicPr>
        <p:blipFill>
          <a:blip r:embed="rId1"/>
          <a:stretch>
            <a:fillRect/>
          </a:stretch>
        </p:blipFill>
        <p:spPr>
          <a:xfrm>
            <a:off x="977177" y="1544382"/>
            <a:ext cx="7265845" cy="453256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f-else Statement</a:t>
            </a:r>
            <a:endParaRPr lang="en-US" dirty="0"/>
          </a:p>
        </p:txBody>
      </p:sp>
      <p:sp>
        <p:nvSpPr>
          <p:cNvPr id="3" name="Content Placeholder 2"/>
          <p:cNvSpPr>
            <a:spLocks noGrp="1"/>
          </p:cNvSpPr>
          <p:nvPr>
            <p:ph idx="1"/>
          </p:nvPr>
        </p:nvSpPr>
        <p:spPr/>
        <p:txBody>
          <a:bodyPr/>
          <a:lstStyle/>
          <a:p>
            <a:r>
              <a:rPr lang="en-US" dirty="0" smtClean="0"/>
              <a:t>Syntax:</a:t>
            </a: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r>
              <a:rPr lang="en-US" smtClean="0"/>
              <a:t>Version#d</a:t>
            </a:r>
            <a:endParaRPr lang="en-US" dirty="0"/>
          </a:p>
        </p:txBody>
      </p:sp>
      <p:pic>
        <p:nvPicPr>
          <p:cNvPr id="5" name="Picture 4"/>
          <p:cNvPicPr>
            <a:picLocks noChangeAspect="1"/>
          </p:cNvPicPr>
          <p:nvPr/>
        </p:nvPicPr>
        <p:blipFill>
          <a:blip r:embed="rId1"/>
          <a:stretch>
            <a:fillRect/>
          </a:stretch>
        </p:blipFill>
        <p:spPr>
          <a:xfrm>
            <a:off x="4214812" y="1358101"/>
            <a:ext cx="4016375" cy="511731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68325"/>
            <a:ext cx="7886700" cy="841375"/>
          </a:xfrm>
        </p:spPr>
        <p:txBody>
          <a:bodyPr>
            <a:normAutofit lnSpcReduction="10000"/>
          </a:bodyPr>
          <a:lstStyle/>
          <a:p>
            <a:r>
              <a:rPr lang="en-US" dirty="0" smtClean="0"/>
              <a:t>Example: Program that will determine if an input value is positive or negative</a:t>
            </a:r>
            <a:endParaRPr lang="en-US" dirty="0"/>
          </a:p>
        </p:txBody>
      </p:sp>
      <p:sp>
        <p:nvSpPr>
          <p:cNvPr id="4" name="Date Placeholder 3"/>
          <p:cNvSpPr>
            <a:spLocks noGrp="1"/>
          </p:cNvSpPr>
          <p:nvPr>
            <p:ph type="dt" sz="half" idx="10"/>
          </p:nvPr>
        </p:nvSpPr>
        <p:spPr/>
        <p:txBody>
          <a:bodyPr/>
          <a:lstStyle/>
          <a:p>
            <a:r>
              <a:rPr lang="en-US" smtClean="0"/>
              <a:t>Version#d</a:t>
            </a:r>
            <a:endParaRPr lang="en-US" dirty="0"/>
          </a:p>
        </p:txBody>
      </p:sp>
      <p:pic>
        <p:nvPicPr>
          <p:cNvPr id="2" name="Picture 1"/>
          <p:cNvPicPr>
            <a:picLocks noChangeAspect="1"/>
          </p:cNvPicPr>
          <p:nvPr/>
        </p:nvPicPr>
        <p:blipFill>
          <a:blip r:embed="rId1"/>
          <a:stretch>
            <a:fillRect/>
          </a:stretch>
        </p:blipFill>
        <p:spPr>
          <a:xfrm>
            <a:off x="784233" y="1600200"/>
            <a:ext cx="7575533" cy="46926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if-else Statement</a:t>
            </a:r>
            <a:endParaRPr lang="en-US" dirty="0"/>
          </a:p>
        </p:txBody>
      </p:sp>
      <p:sp>
        <p:nvSpPr>
          <p:cNvPr id="3" name="Content Placeholder 2"/>
          <p:cNvSpPr>
            <a:spLocks noGrp="1"/>
          </p:cNvSpPr>
          <p:nvPr>
            <p:ph idx="1"/>
          </p:nvPr>
        </p:nvSpPr>
        <p:spPr/>
        <p:txBody>
          <a:bodyPr/>
          <a:lstStyle/>
          <a:p>
            <a:r>
              <a:rPr lang="en-US" dirty="0" smtClean="0"/>
              <a:t>Syntax:</a:t>
            </a:r>
            <a:endParaRPr lang="en-US" dirty="0" smtClean="0"/>
          </a:p>
          <a:p>
            <a:pPr marL="0" indent="0">
              <a:buNone/>
            </a:pPr>
            <a:r>
              <a:rPr lang="en-US" dirty="0"/>
              <a:t>	</a:t>
            </a:r>
            <a:r>
              <a:rPr lang="en-US" sz="1800" dirty="0" smtClean="0">
                <a:latin typeface="Courier New" panose="02070309020205020404" pitchFamily="49" charset="0"/>
                <a:cs typeface="Courier New" panose="02070309020205020404" pitchFamily="49" charset="0"/>
              </a:rPr>
              <a:t>if (condition){</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statements;}</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else if (condition){</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statements;}</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 .</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else{</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statements;}</a:t>
            </a:r>
            <a:endParaRPr lang="en-US" sz="1800" dirty="0" smtClean="0">
              <a:latin typeface="Courier New" panose="02070309020205020404" pitchFamily="49" charset="0"/>
              <a:cs typeface="Courier New" panose="02070309020205020404" pitchFamily="49" charset="0"/>
            </a:endParaRPr>
          </a:p>
          <a:p>
            <a:pPr marL="0" indent="0">
              <a:buNone/>
            </a:pPr>
            <a:endParaRPr lang="en-US" sz="1800" dirty="0"/>
          </a:p>
        </p:txBody>
      </p:sp>
      <p:sp>
        <p:nvSpPr>
          <p:cNvPr id="4" name="Date Placeholder 3"/>
          <p:cNvSpPr>
            <a:spLocks noGrp="1"/>
          </p:cNvSpPr>
          <p:nvPr>
            <p:ph type="dt" sz="half" idx="10"/>
          </p:nvPr>
        </p:nvSpPr>
        <p:spPr/>
        <p:txBody>
          <a:bodyPr/>
          <a:lstStyle/>
          <a:p>
            <a:r>
              <a:rPr lang="en-US" smtClean="0"/>
              <a:t>Version#d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1841</Words>
  <Application>WPS Presentation</Application>
  <PresentationFormat>On-screen Show (4:3)</PresentationFormat>
  <Paragraphs>92</Paragraphs>
  <Slides>12</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Courier New</vt:lpstr>
      <vt:lpstr>Calibri Light</vt:lpstr>
      <vt:lpstr>Calibri</vt:lpstr>
      <vt:lpstr>Microsoft YaHei</vt:lpstr>
      <vt:lpstr>Arial Unicode MS</vt:lpstr>
      <vt:lpstr>Office Theme</vt:lpstr>
      <vt:lpstr>Java Decision Control Structures</vt:lpstr>
      <vt:lpstr>Decision Control Structures</vt:lpstr>
      <vt:lpstr>Conditional Operator (?:)</vt:lpstr>
      <vt:lpstr>PowerPoint 演示文稿</vt:lpstr>
      <vt:lpstr>if statement</vt:lpstr>
      <vt:lpstr>PowerPoint 演示文稿</vt:lpstr>
      <vt:lpstr>if-else Statement</vt:lpstr>
      <vt:lpstr>PowerPoint 演示文稿</vt:lpstr>
      <vt:lpstr>Cascading if-else Statement</vt:lpstr>
      <vt:lpstr>PowerPoint 演示文稿</vt:lpstr>
      <vt:lpstr>Nested if Statement</vt:lpstr>
      <vt:lpstr>switch Statement</vt:lpstr>
    </vt:vector>
  </TitlesOfParts>
  <Company>Project-os.org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Primus</dc:creator>
  <cp:lastModifiedBy>D10N4</cp:lastModifiedBy>
  <cp:revision>53</cp:revision>
  <dcterms:created xsi:type="dcterms:W3CDTF">2013-08-15T03:20:00Z</dcterms:created>
  <dcterms:modified xsi:type="dcterms:W3CDTF">2018-09-20T05:55:19Z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1033-10.2.0.7456</vt:lpwstr>
  </property>
</Properties>
</file>