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7" r:id="rId5"/>
    <p:sldId id="258" r:id="rId6"/>
    <p:sldId id="277" r:id="rId7"/>
    <p:sldId id="268" r:id="rId8"/>
    <p:sldId id="278" r:id="rId9"/>
    <p:sldId id="269" r:id="rId10"/>
    <p:sldId id="279" r:id="rId11"/>
    <p:sldId id="271" r:id="rId12"/>
    <p:sldId id="272" r:id="rId13"/>
    <p:sldId id="273" r:id="rId14"/>
    <p:sldId id="266" r:id="rId15"/>
    <p:sldId id="281" r:id="rId16"/>
    <p:sldId id="284" r:id="rId17"/>
    <p:sldId id="285" r:id="rId18"/>
    <p:sldId id="287" r:id="rId19"/>
    <p:sldId id="280" r:id="rId20"/>
    <p:sldId id="286" r:id="rId21"/>
    <p:sldId id="288" r:id="rId22"/>
    <p:sldId id="291" r:id="rId23"/>
    <p:sldId id="289" r:id="rId24"/>
    <p:sldId id="290"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D51"/>
    <a:srgbClr val="2C567A"/>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65" autoAdjust="0"/>
  </p:normalViewPr>
  <p:slideViewPr>
    <p:cSldViewPr snapToGrid="0" showGuides="1">
      <p:cViewPr varScale="1">
        <p:scale>
          <a:sx n="70" d="100"/>
          <a:sy n="70" d="100"/>
        </p:scale>
        <p:origin x="536" y="84"/>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1/24/2022</a:t>
            </a:fld>
            <a:endParaRPr lang="en-US" dirty="0"/>
          </a:p>
        </p:txBody>
      </p:sp>
      <p:sp>
        <p:nvSpPr>
          <p:cNvPr id="4" name="Footer Placeholder 3">
            <a:extLst>
              <a:ext uri="{FF2B5EF4-FFF2-40B4-BE49-F238E27FC236}">
                <a16:creationId xmlns=""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1/24/2022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712020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248902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22</a:t>
            </a:fld>
            <a:endParaRPr lang="en-US" noProof="0" dirty="0"/>
          </a:p>
        </p:txBody>
      </p:sp>
    </p:spTree>
    <p:extLst>
      <p:ext uri="{BB962C8B-B14F-4D97-AF65-F5344CB8AC3E}">
        <p14:creationId xmlns:p14="http://schemas.microsoft.com/office/powerpoint/2010/main" val="1323590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8" name="Content Placeholder 2">
            <a:extLst>
              <a:ext uri="{FF2B5EF4-FFF2-40B4-BE49-F238E27FC236}">
                <a16:creationId xmlns=""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0" name="Content Placeholder 2">
            <a:extLst>
              <a:ext uri="{FF2B5EF4-FFF2-40B4-BE49-F238E27FC236}">
                <a16:creationId xmlns=""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2" name="Content Placeholder 2">
            <a:extLst>
              <a:ext uri="{FF2B5EF4-FFF2-40B4-BE49-F238E27FC236}">
                <a16:creationId xmlns=""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4" name="Content Placeholder 2">
            <a:extLst>
              <a:ext uri="{FF2B5EF4-FFF2-40B4-BE49-F238E27FC236}">
                <a16:creationId xmlns=""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Tree>
    <p:extLst>
      <p:ext uri="{BB962C8B-B14F-4D97-AF65-F5344CB8AC3E}">
        <p14:creationId xmlns:p14="http://schemas.microsoft.com/office/powerpoint/2010/main" val="6716521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27" name="Content Placeholder 2">
            <a:extLst>
              <a:ext uri="{FF2B5EF4-FFF2-40B4-BE49-F238E27FC236}">
                <a16:creationId xmlns=""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14" name="Content Placeholder 2">
            <a:extLst>
              <a:ext uri="{FF2B5EF4-FFF2-40B4-BE49-F238E27FC236}">
                <a16:creationId xmlns=""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smtClean="0"/>
              <a:t>Click to edit Master title style</a:t>
            </a:r>
            <a:endParaRPr lang="en-US" noProof="0" dirty="0"/>
          </a:p>
        </p:txBody>
      </p:sp>
      <p:sp>
        <p:nvSpPr>
          <p:cNvPr id="14" name="Text Placeholder 2">
            <a:extLst>
              <a:ext uri="{FF2B5EF4-FFF2-40B4-BE49-F238E27FC236}">
                <a16:creationId xmlns=""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3">
            <a:extLst>
              <a:ext uri="{FF2B5EF4-FFF2-40B4-BE49-F238E27FC236}">
                <a16:creationId xmlns=""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8" name="Content Placeholder 2">
            <a:extLst>
              <a:ext uri="{FF2B5EF4-FFF2-40B4-BE49-F238E27FC236}">
                <a16:creationId xmlns=""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1" name="Content Placeholder 2">
            <a:extLst>
              <a:ext uri="{FF2B5EF4-FFF2-40B4-BE49-F238E27FC236}">
                <a16:creationId xmlns=""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12" name="Picture Placeholder 11">
            <a:extLst>
              <a:ext uri="{FF2B5EF4-FFF2-40B4-BE49-F238E27FC236}">
                <a16:creationId xmlns=""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5" name="Content Placeholder 2">
            <a:extLst>
              <a:ext uri="{FF2B5EF4-FFF2-40B4-BE49-F238E27FC236}">
                <a16:creationId xmlns=""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1/24/2022</a:t>
            </a:fld>
            <a:endParaRPr lang="en-US" noProof="0" dirty="0"/>
          </a:p>
        </p:txBody>
      </p:sp>
      <p:sp>
        <p:nvSpPr>
          <p:cNvPr id="5" name="Footer Placeholder 4">
            <a:extLst>
              <a:ext uri="{FF2B5EF4-FFF2-40B4-BE49-F238E27FC236}">
                <a16:creationId xmlns=""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1.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jp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9.png"/><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8EF7BD-FE81-4B20-8DC5-0B3EB736F9F8}"/>
              </a:ext>
            </a:extLst>
          </p:cNvPr>
          <p:cNvSpPr>
            <a:spLocks noGrp="1"/>
          </p:cNvSpPr>
          <p:nvPr>
            <p:ph type="ctrTitle"/>
          </p:nvPr>
        </p:nvSpPr>
        <p:spPr>
          <a:xfrm>
            <a:off x="6343650" y="1424351"/>
            <a:ext cx="5143500" cy="2090808"/>
          </a:xfrm>
        </p:spPr>
        <p:txBody>
          <a:bodyPr/>
          <a:lstStyle/>
          <a:p>
            <a:pPr algn="r" rtl="1"/>
            <a:r>
              <a:rPr lang="fa-IR" dirty="0"/>
              <a:t>پاندول معکوس</a:t>
            </a:r>
            <a:br>
              <a:rPr lang="fa-IR" dirty="0"/>
            </a:br>
            <a:r>
              <a:rPr lang="fa-IR" sz="2400" b="0" dirty="0"/>
              <a:t>(</a:t>
            </a:r>
            <a:r>
              <a:rPr lang="ar-SA" sz="2400" b="0" dirty="0"/>
              <a:t>پروژه پایانی کنترل خطی</a:t>
            </a:r>
            <a:r>
              <a:rPr lang="fa-IR" sz="2400" b="0" dirty="0"/>
              <a:t>)</a:t>
            </a:r>
            <a:endParaRPr lang="en-US" sz="2400" dirty="0"/>
          </a:p>
        </p:txBody>
      </p:sp>
      <p:sp>
        <p:nvSpPr>
          <p:cNvPr id="3" name="Subtitle 2">
            <a:extLst>
              <a:ext uri="{FF2B5EF4-FFF2-40B4-BE49-F238E27FC236}">
                <a16:creationId xmlns="" xmlns:a16="http://schemas.microsoft.com/office/drawing/2014/main" id="{1AFF0EFE-C50F-44EB-8978-B97795477C9E}"/>
              </a:ext>
            </a:extLst>
          </p:cNvPr>
          <p:cNvSpPr>
            <a:spLocks noGrp="1"/>
          </p:cNvSpPr>
          <p:nvPr>
            <p:ph type="subTitle" idx="1"/>
          </p:nvPr>
        </p:nvSpPr>
        <p:spPr>
          <a:xfrm>
            <a:off x="3948793" y="3853251"/>
            <a:ext cx="5143500" cy="503167"/>
          </a:xfrm>
        </p:spPr>
        <p:txBody>
          <a:bodyPr/>
          <a:lstStyle/>
          <a:p>
            <a:pPr algn="r" rtl="1"/>
            <a:r>
              <a:rPr lang="fa-IR" b="1" dirty="0">
                <a:cs typeface="B Nazanin" panose="00000400000000000000" pitchFamily="2" charset="-78"/>
              </a:rPr>
              <a:t>استاد: دکتر شریفی</a:t>
            </a:r>
            <a:endParaRPr lang="en-US" b="1" dirty="0">
              <a:cs typeface="B Nazanin" panose="00000400000000000000" pitchFamily="2" charset="-78"/>
            </a:endParaRPr>
          </a:p>
          <a:p>
            <a:pPr algn="r" rtl="1"/>
            <a:r>
              <a:rPr lang="fa-IR" dirty="0">
                <a:cs typeface="B Nazanin" panose="00000400000000000000" pitchFamily="2" charset="-78"/>
              </a:rPr>
              <a:t>اعضای گروه:</a:t>
            </a:r>
            <a:endParaRPr lang="en-US" dirty="0">
              <a:cs typeface="B Nazanin" panose="00000400000000000000" pitchFamily="2" charset="-78"/>
            </a:endParaRPr>
          </a:p>
          <a:p>
            <a:pPr algn="r" rtl="1"/>
            <a:r>
              <a:rPr lang="fa-IR" dirty="0">
                <a:cs typeface="B Nazanin" panose="00000400000000000000" pitchFamily="2" charset="-78"/>
              </a:rPr>
              <a:t>فروغ افخمی: 9823006</a:t>
            </a:r>
            <a:endParaRPr lang="en-US" dirty="0">
              <a:cs typeface="B Nazanin" panose="00000400000000000000" pitchFamily="2" charset="-78"/>
            </a:endParaRPr>
          </a:p>
          <a:p>
            <a:pPr algn="r" rtl="1"/>
            <a:r>
              <a:rPr lang="fa-IR" dirty="0">
                <a:cs typeface="B Nazanin" panose="00000400000000000000" pitchFamily="2" charset="-78"/>
              </a:rPr>
              <a:t>ریحانه آهنی: 9823009</a:t>
            </a:r>
            <a:endParaRPr lang="en-US" dirty="0">
              <a:cs typeface="B Nazanin" panose="00000400000000000000" pitchFamily="2" charset="-78"/>
            </a:endParaRPr>
          </a:p>
          <a:p>
            <a:pPr algn="r" rtl="1"/>
            <a:r>
              <a:rPr lang="fa-IR" dirty="0">
                <a:cs typeface="B Nazanin" panose="00000400000000000000" pitchFamily="2" charset="-78"/>
              </a:rPr>
              <a:t>فاطمه رفیعی: 9823039</a:t>
            </a:r>
            <a:endParaRPr lang="en-US" dirty="0">
              <a:cs typeface="B Nazanin" panose="00000400000000000000" pitchFamily="2" charset="-78"/>
            </a:endParaRPr>
          </a:p>
          <a:p>
            <a:pPr algn="r" rtl="1"/>
            <a:r>
              <a:rPr lang="fa-IR" dirty="0">
                <a:cs typeface="B Nazanin" panose="00000400000000000000" pitchFamily="2" charset="-78"/>
              </a:rPr>
              <a:t>محمد مسیح شالچیان: 9823051</a:t>
            </a:r>
            <a:endParaRPr lang="en-US" dirty="0">
              <a:cs typeface="B Nazanin" panose="00000400000000000000" pitchFamily="2" charset="-78"/>
            </a:endParaRPr>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9806" r="9806"/>
          <a:stretch>
            <a:fillRect/>
          </a:stretch>
        </p:blipFill>
        <p:spPr>
          <a:xfrm>
            <a:off x="632434" y="728544"/>
            <a:ext cx="5305661" cy="5305661"/>
          </a:xfrm>
        </p:spPr>
      </p:pic>
    </p:spTree>
    <p:extLst>
      <p:ext uri="{BB962C8B-B14F-4D97-AF65-F5344CB8AC3E}">
        <p14:creationId xmlns:p14="http://schemas.microsoft.com/office/powerpoint/2010/main" val="3737989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2B532-EB3E-428B-9224-EFA237D16A73}"/>
              </a:ext>
            </a:extLst>
          </p:cNvPr>
          <p:cNvSpPr>
            <a:spLocks noGrp="1"/>
          </p:cNvSpPr>
          <p:nvPr>
            <p:ph type="title"/>
          </p:nvPr>
        </p:nvSpPr>
        <p:spPr/>
        <p:txBody>
          <a:bodyPr/>
          <a:lstStyle/>
          <a:p>
            <a:pPr algn="r" rtl="1"/>
            <a:r>
              <a:rPr lang="fa-IR" dirty="0">
                <a:effectLst>
                  <a:outerShdw blurRad="38100" dist="19050" dir="2700000" algn="tl">
                    <a:schemeClr val="dk1">
                      <a:alpha val="40000"/>
                    </a:schemeClr>
                  </a:outerShdw>
                </a:effectLst>
              </a:rPr>
              <a:t>رسم مکان هندسی و بررسی </a:t>
            </a:r>
            <a:r>
              <a:rPr lang="fa-IR" dirty="0" smtClean="0">
                <a:effectLst>
                  <a:outerShdw blurRad="38100" dist="19050" dir="2700000" algn="tl">
                    <a:schemeClr val="dk1">
                      <a:alpha val="40000"/>
                    </a:schemeClr>
                  </a:outerShdw>
                </a:effectLst>
              </a:rPr>
              <a:t>پایداری:</a:t>
            </a:r>
            <a:endParaRPr lang="en-US" dirty="0"/>
          </a:p>
        </p:txBody>
      </p:sp>
      <p:sp>
        <p:nvSpPr>
          <p:cNvPr id="3" name="Slide Number Placeholder 2">
            <a:extLst>
              <a:ext uri="{FF2B5EF4-FFF2-40B4-BE49-F238E27FC236}">
                <a16:creationId xmlns=""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15938" y="1283200"/>
            <a:ext cx="5731510" cy="4883785"/>
          </a:xfrm>
          <a:prstGeom prst="rect">
            <a:avLst/>
          </a:prstGeom>
        </p:spPr>
      </p:pic>
      <p:sp>
        <p:nvSpPr>
          <p:cNvPr id="14" name="TextBox 13"/>
          <p:cNvSpPr txBox="1"/>
          <p:nvPr/>
        </p:nvSpPr>
        <p:spPr>
          <a:xfrm>
            <a:off x="6749142" y="1454332"/>
            <a:ext cx="5120640" cy="20313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r" rtl="1"/>
            <a:r>
              <a:rPr lang="fa-IR" dirty="0" smtClean="0">
                <a:cs typeface="B Nazanin" panose="00000400000000000000" pitchFamily="2" charset="-78"/>
              </a:rPr>
              <a:t>پاندول : </a:t>
            </a:r>
            <a:r>
              <a:rPr lang="fa-IR" dirty="0">
                <a:cs typeface="B Nazanin" panose="00000400000000000000" pitchFamily="2" charset="-78"/>
              </a:rPr>
              <a:t>پایدار </a:t>
            </a:r>
            <a:r>
              <a:rPr lang="fa-IR" dirty="0" smtClean="0">
                <a:cs typeface="B Nazanin" panose="00000400000000000000" pitchFamily="2" charset="-78"/>
              </a:rPr>
              <a:t>است .</a:t>
            </a:r>
          </a:p>
          <a:p>
            <a:pPr algn="r" rtl="1"/>
            <a:r>
              <a:rPr lang="fa-IR" dirty="0" smtClean="0">
                <a:cs typeface="B Nazanin" panose="00000400000000000000" pitchFamily="2" charset="-78"/>
              </a:rPr>
              <a:t>ارابه:  ناپایدار است.</a:t>
            </a:r>
          </a:p>
          <a:p>
            <a:pPr algn="r" rtl="1"/>
            <a:r>
              <a:rPr lang="fa-IR" dirty="0" smtClean="0">
                <a:cs typeface="B Nazanin" panose="00000400000000000000" pitchFamily="2" charset="-78"/>
              </a:rPr>
              <a:t> </a:t>
            </a:r>
            <a:r>
              <a:rPr lang="fa-IR" dirty="0">
                <a:cs typeface="B Nazanin" panose="00000400000000000000" pitchFamily="2" charset="-78"/>
              </a:rPr>
              <a:t>سیستم زمانی پایدار است که ما قطب سمت راست نداشته باشیم، بنابراین باید از روش فیدبک حالت استفاده کنیم </a:t>
            </a:r>
            <a:r>
              <a:rPr lang="fa-IR" dirty="0" smtClean="0">
                <a:cs typeface="B Nazanin" panose="00000400000000000000" pitchFamily="2" charset="-78"/>
              </a:rPr>
              <a:t>.قبل </a:t>
            </a:r>
            <a:r>
              <a:rPr lang="fa-IR" dirty="0">
                <a:cs typeface="B Nazanin" panose="00000400000000000000" pitchFamily="2" charset="-78"/>
              </a:rPr>
              <a:t>از استفاده از روش فیدبک حالت این قطب در حوالی مثبت 5 قرار داشت، که با استفاده از فیدبک حالت، به سمت چپ محور </a:t>
            </a:r>
            <a:r>
              <a:rPr lang="en-US" dirty="0" err="1">
                <a:cs typeface="B Nazanin" panose="00000400000000000000" pitchFamily="2" charset="-78"/>
              </a:rPr>
              <a:t>jw</a:t>
            </a:r>
            <a:r>
              <a:rPr lang="en-US" dirty="0">
                <a:cs typeface="B Nazanin" panose="00000400000000000000" pitchFamily="2" charset="-78"/>
              </a:rPr>
              <a:t> </a:t>
            </a:r>
            <a:r>
              <a:rPr lang="fa-IR" dirty="0">
                <a:cs typeface="B Nazanin" panose="00000400000000000000" pitchFamily="2" charset="-78"/>
              </a:rPr>
              <a:t>انتقال </a:t>
            </a:r>
            <a:r>
              <a:rPr lang="fa-IR" dirty="0" smtClean="0">
                <a:cs typeface="B Nazanin" panose="00000400000000000000" pitchFamily="2" charset="-78"/>
              </a:rPr>
              <a:t>یافت.که نتیجه به صورت روبه رو میباشد.</a:t>
            </a:r>
            <a:endParaRPr lang="en-US" dirty="0" smtClean="0">
              <a:cs typeface="B Nazanin" panose="00000400000000000000" pitchFamily="2" charset="-78"/>
            </a:endParaRPr>
          </a:p>
        </p:txBody>
      </p:sp>
    </p:spTree>
    <p:extLst>
      <p:ext uri="{BB962C8B-B14F-4D97-AF65-F5344CB8AC3E}">
        <p14:creationId xmlns:p14="http://schemas.microsoft.com/office/powerpoint/2010/main" val="1169930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pPr algn="r" rtl="1"/>
            <a:r>
              <a:rPr lang="fa-IR" dirty="0">
                <a:effectLst>
                  <a:outerShdw blurRad="38100" dist="19050" dir="2700000" algn="tl">
                    <a:schemeClr val="dk1">
                      <a:alpha val="40000"/>
                    </a:schemeClr>
                  </a:outerShdw>
                </a:effectLst>
              </a:rPr>
              <a:t>بررسی پارامتر های حوزه </a:t>
            </a:r>
            <a:r>
              <a:rPr lang="fa-IR" dirty="0" smtClean="0">
                <a:effectLst>
                  <a:outerShdw blurRad="38100" dist="19050" dir="2700000" algn="tl">
                    <a:schemeClr val="dk1">
                      <a:alpha val="40000"/>
                    </a:schemeClr>
                  </a:outerShdw>
                </a:effectLst>
              </a:rPr>
              <a:t>زمانی:</a:t>
            </a:r>
            <a:endParaRPr lang="en-US" dirty="0"/>
          </a:p>
        </p:txBody>
      </p:sp>
      <p:sp>
        <p:nvSpPr>
          <p:cNvPr id="4" name="Slide Number Placeholder 3"/>
          <p:cNvSpPr>
            <a:spLocks noGrp="1"/>
          </p:cNvSpPr>
          <p:nvPr>
            <p:ph type="sldNum" sz="quarter" idx="12"/>
          </p:nvPr>
        </p:nvSpPr>
        <p:spPr/>
        <p:txBody>
          <a:bodyPr/>
          <a:lstStyle/>
          <a:p>
            <a:r>
              <a:rPr lang="en-US" dirty="0"/>
              <a:t>9</a:t>
            </a: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583020" y="1468257"/>
            <a:ext cx="5904865" cy="4410029"/>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39239966"/>
              </p:ext>
            </p:extLst>
          </p:nvPr>
        </p:nvGraphicFramePr>
        <p:xfrm>
          <a:off x="6930126" y="2637177"/>
          <a:ext cx="4433570" cy="1821612"/>
        </p:xfrm>
        <a:graphic>
          <a:graphicData uri="http://schemas.openxmlformats.org/drawingml/2006/table">
            <a:tbl>
              <a:tblPr rtl="1" firstRow="1" firstCol="1" bandRow="1">
                <a:tableStyleId>{5C22544A-7EE6-4342-B048-85BDC9FD1C3A}</a:tableStyleId>
              </a:tblPr>
              <a:tblGrid>
                <a:gridCol w="1463040">
                  <a:extLst>
                    <a:ext uri="{9D8B030D-6E8A-4147-A177-3AD203B41FA5}">
                      <a16:colId xmlns="" xmlns:a16="http://schemas.microsoft.com/office/drawing/2014/main" val="2867612495"/>
                    </a:ext>
                  </a:extLst>
                </a:gridCol>
                <a:gridCol w="1530350">
                  <a:extLst>
                    <a:ext uri="{9D8B030D-6E8A-4147-A177-3AD203B41FA5}">
                      <a16:colId xmlns="" xmlns:a16="http://schemas.microsoft.com/office/drawing/2014/main" val="841280269"/>
                    </a:ext>
                  </a:extLst>
                </a:gridCol>
                <a:gridCol w="1440180">
                  <a:extLst>
                    <a:ext uri="{9D8B030D-6E8A-4147-A177-3AD203B41FA5}">
                      <a16:colId xmlns="" xmlns:a16="http://schemas.microsoft.com/office/drawing/2014/main" val="2479890591"/>
                    </a:ext>
                  </a:extLst>
                </a:gridCol>
              </a:tblGrid>
              <a:tr h="502329">
                <a:tc>
                  <a:txBody>
                    <a:bodyPr/>
                    <a:lstStyle/>
                    <a:p>
                      <a:pPr marL="0" marR="0" algn="ctr" rtl="1">
                        <a:lnSpc>
                          <a:spcPct val="107000"/>
                        </a:lnSpc>
                        <a:spcBef>
                          <a:spcPts val="0"/>
                        </a:spcBef>
                        <a:spcAft>
                          <a:spcPts val="0"/>
                        </a:spcAft>
                      </a:pPr>
                      <a:r>
                        <a:rPr lang="fa-IR" sz="1400">
                          <a:effectLst/>
                        </a:rPr>
                        <a:t>مشخصه زمانی </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a:effectLst/>
                        </a:rPr>
                        <a:t>مقدار مشخصه زمانی پاندول</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a:effectLst/>
                        </a:rPr>
                        <a:t>مقدار مشخصه زمانی ارابه</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4072519454"/>
                  </a:ext>
                </a:extLst>
              </a:tr>
              <a:tr h="502329">
                <a:tc>
                  <a:txBody>
                    <a:bodyPr/>
                    <a:lstStyle/>
                    <a:p>
                      <a:pPr marL="0" marR="0" algn="ctr" rtl="1">
                        <a:lnSpc>
                          <a:spcPct val="107000"/>
                        </a:lnSpc>
                        <a:spcBef>
                          <a:spcPts val="0"/>
                        </a:spcBef>
                        <a:spcAft>
                          <a:spcPts val="0"/>
                        </a:spcAft>
                      </a:pPr>
                      <a:r>
                        <a:rPr lang="fa-IR" sz="1400">
                          <a:effectLst/>
                        </a:rPr>
                        <a:t>فراجهش</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dirty="0">
                          <a:effectLst/>
                        </a:rPr>
                        <a:t>0.01 رادیان (0.5 درجه)</a:t>
                      </a:r>
                      <a:endParaRPr lang="en-US" sz="1100" dirty="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a:effectLst/>
                        </a:rPr>
                        <a:t>0.003</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835646166"/>
                  </a:ext>
                </a:extLst>
              </a:tr>
              <a:tr h="242229">
                <a:tc>
                  <a:txBody>
                    <a:bodyPr/>
                    <a:lstStyle/>
                    <a:p>
                      <a:pPr marL="0" marR="0" algn="ctr" rtl="1">
                        <a:lnSpc>
                          <a:spcPct val="107000"/>
                        </a:lnSpc>
                        <a:spcBef>
                          <a:spcPts val="0"/>
                        </a:spcBef>
                        <a:spcAft>
                          <a:spcPts val="0"/>
                        </a:spcAft>
                      </a:pPr>
                      <a:r>
                        <a:rPr lang="fa-IR" sz="1400">
                          <a:effectLst/>
                        </a:rPr>
                        <a:t>درصدفراجهش</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803259885"/>
                  </a:ext>
                </a:extLst>
              </a:tr>
              <a:tr h="332496">
                <a:tc>
                  <a:txBody>
                    <a:bodyPr/>
                    <a:lstStyle/>
                    <a:p>
                      <a:pPr marL="0" marR="0" algn="ctr" rtl="1">
                        <a:lnSpc>
                          <a:spcPct val="107000"/>
                        </a:lnSpc>
                        <a:spcBef>
                          <a:spcPts val="0"/>
                        </a:spcBef>
                        <a:spcAft>
                          <a:spcPts val="0"/>
                        </a:spcAft>
                      </a:pPr>
                      <a:r>
                        <a:rPr lang="fa-IR" sz="1400">
                          <a:effectLst/>
                        </a:rPr>
                        <a:t>زمان صعود</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a:effectLst/>
                        </a:rPr>
                        <a:t>0.169</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a:effectLst/>
                        </a:rPr>
                        <a:t>0.158</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484614066"/>
                  </a:ext>
                </a:extLst>
              </a:tr>
              <a:tr h="242229">
                <a:tc>
                  <a:txBody>
                    <a:bodyPr/>
                    <a:lstStyle/>
                    <a:p>
                      <a:pPr marL="0" marR="0" algn="ctr" rtl="1">
                        <a:lnSpc>
                          <a:spcPct val="107000"/>
                        </a:lnSpc>
                        <a:spcBef>
                          <a:spcPts val="0"/>
                        </a:spcBef>
                        <a:spcAft>
                          <a:spcPts val="0"/>
                        </a:spcAft>
                      </a:pPr>
                      <a:r>
                        <a:rPr lang="fa-IR" sz="1400">
                          <a:effectLst/>
                        </a:rPr>
                        <a:t>زمان نشست</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a:effectLst/>
                        </a:rPr>
                        <a:t>1.25 ثانیه</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tc>
                  <a:txBody>
                    <a:bodyPr/>
                    <a:lstStyle/>
                    <a:p>
                      <a:pPr marL="0" marR="0" algn="ctr" rtl="1">
                        <a:lnSpc>
                          <a:spcPct val="107000"/>
                        </a:lnSpc>
                        <a:spcBef>
                          <a:spcPts val="0"/>
                        </a:spcBef>
                        <a:spcAft>
                          <a:spcPts val="0"/>
                        </a:spcAft>
                      </a:pPr>
                      <a:r>
                        <a:rPr lang="fa-IR" sz="1400" dirty="0">
                          <a:effectLst/>
                        </a:rPr>
                        <a:t>1 ثانیه</a:t>
                      </a:r>
                      <a:endParaRPr lang="en-US" sz="1100" dirty="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759743709"/>
                  </a:ext>
                </a:extLst>
              </a:tr>
            </a:tbl>
          </a:graphicData>
        </a:graphic>
      </p:graphicFrame>
      <p:sp>
        <p:nvSpPr>
          <p:cNvPr id="10" name="TextBox 9"/>
          <p:cNvSpPr txBox="1"/>
          <p:nvPr/>
        </p:nvSpPr>
        <p:spPr>
          <a:xfrm>
            <a:off x="7489371" y="4693920"/>
            <a:ext cx="3944983" cy="923330"/>
          </a:xfrm>
          <a:prstGeom prst="rect">
            <a:avLst/>
          </a:prstGeom>
          <a:noFill/>
        </p:spPr>
        <p:txBody>
          <a:bodyPr wrap="square" rtlCol="0">
            <a:spAutoFit/>
          </a:bodyPr>
          <a:lstStyle/>
          <a:p>
            <a:pPr algn="r" rtl="1"/>
            <a:r>
              <a:rPr lang="fa-IR" dirty="0" smtClean="0">
                <a:cs typeface="B Nazanin" panose="00000400000000000000" pitchFamily="2" charset="-78"/>
              </a:rPr>
              <a:t>سیستم مرتبه دو به بالا</a:t>
            </a:r>
            <a:r>
              <a:rPr lang="en-US" dirty="0" smtClean="0">
                <a:cs typeface="B Nazanin" panose="00000400000000000000" pitchFamily="2" charset="-78"/>
                <a:sym typeface="Wingdings" panose="05000000000000000000" pitchFamily="2" charset="2"/>
              </a:rPr>
              <a:t></a:t>
            </a:r>
            <a:r>
              <a:rPr lang="fa-IR" dirty="0" smtClean="0">
                <a:cs typeface="B Nazanin" panose="00000400000000000000" pitchFamily="2" charset="-78"/>
                <a:sym typeface="Wingdings" panose="05000000000000000000" pitchFamily="2" charset="2"/>
              </a:rPr>
              <a:t>استفاده از پاسخ پله</a:t>
            </a:r>
          </a:p>
          <a:p>
            <a:pPr algn="r" rtl="1"/>
            <a:r>
              <a:rPr lang="fa-IR" dirty="0" smtClean="0">
                <a:cs typeface="B Nazanin" panose="00000400000000000000" pitchFamily="2" charset="-78"/>
                <a:sym typeface="Wingdings" panose="05000000000000000000" pitchFamily="2" charset="2"/>
              </a:rPr>
              <a:t>زاویه پاندول و موقعیت ارابه به 0 میل می</a:t>
            </a:r>
            <a:r>
              <a:rPr lang="en-US" dirty="0" smtClean="0">
                <a:cs typeface="B Nazanin" panose="00000400000000000000" pitchFamily="2" charset="-78"/>
                <a:sym typeface="Wingdings" panose="05000000000000000000" pitchFamily="2" charset="2"/>
              </a:rPr>
              <a:t> </a:t>
            </a:r>
            <a:r>
              <a:rPr lang="fa-IR" dirty="0" smtClean="0">
                <a:cs typeface="B Nazanin" panose="00000400000000000000" pitchFamily="2" charset="-78"/>
                <a:sym typeface="Wingdings" panose="05000000000000000000" pitchFamily="2" charset="2"/>
              </a:rPr>
              <a:t>کند استفاده از انحراف 2 درجه .</a:t>
            </a:r>
            <a:endParaRPr lang="en-US" dirty="0">
              <a:cs typeface="B Nazanin" panose="00000400000000000000" pitchFamily="2" charset="-78"/>
            </a:endParaRPr>
          </a:p>
        </p:txBody>
      </p:sp>
    </p:spTree>
    <p:extLst>
      <p:ext uri="{BB962C8B-B14F-4D97-AF65-F5344CB8AC3E}">
        <p14:creationId xmlns:p14="http://schemas.microsoft.com/office/powerpoint/2010/main" val="688656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effectLst>
                  <a:outerShdw blurRad="38100" dist="19050" dir="2700000" algn="tl">
                    <a:schemeClr val="dk1">
                      <a:alpha val="40000"/>
                    </a:schemeClr>
                  </a:outerShdw>
                </a:effectLst>
              </a:rPr>
              <a:t>رسم نمودار بودی :</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12</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49741" y="1166957"/>
            <a:ext cx="5057775" cy="4787265"/>
          </a:xfrm>
          <a:prstGeom prst="rect">
            <a:avLst/>
          </a:prstGeom>
        </p:spPr>
      </p:pic>
      <p:sp>
        <p:nvSpPr>
          <p:cNvPr id="6" name="Rectangle 5"/>
          <p:cNvSpPr/>
          <p:nvPr/>
        </p:nvSpPr>
        <p:spPr>
          <a:xfrm>
            <a:off x="6278881" y="1588466"/>
            <a:ext cx="5498510" cy="315855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r" rtl="1">
              <a:lnSpc>
                <a:spcPct val="107000"/>
              </a:lnSpc>
              <a:spcAft>
                <a:spcPts val="800"/>
              </a:spcAft>
            </a:pPr>
            <a:r>
              <a:rPr lang="fa-IR" dirty="0">
                <a:solidFill>
                  <a:schemeClr val="bg1"/>
                </a:solidFill>
                <a:latin typeface="Rockwell" panose="02060603020205020403" pitchFamily="18" charset="0"/>
                <a:ea typeface="Rockwell" panose="02060603020205020403" pitchFamily="18" charset="0"/>
                <a:cs typeface="B Nazanin" panose="00000400000000000000" pitchFamily="2" charset="-78"/>
              </a:rPr>
              <a:t>همانطور که در نمودار زاویه مشاهده می­کنیم، به دلیل وجود دو صفر بسیار نزدیک به مبدا، ابتدا کمی گین ما افزایش یافته و سپس با ظهور چهار قطب (که دو تای آن­ها به نسبت دوتای دیگر دورتر از مبدأ هستند) دوباره گین روند نزولی پیدا کرده است.. همچنین نمودار فاز پاندول به خوبی نمایانگر حضور قطب ها </a:t>
            </a:r>
            <a:r>
              <a:rPr lang="fa-IR" dirty="0" smtClean="0">
                <a:solidFill>
                  <a:schemeClr val="bg1"/>
                </a:solidFill>
                <a:latin typeface="Rockwell" panose="02060603020205020403" pitchFamily="18" charset="0"/>
                <a:ea typeface="Rockwell" panose="02060603020205020403" pitchFamily="18" charset="0"/>
                <a:cs typeface="B Nazanin" panose="00000400000000000000" pitchFamily="2" charset="-78"/>
              </a:rPr>
              <a:t>می­باشد . </a:t>
            </a:r>
            <a:r>
              <a:rPr lang="fa-IR" dirty="0">
                <a:solidFill>
                  <a:schemeClr val="bg1"/>
                </a:solidFill>
                <a:latin typeface="Rockwell" panose="02060603020205020403" pitchFamily="18" charset="0"/>
                <a:ea typeface="Rockwell" panose="02060603020205020403" pitchFamily="18" charset="0"/>
                <a:cs typeface="B Nazanin" panose="00000400000000000000" pitchFamily="2" charset="-78"/>
              </a:rPr>
              <a:t>زاویه­ی نهایی </a:t>
            </a:r>
            <a:r>
              <a:rPr lang="fa-IR" dirty="0" smtClean="0">
                <a:solidFill>
                  <a:schemeClr val="bg1"/>
                </a:solidFill>
                <a:latin typeface="Rockwell" panose="02060603020205020403" pitchFamily="18" charset="0"/>
                <a:ea typeface="Rockwell" panose="02060603020205020403" pitchFamily="18" charset="0"/>
                <a:cs typeface="B Nazanin" panose="00000400000000000000" pitchFamily="2" charset="-78"/>
              </a:rPr>
              <a:t>به</a:t>
            </a:r>
            <a:r>
              <a:rPr lang="en-US" dirty="0" smtClean="0">
                <a:solidFill>
                  <a:schemeClr val="bg1"/>
                </a:solidFill>
                <a:latin typeface="Rockwell" panose="02060603020205020403" pitchFamily="18" charset="0"/>
                <a:ea typeface="Rockwell" panose="02060603020205020403" pitchFamily="18" charset="0"/>
                <a:cs typeface="B Nazanin" panose="00000400000000000000" pitchFamily="2" charset="-78"/>
              </a:rPr>
              <a:t>-90*2=-180</a:t>
            </a:r>
            <a:r>
              <a:rPr lang="fa-IR" dirty="0" smtClean="0">
                <a:solidFill>
                  <a:schemeClr val="bg1"/>
                </a:solidFill>
                <a:latin typeface="Rockwell" panose="02060603020205020403" pitchFamily="18" charset="0"/>
                <a:ea typeface="Rockwell" panose="02060603020205020403" pitchFamily="18" charset="0"/>
                <a:cs typeface="B Nazanin" panose="00000400000000000000" pitchFamily="2" charset="-78"/>
              </a:rPr>
              <a:t> </a:t>
            </a:r>
            <a:r>
              <a:rPr lang="fa-IR" dirty="0">
                <a:solidFill>
                  <a:schemeClr val="bg1"/>
                </a:solidFill>
                <a:latin typeface="Rockwell" panose="02060603020205020403" pitchFamily="18" charset="0"/>
                <a:ea typeface="Rockwell" panose="02060603020205020403" pitchFamily="18" charset="0"/>
                <a:cs typeface="B Nazanin" panose="00000400000000000000" pitchFamily="2" charset="-78"/>
              </a:rPr>
              <a:t>میل کند </a:t>
            </a:r>
            <a:r>
              <a:rPr lang="en-US" dirty="0" smtClean="0">
                <a:solidFill>
                  <a:schemeClr val="bg1"/>
                </a:solidFill>
                <a:latin typeface="Rockwell" panose="02060603020205020403" pitchFamily="18" charset="0"/>
                <a:ea typeface="Rockwell" panose="02060603020205020403" pitchFamily="18" charset="0"/>
                <a:cs typeface="B Nazanin" panose="00000400000000000000" pitchFamily="2" charset="-78"/>
              </a:rPr>
              <a:t>.</a:t>
            </a:r>
            <a:endParaRPr lang="en-US" sz="1400" dirty="0">
              <a:solidFill>
                <a:schemeClr val="bg1"/>
              </a:solidFill>
              <a:latin typeface="Rockwell" panose="02060603020205020403" pitchFamily="18" charset="0"/>
              <a:ea typeface="Rockwell" panose="02060603020205020403" pitchFamily="18" charset="0"/>
              <a:cs typeface="B Nazanin" panose="00000400000000000000" pitchFamily="2" charset="-78"/>
            </a:endParaRPr>
          </a:p>
          <a:p>
            <a:pPr algn="r" rtl="1">
              <a:lnSpc>
                <a:spcPct val="107000"/>
              </a:lnSpc>
              <a:spcAft>
                <a:spcPts val="800"/>
              </a:spcAft>
            </a:pPr>
            <a:r>
              <a:rPr lang="fa-IR" dirty="0">
                <a:solidFill>
                  <a:schemeClr val="bg1"/>
                </a:solidFill>
                <a:latin typeface="Rockwell" panose="02060603020205020403" pitchFamily="18" charset="0"/>
                <a:ea typeface="Rockwell" panose="02060603020205020403" pitchFamily="18" charset="0"/>
                <a:cs typeface="B Nazanin" panose="00000400000000000000" pitchFamily="2" charset="-78"/>
              </a:rPr>
              <a:t>درمورد نمودار ارابه، قطب­ها تغییری نکرده اند ولی دو صفر در سمت راست و چپ داریم که دیگر به مبدأ نزدیک نیستند، به همین خاطر، نمودار گین اندازه اش در صفر کمتر شده است. همچنین نمودار اندازه تا فرکانس­های 7 یا 8 تقربیا ثابت است و از آن به بعد اثر قطب­های 12- و 11- بیشتر مشخص </a:t>
            </a:r>
            <a:r>
              <a:rPr lang="fa-IR" dirty="0" smtClean="0">
                <a:solidFill>
                  <a:schemeClr val="bg1"/>
                </a:solidFill>
                <a:latin typeface="Rockwell" panose="02060603020205020403" pitchFamily="18" charset="0"/>
                <a:ea typeface="Rockwell" panose="02060603020205020403" pitchFamily="18" charset="0"/>
                <a:cs typeface="B Nazanin" panose="00000400000000000000" pitchFamily="2" charset="-78"/>
              </a:rPr>
              <a:t>میشود</a:t>
            </a:r>
            <a:r>
              <a:rPr lang="fa-IR" dirty="0">
                <a:solidFill>
                  <a:schemeClr val="bg1"/>
                </a:solidFill>
                <a:latin typeface="Rockwell" panose="02060603020205020403" pitchFamily="18" charset="0"/>
                <a:ea typeface="Rockwell" panose="02060603020205020403" pitchFamily="18" charset="0"/>
                <a:cs typeface="B Nazanin" panose="00000400000000000000" pitchFamily="2" charset="-78"/>
              </a:rPr>
              <a:t>.</a:t>
            </a:r>
            <a:endParaRPr lang="en-US" sz="1400" dirty="0">
              <a:solidFill>
                <a:schemeClr val="bg1"/>
              </a:solidFill>
              <a:effectLst/>
              <a:latin typeface="Rockwell" panose="02060603020205020403" pitchFamily="18" charset="0"/>
              <a:ea typeface="Rockwell" panose="02060603020205020403" pitchFamily="18" charset="0"/>
              <a:cs typeface="B Nazanin" panose="00000400000000000000" pitchFamily="2" charset="-78"/>
            </a:endParaRPr>
          </a:p>
        </p:txBody>
      </p:sp>
    </p:spTree>
    <p:extLst>
      <p:ext uri="{BB962C8B-B14F-4D97-AF65-F5344CB8AC3E}">
        <p14:creationId xmlns:p14="http://schemas.microsoft.com/office/powerpoint/2010/main" val="1106110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5" name="Content Placeholder 4"/>
          <p:cNvSpPr>
            <a:spLocks noGrp="1"/>
          </p:cNvSpPr>
          <p:nvPr>
            <p:ph idx="15"/>
          </p:nvPr>
        </p:nvSpPr>
        <p:spPr>
          <a:xfrm>
            <a:off x="1326788" y="1906701"/>
            <a:ext cx="3541304" cy="495389"/>
          </a:xfrm>
        </p:spPr>
        <p:txBody>
          <a:bodyPr/>
          <a:lstStyle/>
          <a:p>
            <a:pPr rtl="1"/>
            <a:r>
              <a:rPr lang="fa-IR" dirty="0">
                <a:effectLst>
                  <a:outerShdw blurRad="38100" dist="19050" dir="2700000" algn="tl">
                    <a:schemeClr val="dk1">
                      <a:alpha val="40000"/>
                    </a:schemeClr>
                  </a:outerShdw>
                </a:effectLst>
              </a:rPr>
              <a:t>بررسی مقادیر حاشیه فاز و حاشیه </a:t>
            </a:r>
            <a:r>
              <a:rPr lang="fa-IR" dirty="0" smtClean="0">
                <a:effectLst>
                  <a:outerShdw blurRad="38100" dist="19050" dir="2700000" algn="tl">
                    <a:schemeClr val="dk1">
                      <a:alpha val="40000"/>
                    </a:schemeClr>
                  </a:outerShdw>
                </a:effectLst>
              </a:rPr>
              <a:t>بهره:</a:t>
            </a:r>
            <a:endParaRPr lang="en-US" dirty="0"/>
          </a:p>
        </p:txBody>
      </p:sp>
      <p:graphicFrame>
        <p:nvGraphicFramePr>
          <p:cNvPr id="12" name="Content Placeholder 11"/>
          <p:cNvGraphicFramePr>
            <a:graphicFrameLocks noGrp="1"/>
          </p:cNvGraphicFramePr>
          <p:nvPr>
            <p:ph idx="19"/>
            <p:extLst>
              <p:ext uri="{D42A27DB-BD31-4B8C-83A1-F6EECF244321}">
                <p14:modId xmlns:p14="http://schemas.microsoft.com/office/powerpoint/2010/main" val="3477520876"/>
              </p:ext>
            </p:extLst>
          </p:nvPr>
        </p:nvGraphicFramePr>
        <p:xfrm>
          <a:off x="470264" y="3021876"/>
          <a:ext cx="4789713" cy="1175657"/>
        </p:xfrm>
        <a:graphic>
          <a:graphicData uri="http://schemas.openxmlformats.org/drawingml/2006/table">
            <a:tbl>
              <a:tblPr rtl="1" firstRow="1" firstCol="1" bandRow="1">
                <a:tableStyleId>{5C22544A-7EE6-4342-B048-85BDC9FD1C3A}</a:tableStyleId>
              </a:tblPr>
              <a:tblGrid>
                <a:gridCol w="1596394">
                  <a:extLst>
                    <a:ext uri="{9D8B030D-6E8A-4147-A177-3AD203B41FA5}">
                      <a16:colId xmlns="" xmlns:a16="http://schemas.microsoft.com/office/drawing/2014/main" val="1929206148"/>
                    </a:ext>
                  </a:extLst>
                </a:gridCol>
                <a:gridCol w="1596394">
                  <a:extLst>
                    <a:ext uri="{9D8B030D-6E8A-4147-A177-3AD203B41FA5}">
                      <a16:colId xmlns="" xmlns:a16="http://schemas.microsoft.com/office/drawing/2014/main" val="2169272032"/>
                    </a:ext>
                  </a:extLst>
                </a:gridCol>
                <a:gridCol w="1596925">
                  <a:extLst>
                    <a:ext uri="{9D8B030D-6E8A-4147-A177-3AD203B41FA5}">
                      <a16:colId xmlns="" xmlns:a16="http://schemas.microsoft.com/office/drawing/2014/main" val="3379069206"/>
                    </a:ext>
                  </a:extLst>
                </a:gridCol>
              </a:tblGrid>
              <a:tr h="387254">
                <a:tc>
                  <a:txBody>
                    <a:bodyPr/>
                    <a:lstStyle/>
                    <a:p>
                      <a:pPr marL="0" marR="0" algn="ctr" rtl="1">
                        <a:lnSpc>
                          <a:spcPct val="107000"/>
                        </a:lnSpc>
                        <a:spcBef>
                          <a:spcPts val="0"/>
                        </a:spcBef>
                        <a:spcAft>
                          <a:spcPts val="0"/>
                        </a:spcAft>
                      </a:pPr>
                      <a:r>
                        <a:rPr lang="fa-IR" sz="1000">
                          <a:effectLst/>
                        </a:rPr>
                        <a:t> </a:t>
                      </a:r>
                      <a:endParaRPr lang="en-US" sz="8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tc>
                  <a:txBody>
                    <a:bodyPr/>
                    <a:lstStyle/>
                    <a:p>
                      <a:pPr marL="0" marR="0" algn="ctr" rtl="1">
                        <a:lnSpc>
                          <a:spcPct val="107000"/>
                        </a:lnSpc>
                        <a:spcBef>
                          <a:spcPts val="0"/>
                        </a:spcBef>
                        <a:spcAft>
                          <a:spcPts val="0"/>
                        </a:spcAft>
                      </a:pPr>
                      <a:r>
                        <a:rPr lang="fa-IR" sz="1000">
                          <a:effectLst/>
                        </a:rPr>
                        <a:t>پاندول</a:t>
                      </a:r>
                      <a:endParaRPr lang="en-US" sz="8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tc>
                  <a:txBody>
                    <a:bodyPr/>
                    <a:lstStyle/>
                    <a:p>
                      <a:pPr marL="0" marR="0" algn="ctr" rtl="1">
                        <a:lnSpc>
                          <a:spcPct val="107000"/>
                        </a:lnSpc>
                        <a:spcBef>
                          <a:spcPts val="0"/>
                        </a:spcBef>
                        <a:spcAft>
                          <a:spcPts val="0"/>
                        </a:spcAft>
                      </a:pPr>
                      <a:r>
                        <a:rPr lang="fa-IR" sz="1000">
                          <a:effectLst/>
                        </a:rPr>
                        <a:t>ارابه</a:t>
                      </a:r>
                      <a:endParaRPr lang="en-US" sz="8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extLst>
                  <a:ext uri="{0D108BD9-81ED-4DB2-BD59-A6C34878D82A}">
                    <a16:rowId xmlns="" xmlns:a16="http://schemas.microsoft.com/office/drawing/2014/main" val="3707045142"/>
                  </a:ext>
                </a:extLst>
              </a:tr>
              <a:tr h="387254">
                <a:tc>
                  <a:txBody>
                    <a:bodyPr/>
                    <a:lstStyle/>
                    <a:p>
                      <a:pPr marL="0" marR="0" algn="ctr" rtl="1">
                        <a:lnSpc>
                          <a:spcPct val="107000"/>
                        </a:lnSpc>
                        <a:spcBef>
                          <a:spcPts val="0"/>
                        </a:spcBef>
                        <a:spcAft>
                          <a:spcPts val="0"/>
                        </a:spcAft>
                      </a:pPr>
                      <a:r>
                        <a:rPr lang="fa-IR" sz="1000">
                          <a:effectLst/>
                        </a:rPr>
                        <a:t>حاشیه فاز</a:t>
                      </a:r>
                      <a:endParaRPr lang="en-US" sz="8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tc>
                  <a:txBody>
                    <a:bodyPr/>
                    <a:lstStyle/>
                    <a:p>
                      <a:pPr marL="0" marR="0" algn="ctr" rtl="1">
                        <a:lnSpc>
                          <a:spcPct val="107000"/>
                        </a:lnSpc>
                        <a:spcBef>
                          <a:spcPts val="0"/>
                        </a:spcBef>
                        <a:spcAft>
                          <a:spcPts val="0"/>
                        </a:spcAft>
                      </a:pPr>
                      <a:r>
                        <a:rPr lang="fa-IR" sz="1000">
                          <a:effectLst/>
                        </a:rPr>
                        <a:t>بی نهایت</a:t>
                      </a:r>
                      <a:endParaRPr lang="en-US" sz="8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tc>
                  <a:txBody>
                    <a:bodyPr/>
                    <a:lstStyle/>
                    <a:p>
                      <a:pPr marL="0" marR="0" algn="ctr" rtl="1">
                        <a:lnSpc>
                          <a:spcPct val="107000"/>
                        </a:lnSpc>
                        <a:spcBef>
                          <a:spcPts val="0"/>
                        </a:spcBef>
                        <a:spcAft>
                          <a:spcPts val="0"/>
                        </a:spcAft>
                      </a:pPr>
                      <a:r>
                        <a:rPr lang="fa-IR" sz="1000">
                          <a:effectLst/>
                        </a:rPr>
                        <a:t>بی نهایت</a:t>
                      </a:r>
                      <a:endParaRPr lang="en-US" sz="8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extLst>
                  <a:ext uri="{0D108BD9-81ED-4DB2-BD59-A6C34878D82A}">
                    <a16:rowId xmlns="" xmlns:a16="http://schemas.microsoft.com/office/drawing/2014/main" val="2326384645"/>
                  </a:ext>
                </a:extLst>
              </a:tr>
              <a:tr h="401149">
                <a:tc>
                  <a:txBody>
                    <a:bodyPr/>
                    <a:lstStyle/>
                    <a:p>
                      <a:pPr marL="0" marR="0" algn="ctr" rtl="1">
                        <a:lnSpc>
                          <a:spcPct val="107000"/>
                        </a:lnSpc>
                        <a:spcBef>
                          <a:spcPts val="0"/>
                        </a:spcBef>
                        <a:spcAft>
                          <a:spcPts val="0"/>
                        </a:spcAft>
                      </a:pPr>
                      <a:r>
                        <a:rPr lang="fa-IR" sz="1000">
                          <a:effectLst/>
                        </a:rPr>
                        <a:t>حاشیه بهره</a:t>
                      </a:r>
                      <a:endParaRPr lang="en-US" sz="8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tc>
                  <a:txBody>
                    <a:bodyPr/>
                    <a:lstStyle/>
                    <a:p>
                      <a:pPr marL="0" marR="0" algn="ctr" rtl="1">
                        <a:lnSpc>
                          <a:spcPct val="107000"/>
                        </a:lnSpc>
                        <a:spcBef>
                          <a:spcPts val="0"/>
                        </a:spcBef>
                        <a:spcAft>
                          <a:spcPts val="0"/>
                        </a:spcAft>
                      </a:pPr>
                      <a:r>
                        <a:rPr lang="ar-SA" sz="1000">
                          <a:effectLst/>
                        </a:rPr>
                        <a:t>100</a:t>
                      </a:r>
                      <a:endParaRPr lang="en-US" sz="8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tc>
                  <a:txBody>
                    <a:bodyPr/>
                    <a:lstStyle/>
                    <a:p>
                      <a:pPr marL="0" marR="0" algn="ctr" rtl="1">
                        <a:lnSpc>
                          <a:spcPct val="107000"/>
                        </a:lnSpc>
                        <a:spcBef>
                          <a:spcPts val="0"/>
                        </a:spcBef>
                        <a:spcAft>
                          <a:spcPts val="0"/>
                        </a:spcAft>
                      </a:pPr>
                      <a:r>
                        <a:rPr lang="ar-SA" sz="1000" dirty="0">
                          <a:effectLst/>
                        </a:rPr>
                        <a:t>146</a:t>
                      </a:r>
                      <a:endParaRPr lang="en-US" sz="800" dirty="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48796" marR="48796" marT="0" marB="0"/>
                </a:tc>
                <a:extLst>
                  <a:ext uri="{0D108BD9-81ED-4DB2-BD59-A6C34878D82A}">
                    <a16:rowId xmlns="" xmlns:a16="http://schemas.microsoft.com/office/drawing/2014/main" val="684865711"/>
                  </a:ext>
                </a:extLst>
              </a:tr>
            </a:tbl>
          </a:graphicData>
        </a:graphic>
      </p:graphicFrame>
      <p:sp>
        <p:nvSpPr>
          <p:cNvPr id="7" name="Content Placeholder 6"/>
          <p:cNvSpPr>
            <a:spLocks noGrp="1"/>
          </p:cNvSpPr>
          <p:nvPr>
            <p:ph idx="20"/>
          </p:nvPr>
        </p:nvSpPr>
        <p:spPr/>
        <p:txBody>
          <a:bodyPr/>
          <a:lstStyle/>
          <a:p>
            <a:pPr algn="ctr"/>
            <a:r>
              <a:rPr lang="fa-IR" dirty="0">
                <a:effectLst>
                  <a:outerShdw blurRad="38100" dist="19050" dir="2700000" algn="tl">
                    <a:schemeClr val="dk1">
                      <a:alpha val="40000"/>
                    </a:schemeClr>
                  </a:outerShdw>
                </a:effectLst>
              </a:rPr>
              <a:t>رسم نمودار </a:t>
            </a:r>
            <a:r>
              <a:rPr lang="fa-IR" dirty="0" smtClean="0">
                <a:effectLst>
                  <a:outerShdw blurRad="38100" dist="19050" dir="2700000" algn="tl">
                    <a:schemeClr val="dk1">
                      <a:alpha val="40000"/>
                    </a:schemeClr>
                  </a:outerShdw>
                </a:effectLst>
              </a:rPr>
              <a:t>نایکوئیست</a:t>
            </a:r>
            <a:endParaRPr lang="en-US" dirty="0"/>
          </a:p>
          <a:p>
            <a:endParaRPr lang="en-US" dirty="0"/>
          </a:p>
        </p:txBody>
      </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357258" y="325095"/>
            <a:ext cx="5414109" cy="4153989"/>
          </a:xfrm>
          <a:prstGeom prst="rect">
            <a:avLst/>
          </a:prstGeom>
        </p:spPr>
      </p:pic>
    </p:spTree>
    <p:extLst>
      <p:ext uri="{BB962C8B-B14F-4D97-AF65-F5344CB8AC3E}">
        <p14:creationId xmlns:p14="http://schemas.microsoft.com/office/powerpoint/2010/main" val="1615977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r" rtl="1"/>
            <a:r>
              <a:rPr lang="fa-IR" dirty="0"/>
              <a:t>طراحی </a:t>
            </a:r>
            <a:r>
              <a:rPr lang="en-US" dirty="0"/>
              <a:t>PID</a:t>
            </a:r>
            <a:r>
              <a:rPr lang="fa-IR" dirty="0"/>
              <a:t> برای </a:t>
            </a:r>
            <a:r>
              <a:rPr lang="fa-IR" dirty="0" smtClean="0"/>
              <a:t>سیستم:</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653143" y="1166957"/>
            <a:ext cx="11144349"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0" algn="r" rtl="1" eaLnBrk="0" fontAlgn="base" hangingPunct="0">
              <a:spcBef>
                <a:spcPct val="0"/>
              </a:spcBef>
              <a:spcAft>
                <a:spcPct val="0"/>
              </a:spcAft>
            </a:pPr>
            <a:r>
              <a:rPr lang="fa-IR" altLang="en-US" dirty="0">
                <a:solidFill>
                  <a:srgbClr val="262626"/>
                </a:solidFill>
                <a:latin typeface="Rockwell" panose="02060603020205020403" pitchFamily="18" charset="0"/>
                <a:ea typeface="Rockwell" panose="02060603020205020403" pitchFamily="18" charset="0"/>
                <a:cs typeface="B Nazanin" panose="00000400000000000000" pitchFamily="2" charset="-78"/>
              </a:rPr>
              <a:t>در این مرحله نیاز است که از یک کنترل­کننده </a:t>
            </a:r>
            <a:r>
              <a:rPr lang="en-US" altLang="en-US" dirty="0">
                <a:solidFill>
                  <a:srgbClr val="262626"/>
                </a:solidFill>
                <a:latin typeface="Rockwell" panose="02060603020205020403" pitchFamily="18" charset="0"/>
                <a:ea typeface="Rockwell" panose="02060603020205020403" pitchFamily="18" charset="0"/>
                <a:cs typeface="B Nazanin" panose="00000400000000000000" pitchFamily="2" charset="-78"/>
              </a:rPr>
              <a:t>PID</a:t>
            </a:r>
            <a:r>
              <a:rPr lang="fa-IR" altLang="en-US" dirty="0">
                <a:solidFill>
                  <a:srgbClr val="262626"/>
                </a:solidFill>
                <a:latin typeface="Rockwell" panose="02060603020205020403" pitchFamily="18" charset="0"/>
                <a:ea typeface="Rockwell" panose="02060603020205020403" pitchFamily="18" charset="0"/>
                <a:cs typeface="B Nazanin" panose="00000400000000000000" pitchFamily="2" charset="-78"/>
              </a:rPr>
              <a:t> جهت پایدارسازی سیستم پاندول استفاده </a:t>
            </a:r>
            <a:r>
              <a:rPr lang="fa-IR" altLang="en-US" dirty="0" smtClean="0">
                <a:solidFill>
                  <a:srgbClr val="262626"/>
                </a:solidFill>
                <a:latin typeface="Rockwell" panose="02060603020205020403" pitchFamily="18" charset="0"/>
                <a:ea typeface="Rockwell" panose="02060603020205020403" pitchFamily="18" charset="0"/>
                <a:cs typeface="B Nazanin" panose="00000400000000000000" pitchFamily="2" charset="-78"/>
              </a:rPr>
              <a:t>کنیم.برای </a:t>
            </a:r>
            <a:r>
              <a:rPr lang="fa-IR" altLang="en-US" dirty="0">
                <a:solidFill>
                  <a:srgbClr val="262626"/>
                </a:solidFill>
                <a:latin typeface="Rockwell" panose="02060603020205020403" pitchFamily="18" charset="0"/>
                <a:ea typeface="Rockwell" panose="02060603020205020403" pitchFamily="18" charset="0"/>
                <a:cs typeface="B Nazanin" panose="00000400000000000000" pitchFamily="2" charset="-78"/>
              </a:rPr>
              <a:t>این کار ابتدا یک کنترل­کننده </a:t>
            </a:r>
            <a:r>
              <a:rPr lang="en-US" altLang="en-US" dirty="0">
                <a:solidFill>
                  <a:srgbClr val="262626"/>
                </a:solidFill>
                <a:latin typeface="Rockwell" panose="02060603020205020403" pitchFamily="18" charset="0"/>
                <a:ea typeface="Rockwell" panose="02060603020205020403" pitchFamily="18" charset="0"/>
                <a:cs typeface="B Nazanin" panose="00000400000000000000" pitchFamily="2" charset="-78"/>
              </a:rPr>
              <a:t>PD</a:t>
            </a:r>
            <a:r>
              <a:rPr lang="fa-IR" altLang="en-US" dirty="0">
                <a:solidFill>
                  <a:srgbClr val="262626"/>
                </a:solidFill>
                <a:latin typeface="Rockwell" panose="02060603020205020403" pitchFamily="18" charset="0"/>
                <a:ea typeface="Rockwell" panose="02060603020205020403" pitchFamily="18" charset="0"/>
                <a:cs typeface="B Nazanin" panose="00000400000000000000" pitchFamily="2" charset="-78"/>
              </a:rPr>
              <a:t> طراحی کرده و سپس برای کل سیستم جدید این بار یک </a:t>
            </a:r>
            <a:r>
              <a:rPr lang="en-US" altLang="en-US" dirty="0">
                <a:solidFill>
                  <a:srgbClr val="262626"/>
                </a:solidFill>
                <a:latin typeface="Rockwell" panose="02060603020205020403" pitchFamily="18" charset="0"/>
                <a:ea typeface="Rockwell" panose="02060603020205020403" pitchFamily="18" charset="0"/>
                <a:cs typeface="B Nazanin" panose="00000400000000000000" pitchFamily="2" charset="-78"/>
              </a:rPr>
              <a:t>PI</a:t>
            </a:r>
            <a:r>
              <a:rPr lang="fa-IR" altLang="en-US" dirty="0">
                <a:solidFill>
                  <a:srgbClr val="262626"/>
                </a:solidFill>
                <a:latin typeface="Rockwell" panose="02060603020205020403" pitchFamily="18" charset="0"/>
                <a:ea typeface="Rockwell" panose="02060603020205020403" pitchFamily="18" charset="0"/>
                <a:cs typeface="B Nazanin" panose="00000400000000000000" pitchFamily="2" charset="-78"/>
              </a:rPr>
              <a:t> طراحی می­کنیم.</a:t>
            </a:r>
            <a:endParaRPr lang="fa-IR" altLang="en-US" sz="2400" dirty="0">
              <a:latin typeface="Arial" panose="020B0604020202020204" pitchFamily="34" charset="0"/>
              <a:cs typeface="B Nazanin" panose="00000400000000000000" pitchFamily="2" charset="-78"/>
            </a:endParaRPr>
          </a:p>
          <a:p>
            <a:endParaRPr lang="en-US" dirty="0">
              <a:cs typeface="B Nazanin" panose="00000400000000000000" pitchFamily="2" charset="-78"/>
            </a:endParaRPr>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653143" y="2243093"/>
            <a:ext cx="5731510" cy="3869690"/>
          </a:xfrm>
          <a:prstGeom prst="rect">
            <a:avLst/>
          </a:prstGeom>
        </p:spPr>
      </p:pic>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6225317" y="2090287"/>
            <a:ext cx="5731510" cy="2160905"/>
          </a:xfrm>
          <a:prstGeom prst="rect">
            <a:avLst/>
          </a:prstGeom>
        </p:spPr>
      </p:pic>
    </p:spTree>
    <p:extLst>
      <p:ext uri="{BB962C8B-B14F-4D97-AF65-F5344CB8AC3E}">
        <p14:creationId xmlns:p14="http://schemas.microsoft.com/office/powerpoint/2010/main" val="1449124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155448"/>
            <a:ext cx="11150600" cy="1011509"/>
          </a:xfrm>
        </p:spPr>
        <p:txBody>
          <a:bodyPr/>
          <a:lstStyle/>
          <a:p>
            <a:pPr algn="r" rtl="1"/>
            <a:r>
              <a:rPr lang="fa-IR" dirty="0" smtClean="0">
                <a:effectLst>
                  <a:outerShdw blurRad="38100" dist="38100" dir="2700000" algn="tl">
                    <a:srgbClr val="000000">
                      <a:alpha val="43137"/>
                    </a:srgbClr>
                  </a:outerShdw>
                </a:effectLst>
              </a:rPr>
              <a:t>طراحی </a:t>
            </a:r>
            <a:r>
              <a:rPr lang="en-US" dirty="0" smtClean="0">
                <a:effectLst>
                  <a:outerShdw blurRad="38100" dist="38100" dir="2700000" algn="tl">
                    <a:srgbClr val="000000">
                      <a:alpha val="43137"/>
                    </a:srgbClr>
                  </a:outerShdw>
                </a:effectLst>
              </a:rPr>
              <a:t>Lead-lag</a:t>
            </a:r>
            <a:endParaRPr lang="en-US"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15</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024179" y="2496312"/>
            <a:ext cx="4963605" cy="2944368"/>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22376" y="1166957"/>
            <a:ext cx="6168517" cy="4520946"/>
          </a:xfrm>
          <a:prstGeom prst="rect">
            <a:avLst/>
          </a:prstGeom>
        </p:spPr>
      </p:pic>
    </p:spTree>
    <p:extLst>
      <p:ext uri="{BB962C8B-B14F-4D97-AF65-F5344CB8AC3E}">
        <p14:creationId xmlns:p14="http://schemas.microsoft.com/office/powerpoint/2010/main" val="2977414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effectLst>
                  <a:outerShdw blurRad="38100" dist="19050" dir="2700000" algn="tl">
                    <a:schemeClr val="dk1">
                      <a:alpha val="40000"/>
                    </a:schemeClr>
                  </a:outerShdw>
                </a:effectLst>
              </a:rPr>
              <a:t>رسیدن به شرایط مطلوب</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4" name="TextBox 3"/>
          <p:cNvSpPr txBox="1"/>
          <p:nvPr/>
        </p:nvSpPr>
        <p:spPr>
          <a:xfrm>
            <a:off x="9015984" y="1307592"/>
            <a:ext cx="2786624" cy="1200329"/>
          </a:xfrm>
          <a:prstGeom prst="rect">
            <a:avLst/>
          </a:prstGeom>
          <a:noFill/>
        </p:spPr>
        <p:txBody>
          <a:bodyPr wrap="square" rtlCol="0">
            <a:spAutoFit/>
          </a:bodyPr>
          <a:lstStyle/>
          <a:p>
            <a:pPr algn="r" rtl="1"/>
            <a:r>
              <a:rPr lang="fa-IR" dirty="0">
                <a:cs typeface="B Nazanin" panose="00000400000000000000" pitchFamily="2" charset="-78"/>
              </a:rPr>
              <a:t>پس از طراحی </a:t>
            </a:r>
            <a:r>
              <a:rPr lang="en-US" dirty="0">
                <a:cs typeface="B Nazanin" panose="00000400000000000000" pitchFamily="2" charset="-78"/>
              </a:rPr>
              <a:t>PID</a:t>
            </a:r>
            <a:r>
              <a:rPr lang="fa-IR" dirty="0">
                <a:cs typeface="B Nazanin" panose="00000400000000000000" pitchFamily="2" charset="-78"/>
              </a:rPr>
              <a:t>، یک­بار دیگر شبیه­سازی را با فیدبک واحد انجام می­دهیم تا خروجی به پاسخ پله را مشاهده و ارزیابی کنیم.</a:t>
            </a:r>
            <a:endParaRPr lang="en-US"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57" y="1706050"/>
            <a:ext cx="8310181" cy="43378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57" y="507577"/>
            <a:ext cx="4012700" cy="1198473"/>
          </a:xfrm>
          <a:prstGeom prst="rect">
            <a:avLst/>
          </a:prstGeom>
        </p:spPr>
      </p:pic>
    </p:spTree>
    <p:extLst>
      <p:ext uri="{BB962C8B-B14F-4D97-AF65-F5344CB8AC3E}">
        <p14:creationId xmlns:p14="http://schemas.microsoft.com/office/powerpoint/2010/main" val="1032286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effectLst>
                  <a:outerShdw blurRad="38100" dist="38100" dir="2700000" algn="tl">
                    <a:srgbClr val="000000">
                      <a:alpha val="43137"/>
                    </a:srgbClr>
                  </a:outerShdw>
                </a:effectLst>
              </a:rPr>
              <a:t>حاشیه بهره و فاز با حضور </a:t>
            </a:r>
            <a:r>
              <a:rPr lang="en-US" dirty="0" smtClean="0">
                <a:effectLst>
                  <a:outerShdw blurRad="38100" dist="38100" dir="2700000" algn="tl">
                    <a:srgbClr val="000000">
                      <a:alpha val="43137"/>
                    </a:srgbClr>
                  </a:outerShdw>
                </a:effectLst>
              </a:rPr>
              <a:t>PID</a:t>
            </a:r>
            <a:endParaRPr lang="en-US"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17</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03704" y="1453972"/>
            <a:ext cx="7470648" cy="4937759"/>
          </a:xfrm>
          <a:prstGeom prst="rect">
            <a:avLst/>
          </a:prstGeom>
        </p:spPr>
      </p:pic>
    </p:spTree>
    <p:extLst>
      <p:ext uri="{BB962C8B-B14F-4D97-AF65-F5344CB8AC3E}">
        <p14:creationId xmlns:p14="http://schemas.microsoft.com/office/powerpoint/2010/main" val="1118938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effectLst>
                  <a:outerShdw blurRad="38100" dist="38100" dir="2700000" algn="tl">
                    <a:srgbClr val="000000">
                      <a:alpha val="43137"/>
                    </a:srgbClr>
                  </a:outerShdw>
                </a:effectLst>
              </a:rPr>
              <a:t>حاشیه بهره و فاز با فیدبک حالت</a:t>
            </a:r>
            <a:endParaRPr lang="en-US"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18</a:t>
            </a:fld>
            <a:endParaRPr lang="en-US" noProof="0" dirty="0"/>
          </a:p>
        </p:txBody>
      </p:sp>
      <p:sp>
        <p:nvSpPr>
          <p:cNvPr id="4" name="Text Placeholder 3"/>
          <p:cNvSpPr>
            <a:spLocks noGrp="1"/>
          </p:cNvSpPr>
          <p:nvPr>
            <p:ph type="body" sz="quarter" idx="13"/>
          </p:nvPr>
        </p:nvSpPr>
        <p:spPr>
          <a:xfrm>
            <a:off x="6839712" y="1847056"/>
            <a:ext cx="3904488" cy="384080"/>
          </a:xfrm>
        </p:spPr>
        <p:txBody>
          <a:bodyPr>
            <a:noAutofit/>
          </a:bodyPr>
          <a:lstStyle/>
          <a:p>
            <a:r>
              <a:rPr lang="en-US" sz="2400" dirty="0" err="1">
                <a:ln w="0"/>
                <a:solidFill>
                  <a:schemeClr val="accent1"/>
                </a:solidFill>
                <a:effectLst>
                  <a:outerShdw blurRad="38100" dist="25400" dir="5400000" algn="ctr" rotWithShape="0">
                    <a:srgbClr val="6E747A">
                      <a:alpha val="43000"/>
                    </a:srgbClr>
                  </a:outerShdw>
                </a:effectLst>
              </a:rPr>
              <a:t>Pend_new</a:t>
            </a:r>
            <a:r>
              <a:rPr lang="en-US" sz="2400" dirty="0">
                <a:ln w="0"/>
                <a:solidFill>
                  <a:schemeClr val="accent1"/>
                </a:solidFill>
                <a:effectLst>
                  <a:outerShdw blurRad="38100" dist="25400" dir="5400000" algn="ctr" rotWithShape="0">
                    <a:srgbClr val="6E747A">
                      <a:alpha val="43000"/>
                    </a:srgbClr>
                  </a:outerShdw>
                </a:effectLst>
              </a:rPr>
              <a:t> = 65.875*pend; </a:t>
            </a:r>
          </a:p>
          <a:p>
            <a:endParaRPr lang="en-US" sz="240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87971" y="1160866"/>
            <a:ext cx="3829749" cy="445389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227064" y="2426213"/>
            <a:ext cx="5136632" cy="3525002"/>
          </a:xfrm>
          <a:prstGeom prst="rect">
            <a:avLst/>
          </a:prstGeom>
        </p:spPr>
      </p:pic>
      <p:cxnSp>
        <p:nvCxnSpPr>
          <p:cNvPr id="8" name="Elbow Connector 7"/>
          <p:cNvCxnSpPr/>
          <p:nvPr/>
        </p:nvCxnSpPr>
        <p:spPr>
          <a:xfrm>
            <a:off x="4773168" y="2953512"/>
            <a:ext cx="1197864" cy="941832"/>
          </a:xfrm>
          <a:prstGeom prst="bentConnector3">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68278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rPr>
              <a:t>شماتیک و نمای کلی سیستم خطی و غیرخطی</a:t>
            </a:r>
            <a:endParaRPr lang="en-US"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19</a:t>
            </a:fld>
            <a:endParaRPr lang="en-US" noProof="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71"/>
          <a:stretch/>
        </p:blipFill>
        <p:spPr>
          <a:xfrm>
            <a:off x="1856232" y="2359480"/>
            <a:ext cx="5563154" cy="40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12" y="780336"/>
            <a:ext cx="3081628" cy="1377648"/>
          </a:xfrm>
          <a:prstGeom prst="rect">
            <a:avLst/>
          </a:prstGeom>
        </p:spPr>
      </p:pic>
      <p:cxnSp>
        <p:nvCxnSpPr>
          <p:cNvPr id="8" name="Elbow Connector 7"/>
          <p:cNvCxnSpPr/>
          <p:nvPr/>
        </p:nvCxnSpPr>
        <p:spPr>
          <a:xfrm>
            <a:off x="713232" y="2514600"/>
            <a:ext cx="1216152" cy="420624"/>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3801" y="2430361"/>
            <a:ext cx="3956253" cy="1466925"/>
          </a:xfrm>
          <a:prstGeom prst="rect">
            <a:avLst/>
          </a:prstGeom>
        </p:spPr>
      </p:pic>
    </p:spTree>
    <p:extLst>
      <p:ext uri="{BB962C8B-B14F-4D97-AF65-F5344CB8AC3E}">
        <p14:creationId xmlns:p14="http://schemas.microsoft.com/office/powerpoint/2010/main" val="400699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B08B8-3DB3-4637-AE23-B8DB96D9FCEC}"/>
              </a:ext>
            </a:extLst>
          </p:cNvPr>
          <p:cNvSpPr>
            <a:spLocks noGrp="1"/>
          </p:cNvSpPr>
          <p:nvPr>
            <p:ph type="ctrTitle"/>
          </p:nvPr>
        </p:nvSpPr>
        <p:spPr>
          <a:xfrm>
            <a:off x="6352359" y="1896413"/>
            <a:ext cx="5143500" cy="2090808"/>
          </a:xfrm>
        </p:spPr>
        <p:txBody>
          <a:bodyPr/>
          <a:lstStyle/>
          <a:p>
            <a:pPr algn="r" rtl="1"/>
            <a:r>
              <a:rPr lang="en-US" dirty="0"/>
              <a:t/>
            </a:r>
            <a:br>
              <a:rPr lang="en-US" dirty="0"/>
            </a:br>
            <a:endParaRPr lang="en-US" dirty="0"/>
          </a:p>
        </p:txBody>
      </p:sp>
      <p:pic>
        <p:nvPicPr>
          <p:cNvPr id="13" name="Picture Placeholder 1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488" r="7488"/>
          <a:stretch>
            <a:fillRect/>
          </a:stretch>
        </p:blipFill>
        <p:spPr>
          <a:xfrm>
            <a:off x="667269" y="676294"/>
            <a:ext cx="5305661" cy="5305661"/>
          </a:xfrm>
        </p:spPr>
      </p:pic>
      <p:sp>
        <p:nvSpPr>
          <p:cNvPr id="7" name="Subtitle 6"/>
          <p:cNvSpPr>
            <a:spLocks noGrp="1"/>
          </p:cNvSpPr>
          <p:nvPr>
            <p:ph type="subTitle" idx="1"/>
          </p:nvPr>
        </p:nvSpPr>
        <p:spPr>
          <a:xfrm>
            <a:off x="6352359" y="2192505"/>
            <a:ext cx="5143500" cy="503167"/>
          </a:xfrm>
        </p:spPr>
        <p:txBody>
          <a:bodyPr/>
          <a:lstStyle/>
          <a:p>
            <a:pPr algn="r" rtl="1"/>
            <a:r>
              <a:rPr lang="ar-SA" dirty="0">
                <a:cs typeface="B Nazanin" panose="00000400000000000000" pitchFamily="2" charset="-78"/>
              </a:rPr>
              <a:t>حفظ تعادل آونگ معكوس در امتداد يك موقعيت عمودي با اعمال نيرو به ارابه يك مسئله متداول در مهندسی کنترل است.</a:t>
            </a:r>
            <a:endParaRPr lang="en-US" dirty="0">
              <a:cs typeface="B Nazanin" panose="00000400000000000000" pitchFamily="2" charset="-78"/>
            </a:endParaRPr>
          </a:p>
          <a:p>
            <a:pPr algn="r" rtl="1"/>
            <a:r>
              <a:rPr lang="ar-SA" dirty="0">
                <a:cs typeface="B Nazanin" panose="00000400000000000000" pitchFamily="2" charset="-78"/>
              </a:rPr>
              <a:t>در زمينه كنترل خودكار محبوبيت اين مسئله از اين واقعيت نشأت گرفته است كه اين سيستم ذاتا  ناپايدار است بنابراين در اين پروژه سعي ما بر اين است كه با ايجاد مدل رياضي، تجزيه و تحليل رفتار آن بتوانيم يك كنترل كننده طراحي كنيم.</a:t>
            </a:r>
            <a:endParaRPr lang="en-US" dirty="0">
              <a:cs typeface="B Nazanin" panose="00000400000000000000" pitchFamily="2" charset="-78"/>
            </a:endParaRPr>
          </a:p>
          <a:p>
            <a:pPr algn="r" rtl="1"/>
            <a:r>
              <a:rPr lang="ar-SA" dirty="0">
                <a:cs typeface="B Nazanin" panose="00000400000000000000" pitchFamily="2" charset="-78"/>
              </a:rPr>
              <a:t>براي انجام اينكار مراحل زير بصورت پله به پله انجام شدند:</a:t>
            </a:r>
            <a:endParaRPr lang="en-US" dirty="0">
              <a:cs typeface="B Nazanin" panose="00000400000000000000" pitchFamily="2" charset="-78"/>
            </a:endParaRPr>
          </a:p>
          <a:p>
            <a:pPr marL="285750" lvl="0" indent="-285750" algn="r" rtl="1">
              <a:buFont typeface="Arial" panose="020B0604020202020204" pitchFamily="34" charset="0"/>
              <a:buChar char="•"/>
            </a:pPr>
            <a:r>
              <a:rPr lang="ar-SA" dirty="0">
                <a:cs typeface="B Nazanin" panose="00000400000000000000" pitchFamily="2" charset="-78"/>
              </a:rPr>
              <a:t>خطي سازي معادلات غيرخطي پاندول</a:t>
            </a:r>
            <a:endParaRPr lang="en-US" dirty="0">
              <a:cs typeface="B Nazanin" panose="00000400000000000000" pitchFamily="2" charset="-78"/>
            </a:endParaRPr>
          </a:p>
          <a:p>
            <a:pPr marL="285750" lvl="0" indent="-285750" algn="r" rtl="1">
              <a:buFont typeface="Arial" panose="020B0604020202020204" pitchFamily="34" charset="0"/>
              <a:buChar char="•"/>
            </a:pPr>
            <a:r>
              <a:rPr lang="ar-SA" dirty="0">
                <a:cs typeface="B Nazanin" panose="00000400000000000000" pitchFamily="2" charset="-78"/>
              </a:rPr>
              <a:t>بدست آوردن تابع تبديل و مدل فضاي حالت سيستم</a:t>
            </a:r>
            <a:endParaRPr lang="en-US" dirty="0">
              <a:cs typeface="B Nazanin" panose="00000400000000000000" pitchFamily="2" charset="-78"/>
            </a:endParaRPr>
          </a:p>
          <a:p>
            <a:pPr marL="285750" lvl="0" indent="-285750" algn="r" rtl="1">
              <a:buFont typeface="Arial" panose="020B0604020202020204" pitchFamily="34" charset="0"/>
              <a:buChar char="•"/>
            </a:pPr>
            <a:r>
              <a:rPr lang="ar-SA" dirty="0">
                <a:cs typeface="B Nazanin" panose="00000400000000000000" pitchFamily="2" charset="-78"/>
              </a:rPr>
              <a:t>بدست آوردن قطب هاي غالب</a:t>
            </a:r>
            <a:endParaRPr lang="en-US" dirty="0">
              <a:cs typeface="B Nazanin" panose="00000400000000000000" pitchFamily="2" charset="-78"/>
            </a:endParaRPr>
          </a:p>
          <a:p>
            <a:pPr marL="285750" lvl="0" indent="-285750" algn="r" rtl="1">
              <a:buFont typeface="Arial" panose="020B0604020202020204" pitchFamily="34" charset="0"/>
              <a:buChar char="•"/>
            </a:pPr>
            <a:r>
              <a:rPr lang="ar-SA" dirty="0">
                <a:cs typeface="B Nazanin" panose="00000400000000000000" pitchFamily="2" charset="-78"/>
              </a:rPr>
              <a:t>رسم مكان هندسي و نمودار بود و نمودار نايكوئيست</a:t>
            </a:r>
            <a:endParaRPr lang="en-US" dirty="0">
              <a:cs typeface="B Nazanin" panose="00000400000000000000" pitchFamily="2" charset="-78"/>
            </a:endParaRPr>
          </a:p>
          <a:p>
            <a:pPr algn="r" rtl="1"/>
            <a:endParaRPr lang="en-US" dirty="0">
              <a:cs typeface="B Nazanin" panose="00000400000000000000" pitchFamily="2" charset="-78"/>
            </a:endParaRPr>
          </a:p>
        </p:txBody>
      </p:sp>
      <p:cxnSp>
        <p:nvCxnSpPr>
          <p:cNvPr id="9" name="Straight Connector 8"/>
          <p:cNvCxnSpPr/>
          <p:nvPr/>
        </p:nvCxnSpPr>
        <p:spPr>
          <a:xfrm>
            <a:off x="8995954" y="4232366"/>
            <a:ext cx="2394857" cy="8708"/>
          </a:xfrm>
          <a:prstGeom prst="line">
            <a:avLst/>
          </a:prstGeom>
          <a:ln w="12700">
            <a:solidFill>
              <a:schemeClr val="bg1"/>
            </a:solidFill>
          </a:ln>
        </p:spPr>
        <p:style>
          <a:lnRef idx="1">
            <a:schemeClr val="accent6"/>
          </a:lnRef>
          <a:fillRef idx="0">
            <a:schemeClr val="accent6"/>
          </a:fillRef>
          <a:effectRef idx="0">
            <a:schemeClr val="accent6"/>
          </a:effectRef>
          <a:fontRef idx="minor">
            <a:schemeClr val="tx1"/>
          </a:fontRef>
        </p:style>
      </p:cxnSp>
      <p:sp>
        <p:nvSpPr>
          <p:cNvPr id="11" name="TextBox 10"/>
          <p:cNvSpPr txBox="1"/>
          <p:nvPr/>
        </p:nvSpPr>
        <p:spPr>
          <a:xfrm>
            <a:off x="7306491" y="1336573"/>
            <a:ext cx="4084320" cy="707886"/>
          </a:xfrm>
          <a:prstGeom prst="rect">
            <a:avLst/>
          </a:prstGeom>
          <a:noFill/>
        </p:spPr>
        <p:txBody>
          <a:bodyPr wrap="square" rtlCol="0">
            <a:spAutoFit/>
          </a:bodyPr>
          <a:lstStyle/>
          <a:p>
            <a:pPr algn="r" rtl="1"/>
            <a:r>
              <a:rPr lang="fa-IR" sz="4000" b="1" dirty="0" smtClean="0">
                <a:solidFill>
                  <a:schemeClr val="bg1"/>
                </a:solidFill>
              </a:rPr>
              <a:t>چکیده:</a:t>
            </a:r>
            <a:endParaRPr lang="en-US" sz="4000" b="1" dirty="0">
              <a:solidFill>
                <a:schemeClr val="bg1"/>
              </a:solidFill>
            </a:endParaRPr>
          </a:p>
        </p:txBody>
      </p:sp>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246620"/>
            <a:ext cx="11150600" cy="951243"/>
          </a:xfrm>
        </p:spPr>
        <p:txBody>
          <a:bodyPr/>
          <a:lstStyle/>
          <a:p>
            <a:pPr algn="r"/>
            <a:r>
              <a:rPr lang="fa-IR" dirty="0" smtClean="0">
                <a:effectLst>
                  <a:outerShdw blurRad="38100" dist="38100" dir="2700000" algn="tl">
                    <a:srgbClr val="000000">
                      <a:alpha val="43137"/>
                    </a:srgbClr>
                  </a:outerShdw>
                </a:effectLst>
              </a:rPr>
              <a:t>چالش ها</a:t>
            </a:r>
            <a:endParaRPr lang="en-US"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20</a:t>
            </a:fld>
            <a:endParaRPr lang="en-US" noProof="0" dirty="0"/>
          </a:p>
        </p:txBody>
      </p:sp>
      <p:sp>
        <p:nvSpPr>
          <p:cNvPr id="4" name="Text Placeholder 3"/>
          <p:cNvSpPr>
            <a:spLocks noGrp="1"/>
          </p:cNvSpPr>
          <p:nvPr>
            <p:ph type="body" sz="quarter" idx="13"/>
          </p:nvPr>
        </p:nvSpPr>
        <p:spPr>
          <a:xfrm>
            <a:off x="905256" y="1755648"/>
            <a:ext cx="10067544" cy="3776472"/>
          </a:xfrm>
          <a:solidFill>
            <a:schemeClr val="accent4">
              <a:lumMod val="40000"/>
              <a:lumOff val="60000"/>
            </a:schemeClr>
          </a:solidFill>
        </p:spPr>
        <p:txBody>
          <a:bodyPr>
            <a:normAutofit/>
          </a:bodyPr>
          <a:lstStyle/>
          <a:p>
            <a:pPr algn="r" rtl="1"/>
            <a:r>
              <a:rPr lang="fa-IR" sz="2400" dirty="0">
                <a:cs typeface="B Nazanin" panose="00000400000000000000" pitchFamily="2" charset="-78"/>
              </a:rPr>
              <a:t>برای بخش ب، پارامترهای که از ما خواسته شده بود </a:t>
            </a:r>
            <a:r>
              <a:rPr lang="fa-IR" sz="2400" dirty="0" smtClean="0">
                <a:cs typeface="B Nazanin" panose="00000400000000000000" pitchFamily="2" charset="-78"/>
              </a:rPr>
              <a:t>برای </a:t>
            </a:r>
            <a:r>
              <a:rPr lang="fa-IR" sz="2400" dirty="0">
                <a:cs typeface="B Nazanin" panose="00000400000000000000" pitchFamily="2" charset="-78"/>
              </a:rPr>
              <a:t>سیستمی معنا داشت که پایدار باشد، در نتیجه </a:t>
            </a:r>
            <a:r>
              <a:rPr lang="fa-IR" sz="2400" dirty="0" smtClean="0">
                <a:cs typeface="B Nazanin" panose="00000400000000000000" pitchFamily="2" charset="-78"/>
              </a:rPr>
              <a:t>با </a:t>
            </a:r>
            <a:r>
              <a:rPr lang="fa-IR" sz="2400" dirty="0">
                <a:cs typeface="B Nazanin" panose="00000400000000000000" pitchFamily="2" charset="-78"/>
              </a:rPr>
              <a:t>استفاده از فیدبک حالت سیستم خود را پایدار </a:t>
            </a:r>
            <a:r>
              <a:rPr lang="fa-IR" sz="2400" dirty="0" smtClean="0">
                <a:cs typeface="B Nazanin" panose="00000400000000000000" pitchFamily="2" charset="-78"/>
              </a:rPr>
              <a:t>کردیم.</a:t>
            </a:r>
          </a:p>
          <a:p>
            <a:pPr algn="r" rtl="1"/>
            <a:r>
              <a:rPr lang="fa-IR" sz="2400" dirty="0" smtClean="0">
                <a:cs typeface="B Nazanin" panose="00000400000000000000" pitchFamily="2" charset="-78"/>
              </a:rPr>
              <a:t>در </a:t>
            </a:r>
            <a:r>
              <a:rPr lang="fa-IR" sz="2400" dirty="0">
                <a:cs typeface="B Nazanin" panose="00000400000000000000" pitchFamily="2" charset="-78"/>
              </a:rPr>
              <a:t>طراحی جبران­ساز </a:t>
            </a:r>
            <a:r>
              <a:rPr lang="en-US" sz="2400" dirty="0">
                <a:cs typeface="B Nazanin" panose="00000400000000000000" pitchFamily="2" charset="-78"/>
              </a:rPr>
              <a:t>lead</a:t>
            </a:r>
            <a:r>
              <a:rPr lang="fa-IR" sz="2400" dirty="0">
                <a:cs typeface="B Nazanin" panose="00000400000000000000" pitchFamily="2" charset="-78"/>
              </a:rPr>
              <a:t>، پس از مشاهده پاسخ، </a:t>
            </a:r>
            <a:r>
              <a:rPr lang="fa-IR" sz="2400" dirty="0" smtClean="0">
                <a:cs typeface="B Nazanin" panose="00000400000000000000" pitchFamily="2" charset="-78"/>
              </a:rPr>
              <a:t>حاشیه </a:t>
            </a:r>
            <a:r>
              <a:rPr lang="fa-IR" sz="2400" dirty="0">
                <a:cs typeface="B Nazanin" panose="00000400000000000000" pitchFamily="2" charset="-78"/>
              </a:rPr>
              <a:t>بهره به عدد 12 که خواسته­ی سؤال بود نمی­رسید؛ به همین دلیل با استفاده از </a:t>
            </a:r>
            <a:r>
              <a:rPr lang="en-US" sz="2400" dirty="0" err="1" smtClean="0">
                <a:cs typeface="B Nazanin" panose="00000400000000000000" pitchFamily="2" charset="-78"/>
              </a:rPr>
              <a:t>sisotool</a:t>
            </a:r>
            <a:r>
              <a:rPr lang="fa-IR" sz="2400" dirty="0" smtClean="0">
                <a:cs typeface="B Nazanin" panose="00000400000000000000" pitchFamily="2" charset="-78"/>
              </a:rPr>
              <a:t> </a:t>
            </a:r>
            <a:r>
              <a:rPr lang="fa-IR" sz="2400" dirty="0">
                <a:cs typeface="B Nazanin" panose="00000400000000000000" pitchFamily="2" charset="-78"/>
              </a:rPr>
              <a:t>متلب، به صورت دستی قطب­ها را حرکت دادیم تا دریابیم </a:t>
            </a:r>
            <a:r>
              <a:rPr lang="fa-IR" sz="2400" dirty="0" smtClean="0">
                <a:cs typeface="B Nazanin" panose="00000400000000000000" pitchFamily="2" charset="-78"/>
              </a:rPr>
              <a:t>که به ازای چه گینی به مقدار مطلوب می رسیم.</a:t>
            </a:r>
            <a:endParaRPr lang="en-US" sz="2400" dirty="0">
              <a:cs typeface="B Nazanin" panose="00000400000000000000" pitchFamily="2" charset="-78"/>
            </a:endParaRPr>
          </a:p>
          <a:p>
            <a:pPr algn="r" rtl="1"/>
            <a:r>
              <a:rPr lang="fa-IR" sz="2400" dirty="0">
                <a:cs typeface="B Nazanin" panose="00000400000000000000" pitchFamily="2" charset="-78"/>
              </a:rPr>
              <a:t>به خاطر حساسیت بالای سیستم و ناپایداری ذاتی آن، به جای </a:t>
            </a:r>
            <a:r>
              <a:rPr lang="en-US" sz="2400" dirty="0">
                <a:cs typeface="B Nazanin" panose="00000400000000000000" pitchFamily="2" charset="-78"/>
              </a:rPr>
              <a:t>PID</a:t>
            </a:r>
            <a:r>
              <a:rPr lang="fa-IR" sz="2400" dirty="0">
                <a:cs typeface="B Nazanin" panose="00000400000000000000" pitchFamily="2" charset="-78"/>
              </a:rPr>
              <a:t>، از فیدبک حالت برای کنترل سیستم استفاده کردیم و به حاشیه فاز و بهره­ی بالایی دست پیدا کردیم.</a:t>
            </a:r>
            <a:endParaRPr lang="en-US" sz="2400" dirty="0">
              <a:cs typeface="B Nazanin" panose="00000400000000000000" pitchFamily="2" charset="-78"/>
            </a:endParaRPr>
          </a:p>
        </p:txBody>
      </p:sp>
    </p:spTree>
    <p:extLst>
      <p:ext uri="{BB962C8B-B14F-4D97-AF65-F5344CB8AC3E}">
        <p14:creationId xmlns:p14="http://schemas.microsoft.com/office/powerpoint/2010/main" val="252086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rPr>
              <a:t>جمع بندی</a:t>
            </a:r>
            <a:endParaRPr lang="en-US"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21</a:t>
            </a:fld>
            <a:endParaRPr lang="en-US" noProof="0" dirty="0"/>
          </a:p>
        </p:txBody>
      </p:sp>
      <p:sp>
        <p:nvSpPr>
          <p:cNvPr id="4" name="Text Placeholder 3"/>
          <p:cNvSpPr>
            <a:spLocks noGrp="1"/>
          </p:cNvSpPr>
          <p:nvPr>
            <p:ph type="body" sz="quarter" idx="13"/>
          </p:nvPr>
        </p:nvSpPr>
        <p:spPr>
          <a:xfrm>
            <a:off x="1362456" y="1490472"/>
            <a:ext cx="9884664" cy="4288536"/>
          </a:xfrm>
          <a:solidFill>
            <a:schemeClr val="accent4">
              <a:lumMod val="40000"/>
              <a:lumOff val="60000"/>
            </a:schemeClr>
          </a:solidFill>
        </p:spPr>
        <p:txBody>
          <a:bodyPr>
            <a:noAutofit/>
          </a:bodyPr>
          <a:lstStyle/>
          <a:p>
            <a:pPr algn="r" rtl="1"/>
            <a:r>
              <a:rPr lang="fa-IR" sz="2800" dirty="0" smtClean="0">
                <a:cs typeface="B Nazanin" panose="00000400000000000000" pitchFamily="2" charset="-78"/>
              </a:rPr>
              <a:t>سیستم </a:t>
            </a:r>
            <a:r>
              <a:rPr lang="fa-IR" sz="2800" dirty="0">
                <a:cs typeface="B Nazanin" panose="00000400000000000000" pitchFamily="2" charset="-78"/>
              </a:rPr>
              <a:t>پاندول معکوس </a:t>
            </a:r>
            <a:r>
              <a:rPr lang="fa-IR" sz="2800" dirty="0" smtClean="0">
                <a:cs typeface="B Nazanin" panose="00000400000000000000" pitchFamily="2" charset="-78"/>
              </a:rPr>
              <a:t>(شامل </a:t>
            </a:r>
            <a:r>
              <a:rPr lang="fa-IR" sz="2800" dirty="0">
                <a:cs typeface="B Nazanin" panose="00000400000000000000" pitchFamily="2" charset="-78"/>
              </a:rPr>
              <a:t>دو بخش پاندول و </a:t>
            </a:r>
            <a:r>
              <a:rPr lang="fa-IR" sz="2800" dirty="0" smtClean="0">
                <a:cs typeface="B Nazanin" panose="00000400000000000000" pitchFamily="2" charset="-78"/>
              </a:rPr>
              <a:t>ارابه) هر </a:t>
            </a:r>
            <a:r>
              <a:rPr lang="fa-IR" sz="2800" dirty="0">
                <a:cs typeface="B Nazanin" panose="00000400000000000000" pitchFamily="2" charset="-78"/>
              </a:rPr>
              <a:t>دو به طور طبیعی ناپایدار هستند و برای آن­ها حتما باید کنترلر طراحی شود</a:t>
            </a:r>
            <a:r>
              <a:rPr lang="fa-IR" sz="2800" dirty="0" smtClean="0">
                <a:cs typeface="B Nazanin" panose="00000400000000000000" pitchFamily="2" charset="-78"/>
              </a:rPr>
              <a:t>.</a:t>
            </a:r>
          </a:p>
          <a:p>
            <a:pPr algn="r" rtl="1"/>
            <a:r>
              <a:rPr lang="fa-IR" sz="2800" dirty="0" smtClean="0">
                <a:cs typeface="B Nazanin" panose="00000400000000000000" pitchFamily="2" charset="-78"/>
              </a:rPr>
              <a:t> </a:t>
            </a:r>
            <a:r>
              <a:rPr lang="fa-IR" sz="2800" dirty="0">
                <a:cs typeface="B Nazanin" panose="00000400000000000000" pitchFamily="2" charset="-78"/>
              </a:rPr>
              <a:t>این کنترلر می­تواند ترکیبی از </a:t>
            </a:r>
            <a:r>
              <a:rPr lang="en-US" sz="2800" dirty="0">
                <a:cs typeface="B Nazanin" panose="00000400000000000000" pitchFamily="2" charset="-78"/>
              </a:rPr>
              <a:t>PID</a:t>
            </a:r>
            <a:r>
              <a:rPr lang="fa-IR" sz="2800" dirty="0">
                <a:cs typeface="B Nazanin" panose="00000400000000000000" pitchFamily="2" charset="-78"/>
              </a:rPr>
              <a:t> و </a:t>
            </a:r>
            <a:r>
              <a:rPr lang="en-US" sz="2800" dirty="0">
                <a:cs typeface="B Nazanin" panose="00000400000000000000" pitchFamily="2" charset="-78"/>
              </a:rPr>
              <a:t>lead-lag</a:t>
            </a:r>
            <a:r>
              <a:rPr lang="fa-IR" sz="2800" dirty="0">
                <a:cs typeface="B Nazanin" panose="00000400000000000000" pitchFamily="2" charset="-78"/>
              </a:rPr>
              <a:t> باشد یا به صورت فیدبک حالت باشد که در این سیستم خاص، فیدبک حالت کمک شایانی به پایداری ارابه می­کند؛ چرا که معادلات ارابه علاوه بر قطب سمت راست، یک صفر نامینیمم فاز هم دارد که باعث پیچیده­تر شدن مکان ریشه­ها می­گردد و انتقال ریشه­ها را به سمت چپ محور سخت­تر می­کند.</a:t>
            </a:r>
            <a:endParaRPr lang="en-US" sz="2800" dirty="0">
              <a:cs typeface="B Nazanin" panose="00000400000000000000" pitchFamily="2" charset="-78"/>
            </a:endParaRPr>
          </a:p>
          <a:p>
            <a:pPr algn="r" rtl="1"/>
            <a:r>
              <a:rPr lang="fa-IR" sz="2800" dirty="0">
                <a:cs typeface="B Nazanin" panose="00000400000000000000" pitchFamily="2" charset="-78"/>
              </a:rPr>
              <a:t>اما در نهایت با توجه به پاسخ پله­ای که مشاهده کردیم توانستیم پاندول را تا حد خوبی کنترل کنیم و برخی ویژگی­های آن را بهبود ببخشیم.</a:t>
            </a:r>
            <a:endParaRPr lang="en-US" sz="2800" dirty="0">
              <a:cs typeface="B Nazanin" panose="00000400000000000000" pitchFamily="2" charset="-78"/>
            </a:endParaRPr>
          </a:p>
          <a:p>
            <a:pPr algn="r"/>
            <a:endParaRPr lang="en-US" sz="2800" dirty="0">
              <a:cs typeface="B Nazanin" panose="00000400000000000000" pitchFamily="2" charset="-78"/>
            </a:endParaRPr>
          </a:p>
        </p:txBody>
      </p:sp>
    </p:spTree>
    <p:extLst>
      <p:ext uri="{BB962C8B-B14F-4D97-AF65-F5344CB8AC3E}">
        <p14:creationId xmlns:p14="http://schemas.microsoft.com/office/powerpoint/2010/main" val="2493577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FFD2133-BC23-492A-A99B-5D049116043F}"/>
              </a:ext>
            </a:extLst>
          </p:cNvPr>
          <p:cNvSpPr>
            <a:spLocks noGrp="1"/>
          </p:cNvSpPr>
          <p:nvPr>
            <p:ph type="title"/>
          </p:nvPr>
        </p:nvSpPr>
        <p:spPr/>
        <p:txBody>
          <a:bodyPr/>
          <a:lstStyle/>
          <a:p>
            <a:r>
              <a:rPr lang="en-US" dirty="0"/>
              <a:t>Thank you !</a:t>
            </a:r>
          </a:p>
        </p:txBody>
      </p:sp>
      <p:sp>
        <p:nvSpPr>
          <p:cNvPr id="2" name="Text Placeholder 1"/>
          <p:cNvSpPr>
            <a:spLocks noGrp="1"/>
          </p:cNvSpPr>
          <p:nvPr>
            <p:ph type="body" sz="quarter" idx="11"/>
          </p:nvPr>
        </p:nvSpPr>
        <p:spPr>
          <a:xfrm>
            <a:off x="7008670" y="4987858"/>
            <a:ext cx="4533900" cy="503238"/>
          </a:xfrm>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Picture Placeholder 3"/>
          <p:cNvSpPr>
            <a:spLocks noGrp="1"/>
          </p:cNvSpPr>
          <p:nvPr>
            <p:ph type="pic" sz="quarter" idx="10"/>
          </p:nvPr>
        </p:nvSpPr>
        <p:spPr/>
      </p:sp>
      <p:pic>
        <p:nvPicPr>
          <p:cNvPr id="10" name="Picture Placeholder 6"/>
          <p:cNvPicPr>
            <a:picLocks noChangeAspect="1"/>
          </p:cNvPicPr>
          <p:nvPr/>
        </p:nvPicPr>
        <p:blipFill>
          <a:blip r:embed="rId3">
            <a:extLst>
              <a:ext uri="{28A0092B-C50C-407E-A947-70E740481C1C}">
                <a14:useLocalDpi xmlns:a14="http://schemas.microsoft.com/office/drawing/2010/main" val="0"/>
              </a:ext>
            </a:extLst>
          </a:blip>
          <a:srcRect l="9806" r="9806"/>
          <a:stretch>
            <a:fillRect/>
          </a:stretch>
        </p:blipFill>
        <p:spPr>
          <a:xfrm>
            <a:off x="717352" y="728545"/>
            <a:ext cx="5305661" cy="5305661"/>
          </a:xfrm>
          <a:prstGeom prst="ellipse">
            <a:avLst/>
          </a:prstGeom>
          <a:solidFill>
            <a:schemeClr val="bg2"/>
          </a:solidFill>
        </p:spPr>
      </p:pic>
    </p:spTree>
    <p:extLst>
      <p:ext uri="{BB962C8B-B14F-4D97-AF65-F5344CB8AC3E}">
        <p14:creationId xmlns:p14="http://schemas.microsoft.com/office/powerpoint/2010/main" val="1124779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54" y="264038"/>
            <a:ext cx="11150600" cy="920336"/>
          </a:xfrm>
        </p:spPr>
        <p:txBody>
          <a:bodyPr/>
          <a:lstStyle/>
          <a:p>
            <a:pPr algn="ctr" rtl="1"/>
            <a:r>
              <a:rPr lang="fa-IR" sz="5400" dirty="0" smtClean="0"/>
              <a:t>کاربردها:</a:t>
            </a:r>
            <a:endParaRPr lang="en-US" sz="54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a:t>
            </a:fld>
            <a:endParaRPr lang="en-US" noProof="0" dirty="0"/>
          </a:p>
        </p:txBody>
      </p:sp>
      <p:pic>
        <p:nvPicPr>
          <p:cNvPr id="20" name="Picture Placeholder 1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611" r="12611"/>
          <a:stretch>
            <a:fillRect/>
          </a:stretch>
        </p:blipFill>
        <p:spPr/>
      </p:pic>
      <p:pic>
        <p:nvPicPr>
          <p:cNvPr id="21" name="Picture Placeholder 2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8750" r="18750"/>
          <a:stretch>
            <a:fillRect/>
          </a:stretch>
        </p:blipFill>
        <p:spPr/>
      </p:pic>
      <p:pic>
        <p:nvPicPr>
          <p:cNvPr id="18" name="Picture Placeholder 17"/>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768" r="1768"/>
          <a:stretch>
            <a:fillRect/>
          </a:stretch>
        </p:blipFill>
        <p:spPr/>
      </p:pic>
      <p:pic>
        <p:nvPicPr>
          <p:cNvPr id="17" name="Picture Placeholder 16"/>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l="1523" r="1523"/>
          <a:stretch>
            <a:fillRect/>
          </a:stretch>
        </p:blipFill>
        <p:spPr/>
      </p:pic>
      <p:sp>
        <p:nvSpPr>
          <p:cNvPr id="9" name="Content Placeholder 8"/>
          <p:cNvSpPr>
            <a:spLocks noGrp="1"/>
          </p:cNvSpPr>
          <p:nvPr>
            <p:ph idx="17"/>
          </p:nvPr>
        </p:nvSpPr>
        <p:spPr/>
        <p:txBody>
          <a:bodyPr/>
          <a:lstStyle/>
          <a:p>
            <a:r>
              <a:rPr lang="ar-SA" dirty="0"/>
              <a:t>پرتاب موشک </a:t>
            </a:r>
            <a:endParaRPr lang="en-US" dirty="0"/>
          </a:p>
        </p:txBody>
      </p:sp>
      <p:sp>
        <p:nvSpPr>
          <p:cNvPr id="11" name="Content Placeholder 10"/>
          <p:cNvSpPr>
            <a:spLocks noGrp="1"/>
          </p:cNvSpPr>
          <p:nvPr>
            <p:ph idx="19"/>
          </p:nvPr>
        </p:nvSpPr>
        <p:spPr/>
        <p:txBody>
          <a:bodyPr/>
          <a:lstStyle/>
          <a:p>
            <a:r>
              <a:rPr lang="fa-IR" dirty="0" smtClean="0"/>
              <a:t>حفظ تعادل هواپیما</a:t>
            </a:r>
            <a:endParaRPr lang="en-US" dirty="0"/>
          </a:p>
        </p:txBody>
      </p:sp>
      <p:sp>
        <p:nvSpPr>
          <p:cNvPr id="13" name="Content Placeholder 12"/>
          <p:cNvSpPr>
            <a:spLocks noGrp="1"/>
          </p:cNvSpPr>
          <p:nvPr>
            <p:ph idx="21"/>
          </p:nvPr>
        </p:nvSpPr>
        <p:spPr/>
        <p:txBody>
          <a:bodyPr/>
          <a:lstStyle/>
          <a:p>
            <a:r>
              <a:rPr lang="en-US" dirty="0"/>
              <a:t>Segway</a:t>
            </a:r>
          </a:p>
        </p:txBody>
      </p:sp>
      <p:sp>
        <p:nvSpPr>
          <p:cNvPr id="15" name="Content Placeholder 14"/>
          <p:cNvSpPr>
            <a:spLocks noGrp="1"/>
          </p:cNvSpPr>
          <p:nvPr>
            <p:ph idx="23"/>
          </p:nvPr>
        </p:nvSpPr>
        <p:spPr/>
        <p:txBody>
          <a:bodyPr/>
          <a:lstStyle/>
          <a:p>
            <a:r>
              <a:rPr lang="ar-SA" dirty="0"/>
              <a:t>سیستم های وضعیت بدن انسان</a:t>
            </a:r>
            <a:endParaRPr lang="en-US" dirty="0"/>
          </a:p>
        </p:txBody>
      </p:sp>
      <p:sp>
        <p:nvSpPr>
          <p:cNvPr id="25" name="TextBox 24"/>
          <p:cNvSpPr txBox="1"/>
          <p:nvPr/>
        </p:nvSpPr>
        <p:spPr>
          <a:xfrm>
            <a:off x="740229" y="4598126"/>
            <a:ext cx="10623467"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r" rtl="1"/>
            <a:r>
              <a:rPr lang="ar-SA" dirty="0">
                <a:cs typeface="B Nazanin" panose="00000400000000000000" pitchFamily="2" charset="-78"/>
              </a:rPr>
              <a:t>اغلب اوقات، سیستم‌ها از قبل یا پایدار هستند یا تا حدی پایدار هستند، و کنترل‌کننده طوری طراحی شده است که سیستم به نحوی خاص رفتار کند، ولی درمورد پاندول معکوس اوضاع کمی متفاوت است. در این سیستم، هم زاویه­ی پاندول و هم مکان ارابه (</a:t>
            </a:r>
            <a:r>
              <a:rPr lang="en-US" dirty="0">
                <a:cs typeface="B Nazanin" panose="00000400000000000000" pitchFamily="2" charset="-78"/>
              </a:rPr>
              <a:t>cart</a:t>
            </a:r>
            <a:r>
              <a:rPr lang="fa-IR" dirty="0">
                <a:cs typeface="B Nazanin" panose="00000400000000000000" pitchFamily="2" charset="-78"/>
              </a:rPr>
              <a:t>) ذاتا ناپایدار هستند و در سمت راست یک قطب دارند و همین موضوع یکی از چالش­های اصلی به شمار </a:t>
            </a:r>
            <a:r>
              <a:rPr lang="fa-IR" dirty="0" smtClean="0">
                <a:cs typeface="B Nazanin" panose="00000400000000000000" pitchFamily="2" charset="-78"/>
              </a:rPr>
              <a:t>می­رود.</a:t>
            </a:r>
            <a:endParaRPr lang="en-US" dirty="0">
              <a:cs typeface="B Nazanin" panose="00000400000000000000" pitchFamily="2" charset="-78"/>
            </a:endParaRPr>
          </a:p>
        </p:txBody>
      </p:sp>
    </p:spTree>
    <p:extLst>
      <p:ext uri="{BB962C8B-B14F-4D97-AF65-F5344CB8AC3E}">
        <p14:creationId xmlns:p14="http://schemas.microsoft.com/office/powerpoint/2010/main" val="3490996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64C2A7-EC84-4D8C-9CA2-F6AE46F51FB6}"/>
              </a:ext>
            </a:extLst>
          </p:cNvPr>
          <p:cNvSpPr>
            <a:spLocks noGrp="1"/>
          </p:cNvSpPr>
          <p:nvPr>
            <p:ph type="title"/>
          </p:nvPr>
        </p:nvSpPr>
        <p:spPr/>
        <p:txBody>
          <a:bodyPr/>
          <a:lstStyle/>
          <a:p>
            <a:pPr rtl="1"/>
            <a:r>
              <a:rPr lang="fa-IR" dirty="0" smtClean="0">
                <a:effectLst>
                  <a:outerShdw blurRad="38100" dist="19050" dir="2700000" algn="tl">
                    <a:schemeClr val="dk1">
                      <a:alpha val="40000"/>
                    </a:schemeClr>
                  </a:outerShdw>
                </a:effectLst>
              </a:rPr>
              <a:t>متغیرهای سیستم:</a:t>
            </a:r>
            <a:endParaRPr lang="en-US" dirty="0"/>
          </a:p>
        </p:txBody>
      </p:sp>
      <p:sp>
        <p:nvSpPr>
          <p:cNvPr id="4" name="Slide Number Placeholder 3">
            <a:extLst>
              <a:ext uri="{FF2B5EF4-FFF2-40B4-BE49-F238E27FC236}">
                <a16:creationId xmlns=""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7" name="Picture Placeholder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3043" b="13043"/>
          <a:stretch>
            <a:fillRect/>
          </a:stretch>
        </p:blipFill>
        <p:spPr/>
      </p:pic>
      <p:graphicFrame>
        <p:nvGraphicFramePr>
          <p:cNvPr id="6" name="Table 5"/>
          <p:cNvGraphicFramePr>
            <a:graphicFrameLocks noGrp="1"/>
          </p:cNvGraphicFramePr>
          <p:nvPr>
            <p:extLst>
              <p:ext uri="{D42A27DB-BD31-4B8C-83A1-F6EECF244321}">
                <p14:modId xmlns:p14="http://schemas.microsoft.com/office/powerpoint/2010/main" val="84049138"/>
              </p:ext>
            </p:extLst>
          </p:nvPr>
        </p:nvGraphicFramePr>
        <p:xfrm>
          <a:off x="3055596" y="1533288"/>
          <a:ext cx="6081289" cy="5016134"/>
        </p:xfrm>
        <a:graphic>
          <a:graphicData uri="http://schemas.openxmlformats.org/drawingml/2006/table">
            <a:tbl>
              <a:tblPr firstRow="1" firstCol="1" bandRow="1">
                <a:tableStyleId>{F5AB1C69-6EDB-4FF4-983F-18BD219EF322}</a:tableStyleId>
              </a:tblPr>
              <a:tblGrid>
                <a:gridCol w="2027890">
                  <a:extLst>
                    <a:ext uri="{9D8B030D-6E8A-4147-A177-3AD203B41FA5}">
                      <a16:colId xmlns="" xmlns:a16="http://schemas.microsoft.com/office/drawing/2014/main" val="4204365267"/>
                    </a:ext>
                  </a:extLst>
                </a:gridCol>
                <a:gridCol w="1309596">
                  <a:extLst>
                    <a:ext uri="{9D8B030D-6E8A-4147-A177-3AD203B41FA5}">
                      <a16:colId xmlns="" xmlns:a16="http://schemas.microsoft.com/office/drawing/2014/main" val="2644152767"/>
                    </a:ext>
                  </a:extLst>
                </a:gridCol>
                <a:gridCol w="2743803">
                  <a:extLst>
                    <a:ext uri="{9D8B030D-6E8A-4147-A177-3AD203B41FA5}">
                      <a16:colId xmlns="" xmlns:a16="http://schemas.microsoft.com/office/drawing/2014/main" val="248845496"/>
                    </a:ext>
                  </a:extLst>
                </a:gridCol>
              </a:tblGrid>
              <a:tr h="414568">
                <a:tc>
                  <a:txBody>
                    <a:bodyPr/>
                    <a:lstStyle/>
                    <a:p>
                      <a:pPr marL="0" marR="0" algn="ctr" rtl="1">
                        <a:lnSpc>
                          <a:spcPct val="107000"/>
                        </a:lnSpc>
                        <a:spcBef>
                          <a:spcPts val="0"/>
                        </a:spcBef>
                        <a:spcAft>
                          <a:spcPts val="0"/>
                        </a:spcAft>
                      </a:pPr>
                      <a:r>
                        <a:rPr lang="ar-SA" sz="1700">
                          <a:effectLst/>
                        </a:rPr>
                        <a:t>يكا</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40005" algn="ctr" rtl="1">
                        <a:lnSpc>
                          <a:spcPct val="107000"/>
                        </a:lnSpc>
                        <a:spcBef>
                          <a:spcPts val="0"/>
                        </a:spcBef>
                        <a:spcAft>
                          <a:spcPts val="0"/>
                        </a:spcAft>
                      </a:pPr>
                      <a:r>
                        <a:rPr lang="ar-SA" sz="1700" dirty="0">
                          <a:effectLst/>
                        </a:rPr>
                        <a:t>مقدار</a:t>
                      </a:r>
                      <a:endParaRPr lang="en-US" sz="1100" dirty="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dirty="0">
                          <a:effectLst/>
                        </a:rPr>
                        <a:t>متغيير</a:t>
                      </a:r>
                      <a:endParaRPr lang="en-US" sz="1100" dirty="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4129488529"/>
                  </a:ext>
                </a:extLst>
              </a:tr>
              <a:tr h="414568">
                <a:tc>
                  <a:txBody>
                    <a:bodyPr/>
                    <a:lstStyle/>
                    <a:p>
                      <a:pPr marL="0" marR="6985" algn="ctr" rtl="1">
                        <a:lnSpc>
                          <a:spcPct val="107000"/>
                        </a:lnSpc>
                        <a:spcBef>
                          <a:spcPts val="0"/>
                        </a:spcBef>
                        <a:spcAft>
                          <a:spcPts val="0"/>
                        </a:spcAft>
                      </a:pPr>
                      <a:r>
                        <a:rPr lang="en-US" sz="1700">
                          <a:effectLst/>
                        </a:rPr>
                        <a:t>Kg</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nchor="ctr"/>
                </a:tc>
                <a:tc>
                  <a:txBody>
                    <a:bodyPr/>
                    <a:lstStyle/>
                    <a:p>
                      <a:pPr marL="0" marR="0" algn="ctr" rtl="1">
                        <a:lnSpc>
                          <a:spcPct val="107000"/>
                        </a:lnSpc>
                        <a:spcBef>
                          <a:spcPts val="0"/>
                        </a:spcBef>
                        <a:spcAft>
                          <a:spcPts val="0"/>
                        </a:spcAft>
                      </a:pPr>
                      <a:r>
                        <a:rPr lang="ar-SA" sz="1700">
                          <a:effectLst/>
                        </a:rPr>
                        <a:t>۵</a:t>
                      </a:r>
                      <a:r>
                        <a:rPr lang="en-US" sz="1700">
                          <a:effectLst/>
                        </a:rPr>
                        <a:t>.</a:t>
                      </a:r>
                      <a:r>
                        <a:rPr lang="ar-SA" sz="1700">
                          <a:effectLst/>
                        </a:rPr>
                        <a:t>۰</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a:effectLst/>
                        </a:rPr>
                        <a:t>جرم ارابه (</a:t>
                      </a:r>
                      <a:r>
                        <a:rPr lang="en-US" sz="1700">
                          <a:effectLst/>
                        </a:rPr>
                        <a:t>M</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1883861642"/>
                  </a:ext>
                </a:extLst>
              </a:tr>
              <a:tr h="414568">
                <a:tc>
                  <a:txBody>
                    <a:bodyPr/>
                    <a:lstStyle/>
                    <a:p>
                      <a:pPr marL="0" marR="6985" algn="ctr" rtl="1">
                        <a:lnSpc>
                          <a:spcPct val="107000"/>
                        </a:lnSpc>
                        <a:spcBef>
                          <a:spcPts val="0"/>
                        </a:spcBef>
                        <a:spcAft>
                          <a:spcPts val="0"/>
                        </a:spcAft>
                      </a:pPr>
                      <a:r>
                        <a:rPr lang="en-US" sz="1700">
                          <a:effectLst/>
                        </a:rPr>
                        <a:t>Kg</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nchor="ctr"/>
                </a:tc>
                <a:tc>
                  <a:txBody>
                    <a:bodyPr/>
                    <a:lstStyle/>
                    <a:p>
                      <a:pPr marL="0" marR="0" algn="ctr" rtl="1">
                        <a:lnSpc>
                          <a:spcPct val="107000"/>
                        </a:lnSpc>
                        <a:spcBef>
                          <a:spcPts val="0"/>
                        </a:spcBef>
                        <a:spcAft>
                          <a:spcPts val="0"/>
                        </a:spcAft>
                      </a:pPr>
                      <a:r>
                        <a:rPr lang="ar-SA" sz="1700">
                          <a:effectLst/>
                        </a:rPr>
                        <a:t>۲</a:t>
                      </a:r>
                      <a:r>
                        <a:rPr lang="en-US" sz="1700">
                          <a:effectLst/>
                        </a:rPr>
                        <a:t>.</a:t>
                      </a:r>
                      <a:r>
                        <a:rPr lang="ar-SA" sz="1700">
                          <a:effectLst/>
                        </a:rPr>
                        <a:t>۰</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a:effectLst/>
                        </a:rPr>
                        <a:t>جرم پاندول (</a:t>
                      </a:r>
                      <a:r>
                        <a:rPr lang="en-US" sz="1700">
                          <a:effectLst/>
                        </a:rPr>
                        <a:t>m</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102213582"/>
                  </a:ext>
                </a:extLst>
              </a:tr>
              <a:tr h="414568">
                <a:tc>
                  <a:txBody>
                    <a:bodyPr/>
                    <a:lstStyle/>
                    <a:p>
                      <a:pPr marL="0" marR="0" algn="ctr" rtl="1">
                        <a:lnSpc>
                          <a:spcPct val="107000"/>
                        </a:lnSpc>
                        <a:spcBef>
                          <a:spcPts val="0"/>
                        </a:spcBef>
                        <a:spcAft>
                          <a:spcPts val="0"/>
                        </a:spcAft>
                      </a:pPr>
                      <a:r>
                        <a:rPr lang="en-US" sz="1700">
                          <a:effectLst/>
                        </a:rPr>
                        <a:t>m</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nchor="ctr"/>
                </a:tc>
                <a:tc>
                  <a:txBody>
                    <a:bodyPr/>
                    <a:lstStyle/>
                    <a:p>
                      <a:pPr marL="0" marR="0" algn="ctr" rtl="1">
                        <a:lnSpc>
                          <a:spcPct val="107000"/>
                        </a:lnSpc>
                        <a:spcBef>
                          <a:spcPts val="0"/>
                        </a:spcBef>
                        <a:spcAft>
                          <a:spcPts val="0"/>
                        </a:spcAft>
                      </a:pPr>
                      <a:r>
                        <a:rPr lang="ar-SA" sz="1700">
                          <a:effectLst/>
                        </a:rPr>
                        <a:t>۳</a:t>
                      </a:r>
                      <a:r>
                        <a:rPr lang="en-US" sz="1700">
                          <a:effectLst/>
                        </a:rPr>
                        <a:t>.</a:t>
                      </a:r>
                      <a:r>
                        <a:rPr lang="ar-SA" sz="1700">
                          <a:effectLst/>
                        </a:rPr>
                        <a:t>۰</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a:effectLst/>
                        </a:rPr>
                        <a:t>طول پاندول (</a:t>
                      </a:r>
                      <a:r>
                        <a:rPr lang="en-US" sz="1700">
                          <a:effectLst/>
                        </a:rPr>
                        <a:t>l</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1806632471"/>
                  </a:ext>
                </a:extLst>
              </a:tr>
              <a:tr h="566530">
                <a:tc>
                  <a:txBody>
                    <a:bodyPr/>
                    <a:lstStyle/>
                    <a:p>
                      <a:pPr marL="57785" marR="0" algn="ctr" rtl="1">
                        <a:lnSpc>
                          <a:spcPct val="107000"/>
                        </a:lnSpc>
                        <a:spcBef>
                          <a:spcPts val="0"/>
                        </a:spcBef>
                        <a:spcAft>
                          <a:spcPts val="0"/>
                        </a:spcAft>
                      </a:pPr>
                      <a:r>
                        <a:rPr lang="en-US" sz="1700">
                          <a:effectLst/>
                        </a:rPr>
                        <a:t>Nm</a:t>
                      </a:r>
                      <a:r>
                        <a:rPr lang="en-US" sz="1700" baseline="30000">
                          <a:effectLst/>
                        </a:rPr>
                        <a:t>−</a:t>
                      </a:r>
                      <a:r>
                        <a:rPr lang="en-US" sz="1700">
                          <a:effectLst/>
                        </a:rPr>
                        <a:t>1s</a:t>
                      </a:r>
                      <a:r>
                        <a:rPr lang="en-US" sz="1700" baseline="30000">
                          <a:effectLst/>
                        </a:rPr>
                        <a:t>−</a:t>
                      </a:r>
                      <a:r>
                        <a:rPr lang="en-US" sz="1700">
                          <a:effectLst/>
                        </a:rPr>
                        <a:t>1</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nchor="ctr"/>
                </a:tc>
                <a:tc>
                  <a:txBody>
                    <a:bodyPr/>
                    <a:lstStyle/>
                    <a:p>
                      <a:pPr marL="0" marR="0" algn="ctr" rtl="1">
                        <a:lnSpc>
                          <a:spcPct val="107000"/>
                        </a:lnSpc>
                        <a:spcBef>
                          <a:spcPts val="0"/>
                        </a:spcBef>
                        <a:spcAft>
                          <a:spcPts val="0"/>
                        </a:spcAft>
                      </a:pPr>
                      <a:r>
                        <a:rPr lang="ar-SA" sz="1700">
                          <a:effectLst/>
                        </a:rPr>
                        <a:t>۲</a:t>
                      </a:r>
                      <a:r>
                        <a:rPr lang="en-US" sz="1700">
                          <a:effectLst/>
                        </a:rPr>
                        <a:t>.</a:t>
                      </a:r>
                      <a:r>
                        <a:rPr lang="ar-SA" sz="1700">
                          <a:effectLst/>
                        </a:rPr>
                        <a:t>۰</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a:effectLst/>
                        </a:rPr>
                        <a:t>ضريب اصطكاك ارابه (</a:t>
                      </a:r>
                      <a:r>
                        <a:rPr lang="en-US" sz="1700">
                          <a:effectLst/>
                        </a:rPr>
                        <a:t>b1</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3068984756"/>
                  </a:ext>
                </a:extLst>
              </a:tr>
              <a:tr h="566530">
                <a:tc>
                  <a:txBody>
                    <a:bodyPr/>
                    <a:lstStyle/>
                    <a:p>
                      <a:pPr marL="0" marR="0" algn="ctr" rtl="1">
                        <a:lnSpc>
                          <a:spcPct val="107000"/>
                        </a:lnSpc>
                        <a:spcBef>
                          <a:spcPts val="0"/>
                        </a:spcBef>
                        <a:spcAft>
                          <a:spcPts val="0"/>
                        </a:spcAft>
                      </a:pPr>
                      <a:r>
                        <a:rPr lang="en-US" sz="1700">
                          <a:effectLst/>
                        </a:rPr>
                        <a:t>Nrad</a:t>
                      </a:r>
                      <a:r>
                        <a:rPr lang="en-US" sz="1700" baseline="30000">
                          <a:effectLst/>
                        </a:rPr>
                        <a:t>−</a:t>
                      </a:r>
                      <a:r>
                        <a:rPr lang="en-US" sz="1700">
                          <a:effectLst/>
                        </a:rPr>
                        <a:t>1s</a:t>
                      </a:r>
                      <a:r>
                        <a:rPr lang="en-US" sz="1700" baseline="30000">
                          <a:effectLst/>
                        </a:rPr>
                        <a:t>−</a:t>
                      </a:r>
                      <a:r>
                        <a:rPr lang="en-US" sz="1700">
                          <a:effectLst/>
                        </a:rPr>
                        <a:t>1</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nchor="ctr"/>
                </a:tc>
                <a:tc>
                  <a:txBody>
                    <a:bodyPr/>
                    <a:lstStyle/>
                    <a:p>
                      <a:pPr marL="0" marR="0" algn="ctr" rtl="1">
                        <a:lnSpc>
                          <a:spcPct val="107000"/>
                        </a:lnSpc>
                        <a:spcBef>
                          <a:spcPts val="0"/>
                        </a:spcBef>
                        <a:spcAft>
                          <a:spcPts val="0"/>
                        </a:spcAft>
                      </a:pPr>
                      <a:r>
                        <a:rPr lang="ar-SA" sz="1700">
                          <a:effectLst/>
                        </a:rPr>
                        <a:t>۰۰۲</a:t>
                      </a:r>
                      <a:r>
                        <a:rPr lang="en-US" sz="1700">
                          <a:effectLst/>
                        </a:rPr>
                        <a:t>.</a:t>
                      </a:r>
                      <a:r>
                        <a:rPr lang="ar-SA" sz="1700">
                          <a:effectLst/>
                        </a:rPr>
                        <a:t>۰</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8255" algn="ctr" rtl="1">
                        <a:lnSpc>
                          <a:spcPct val="107000"/>
                        </a:lnSpc>
                        <a:spcBef>
                          <a:spcPts val="0"/>
                        </a:spcBef>
                        <a:spcAft>
                          <a:spcPts val="0"/>
                        </a:spcAft>
                      </a:pPr>
                      <a:r>
                        <a:rPr lang="ar-SA" sz="1700">
                          <a:effectLst/>
                        </a:rPr>
                        <a:t>ضريب اصطكاك پاندول (</a:t>
                      </a:r>
                      <a:r>
                        <a:rPr lang="en-US" sz="1700">
                          <a:effectLst/>
                        </a:rPr>
                        <a:t>b2</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1799981512"/>
                  </a:ext>
                </a:extLst>
              </a:tr>
              <a:tr h="414568">
                <a:tc>
                  <a:txBody>
                    <a:bodyPr/>
                    <a:lstStyle/>
                    <a:p>
                      <a:pPr marL="0" marR="6350" algn="ctr" rtl="1">
                        <a:lnSpc>
                          <a:spcPct val="107000"/>
                        </a:lnSpc>
                        <a:spcBef>
                          <a:spcPts val="0"/>
                        </a:spcBef>
                        <a:spcAft>
                          <a:spcPts val="0"/>
                        </a:spcAft>
                      </a:pPr>
                      <a:r>
                        <a:rPr lang="en-US" sz="1700">
                          <a:effectLst/>
                        </a:rPr>
                        <a:t>Kg/m</a:t>
                      </a:r>
                      <a:r>
                        <a:rPr lang="en-US" sz="1700" baseline="30000">
                          <a:effectLst/>
                        </a:rPr>
                        <a:t>2</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nchor="ctr"/>
                </a:tc>
                <a:tc>
                  <a:txBody>
                    <a:bodyPr/>
                    <a:lstStyle/>
                    <a:p>
                      <a:pPr marL="3175" marR="0" algn="ctr" rtl="1">
                        <a:lnSpc>
                          <a:spcPct val="107000"/>
                        </a:lnSpc>
                        <a:spcBef>
                          <a:spcPts val="0"/>
                        </a:spcBef>
                        <a:spcAft>
                          <a:spcPts val="0"/>
                        </a:spcAft>
                      </a:pPr>
                      <a:r>
                        <a:rPr lang="ar-SA" sz="1700">
                          <a:effectLst/>
                        </a:rPr>
                        <a:t>۰۰۶</a:t>
                      </a:r>
                      <a:r>
                        <a:rPr lang="en-US" sz="1700">
                          <a:effectLst/>
                        </a:rPr>
                        <a:t>.</a:t>
                      </a:r>
                      <a:r>
                        <a:rPr lang="ar-SA" sz="1700">
                          <a:effectLst/>
                        </a:rPr>
                        <a:t>۰</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a:effectLst/>
                        </a:rPr>
                        <a:t>اينرسي پاندول (</a:t>
                      </a:r>
                      <a:r>
                        <a:rPr lang="en-US" sz="1700">
                          <a:effectLst/>
                        </a:rPr>
                        <a:t>I</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1716288092"/>
                  </a:ext>
                </a:extLst>
              </a:tr>
              <a:tr h="414568">
                <a:tc>
                  <a:txBody>
                    <a:bodyPr/>
                    <a:lstStyle/>
                    <a:p>
                      <a:pPr marL="0" marR="6350" algn="ctr" rtl="1">
                        <a:lnSpc>
                          <a:spcPct val="107000"/>
                        </a:lnSpc>
                        <a:spcBef>
                          <a:spcPts val="0"/>
                        </a:spcBef>
                        <a:spcAft>
                          <a:spcPts val="0"/>
                        </a:spcAft>
                      </a:pPr>
                      <a:r>
                        <a:rPr lang="en-US" sz="1700">
                          <a:effectLst/>
                        </a:rPr>
                        <a:t>m/s</a:t>
                      </a:r>
                      <a:r>
                        <a:rPr lang="en-US" sz="1700" baseline="30000">
                          <a:effectLst/>
                        </a:rPr>
                        <a:t>2</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nchor="ctr"/>
                </a:tc>
                <a:tc>
                  <a:txBody>
                    <a:bodyPr/>
                    <a:lstStyle/>
                    <a:p>
                      <a:pPr marL="42545" marR="0" algn="ctr" rtl="1">
                        <a:lnSpc>
                          <a:spcPct val="107000"/>
                        </a:lnSpc>
                        <a:spcBef>
                          <a:spcPts val="0"/>
                        </a:spcBef>
                        <a:spcAft>
                          <a:spcPts val="0"/>
                        </a:spcAft>
                      </a:pPr>
                      <a:r>
                        <a:rPr lang="ar-SA" sz="1700">
                          <a:effectLst/>
                        </a:rPr>
                        <a:t>۸۱</a:t>
                      </a:r>
                      <a:r>
                        <a:rPr lang="en-US" sz="1700">
                          <a:effectLst/>
                        </a:rPr>
                        <a:t>.</a:t>
                      </a:r>
                      <a:r>
                        <a:rPr lang="ar-SA" sz="1700">
                          <a:effectLst/>
                        </a:rPr>
                        <a:t>۹</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a:effectLst/>
                        </a:rPr>
                        <a:t>نيروي جاذبه زمين (</a:t>
                      </a:r>
                      <a:r>
                        <a:rPr lang="en-US" sz="1700">
                          <a:effectLst/>
                        </a:rPr>
                        <a:t>g</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2608980395"/>
                  </a:ext>
                </a:extLst>
              </a:tr>
              <a:tr h="566530">
                <a:tc>
                  <a:txBody>
                    <a:bodyPr/>
                    <a:lstStyle/>
                    <a:p>
                      <a:pPr marL="0" marR="0" algn="ctr" rtl="1">
                        <a:lnSpc>
                          <a:spcPct val="107000"/>
                        </a:lnSpc>
                        <a:spcBef>
                          <a:spcPts val="0"/>
                        </a:spcBef>
                        <a:spcAft>
                          <a:spcPts val="0"/>
                        </a:spcAft>
                      </a:pPr>
                      <a:r>
                        <a:rPr lang="en-US" sz="1700">
                          <a:effectLst/>
                        </a:rPr>
                        <a:t>N</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en-US"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a:effectLst/>
                        </a:rPr>
                        <a:t>نيروي اعمال شده به ارابه (</a:t>
                      </a:r>
                      <a:r>
                        <a:rPr lang="en-US" sz="1700">
                          <a:effectLst/>
                        </a:rPr>
                        <a:t>F</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922791048"/>
                  </a:ext>
                </a:extLst>
              </a:tr>
              <a:tr h="414568">
                <a:tc>
                  <a:txBody>
                    <a:bodyPr/>
                    <a:lstStyle/>
                    <a:p>
                      <a:pPr marL="0" marR="0" algn="ctr" rtl="1">
                        <a:lnSpc>
                          <a:spcPct val="107000"/>
                        </a:lnSpc>
                        <a:spcBef>
                          <a:spcPts val="0"/>
                        </a:spcBef>
                        <a:spcAft>
                          <a:spcPts val="0"/>
                        </a:spcAft>
                      </a:pPr>
                      <a:r>
                        <a:rPr lang="en-US" sz="1700">
                          <a:effectLst/>
                        </a:rPr>
                        <a:t>m</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en-US"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a:effectLst/>
                        </a:rPr>
                        <a:t>مكان ارابه (</a:t>
                      </a:r>
                      <a:r>
                        <a:rPr lang="en-US" sz="1700">
                          <a:effectLst/>
                        </a:rPr>
                        <a:t>x</a:t>
                      </a:r>
                      <a:r>
                        <a:rPr lang="ar-SA"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2897149651"/>
                  </a:ext>
                </a:extLst>
              </a:tr>
              <a:tr h="414568">
                <a:tc>
                  <a:txBody>
                    <a:bodyPr/>
                    <a:lstStyle/>
                    <a:p>
                      <a:pPr marL="0" marR="0" algn="ctr" rtl="1">
                        <a:lnSpc>
                          <a:spcPct val="107000"/>
                        </a:lnSpc>
                        <a:spcBef>
                          <a:spcPts val="0"/>
                        </a:spcBef>
                        <a:spcAft>
                          <a:spcPts val="0"/>
                        </a:spcAft>
                      </a:pPr>
                      <a:r>
                        <a:rPr lang="en-US" sz="1700">
                          <a:effectLst/>
                        </a:rPr>
                        <a:t>Rad</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en-US" sz="1700">
                          <a:effectLst/>
                        </a:rPr>
                        <a:t>-</a:t>
                      </a:r>
                      <a:endParaRPr lang="en-US" sz="110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tc>
                  <a:txBody>
                    <a:bodyPr/>
                    <a:lstStyle/>
                    <a:p>
                      <a:pPr marL="0" marR="0" algn="ctr" rtl="1">
                        <a:lnSpc>
                          <a:spcPct val="107000"/>
                        </a:lnSpc>
                        <a:spcBef>
                          <a:spcPts val="0"/>
                        </a:spcBef>
                        <a:spcAft>
                          <a:spcPts val="0"/>
                        </a:spcAft>
                      </a:pPr>
                      <a:r>
                        <a:rPr lang="ar-SA" sz="1700" dirty="0">
                          <a:effectLst/>
                        </a:rPr>
                        <a:t>زاويه پاندول (</a:t>
                      </a:r>
                      <a:r>
                        <a:rPr lang="en-US" sz="1700" dirty="0">
                          <a:effectLst/>
                        </a:rPr>
                        <a:t>Φ</a:t>
                      </a:r>
                      <a:r>
                        <a:rPr lang="ar-SA" sz="1700" dirty="0">
                          <a:effectLst/>
                        </a:rPr>
                        <a:t>)</a:t>
                      </a:r>
                      <a:endParaRPr lang="en-US" sz="1100" dirty="0">
                        <a:solidFill>
                          <a:srgbClr val="262626"/>
                        </a:solidFill>
                        <a:effectLst/>
                        <a:latin typeface="Rockwell" panose="02060603020205020403" pitchFamily="18" charset="0"/>
                        <a:ea typeface="Rockwell" panose="02060603020205020403" pitchFamily="18" charset="0"/>
                        <a:cs typeface="Times New Roman" panose="02020603050405020304" pitchFamily="18" charset="0"/>
                      </a:endParaRPr>
                    </a:p>
                  </a:txBody>
                  <a:tcPr marL="73482" marR="72869" marT="0" marB="0"/>
                </a:tc>
                <a:extLst>
                  <a:ext uri="{0D108BD9-81ED-4DB2-BD59-A6C34878D82A}">
                    <a16:rowId xmlns="" xmlns:a16="http://schemas.microsoft.com/office/drawing/2014/main" val="2787470880"/>
                  </a:ext>
                </a:extLst>
              </a:tr>
            </a:tbl>
          </a:graphicData>
        </a:graphic>
      </p:graphicFrame>
    </p:spTree>
    <p:extLst>
      <p:ext uri="{BB962C8B-B14F-4D97-AF65-F5344CB8AC3E}">
        <p14:creationId xmlns:p14="http://schemas.microsoft.com/office/powerpoint/2010/main" val="3187533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effectLst>
                  <a:outerShdw blurRad="38100" dist="19050" dir="2700000" algn="tl">
                    <a:schemeClr val="dk1">
                      <a:alpha val="40000"/>
                    </a:schemeClr>
                  </a:outerShdw>
                </a:effectLst>
              </a:rPr>
              <a:t>معادلات غیر خطی و خطی </a:t>
            </a:r>
            <a:r>
              <a:rPr lang="fa-IR" dirty="0">
                <a:effectLst>
                  <a:outerShdw blurRad="38100" dist="19050" dir="2700000" algn="tl">
                    <a:schemeClr val="dk1">
                      <a:alpha val="40000"/>
                    </a:schemeClr>
                  </a:outerShdw>
                </a:effectLst>
              </a:rPr>
              <a:t>سازی حول نقطه تعادل</a:t>
            </a: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4" name="Text Placeholder 3"/>
          <p:cNvSpPr>
            <a:spLocks noGrp="1"/>
          </p:cNvSpPr>
          <p:nvPr>
            <p:ph type="body" idx="1"/>
          </p:nvPr>
        </p:nvSpPr>
        <p:spPr/>
        <p:txBody>
          <a:bodyPr/>
          <a:lstStyle/>
          <a:p>
            <a:r>
              <a:rPr lang="fa-IR" dirty="0" smtClean="0"/>
              <a:t>معادلات غیرخطی سیستم:</a:t>
            </a: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91105" y="1520932"/>
            <a:ext cx="7197090" cy="1570355"/>
          </a:xfrm>
          <a:prstGeom prst="rect">
            <a:avLst/>
          </a:prstGeom>
        </p:spPr>
      </p:pic>
      <p:sp>
        <p:nvSpPr>
          <p:cNvPr id="6" name="TextBox 5"/>
          <p:cNvSpPr txBox="1"/>
          <p:nvPr/>
        </p:nvSpPr>
        <p:spPr>
          <a:xfrm>
            <a:off x="1276169" y="3118300"/>
            <a:ext cx="10071281" cy="369332"/>
          </a:xfrm>
          <a:prstGeom prst="rect">
            <a:avLst/>
          </a:prstGeom>
          <a:noFill/>
        </p:spPr>
        <p:txBody>
          <a:bodyPr wrap="square" rtlCol="0">
            <a:spAutoFit/>
          </a:bodyPr>
          <a:lstStyle/>
          <a:p>
            <a:pPr algn="r" rtl="1"/>
            <a:r>
              <a:rPr lang="fa-IR" dirty="0" smtClean="0">
                <a:solidFill>
                  <a:schemeClr val="bg1"/>
                </a:solidFill>
                <a:cs typeface="B Nazanin" panose="00000400000000000000" pitchFamily="2" charset="-78"/>
              </a:rPr>
              <a:t>معادلات </a:t>
            </a:r>
            <a:r>
              <a:rPr lang="fa-IR" dirty="0">
                <a:solidFill>
                  <a:schemeClr val="bg1"/>
                </a:solidFill>
                <a:cs typeface="B Nazanin" panose="00000400000000000000" pitchFamily="2" charset="-78"/>
              </a:rPr>
              <a:t>ديفرانسيلي </a:t>
            </a:r>
            <a:r>
              <a:rPr lang="fa-IR" dirty="0" smtClean="0">
                <a:solidFill>
                  <a:schemeClr val="bg1"/>
                </a:solidFill>
                <a:cs typeface="B Nazanin" panose="00000400000000000000" pitchFamily="2" charset="-78"/>
              </a:rPr>
              <a:t>رابا استفاده از </a:t>
            </a:r>
            <a:r>
              <a:rPr lang="ar-SA" dirty="0">
                <a:solidFill>
                  <a:schemeClr val="bg1"/>
                </a:solidFill>
                <a:cs typeface="B Nazanin" panose="00000400000000000000" pitchFamily="2" charset="-78"/>
              </a:rPr>
              <a:t>معادلات لاگرانژ نوع دوم </a:t>
            </a:r>
            <a:r>
              <a:rPr lang="fa-IR" dirty="0" smtClean="0">
                <a:solidFill>
                  <a:schemeClr val="bg1"/>
                </a:solidFill>
                <a:cs typeface="B Nazanin" panose="00000400000000000000" pitchFamily="2" charset="-78"/>
              </a:rPr>
              <a:t> خطي </a:t>
            </a:r>
            <a:r>
              <a:rPr lang="fa-IR" dirty="0">
                <a:solidFill>
                  <a:schemeClr val="bg1"/>
                </a:solidFill>
                <a:cs typeface="B Nazanin" panose="00000400000000000000" pitchFamily="2" charset="-78"/>
              </a:rPr>
              <a:t>سازي </a:t>
            </a:r>
            <a:r>
              <a:rPr lang="fa-IR" dirty="0" smtClean="0">
                <a:solidFill>
                  <a:schemeClr val="bg1"/>
                </a:solidFill>
                <a:cs typeface="B Nazanin" panose="00000400000000000000" pitchFamily="2" charset="-78"/>
              </a:rPr>
              <a:t>می</a:t>
            </a:r>
            <a:r>
              <a:rPr lang="fa-IR" dirty="0">
                <a:solidFill>
                  <a:schemeClr val="bg1"/>
                </a:solidFill>
                <a:cs typeface="B Nazanin" panose="00000400000000000000" pitchFamily="2" charset="-78"/>
              </a:rPr>
              <a:t> </a:t>
            </a:r>
            <a:r>
              <a:rPr lang="fa-IR" dirty="0" smtClean="0">
                <a:solidFill>
                  <a:schemeClr val="bg1"/>
                </a:solidFill>
                <a:cs typeface="B Nazanin" panose="00000400000000000000" pitchFamily="2" charset="-78"/>
              </a:rPr>
              <a:t>کنیم.</a:t>
            </a:r>
          </a:p>
        </p:txBody>
      </p:sp>
      <p:sp>
        <p:nvSpPr>
          <p:cNvPr id="7" name="TextBox 6"/>
          <p:cNvSpPr txBox="1"/>
          <p:nvPr/>
        </p:nvSpPr>
        <p:spPr>
          <a:xfrm>
            <a:off x="4606833" y="3520448"/>
            <a:ext cx="3605349" cy="646331"/>
          </a:xfrm>
          <a:prstGeom prst="rect">
            <a:avLst/>
          </a:prstGeom>
          <a:noFill/>
        </p:spPr>
        <p:txBody>
          <a:bodyPr wrap="square" rtlCol="0">
            <a:spAutoFit/>
          </a:bodyPr>
          <a:lstStyle/>
          <a:p>
            <a:r>
              <a:rPr lang="fa-IR" dirty="0">
                <a:solidFill>
                  <a:schemeClr val="bg1"/>
                </a:solidFill>
              </a:rPr>
              <a:t>معادلات خطی سازی شده حول نقطه تعادل:</a:t>
            </a:r>
            <a:endParaRPr lang="en-US" dirty="0">
              <a:solidFill>
                <a:schemeClr val="bg1"/>
              </a:solidFill>
            </a:endParaRPr>
          </a:p>
          <a:p>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420983" y="3843613"/>
            <a:ext cx="7576457" cy="1580877"/>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4850674" y="5747655"/>
            <a:ext cx="2717073" cy="533909"/>
          </a:xfrm>
          <a:prstGeom prst="rect">
            <a:avLst/>
          </a:prstGeom>
        </p:spPr>
      </p:pic>
    </p:spTree>
    <p:extLst>
      <p:ext uri="{BB962C8B-B14F-4D97-AF65-F5344CB8AC3E}">
        <p14:creationId xmlns:p14="http://schemas.microsoft.com/office/powerpoint/2010/main" val="805365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C50832-0B36-43C5-98EC-4CD165D78718}"/>
              </a:ext>
            </a:extLst>
          </p:cNvPr>
          <p:cNvSpPr>
            <a:spLocks noGrp="1"/>
          </p:cNvSpPr>
          <p:nvPr>
            <p:ph type="title"/>
          </p:nvPr>
        </p:nvSpPr>
        <p:spPr>
          <a:xfrm>
            <a:off x="538961" y="0"/>
            <a:ext cx="4937211" cy="1325563"/>
          </a:xfrm>
        </p:spPr>
        <p:txBody>
          <a:bodyPr/>
          <a:lstStyle/>
          <a:p>
            <a:pPr algn="r" rtl="1"/>
            <a:r>
              <a:rPr lang="fa-IR" dirty="0" smtClean="0"/>
              <a:t>فضای حالت:</a:t>
            </a:r>
            <a:endParaRPr lang="en-US" dirty="0"/>
          </a:p>
        </p:txBody>
      </p:sp>
      <p:sp>
        <p:nvSpPr>
          <p:cNvPr id="3" name="Content Placeholder 2">
            <a:extLst>
              <a:ext uri="{FF2B5EF4-FFF2-40B4-BE49-F238E27FC236}">
                <a16:creationId xmlns="" xmlns:a16="http://schemas.microsoft.com/office/drawing/2014/main" id="{552A9C73-06ED-419B-81B5-491CBFC22330}"/>
              </a:ext>
            </a:extLst>
          </p:cNvPr>
          <p:cNvSpPr>
            <a:spLocks noGrp="1"/>
          </p:cNvSpPr>
          <p:nvPr>
            <p:ph idx="1"/>
          </p:nvPr>
        </p:nvSpPr>
        <p:spPr>
          <a:xfrm>
            <a:off x="538960" y="1193074"/>
            <a:ext cx="4937211" cy="4983889"/>
          </a:xfrm>
        </p:spPr>
        <p:txBody>
          <a:bodyPr/>
          <a:lstStyle/>
          <a:p>
            <a:pPr marL="0" indent="0" algn="r" rtl="1">
              <a:buNone/>
            </a:pPr>
            <a:r>
              <a:rPr lang="fa-IR" sz="1800" dirty="0" smtClean="0"/>
              <a:t>متغیر های حالت:</a:t>
            </a:r>
          </a:p>
          <a:p>
            <a:pPr marL="0" indent="0" algn="r" rtl="1">
              <a:buNone/>
            </a:pPr>
            <a:endParaRPr lang="fa-IR" sz="1800" dirty="0"/>
          </a:p>
          <a:p>
            <a:pPr marL="0" indent="0" algn="r" rtl="1">
              <a:buNone/>
            </a:pPr>
            <a:endParaRPr lang="fa-IR" sz="1800" dirty="0" smtClean="0"/>
          </a:p>
          <a:p>
            <a:pPr marL="0" indent="0" algn="r" rtl="1">
              <a:buNone/>
            </a:pPr>
            <a:r>
              <a:rPr lang="fa-IR" sz="1800" dirty="0" smtClean="0"/>
              <a:t>فضای حالت:</a:t>
            </a:r>
          </a:p>
          <a:p>
            <a:pPr marL="0" indent="0" algn="r" rtl="1">
              <a:buNone/>
            </a:pPr>
            <a:endParaRPr lang="en-US" sz="1800" dirty="0"/>
          </a:p>
        </p:txBody>
      </p:sp>
      <p:sp>
        <p:nvSpPr>
          <p:cNvPr id="4" name="Slide Number Placeholder 3">
            <a:extLst>
              <a:ext uri="{FF2B5EF4-FFF2-40B4-BE49-F238E27FC236}">
                <a16:creationId xmlns=""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67394" y="1193074"/>
            <a:ext cx="996315" cy="116332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367394" y="2488248"/>
            <a:ext cx="3741420" cy="3688715"/>
          </a:xfrm>
          <a:prstGeom prst="rect">
            <a:avLst/>
          </a:prstGeom>
        </p:spPr>
      </p:pic>
      <p:pic>
        <p:nvPicPr>
          <p:cNvPr id="23" name="Picture Placeholder 22"/>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24225" b="24225"/>
          <a:stretch>
            <a:fillRect/>
          </a:stretch>
        </p:blipFill>
        <p:spPr/>
      </p:pic>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B91B32C0-5E61-447F-9557-57AF415D6FE9}"/>
              </a:ext>
            </a:extLst>
          </p:cNvPr>
          <p:cNvSpPr txBox="1">
            <a:spLocks/>
          </p:cNvSpPr>
          <p:nvPr/>
        </p:nvSpPr>
        <p:spPr>
          <a:xfrm>
            <a:off x="6633971" y="1419181"/>
            <a:ext cx="4729725" cy="476739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cap="all"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rtl="1"/>
            <a:r>
              <a:rPr lang="fa-IR" sz="2000" b="1" dirty="0" smtClean="0"/>
              <a:t>تابع تبدیل:</a:t>
            </a:r>
          </a:p>
          <a:p>
            <a:pPr algn="r" rtl="1"/>
            <a:endParaRPr lang="fa-IR" dirty="0" smtClean="0"/>
          </a:p>
          <a:p>
            <a:pPr algn="r" rtl="1"/>
            <a:endParaRPr lang="fa-IR" dirty="0" smtClean="0"/>
          </a:p>
          <a:p>
            <a:pPr algn="r" rtl="1"/>
            <a:endParaRPr lang="fa-IR" dirty="0" smtClean="0"/>
          </a:p>
          <a:p>
            <a:pPr algn="r" rtl="1"/>
            <a:endParaRPr lang="fa-IR" dirty="0" smtClean="0"/>
          </a:p>
          <a:p>
            <a:pPr algn="r" rtl="1"/>
            <a:r>
              <a:rPr lang="fa-IR" sz="2000" b="1" dirty="0" smtClean="0"/>
              <a:t>صفر ها :</a:t>
            </a:r>
          </a:p>
          <a:p>
            <a:pPr algn="r" rtl="1"/>
            <a:r>
              <a:rPr lang="fa-IR" sz="2000" b="1" dirty="0" smtClean="0"/>
              <a:t>صفر ها:</a:t>
            </a:r>
          </a:p>
          <a:p>
            <a:pPr algn="r" rtl="1"/>
            <a:endParaRPr lang="fa-IR" sz="2000" b="1" dirty="0" smtClean="0"/>
          </a:p>
          <a:p>
            <a:pPr algn="r" rtl="1"/>
            <a:r>
              <a:rPr lang="fa-IR" sz="2000" b="1" dirty="0" smtClean="0"/>
              <a:t>ارابه:                             پاندول:</a:t>
            </a:r>
          </a:p>
          <a:p>
            <a:pPr algn="r" rtl="1"/>
            <a:r>
              <a:rPr lang="fa-IR" sz="2000" b="1" dirty="0" smtClean="0"/>
              <a:t>قطب ها:</a:t>
            </a:r>
          </a:p>
          <a:p>
            <a:pPr algn="r" rtl="1"/>
            <a:r>
              <a:rPr lang="fa-IR" sz="2000" b="1" dirty="0" smtClean="0"/>
              <a:t>ارابه:                             پاندول:</a:t>
            </a:r>
          </a:p>
          <a:p>
            <a:pPr algn="r" rtl="1"/>
            <a:endParaRPr lang="fa-IR" sz="2000" b="1" dirty="0" smtClean="0"/>
          </a:p>
          <a:p>
            <a:pPr algn="r" rtl="1"/>
            <a:endParaRPr lang="en-US" sz="2000" b="1" dirty="0" smtClean="0"/>
          </a:p>
          <a:p>
            <a:pPr algn="r" rtl="1"/>
            <a:endParaRPr lang="en-US" dirty="0" smtClean="0"/>
          </a:p>
          <a:p>
            <a:pPr algn="r" rtl="1"/>
            <a:endParaRPr lang="en-US" dirty="0" smtClean="0"/>
          </a:p>
          <a:p>
            <a:pPr algn="r" rtl="1"/>
            <a:endParaRPr lang="en-US" dirty="0" smtClean="0"/>
          </a:p>
          <a:p>
            <a:pPr algn="r" rtl="1"/>
            <a:endParaRPr lang="fa-IR" dirty="0" smtClean="0"/>
          </a:p>
          <a:p>
            <a:pPr algn="r" rtl="1"/>
            <a:endParaRPr lang="fa-IR" dirty="0" smtClean="0"/>
          </a:p>
          <a:p>
            <a:pPr algn="r" rtl="1"/>
            <a:endParaRPr lang="en-US" dirty="0"/>
          </a:p>
        </p:txBody>
      </p:sp>
      <p:sp>
        <p:nvSpPr>
          <p:cNvPr id="9" name="Slide Number Placeholder 3">
            <a:extLst>
              <a:ext uri="{FF2B5EF4-FFF2-40B4-BE49-F238E27FC236}">
                <a16:creationId xmlns="" xmlns:a16="http://schemas.microsoft.com/office/drawing/2014/main" id="{0BDDBFEE-BC50-46CF-AB8F-D145B99B57A6}"/>
              </a:ext>
            </a:extLst>
          </p:cNvPr>
          <p:cNvSpPr txBox="1">
            <a:spLocks/>
          </p:cNvSpPr>
          <p:nvPr/>
        </p:nvSpPr>
        <p:spPr>
          <a:xfrm>
            <a:off x="11363696" y="6455739"/>
            <a:ext cx="294460" cy="18736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7</a:t>
            </a:fld>
            <a:endParaRPr lang="en-US" dirty="0"/>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6685093" y="1786059"/>
            <a:ext cx="4678603" cy="1872344"/>
          </a:xfrm>
          <a:prstGeom prst="rect">
            <a:avLst/>
          </a:prstGeom>
        </p:spPr>
      </p:pic>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9490789" y="4422662"/>
            <a:ext cx="585539" cy="345909"/>
          </a:xfrm>
          <a:prstGeom prst="rect">
            <a:avLst/>
          </a:prstGeom>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6909855" y="4337786"/>
            <a:ext cx="1152525" cy="520700"/>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9456334" y="5396797"/>
            <a:ext cx="1044271" cy="1156657"/>
          </a:xfrm>
          <a:prstGeom prst="rect">
            <a:avLst/>
          </a:prstGeom>
        </p:spPr>
      </p:pic>
      <p:pic>
        <p:nvPicPr>
          <p:cNvPr id="15" name="Picture 14"/>
          <p:cNvPicPr/>
          <p:nvPr/>
        </p:nvPicPr>
        <p:blipFill>
          <a:blip r:embed="rId6">
            <a:extLst>
              <a:ext uri="{28A0092B-C50C-407E-A947-70E740481C1C}">
                <a14:useLocalDpi xmlns:a14="http://schemas.microsoft.com/office/drawing/2010/main" val="0"/>
              </a:ext>
            </a:extLst>
          </a:blip>
          <a:stretch>
            <a:fillRect/>
          </a:stretch>
        </p:blipFill>
        <p:spPr>
          <a:xfrm>
            <a:off x="6909855" y="5354870"/>
            <a:ext cx="977900" cy="795020"/>
          </a:xfrm>
          <a:prstGeom prst="rect">
            <a:avLst/>
          </a:prstGeom>
        </p:spPr>
      </p:pic>
      <p:sp>
        <p:nvSpPr>
          <p:cNvPr id="17" name="TextBox 16"/>
          <p:cNvSpPr txBox="1"/>
          <p:nvPr/>
        </p:nvSpPr>
        <p:spPr>
          <a:xfrm>
            <a:off x="1416423" y="371577"/>
            <a:ext cx="8283389" cy="2308324"/>
          </a:xfrm>
          <a:prstGeom prst="rect">
            <a:avLst/>
          </a:prstGeom>
          <a:noFill/>
        </p:spPr>
        <p:txBody>
          <a:bodyPr wrap="square" rtlCol="0">
            <a:spAutoFit/>
          </a:bodyPr>
          <a:lstStyle/>
          <a:p>
            <a:pPr algn="r" rtl="1"/>
            <a:r>
              <a:rPr lang="fa-IR" sz="3600" b="1" dirty="0">
                <a:solidFill>
                  <a:schemeClr val="bg1"/>
                </a:solidFill>
                <a:effectLst>
                  <a:outerShdw blurRad="38100" dist="19050" dir="2700000" algn="tl">
                    <a:schemeClr val="dk1">
                      <a:alpha val="40000"/>
                    </a:schemeClr>
                  </a:outerShdw>
                </a:effectLst>
              </a:rPr>
              <a:t>تابع تبدیل صفرها، قطب ها</a:t>
            </a:r>
            <a:r>
              <a:rPr lang="en-US" sz="3600" b="1" dirty="0">
                <a:solidFill>
                  <a:schemeClr val="bg1"/>
                </a:solidFill>
              </a:rPr>
              <a:t/>
            </a:r>
            <a:br>
              <a:rPr lang="en-US" sz="3600" b="1" dirty="0">
                <a:solidFill>
                  <a:schemeClr val="bg1"/>
                </a:solidFill>
              </a:rPr>
            </a:br>
            <a:r>
              <a:rPr lang="en-US" sz="3600" b="1" dirty="0">
                <a:solidFill>
                  <a:schemeClr val="bg1"/>
                </a:solidFill>
              </a:rPr>
              <a:t/>
            </a:r>
            <a:br>
              <a:rPr lang="en-US" sz="3600" b="1" dirty="0">
                <a:solidFill>
                  <a:schemeClr val="bg1"/>
                </a:solidFill>
              </a:rPr>
            </a:br>
            <a:endParaRPr lang="en-US" sz="3600" b="1" dirty="0">
              <a:solidFill>
                <a:schemeClr val="bg1"/>
              </a:solidFill>
            </a:endParaRPr>
          </a:p>
          <a:p>
            <a:pPr algn="r" rtl="1"/>
            <a:endParaRPr lang="en-US" sz="3600" b="1" dirty="0">
              <a:solidFill>
                <a:schemeClr val="bg1"/>
              </a:solidFill>
            </a:endParaRPr>
          </a:p>
        </p:txBody>
      </p:sp>
      <p:cxnSp>
        <p:nvCxnSpPr>
          <p:cNvPr id="19" name="Straight Connector 18"/>
          <p:cNvCxnSpPr/>
          <p:nvPr/>
        </p:nvCxnSpPr>
        <p:spPr>
          <a:xfrm>
            <a:off x="6448733" y="4222251"/>
            <a:ext cx="4936002" cy="131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448733" y="4932249"/>
            <a:ext cx="4936002" cy="131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48733" y="5298032"/>
            <a:ext cx="4936002" cy="131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87506" y="1640541"/>
            <a:ext cx="3953435" cy="3693319"/>
          </a:xfrm>
          <a:prstGeom prst="rect">
            <a:avLst/>
          </a:prstGeom>
          <a:noFill/>
        </p:spPr>
        <p:txBody>
          <a:bodyPr wrap="square" rtlCol="0">
            <a:spAutoFit/>
          </a:bodyPr>
          <a:lstStyle/>
          <a:p>
            <a:pPr algn="r" rtl="1"/>
            <a:r>
              <a:rPr lang="fa-IR" dirty="0" smtClean="0">
                <a:cs typeface="B Nazanin" panose="00000400000000000000" pitchFamily="2" charset="-78"/>
              </a:rPr>
              <a:t>صفر های تابع تبدیل پاندول:</a:t>
            </a:r>
          </a:p>
          <a:p>
            <a:pPr algn="r" rtl="1"/>
            <a:r>
              <a:rPr lang="fa-IR" dirty="0">
                <a:solidFill>
                  <a:schemeClr val="bg1"/>
                </a:solidFill>
                <a:cs typeface="B Nazanin" panose="00000400000000000000" pitchFamily="2" charset="-78"/>
              </a:rPr>
              <a:t>سیستم مربوط به پاندول مینیمم فاز است. </a:t>
            </a:r>
            <a:endParaRPr lang="en-US" dirty="0">
              <a:solidFill>
                <a:schemeClr val="bg1"/>
              </a:solidFill>
              <a:cs typeface="B Nazanin" panose="00000400000000000000" pitchFamily="2" charset="-78"/>
            </a:endParaRPr>
          </a:p>
          <a:p>
            <a:pPr algn="r" rtl="1"/>
            <a:r>
              <a:rPr lang="fa-IR" dirty="0">
                <a:cs typeface="B Nazanin" panose="00000400000000000000" pitchFamily="2" charset="-78"/>
              </a:rPr>
              <a:t>صفر های تابع تبدیل ارابه: </a:t>
            </a:r>
            <a:endParaRPr lang="en-US" dirty="0">
              <a:cs typeface="B Nazanin" panose="00000400000000000000" pitchFamily="2" charset="-78"/>
            </a:endParaRPr>
          </a:p>
          <a:p>
            <a:pPr algn="r" rtl="1"/>
            <a:r>
              <a:rPr lang="fa-IR" dirty="0">
                <a:solidFill>
                  <a:schemeClr val="bg1"/>
                </a:solidFill>
                <a:cs typeface="B Nazanin" panose="00000400000000000000" pitchFamily="2" charset="-78"/>
              </a:rPr>
              <a:t>به دلیل وجود صفر در سمت راست صفحه </a:t>
            </a:r>
            <a:r>
              <a:rPr lang="en-US" dirty="0" err="1">
                <a:solidFill>
                  <a:schemeClr val="bg1"/>
                </a:solidFill>
                <a:cs typeface="B Nazanin" panose="00000400000000000000" pitchFamily="2" charset="-78"/>
              </a:rPr>
              <a:t>jw</a:t>
            </a:r>
            <a:r>
              <a:rPr lang="fa-IR" dirty="0">
                <a:solidFill>
                  <a:schemeClr val="bg1"/>
                </a:solidFill>
                <a:cs typeface="B Nazanin" panose="00000400000000000000" pitchFamily="2" charset="-78"/>
              </a:rPr>
              <a:t> سیستم مربوط به ارابه نامینیمم فاز است. </a:t>
            </a:r>
            <a:endParaRPr lang="fa-IR" dirty="0" smtClean="0">
              <a:solidFill>
                <a:schemeClr val="bg1"/>
              </a:solidFill>
              <a:cs typeface="B Nazanin" panose="00000400000000000000" pitchFamily="2" charset="-78"/>
            </a:endParaRPr>
          </a:p>
          <a:p>
            <a:pPr algn="r" rtl="1"/>
            <a:r>
              <a:rPr lang="fa-IR" dirty="0" smtClean="0">
                <a:cs typeface="B Nazanin" panose="00000400000000000000" pitchFamily="2" charset="-78"/>
              </a:rPr>
              <a:t>قطب های تابع تبدیل پاندول:</a:t>
            </a:r>
            <a:endParaRPr lang="en-US" dirty="0">
              <a:cs typeface="B Nazanin" panose="00000400000000000000" pitchFamily="2" charset="-78"/>
            </a:endParaRPr>
          </a:p>
          <a:p>
            <a:pPr algn="r" rtl="1"/>
            <a:r>
              <a:rPr lang="fa-IR" dirty="0">
                <a:solidFill>
                  <a:schemeClr val="bg1"/>
                </a:solidFill>
                <a:cs typeface="B Nazanin" panose="00000400000000000000" pitchFamily="2" charset="-78"/>
              </a:rPr>
              <a:t>به دلیل وجود قطب در سمت راست صفحه </a:t>
            </a:r>
            <a:r>
              <a:rPr lang="en-US" dirty="0" err="1">
                <a:solidFill>
                  <a:schemeClr val="bg1"/>
                </a:solidFill>
                <a:cs typeface="B Nazanin" panose="00000400000000000000" pitchFamily="2" charset="-78"/>
              </a:rPr>
              <a:t>jw</a:t>
            </a:r>
            <a:r>
              <a:rPr lang="fa-IR" dirty="0">
                <a:solidFill>
                  <a:schemeClr val="bg1"/>
                </a:solidFill>
                <a:cs typeface="B Nazanin" panose="00000400000000000000" pitchFamily="2" charset="-78"/>
              </a:rPr>
              <a:t> سیستم مربوط به پاندول، ناپایدار است. </a:t>
            </a:r>
            <a:endParaRPr lang="fa-IR" dirty="0" smtClean="0">
              <a:solidFill>
                <a:schemeClr val="bg1"/>
              </a:solidFill>
              <a:cs typeface="B Nazanin" panose="00000400000000000000" pitchFamily="2" charset="-78"/>
            </a:endParaRPr>
          </a:p>
          <a:p>
            <a:pPr algn="r" rtl="1"/>
            <a:r>
              <a:rPr lang="fa-IR" dirty="0" smtClean="0">
                <a:cs typeface="B Nazanin" panose="00000400000000000000" pitchFamily="2" charset="-78"/>
              </a:rPr>
              <a:t>قطب های تابع </a:t>
            </a:r>
            <a:r>
              <a:rPr lang="fa-IR" dirty="0">
                <a:cs typeface="B Nazanin" panose="00000400000000000000" pitchFamily="2" charset="-78"/>
              </a:rPr>
              <a:t>تبدیل </a:t>
            </a:r>
            <a:r>
              <a:rPr lang="fa-IR" dirty="0" smtClean="0">
                <a:cs typeface="B Nazanin" panose="00000400000000000000" pitchFamily="2" charset="-78"/>
              </a:rPr>
              <a:t>ارابه:</a:t>
            </a:r>
          </a:p>
          <a:p>
            <a:pPr algn="r" rtl="1"/>
            <a:r>
              <a:rPr lang="fa-IR" dirty="0">
                <a:solidFill>
                  <a:schemeClr val="bg1"/>
                </a:solidFill>
                <a:cs typeface="B Nazanin" panose="00000400000000000000" pitchFamily="2" charset="-78"/>
              </a:rPr>
              <a:t>به دلیل وجود قطب در سمت راست صفحه </a:t>
            </a:r>
            <a:r>
              <a:rPr lang="en-US" dirty="0" err="1">
                <a:solidFill>
                  <a:schemeClr val="bg1"/>
                </a:solidFill>
                <a:cs typeface="B Nazanin" panose="00000400000000000000" pitchFamily="2" charset="-78"/>
              </a:rPr>
              <a:t>jw</a:t>
            </a:r>
            <a:r>
              <a:rPr lang="fa-IR" dirty="0">
                <a:solidFill>
                  <a:schemeClr val="bg1"/>
                </a:solidFill>
                <a:cs typeface="B Nazanin" panose="00000400000000000000" pitchFamily="2" charset="-78"/>
              </a:rPr>
              <a:t> سیستم مربوط به ارابه، ناپایدار است. </a:t>
            </a:r>
            <a:endParaRPr lang="en-US" dirty="0">
              <a:solidFill>
                <a:schemeClr val="bg1"/>
              </a:solidFill>
              <a:cs typeface="B Nazanin" panose="00000400000000000000" pitchFamily="2" charset="-78"/>
            </a:endParaRPr>
          </a:p>
          <a:p>
            <a:pPr algn="r" rtl="1"/>
            <a:endParaRPr lang="en-US" dirty="0">
              <a:solidFill>
                <a:schemeClr val="bg1"/>
              </a:solidFill>
              <a:cs typeface="B Nazanin" panose="00000400000000000000" pitchFamily="2" charset="-78"/>
            </a:endParaRPr>
          </a:p>
          <a:p>
            <a:pPr algn="r" rtl="1"/>
            <a:endParaRPr lang="en-US" dirty="0">
              <a:solidFill>
                <a:schemeClr val="bg1"/>
              </a:solidFill>
              <a:cs typeface="B Nazanin" panose="00000400000000000000" pitchFamily="2" charset="-78"/>
            </a:endParaRPr>
          </a:p>
        </p:txBody>
      </p:sp>
    </p:spTree>
    <p:extLst>
      <p:ext uri="{BB962C8B-B14F-4D97-AF65-F5344CB8AC3E}">
        <p14:creationId xmlns:p14="http://schemas.microsoft.com/office/powerpoint/2010/main" val="122040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B985D-7833-4E74-AA1C-E9A4BC3CC6D1}"/>
              </a:ext>
            </a:extLst>
          </p:cNvPr>
          <p:cNvSpPr>
            <a:spLocks noGrp="1"/>
          </p:cNvSpPr>
          <p:nvPr>
            <p:ph type="title"/>
          </p:nvPr>
        </p:nvSpPr>
        <p:spPr>
          <a:xfrm>
            <a:off x="507556" y="90317"/>
            <a:ext cx="11150600" cy="920336"/>
          </a:xfrm>
        </p:spPr>
        <p:txBody>
          <a:bodyPr/>
          <a:lstStyle/>
          <a:p>
            <a:pPr algn="r" rtl="1"/>
            <a:r>
              <a:rPr lang="fa-IR" dirty="0" smtClean="0"/>
              <a:t>نوع سیستم و مقادیر ویژه و بررسی پاسخ پله سیستم:</a:t>
            </a:r>
            <a:endParaRPr lang="en-US" dirty="0"/>
          </a:p>
        </p:txBody>
      </p:sp>
      <p:pic>
        <p:nvPicPr>
          <p:cNvPr id="83" name="Picture Placeholder 82" descr="Bar chart">
            <a:extLst>
              <a:ext uri="{FF2B5EF4-FFF2-40B4-BE49-F238E27FC236}">
                <a16:creationId xmlns=""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3" name="Content Placeholder 2">
            <a:extLst>
              <a:ext uri="{FF2B5EF4-FFF2-40B4-BE49-F238E27FC236}">
                <a16:creationId xmlns="" xmlns:a16="http://schemas.microsoft.com/office/drawing/2014/main" id="{09548D1D-2547-44FC-BACD-2BCD769E2662}"/>
              </a:ext>
            </a:extLst>
          </p:cNvPr>
          <p:cNvSpPr>
            <a:spLocks noGrp="1"/>
          </p:cNvSpPr>
          <p:nvPr>
            <p:ph idx="1"/>
          </p:nvPr>
        </p:nvSpPr>
        <p:spPr>
          <a:xfrm>
            <a:off x="219280" y="2801273"/>
            <a:ext cx="3445566" cy="2504663"/>
          </a:xfrm>
        </p:spPr>
        <p:txBody>
          <a:bodyPr>
            <a:noAutofit/>
          </a:bodyPr>
          <a:lstStyle/>
          <a:p>
            <a:pPr rtl="1"/>
            <a:r>
              <a:rPr lang="fa-IR" dirty="0" smtClean="0">
                <a:cs typeface="B Nazanin" panose="00000400000000000000" pitchFamily="2" charset="-78"/>
              </a:rPr>
              <a:t>1-پاسخ </a:t>
            </a:r>
            <a:r>
              <a:rPr lang="fa-IR" dirty="0">
                <a:cs typeface="B Nazanin" panose="00000400000000000000" pitchFamily="2" charset="-78"/>
              </a:rPr>
              <a:t>پله ارابه</a:t>
            </a:r>
            <a:endParaRPr lang="en-US" dirty="0">
              <a:cs typeface="B Nazanin" panose="00000400000000000000" pitchFamily="2" charset="-78"/>
            </a:endParaRPr>
          </a:p>
          <a:p>
            <a:pPr rtl="1"/>
            <a:r>
              <a:rPr lang="fa-IR" dirty="0">
                <a:cs typeface="B Nazanin" panose="00000400000000000000" pitchFamily="2" charset="-78"/>
              </a:rPr>
              <a:t>همانطور که از نمودار واضح است این سیستم کاملا ناپایدار است و به مقدار نهایی مشخصی میل نمیکند</a:t>
            </a:r>
            <a:r>
              <a:rPr lang="fa-IR" dirty="0" smtClean="0">
                <a:cs typeface="B Nazanin" panose="00000400000000000000" pitchFamily="2" charset="-78"/>
              </a:rPr>
              <a:t>.</a:t>
            </a:r>
            <a:r>
              <a:rPr lang="fa-IR" dirty="0">
                <a:cs typeface="B Nazanin" panose="00000400000000000000" pitchFamily="2" charset="-78"/>
              </a:rPr>
              <a:t>  </a:t>
            </a:r>
            <a:endParaRPr lang="en-US" dirty="0">
              <a:cs typeface="B Nazanin" panose="00000400000000000000" pitchFamily="2" charset="-78"/>
            </a:endParaRPr>
          </a:p>
          <a:p>
            <a:pPr rtl="1"/>
            <a:r>
              <a:rPr lang="fa-IR" dirty="0" smtClean="0">
                <a:cs typeface="B Nazanin" panose="00000400000000000000" pitchFamily="2" charset="-78"/>
              </a:rPr>
              <a:t>2-پاسخ </a:t>
            </a:r>
            <a:r>
              <a:rPr lang="fa-IR" dirty="0">
                <a:cs typeface="B Nazanin" panose="00000400000000000000" pitchFamily="2" charset="-78"/>
              </a:rPr>
              <a:t>پله پاندول</a:t>
            </a:r>
            <a:endParaRPr lang="en-US" dirty="0">
              <a:cs typeface="B Nazanin" panose="00000400000000000000" pitchFamily="2" charset="-78"/>
            </a:endParaRPr>
          </a:p>
          <a:p>
            <a:pPr rtl="1"/>
            <a:r>
              <a:rPr lang="fa-IR" dirty="0">
                <a:cs typeface="B Nazanin" panose="00000400000000000000" pitchFamily="2" charset="-78"/>
              </a:rPr>
              <a:t>همانطور که از نمودار واضح است این سیستم کاملا ناپایدار است و به مقدار نهایی مشخصی میل نمیکند. </a:t>
            </a:r>
            <a:endParaRPr lang="en-US" dirty="0">
              <a:cs typeface="B Nazanin" panose="00000400000000000000" pitchFamily="2" charset="-78"/>
            </a:endParaRPr>
          </a:p>
        </p:txBody>
      </p:sp>
      <p:sp>
        <p:nvSpPr>
          <p:cNvPr id="8" name="Content Placeholder 7">
            <a:extLst>
              <a:ext uri="{FF2B5EF4-FFF2-40B4-BE49-F238E27FC236}">
                <a16:creationId xmlns="" xmlns:a16="http://schemas.microsoft.com/office/drawing/2014/main" id="{D78F2DCC-A50E-40A1-81F9-70371D4AA42F}"/>
              </a:ext>
            </a:extLst>
          </p:cNvPr>
          <p:cNvSpPr>
            <a:spLocks noGrp="1"/>
          </p:cNvSpPr>
          <p:nvPr>
            <p:ph idx="16"/>
          </p:nvPr>
        </p:nvSpPr>
        <p:spPr/>
        <p:txBody>
          <a:bodyPr/>
          <a:lstStyle/>
          <a:p>
            <a:pPr lvl="0" rtl="1"/>
            <a:r>
              <a:rPr lang="fa-IR" dirty="0"/>
              <a:t>مقادیر </a:t>
            </a:r>
            <a:r>
              <a:rPr lang="fa-IR" dirty="0" smtClean="0"/>
              <a:t>ویژه:</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 xmlns:a16="http://schemas.microsoft.com/office/drawing/2014/main" id="{5CD639B0-7991-4B2B-9E50-32064EB91255}"/>
                  </a:ext>
                </a:extLst>
              </p:cNvPr>
              <p:cNvSpPr>
                <a:spLocks noGrp="1"/>
              </p:cNvSpPr>
              <p:nvPr>
                <p:ph idx="14"/>
              </p:nvPr>
            </p:nvSpPr>
            <p:spPr/>
            <p:txBody>
              <a:bodyPr>
                <a:noAutofit/>
              </a:bodyPr>
              <a:lstStyle/>
              <a:p>
                <a:pPr algn="r" rtl="1"/>
                <a:r>
                  <a:rPr lang="fa-IR" sz="1800" dirty="0">
                    <a:cs typeface="B Nazanin" panose="00000400000000000000" pitchFamily="2" charset="-78"/>
                  </a:rPr>
                  <a:t>همانطور که میدانیم برای پایداری ما نیاز داریم که قسمت حقیقی تمام مقدار ویژه ها منفی باشد، اما چون این سیستم ذاتا ناپایدار است ما انتظار مقدار ویژه با قسمت حقیقی مثبت داریم</a:t>
                </a:r>
                <a:r>
                  <a:rPr lang="fa-IR" sz="1800" dirty="0" smtClean="0">
                    <a:cs typeface="B Nazanin" panose="00000400000000000000" pitchFamily="2" charset="-78"/>
                  </a:rPr>
                  <a:t>.</a:t>
                </a:r>
                <a:endParaRPr lang="en-US" sz="1800" dirty="0">
                  <a:cs typeface="B Nazanin" panose="00000400000000000000" pitchFamily="2" charset="-78"/>
                </a:endParaRPr>
              </a:p>
              <a:p>
                <a:pPr rtl="1"/>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𝜆</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0</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𝜆</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i="1">
                          <a:latin typeface="Cambria Math" panose="02040503050406030204" pitchFamily="18" charset="0"/>
                        </a:rPr>
                        <m:t>5</m:t>
                      </m:r>
                      <m:r>
                        <a:rPr lang="en-US" sz="1800" i="1">
                          <a:latin typeface="Cambria Math" panose="02040503050406030204" pitchFamily="18" charset="0"/>
                        </a:rPr>
                        <m:t>.</m:t>
                      </m:r>
                      <m:r>
                        <a:rPr lang="en-US" sz="1800" i="1">
                          <a:latin typeface="Cambria Math" panose="02040503050406030204" pitchFamily="18" charset="0"/>
                        </a:rPr>
                        <m:t>6818</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𝜆</m:t>
                          </m:r>
                        </m:e>
                        <m:sub>
                          <m:r>
                            <a:rPr lang="en-US" sz="1800" i="1">
                              <a:latin typeface="Cambria Math" panose="02040503050406030204" pitchFamily="18" charset="0"/>
                            </a:rPr>
                            <m:t>3</m:t>
                          </m:r>
                        </m:sub>
                      </m:sSub>
                      <m:r>
                        <a:rPr lang="en-US" sz="1800" i="1">
                          <a:latin typeface="Cambria Math" panose="02040503050406030204" pitchFamily="18" charset="0"/>
                        </a:rPr>
                        <m:t>=−</m:t>
                      </m:r>
                      <m:r>
                        <a:rPr lang="en-US" sz="1800" i="1">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2855</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𝜆</m:t>
                          </m:r>
                        </m:e>
                        <m:sub>
                          <m:r>
                            <a:rPr lang="en-US" sz="1800" i="1">
                              <a:latin typeface="Cambria Math" panose="02040503050406030204" pitchFamily="18" charset="0"/>
                            </a:rPr>
                            <m:t>4</m:t>
                          </m:r>
                        </m:sub>
                      </m:sSub>
                      <m:r>
                        <a:rPr lang="en-US" sz="1800" i="1">
                          <a:latin typeface="Cambria Math" panose="02040503050406030204" pitchFamily="18" charset="0"/>
                        </a:rPr>
                        <m:t>=</m:t>
                      </m:r>
                      <m:r>
                        <a:rPr lang="en-US" sz="1800" i="1">
                          <a:latin typeface="Cambria Math" panose="02040503050406030204" pitchFamily="18" charset="0"/>
                        </a:rPr>
                        <m:t>5</m:t>
                      </m:r>
                      <m:r>
                        <a:rPr lang="en-US" sz="1800" i="1">
                          <a:latin typeface="Cambria Math" panose="02040503050406030204" pitchFamily="18" charset="0"/>
                        </a:rPr>
                        <m:t>.</m:t>
                      </m:r>
                      <m:r>
                        <a:rPr lang="en-US" sz="1800" i="1">
                          <a:latin typeface="Cambria Math" panose="02040503050406030204" pitchFamily="18" charset="0"/>
                        </a:rPr>
                        <m:t>4976</m:t>
                      </m:r>
                    </m:oMath>
                  </m:oMathPara>
                </a14:m>
                <a:endParaRPr lang="en-US" sz="1800" dirty="0">
                  <a:cs typeface="B Nazanin" panose="00000400000000000000" pitchFamily="2" charset="-78"/>
                </a:endParaRPr>
              </a:p>
              <a:p>
                <a:pPr lvl="0" rtl="1"/>
                <a:endParaRPr lang="en-US" sz="1800" dirty="0">
                  <a:cs typeface="B Nazanin" panose="00000400000000000000" pitchFamily="2" charset="-78"/>
                </a:endParaRPr>
              </a:p>
            </p:txBody>
          </p:sp>
        </mc:Choice>
        <mc:Fallback xmlns="">
          <p:sp>
            <p:nvSpPr>
              <p:cNvPr id="6" name="Content Placeholder 5">
                <a:extLst>
                  <a:ext uri="{FF2B5EF4-FFF2-40B4-BE49-F238E27FC236}">
                    <a16:creationId xmlns:a16="http://schemas.microsoft.com/office/drawing/2014/main" xmlns:a14="http://schemas.microsoft.com/office/drawing/2010/main" xmlns="" id="{5CD639B0-7991-4B2B-9E50-32064EB91255}"/>
                  </a:ext>
                </a:extLst>
              </p:cNvPr>
              <p:cNvSpPr>
                <a:spLocks noGrp="1" noRot="1" noChangeAspect="1" noMove="1" noResize="1" noEditPoints="1" noAdjustHandles="1" noChangeArrowheads="1" noChangeShapeType="1" noTextEdit="1"/>
              </p:cNvSpPr>
              <p:nvPr>
                <p:ph idx="14"/>
              </p:nvPr>
            </p:nvSpPr>
            <p:spPr>
              <a:blipFill rotWithShape="0">
                <a:blip r:embed="rId5"/>
                <a:stretch>
                  <a:fillRect l="-4779" t="-3893" r="-4071"/>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13" name="Picture 12"/>
          <p:cNvPicPr>
            <a:picLocks noChangeAspect="1"/>
          </p:cNvPicPr>
          <p:nvPr/>
        </p:nvPicPr>
        <p:blipFill>
          <a:blip r:embed="rId6"/>
          <a:stretch>
            <a:fillRect/>
          </a:stretch>
        </p:blipFill>
        <p:spPr>
          <a:xfrm>
            <a:off x="3883635" y="1630019"/>
            <a:ext cx="4422365" cy="4008832"/>
          </a:xfrm>
          <a:prstGeom prst="rect">
            <a:avLst/>
          </a:prstGeom>
        </p:spPr>
      </p:pic>
      <p:sp>
        <p:nvSpPr>
          <p:cNvPr id="14" name="TextBox 13"/>
          <p:cNvSpPr txBox="1"/>
          <p:nvPr/>
        </p:nvSpPr>
        <p:spPr>
          <a:xfrm>
            <a:off x="3814354" y="1724297"/>
            <a:ext cx="48768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3883635" y="3868939"/>
            <a:ext cx="418216" cy="369332"/>
          </a:xfrm>
          <a:prstGeom prst="rect">
            <a:avLst/>
          </a:prstGeom>
          <a:noFill/>
        </p:spPr>
        <p:txBody>
          <a:bodyPr wrap="square" rtlCol="0">
            <a:spAutoFit/>
          </a:bodyPr>
          <a:lstStyle/>
          <a:p>
            <a:r>
              <a:rPr lang="en-US" dirty="0" smtClean="0"/>
              <a:t>2-</a:t>
            </a:r>
            <a:endParaRPr lang="en-US" dirty="0"/>
          </a:p>
        </p:txBody>
      </p:sp>
      <p:sp>
        <p:nvSpPr>
          <p:cNvPr id="16" name="Rectangle 15"/>
          <p:cNvSpPr/>
          <p:nvPr/>
        </p:nvSpPr>
        <p:spPr>
          <a:xfrm>
            <a:off x="0" y="6003646"/>
            <a:ext cx="12193814"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r" rtl="1"/>
            <a:r>
              <a:rPr lang="fa-IR" dirty="0">
                <a:cs typeface="B Nazanin" panose="00000400000000000000" pitchFamily="2" charset="-78"/>
              </a:rPr>
              <a:t>ناپایداری پاسخ پله سیستم ارابه و پاندول به دلیل قطب سمت راست محور </a:t>
            </a:r>
            <a:r>
              <a:rPr lang="en-US" dirty="0" err="1">
                <a:cs typeface="B Nazanin" panose="00000400000000000000" pitchFamily="2" charset="-78"/>
              </a:rPr>
              <a:t>jw</a:t>
            </a:r>
            <a:r>
              <a:rPr lang="fa-IR" dirty="0">
                <a:cs typeface="B Nazanin" panose="00000400000000000000" pitchFamily="2" charset="-78"/>
              </a:rPr>
              <a:t>  </a:t>
            </a:r>
            <a:r>
              <a:rPr lang="fa-IR" dirty="0" smtClean="0">
                <a:cs typeface="B Nazanin" panose="00000400000000000000" pitchFamily="2" charset="-78"/>
              </a:rPr>
              <a:t>می</a:t>
            </a:r>
            <a:r>
              <a:rPr lang="fa-IR" dirty="0">
                <a:cs typeface="B Nazanin" panose="00000400000000000000" pitchFamily="2" charset="-78"/>
              </a:rPr>
              <a:t> </a:t>
            </a:r>
            <a:r>
              <a:rPr lang="fa-IR" dirty="0" smtClean="0">
                <a:cs typeface="B Nazanin" panose="00000400000000000000" pitchFamily="2" charset="-78"/>
              </a:rPr>
              <a:t>باشد. درنتیجه </a:t>
            </a:r>
            <a:r>
              <a:rPr lang="fa-IR" dirty="0">
                <a:cs typeface="B Nazanin" panose="00000400000000000000" pitchFamily="2" charset="-78"/>
              </a:rPr>
              <a:t>باید سیستم پایدار </a:t>
            </a:r>
            <a:r>
              <a:rPr lang="fa-IR" dirty="0" smtClean="0">
                <a:cs typeface="B Nazanin" panose="00000400000000000000" pitchFamily="2" charset="-78"/>
              </a:rPr>
              <a:t>شود، با فیدبک حالت این کار را می کنیم.</a:t>
            </a:r>
            <a:endParaRPr lang="en-US" sz="1600" dirty="0">
              <a:cs typeface="B Nazanin" panose="00000400000000000000" pitchFamily="2" charset="-78"/>
            </a:endParaRPr>
          </a:p>
        </p:txBody>
      </p:sp>
      <p:sp>
        <p:nvSpPr>
          <p:cNvPr id="17" name="Rectangle 16"/>
          <p:cNvSpPr/>
          <p:nvPr/>
        </p:nvSpPr>
        <p:spPr>
          <a:xfrm>
            <a:off x="0" y="1251978"/>
            <a:ext cx="12202275"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r" rtl="1"/>
            <a:r>
              <a:rPr lang="fa-IR" dirty="0" smtClean="0">
                <a:cs typeface="B Nazanin" panose="00000400000000000000" pitchFamily="2" charset="-78"/>
              </a:rPr>
              <a:t>نوع سیستم :</a:t>
            </a:r>
            <a:r>
              <a:rPr lang="ar-SA" dirty="0" smtClean="0">
                <a:cs typeface="B Nazanin" panose="00000400000000000000" pitchFamily="2" charset="-78"/>
              </a:rPr>
              <a:t>در </a:t>
            </a:r>
            <a:r>
              <a:rPr lang="ar-SA" dirty="0">
                <a:cs typeface="B Nazanin" panose="00000400000000000000" pitchFamily="2" charset="-78"/>
              </a:rPr>
              <a:t>تابع تبديل پاندول به دليل اينكه </a:t>
            </a:r>
            <a:r>
              <a:rPr lang="en-US" dirty="0">
                <a:cs typeface="B Nazanin" panose="00000400000000000000" pitchFamily="2" charset="-78"/>
              </a:rPr>
              <a:t>0</a:t>
            </a:r>
            <a:r>
              <a:rPr lang="ar-SA" dirty="0">
                <a:cs typeface="B Nazanin" panose="00000400000000000000" pitchFamily="2" charset="-78"/>
              </a:rPr>
              <a:t>=</a:t>
            </a:r>
            <a:r>
              <a:rPr lang="en-US" i="1" dirty="0">
                <a:cs typeface="B Nazanin" panose="00000400000000000000" pitchFamily="2" charset="-78"/>
              </a:rPr>
              <a:t>N </a:t>
            </a:r>
            <a:r>
              <a:rPr lang="ar-SA" dirty="0">
                <a:cs typeface="B Nazanin" panose="00000400000000000000" pitchFamily="2" charset="-78"/>
              </a:rPr>
              <a:t> است، نوع سيستم صفر ميباشد. اما در تابع تبديل ارابه به دليل اينكه </a:t>
            </a:r>
            <a:r>
              <a:rPr lang="en-US" dirty="0">
                <a:cs typeface="B Nazanin" panose="00000400000000000000" pitchFamily="2" charset="-78"/>
              </a:rPr>
              <a:t>1</a:t>
            </a:r>
            <a:r>
              <a:rPr lang="ar-SA" dirty="0">
                <a:cs typeface="B Nazanin" panose="00000400000000000000" pitchFamily="2" charset="-78"/>
              </a:rPr>
              <a:t>=</a:t>
            </a:r>
            <a:r>
              <a:rPr lang="en-US" i="1" dirty="0">
                <a:cs typeface="B Nazanin" panose="00000400000000000000" pitchFamily="2" charset="-78"/>
              </a:rPr>
              <a:t>N </a:t>
            </a:r>
            <a:r>
              <a:rPr lang="ar-SA" dirty="0">
                <a:cs typeface="B Nazanin" panose="00000400000000000000" pitchFamily="2" charset="-78"/>
              </a:rPr>
              <a:t> است، سيستم نوع يك است</a:t>
            </a:r>
            <a:endParaRPr lang="en-US" dirty="0">
              <a:cs typeface="B Nazanin" panose="00000400000000000000" pitchFamily="2" charset="-78"/>
            </a:endParaRPr>
          </a:p>
        </p:txBody>
      </p:sp>
    </p:spTree>
    <p:extLst>
      <p:ext uri="{BB962C8B-B14F-4D97-AF65-F5344CB8AC3E}">
        <p14:creationId xmlns:p14="http://schemas.microsoft.com/office/powerpoint/2010/main" val="460269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63C2D9-0850-4620-BE32-11F44A927662}"/>
              </a:ext>
            </a:extLst>
          </p:cNvPr>
          <p:cNvSpPr>
            <a:spLocks noGrp="1"/>
          </p:cNvSpPr>
          <p:nvPr>
            <p:ph type="title"/>
          </p:nvPr>
        </p:nvSpPr>
        <p:spPr/>
        <p:txBody>
          <a:bodyPr/>
          <a:lstStyle/>
          <a:p>
            <a:pPr algn="r" rtl="1"/>
            <a:r>
              <a:rPr lang="fa-IR" dirty="0">
                <a:effectLst>
                  <a:outerShdw blurRad="38100" dist="19050" dir="2700000" algn="tl">
                    <a:schemeClr val="dk1">
                      <a:alpha val="40000"/>
                    </a:schemeClr>
                  </a:outerShdw>
                </a:effectLst>
              </a:rPr>
              <a:t>پایدار سازی از روش فیدبک </a:t>
            </a:r>
            <a:r>
              <a:rPr lang="fa-IR" dirty="0" smtClean="0">
                <a:effectLst>
                  <a:outerShdw blurRad="38100" dist="19050" dir="2700000" algn="tl">
                    <a:schemeClr val="dk1">
                      <a:alpha val="40000"/>
                    </a:schemeClr>
                  </a:outerShdw>
                </a:effectLst>
              </a:rPr>
              <a:t>حالت:</a:t>
            </a:r>
            <a:endParaRPr lang="en-US" dirty="0"/>
          </a:p>
        </p:txBody>
      </p:sp>
      <p:sp>
        <p:nvSpPr>
          <p:cNvPr id="5" name="Content Placeholder 4">
            <a:extLst>
              <a:ext uri="{FF2B5EF4-FFF2-40B4-BE49-F238E27FC236}">
                <a16:creationId xmlns="" xmlns:a16="http://schemas.microsoft.com/office/drawing/2014/main" id="{93A6F33C-3AFE-474E-AC15-C00F368C3C6A}"/>
              </a:ext>
            </a:extLst>
          </p:cNvPr>
          <p:cNvSpPr>
            <a:spLocks noGrp="1"/>
          </p:cNvSpPr>
          <p:nvPr>
            <p:ph idx="15"/>
          </p:nvPr>
        </p:nvSpPr>
        <p:spPr/>
        <p:txBody>
          <a:bodyPr/>
          <a:lstStyle/>
          <a:p>
            <a:pPr algn="l"/>
            <a:r>
              <a:rPr lang="en-US" dirty="0" smtClean="0"/>
              <a:t>Code:</a:t>
            </a:r>
            <a:endParaRPr lang="en-US" dirty="0"/>
          </a:p>
        </p:txBody>
      </p:sp>
      <p:pic>
        <p:nvPicPr>
          <p:cNvPr id="29" name="Picture Placeholder 28" descr="Pencil">
            <a:extLst>
              <a:ext uri="{FF2B5EF4-FFF2-40B4-BE49-F238E27FC236}">
                <a16:creationId xmlns=""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pic>
        <p:nvPicPr>
          <p:cNvPr id="31" name="Picture Placeholder 30" descr="Laptop">
            <a:extLst>
              <a:ext uri="{FF2B5EF4-FFF2-40B4-BE49-F238E27FC236}">
                <a16:creationId xmlns=""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p:pic>
      <p:sp>
        <p:nvSpPr>
          <p:cNvPr id="9" name="Content Placeholder 8">
            <a:extLst>
              <a:ext uri="{FF2B5EF4-FFF2-40B4-BE49-F238E27FC236}">
                <a16:creationId xmlns="" xmlns:a16="http://schemas.microsoft.com/office/drawing/2014/main" id="{A1EE8A19-6968-4C81-B180-20FEF61ADEE1}"/>
              </a:ext>
            </a:extLst>
          </p:cNvPr>
          <p:cNvSpPr>
            <a:spLocks noGrp="1"/>
          </p:cNvSpPr>
          <p:nvPr>
            <p:ph idx="20"/>
          </p:nvPr>
        </p:nvSpPr>
        <p:spPr>
          <a:xfrm>
            <a:off x="7860925" y="4961161"/>
            <a:ext cx="3445566" cy="495389"/>
          </a:xfrm>
        </p:spPr>
        <p:txBody>
          <a:bodyPr/>
          <a:lstStyle/>
          <a:p>
            <a:r>
              <a:rPr lang="en-US" dirty="0" smtClean="0"/>
              <a:t>diagrams:</a:t>
            </a:r>
            <a:endParaRPr lang="en-US" dirty="0"/>
          </a:p>
        </p:txBody>
      </p:sp>
      <p:sp>
        <p:nvSpPr>
          <p:cNvPr id="4" name="Slide Number Placeholder 3">
            <a:extLst>
              <a:ext uri="{FF2B5EF4-FFF2-40B4-BE49-F238E27FC236}">
                <a16:creationId xmlns=""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6" name="Content Placeholder 5"/>
          <p:cNvSpPr>
            <a:spLocks noGrp="1"/>
          </p:cNvSpPr>
          <p:nvPr>
            <p:ph idx="1"/>
          </p:nvPr>
        </p:nvSpPr>
        <p:spPr>
          <a:xfrm>
            <a:off x="252549" y="2863158"/>
            <a:ext cx="4502387" cy="2846648"/>
          </a:xfrm>
        </p:spPr>
        <p:style>
          <a:lnRef idx="1">
            <a:schemeClr val="accent1"/>
          </a:lnRef>
          <a:fillRef idx="2">
            <a:schemeClr val="accent1"/>
          </a:fillRef>
          <a:effectRef idx="1">
            <a:schemeClr val="accent1"/>
          </a:effectRef>
          <a:fontRef idx="minor">
            <a:schemeClr val="dk1"/>
          </a:fontRef>
        </p:style>
        <p:txBody>
          <a:bodyPr/>
          <a:lstStyle/>
          <a:p>
            <a:pPr algn="l" fontAlgn="base"/>
            <a:endParaRPr lang="en-US" dirty="0"/>
          </a:p>
          <a:p>
            <a:pPr algn="l" fontAlgn="base"/>
            <a:r>
              <a:rPr lang="en-US" dirty="0" smtClean="0"/>
              <a:t>  p </a:t>
            </a:r>
            <a:r>
              <a:rPr lang="en-US" dirty="0"/>
              <a:t>= [-4 -5 -11 -12];  % chosen arbitrary </a:t>
            </a:r>
          </a:p>
          <a:p>
            <a:pPr algn="l" fontAlgn="base"/>
            <a:r>
              <a:rPr lang="en-US" dirty="0" smtClean="0"/>
              <a:t>  k </a:t>
            </a:r>
            <a:r>
              <a:rPr lang="en-US" dirty="0"/>
              <a:t>= place(</a:t>
            </a:r>
            <a:r>
              <a:rPr lang="en-US" dirty="0" err="1"/>
              <a:t>A,B,p</a:t>
            </a:r>
            <a:r>
              <a:rPr lang="en-US" dirty="0" smtClean="0"/>
              <a:t>);</a:t>
            </a:r>
            <a:endParaRPr lang="en-US" dirty="0"/>
          </a:p>
          <a:p>
            <a:pPr algn="l" fontAlgn="base"/>
            <a:r>
              <a:rPr lang="en-US" dirty="0" smtClean="0"/>
              <a:t>  </a:t>
            </a:r>
            <a:r>
              <a:rPr lang="en-US" dirty="0" err="1" smtClean="0"/>
              <a:t>sys_ss</a:t>
            </a:r>
            <a:r>
              <a:rPr lang="en-US" dirty="0" smtClean="0"/>
              <a:t> </a:t>
            </a:r>
            <a:r>
              <a:rPr lang="en-US" dirty="0"/>
              <a:t>= </a:t>
            </a:r>
            <a:r>
              <a:rPr lang="en-US" dirty="0" err="1"/>
              <a:t>ss</a:t>
            </a:r>
            <a:r>
              <a:rPr lang="en-US" dirty="0"/>
              <a:t>(A-B*</a:t>
            </a:r>
            <a:r>
              <a:rPr lang="en-US" dirty="0" err="1"/>
              <a:t>k,B,C,D</a:t>
            </a:r>
            <a:r>
              <a:rPr lang="en-US" dirty="0"/>
              <a:t>);</a:t>
            </a:r>
          </a:p>
          <a:p>
            <a:pPr algn="l" fontAlgn="base"/>
            <a:r>
              <a:rPr lang="en-US" dirty="0" smtClean="0"/>
              <a:t>  [</a:t>
            </a:r>
            <a:r>
              <a:rPr lang="en-US" dirty="0" err="1"/>
              <a:t>Gnum</a:t>
            </a:r>
            <a:r>
              <a:rPr lang="en-US" dirty="0"/>
              <a:t>, </a:t>
            </a:r>
            <a:r>
              <a:rPr lang="en-US" dirty="0" err="1"/>
              <a:t>Gdnum</a:t>
            </a:r>
            <a:r>
              <a:rPr lang="en-US" dirty="0"/>
              <a:t>] = ss2tf(A-B*k, B, C, D);</a:t>
            </a:r>
          </a:p>
          <a:p>
            <a:pPr algn="l" fontAlgn="base"/>
            <a:r>
              <a:rPr lang="en-US" dirty="0" smtClean="0"/>
              <a:t>  cart </a:t>
            </a:r>
            <a:r>
              <a:rPr lang="en-US" dirty="0"/>
              <a:t>= </a:t>
            </a:r>
            <a:r>
              <a:rPr lang="en-US" dirty="0" err="1"/>
              <a:t>tf</a:t>
            </a:r>
            <a:r>
              <a:rPr lang="en-US" dirty="0"/>
              <a:t>(</a:t>
            </a:r>
            <a:r>
              <a:rPr lang="en-US" dirty="0" err="1"/>
              <a:t>Gnum</a:t>
            </a:r>
            <a:r>
              <a:rPr lang="en-US" dirty="0"/>
              <a:t>(1,:), </a:t>
            </a:r>
            <a:r>
              <a:rPr lang="en-US" dirty="0" err="1"/>
              <a:t>Gdnum</a:t>
            </a:r>
            <a:r>
              <a:rPr lang="en-US" dirty="0"/>
              <a:t>);</a:t>
            </a:r>
          </a:p>
          <a:p>
            <a:pPr algn="l" fontAlgn="base"/>
            <a:r>
              <a:rPr lang="en-US" dirty="0" smtClean="0"/>
              <a:t>  pend </a:t>
            </a:r>
            <a:r>
              <a:rPr lang="en-US" dirty="0"/>
              <a:t>= </a:t>
            </a:r>
            <a:r>
              <a:rPr lang="en-US" dirty="0" err="1" smtClean="0"/>
              <a:t>tf</a:t>
            </a:r>
            <a:r>
              <a:rPr lang="en-US" dirty="0" smtClean="0"/>
              <a:t>(</a:t>
            </a:r>
            <a:r>
              <a:rPr lang="en-US" dirty="0" err="1" smtClean="0"/>
              <a:t>Gnum</a:t>
            </a:r>
            <a:r>
              <a:rPr lang="en-US" dirty="0" smtClean="0"/>
              <a:t>(2</a:t>
            </a:r>
            <a:r>
              <a:rPr lang="en-US" dirty="0"/>
              <a:t>,:), </a:t>
            </a:r>
            <a:r>
              <a:rPr lang="en-US" dirty="0" err="1"/>
              <a:t>Gdnum</a:t>
            </a:r>
            <a:r>
              <a:rPr lang="en-US" dirty="0"/>
              <a:t>);</a:t>
            </a:r>
          </a:p>
        </p:txBody>
      </p:sp>
      <p:pic>
        <p:nvPicPr>
          <p:cNvPr id="11" name="Content Placeholder 10"/>
          <p:cNvPicPr>
            <a:picLocks noGrp="1"/>
          </p:cNvPicPr>
          <p:nvPr>
            <p:ph idx="19"/>
          </p:nvPr>
        </p:nvPicPr>
        <p:blipFill>
          <a:blip r:embed="rId7">
            <a:extLst>
              <a:ext uri="{28A0092B-C50C-407E-A947-70E740481C1C}">
                <a14:useLocalDpi xmlns:a14="http://schemas.microsoft.com/office/drawing/2010/main" val="0"/>
              </a:ext>
            </a:extLst>
          </a:blip>
          <a:stretch>
            <a:fillRect/>
          </a:stretch>
        </p:blipFill>
        <p:spPr>
          <a:xfrm>
            <a:off x="6984274" y="1436915"/>
            <a:ext cx="4248991" cy="3046186"/>
          </a:xfrm>
          <a:prstGeom prst="rect">
            <a:avLst/>
          </a:prstGeom>
        </p:spPr>
      </p:pic>
    </p:spTree>
    <p:extLst>
      <p:ext uri="{BB962C8B-B14F-4D97-AF65-F5344CB8AC3E}">
        <p14:creationId xmlns:p14="http://schemas.microsoft.com/office/powerpoint/2010/main" val="269403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2.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72F8CF-3688-4B14-A13A-EB7FF46D2F47}">
  <ds:schemaRefs>
    <ds:schemaRef ds:uri="http://purl.org/dc/term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16c05727-aa75-4e4a-9b5f-8a80a1165891"/>
    <ds:schemaRef ds:uri="71af3243-3dd4-4a8d-8c0d-dd76da1f02a5"/>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0</TotalTime>
  <Words>1358</Words>
  <Application>Microsoft Office PowerPoint</Application>
  <PresentationFormat>Widescreen</PresentationFormat>
  <Paragraphs>195</Paragraphs>
  <Slides>22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 Nazanin</vt:lpstr>
      <vt:lpstr>Calibri</vt:lpstr>
      <vt:lpstr>Cambria Math</vt:lpstr>
      <vt:lpstr>Corbel</vt:lpstr>
      <vt:lpstr>Rockwell</vt:lpstr>
      <vt:lpstr>Times New Roman</vt:lpstr>
      <vt:lpstr>Wingdings</vt:lpstr>
      <vt:lpstr>Office Theme</vt:lpstr>
      <vt:lpstr>پاندول معکوس (پروژه پایانی کنترل خطی)</vt:lpstr>
      <vt:lpstr> </vt:lpstr>
      <vt:lpstr>کاربردها:</vt:lpstr>
      <vt:lpstr>متغیرهای سیستم:</vt:lpstr>
      <vt:lpstr>معادلات غیر خطی و خطی سازی حول نقطه تعادل</vt:lpstr>
      <vt:lpstr>فضای حالت:</vt:lpstr>
      <vt:lpstr>PowerPoint Presentation</vt:lpstr>
      <vt:lpstr>نوع سیستم و مقادیر ویژه و بررسی پاسخ پله سیستم:</vt:lpstr>
      <vt:lpstr>پایدار سازی از روش فیدبک حالت:</vt:lpstr>
      <vt:lpstr>رسم مکان هندسی و بررسی پایداری:</vt:lpstr>
      <vt:lpstr>بررسی پارامتر های حوزه زمانی:</vt:lpstr>
      <vt:lpstr>رسم نمودار بودی : </vt:lpstr>
      <vt:lpstr>PowerPoint Presentation</vt:lpstr>
      <vt:lpstr>طراحی PID برای سیستم: </vt:lpstr>
      <vt:lpstr>طراحی Lead-lag</vt:lpstr>
      <vt:lpstr>رسیدن به شرایط مطلوب </vt:lpstr>
      <vt:lpstr>حاشیه بهره و فاز با حضور PID</vt:lpstr>
      <vt:lpstr>حاشیه بهره و فاز با فیدبک حالت</vt:lpstr>
      <vt:lpstr>شماتیک و نمای کلی سیستم خطی و غیرخطی</vt:lpstr>
      <vt:lpstr>چالش ها</vt:lpstr>
      <vt:lpstr>جمع بندی</vt:lpstr>
      <vt:lpstr>Thank you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2022-01-23T14:27:50Z</dcterms:created>
  <dcterms:modified xsi:type="dcterms:W3CDTF">2022-01-24T08:16:38Z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