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69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A3"/>
    <a:srgbClr val="2801A3"/>
    <a:srgbClr val="DF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0"/>
    <p:restoredTop sz="94686"/>
  </p:normalViewPr>
  <p:slideViewPr>
    <p:cSldViewPr snapToGrid="0">
      <p:cViewPr>
        <p:scale>
          <a:sx n="86" d="100"/>
          <a:sy n="86" d="100"/>
        </p:scale>
        <p:origin x="1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>
            <a:spLocks noGrp="1"/>
          </p:cNvSpPr>
          <p:nvPr>
            <p:ph type="pic" idx="21"/>
          </p:nvPr>
        </p:nvSpPr>
        <p:spPr>
          <a:xfrm>
            <a:off x="0" y="0"/>
            <a:ext cx="15966319" cy="1065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>
            <a:spLocks noGrp="1"/>
          </p:cNvSpPr>
          <p:nvPr>
            <p:ph type="pic" idx="21"/>
          </p:nvPr>
        </p:nvSpPr>
        <p:spPr>
          <a:xfrm>
            <a:off x="-801388" y="0"/>
            <a:ext cx="14607576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mall section of a modern shell bridge in Qingdao, Shandong, China with a partly cloudy sky above"/>
          <p:cNvSpPr>
            <a:spLocks noGrp="1"/>
          </p:cNvSpPr>
          <p:nvPr>
            <p:ph type="pic" idx="21"/>
          </p:nvPr>
        </p:nvSpPr>
        <p:spPr>
          <a:xfrm>
            <a:off x="3949700" y="698500"/>
            <a:ext cx="12528579" cy="8356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 "/>
          <p:cNvSpPr>
            <a:spLocks noGrp="1"/>
          </p:cNvSpPr>
          <p:nvPr>
            <p:ph type="pic" sz="quarter" idx="21"/>
          </p:nvPr>
        </p:nvSpPr>
        <p:spPr>
          <a:xfrm>
            <a:off x="6542347" y="698500"/>
            <a:ext cx="5965305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ow-angle view of a modern, curved building under a cloudy sky"/>
          <p:cNvSpPr>
            <a:spLocks noGrp="1"/>
          </p:cNvSpPr>
          <p:nvPr>
            <p:ph type="pic" sz="quarter" idx="22"/>
          </p:nvPr>
        </p:nvSpPr>
        <p:spPr>
          <a:xfrm>
            <a:off x="6551654" y="5105400"/>
            <a:ext cx="5946692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View from inside a modern white building with glass panels, looking up to a bright, partly cloudy sky"/>
          <p:cNvSpPr>
            <a:spLocks noGrp="1"/>
          </p:cNvSpPr>
          <p:nvPr>
            <p:ph type="pic" idx="23"/>
          </p:nvPr>
        </p:nvSpPr>
        <p:spPr>
          <a:xfrm>
            <a:off x="-1371600" y="698500"/>
            <a:ext cx="12573000" cy="836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leuven.limo.libis.be/discovery/fulldisplay?docid=lirias3516355&amp;context=SearchWebhook&amp;vid=32KUL_KUL:Lirias&amp;lang=en&amp;search_scope=lirias_profile&amp;adaptor=SearchWebhook&amp;tab=LIRIAS&amp;query=any,contains,LIRIAS3516355&amp;offset=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4.2 a         Mc Eliece cryptosystem"/>
          <p:cNvSpPr txBox="1">
            <a:spLocks noGrp="1"/>
          </p:cNvSpPr>
          <p:nvPr>
            <p:ph type="title"/>
          </p:nvPr>
        </p:nvSpPr>
        <p:spPr>
          <a:xfrm>
            <a:off x="698500" y="692483"/>
            <a:ext cx="11607800" cy="1016000"/>
          </a:xfrm>
          <a:prstGeom prst="rect">
            <a:avLst/>
          </a:prstGeom>
        </p:spPr>
        <p:txBody>
          <a:bodyPr/>
          <a:lstStyle/>
          <a:p>
            <a:pPr lvl="1" indent="393192" algn="ctr" defTabSz="1491179">
              <a:defRPr sz="5160" spc="-103"/>
            </a:pPr>
            <a:r>
              <a:rPr lang="en-US" dirty="0"/>
              <a:t>SNOW 3G</a:t>
            </a:r>
            <a:endParaRPr sz="1032" spc="-20" dirty="0"/>
          </a:p>
        </p:txBody>
      </p:sp>
      <p:sp>
        <p:nvSpPr>
          <p:cNvPr id="160" name="Received inputs:…"/>
          <p:cNvSpPr txBox="1">
            <a:spLocks noGrp="1"/>
          </p:cNvSpPr>
          <p:nvPr>
            <p:ph type="body" idx="1"/>
          </p:nvPr>
        </p:nvSpPr>
        <p:spPr>
          <a:xfrm>
            <a:off x="698500" y="1708483"/>
            <a:ext cx="11607800" cy="80451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word-oriented synchronous stream cipher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01A3"/>
                </a:solidFill>
              </a:rPr>
              <a:t>Applications</a:t>
            </a:r>
            <a:r>
              <a:rPr lang="en-US" sz="2400" dirty="0"/>
              <a:t> </a:t>
            </a:r>
          </a:p>
          <a:p>
            <a:pPr marL="457200" lvl="4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/>
              <a:t>In 3GPP UMTS</a:t>
            </a:r>
          </a:p>
          <a:p>
            <a:pPr marL="2743200" lvl="5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UEA2</a:t>
            </a:r>
          </a:p>
          <a:p>
            <a:pPr marL="2743200" lvl="5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UIA2</a:t>
            </a:r>
          </a:p>
          <a:p>
            <a:pPr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2. In LTE</a:t>
            </a:r>
          </a:p>
          <a:p>
            <a:pPr marL="2628900" lvl="5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128-EEA1</a:t>
            </a:r>
          </a:p>
          <a:p>
            <a:pPr marL="2628900" lvl="5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128-EIA1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Designed for integrity and confidentiality</a:t>
            </a:r>
          </a:p>
          <a:p>
            <a:pPr marL="342900" indent="-342900" defTabSz="1647233">
              <a:spcBef>
                <a:spcPts val="3000"/>
              </a:spcBef>
              <a:buFont typeface="Arial" panose="020B0604020202020204" pitchFamily="34" charset="0"/>
              <a:buChar char="•"/>
              <a:defRPr sz="2565" spc="0"/>
            </a:pPr>
            <a:r>
              <a:rPr lang="en-US" sz="2400" b="1" dirty="0">
                <a:solidFill>
                  <a:srgbClr val="2801A3"/>
                </a:solidFill>
              </a:rPr>
              <a:t>Initialization mode</a:t>
            </a:r>
            <a:r>
              <a:rPr lang="en-US" sz="2400" dirty="0"/>
              <a:t>: FSM output to LFSR</a:t>
            </a:r>
          </a:p>
          <a:p>
            <a:pPr marL="342900" indent="-342900" defTabSz="1647233">
              <a:spcBef>
                <a:spcPts val="3000"/>
              </a:spcBef>
              <a:buFont typeface="Arial" panose="020B0604020202020204" pitchFamily="34" charset="0"/>
              <a:buChar char="•"/>
              <a:defRPr sz="2565" spc="0"/>
            </a:pPr>
            <a:r>
              <a:rPr lang="en-US" sz="2400" b="1" dirty="0">
                <a:solidFill>
                  <a:srgbClr val="2801A3"/>
                </a:solidFill>
              </a:rPr>
              <a:t>Keystream mode</a:t>
            </a:r>
            <a:r>
              <a:rPr lang="en-US" sz="2400" dirty="0"/>
              <a:t>: additional clocking of FSM and LFSR</a:t>
            </a:r>
          </a:p>
          <a:p>
            <a:pPr marL="342900" indent="-342900" defTabSz="1647233">
              <a:spcBef>
                <a:spcPts val="3000"/>
              </a:spcBef>
              <a:buFont typeface="Arial" panose="020B0604020202020204" pitchFamily="34" charset="0"/>
              <a:buChar char="•"/>
              <a:defRPr sz="2565" spc="0"/>
            </a:pPr>
            <a:endParaRPr lang="en-US" sz="2400" dirty="0"/>
          </a:p>
          <a:p>
            <a:pPr defTabSz="1647233">
              <a:spcBef>
                <a:spcPts val="3000"/>
              </a:spcBef>
              <a:defRPr sz="2565" spc="0"/>
            </a:pPr>
            <a:r>
              <a:rPr lang="en-US" sz="1800" dirty="0">
                <a:hlinkClick r:id="rId2"/>
              </a:rPr>
              <a:t>[Reference]</a:t>
            </a:r>
            <a:r>
              <a:rPr lang="en-US" sz="1800" dirty="0"/>
              <a:t>: Liliya </a:t>
            </a:r>
            <a:r>
              <a:rPr lang="en-US" sz="1800" dirty="0" err="1"/>
              <a:t>Kraleva</a:t>
            </a:r>
            <a:r>
              <a:rPr lang="en-US" sz="1800" dirty="0"/>
              <a:t>, </a:t>
            </a:r>
            <a:r>
              <a:rPr lang="en-US" sz="1800" dirty="0" err="1"/>
              <a:t>Chaoyun</a:t>
            </a:r>
            <a:r>
              <a:rPr lang="en-US" sz="1800" dirty="0"/>
              <a:t> Li. ”On the SNOW stream ciphers”. In: </a:t>
            </a:r>
            <a:r>
              <a:rPr lang="en-US" sz="1800" b="0" i="1" u="none" strike="noStrike" dirty="0">
                <a:solidFill>
                  <a:srgbClr val="333333"/>
                </a:solidFill>
                <a:effectLst/>
              </a:rPr>
              <a:t>PROCEEDINGS of the 2021 Symposium on Information Theory and Signal Processing in the Benelux; 2021; pp. 122 - 129</a:t>
            </a:r>
            <a:endParaRPr lang="en-US" sz="1800" i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28AC8-0919-9FA1-0422-2A84248A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4.2 a         Mc Eliece cryptosystem">
            <a:extLst>
              <a:ext uri="{FF2B5EF4-FFF2-40B4-BE49-F238E27FC236}">
                <a16:creationId xmlns:a16="http://schemas.microsoft.com/office/drawing/2014/main" id="{200AB7EE-F857-08B6-0F70-55350158B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716547"/>
            <a:ext cx="11607800" cy="1016000"/>
          </a:xfrm>
          <a:prstGeom prst="rect">
            <a:avLst/>
          </a:prstGeom>
        </p:spPr>
        <p:txBody>
          <a:bodyPr/>
          <a:lstStyle/>
          <a:p>
            <a:pPr lvl="1" indent="393192" algn="ctr" defTabSz="1491179">
              <a:defRPr sz="5160" spc="-103"/>
            </a:pPr>
            <a:r>
              <a:rPr lang="en-US" dirty="0"/>
              <a:t>SNOW 3G Cipher Scheme</a:t>
            </a:r>
            <a:endParaRPr sz="1032" spc="-20" dirty="0"/>
          </a:p>
        </p:txBody>
      </p:sp>
      <p:sp>
        <p:nvSpPr>
          <p:cNvPr id="160" name="Received inputs:…">
            <a:extLst>
              <a:ext uri="{FF2B5EF4-FFF2-40B4-BE49-F238E27FC236}">
                <a16:creationId xmlns:a16="http://schemas.microsoft.com/office/drawing/2014/main" id="{C927A0D0-F941-54DE-9C9C-E3775F9A6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500" y="1732547"/>
            <a:ext cx="11607800" cy="802105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1" dirty="0">
                <a:solidFill>
                  <a:srgbClr val="2801A3"/>
                </a:solidFill>
              </a:rPr>
              <a:t>Applications</a:t>
            </a:r>
            <a:r>
              <a:rPr lang="en-US" sz="2400" dirty="0"/>
              <a:t> is a word-oriented synchronous cipher used in 3GPP UMTS and LTE algorithms, employing an initialization mode followed by a keystream mode.</a:t>
            </a:r>
          </a:p>
          <a:p>
            <a:pPr lvl="0" algn="just">
              <a:lnSpc>
                <a:spcPct val="107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Initialization involves a </a:t>
            </a:r>
            <a:r>
              <a:rPr lang="en-US" sz="2400" b="1" dirty="0">
                <a:solidFill>
                  <a:srgbClr val="2801A3"/>
                </a:solidFill>
              </a:rPr>
              <a:t>Finite State Machine (FSM) </a:t>
            </a:r>
            <a:r>
              <a:rPr lang="en-US" sz="2400" dirty="0"/>
              <a:t>output fed to a</a:t>
            </a:r>
            <a:r>
              <a:rPr lang="en-US" sz="2400" b="1" dirty="0">
                <a:solidFill>
                  <a:srgbClr val="2801A3"/>
                </a:solidFill>
              </a:rPr>
              <a:t> Linear Feedback Shift Register (LFSR).</a:t>
            </a:r>
          </a:p>
          <a:p>
            <a:pPr lvl="0" algn="just">
              <a:lnSpc>
                <a:spcPct val="107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Keystream mode includes another clocking of FSM and LFSR.</a:t>
            </a:r>
          </a:p>
        </p:txBody>
      </p:sp>
      <p:pic>
        <p:nvPicPr>
          <p:cNvPr id="3" name="Picture 2" descr="A diagram of a block diagram&#10;&#10;Description automatically generated">
            <a:extLst>
              <a:ext uri="{FF2B5EF4-FFF2-40B4-BE49-F238E27FC236}">
                <a16:creationId xmlns:a16="http://schemas.microsoft.com/office/drawing/2014/main" id="{FBA00F18-F8BF-AA0F-FE1A-451278F8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73" y="5390148"/>
            <a:ext cx="8176053" cy="39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67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61BA-8ACA-FDCC-6A98-BC712BB4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4.2 a         Mc Eliece cryptosystem">
            <a:extLst>
              <a:ext uri="{FF2B5EF4-FFF2-40B4-BE49-F238E27FC236}">
                <a16:creationId xmlns:a16="http://schemas.microsoft.com/office/drawing/2014/main" id="{6F02DAA7-6FD0-FC98-ACE5-08611A879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716547"/>
            <a:ext cx="11607800" cy="1016000"/>
          </a:xfrm>
          <a:prstGeom prst="rect">
            <a:avLst/>
          </a:prstGeom>
        </p:spPr>
        <p:txBody>
          <a:bodyPr/>
          <a:lstStyle/>
          <a:p>
            <a:pPr lvl="1" indent="393192" algn="ctr" defTabSz="1491179">
              <a:defRPr sz="5160" spc="-103"/>
            </a:pPr>
            <a:r>
              <a:rPr lang="en-US" dirty="0"/>
              <a:t>Applications</a:t>
            </a:r>
            <a:endParaRPr sz="1032" spc="-2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D73EF-320F-73A1-4565-8D8AA813DE88}"/>
              </a:ext>
            </a:extLst>
          </p:cNvPr>
          <p:cNvSpPr/>
          <p:nvPr/>
        </p:nvSpPr>
        <p:spPr>
          <a:xfrm>
            <a:off x="900543" y="1746022"/>
            <a:ext cx="4940300" cy="1685520"/>
          </a:xfrm>
          <a:prstGeom prst="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DC468-5C49-83F7-3EAA-488566BA082D}"/>
              </a:ext>
            </a:extLst>
          </p:cNvPr>
          <p:cNvSpPr txBox="1"/>
          <p:nvPr/>
        </p:nvSpPr>
        <p:spPr>
          <a:xfrm>
            <a:off x="900543" y="2192973"/>
            <a:ext cx="49403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1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UEA2</a:t>
            </a:r>
          </a:p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User Equipment Authentication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7B686-6B8B-C096-E4A9-DBE8F0DCC410}"/>
              </a:ext>
            </a:extLst>
          </p:cNvPr>
          <p:cNvSpPr/>
          <p:nvPr/>
        </p:nvSpPr>
        <p:spPr>
          <a:xfrm>
            <a:off x="900543" y="3626406"/>
            <a:ext cx="4940300" cy="1685520"/>
          </a:xfrm>
          <a:prstGeom prst="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8096B-A4D1-4110-F891-F6C9D1C79D71}"/>
              </a:ext>
            </a:extLst>
          </p:cNvPr>
          <p:cNvSpPr/>
          <p:nvPr/>
        </p:nvSpPr>
        <p:spPr>
          <a:xfrm>
            <a:off x="900543" y="5830086"/>
            <a:ext cx="4940300" cy="1685520"/>
          </a:xfrm>
          <a:prstGeom prst="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A3AE5-98FD-9F23-D5DD-41D0FA570B4F}"/>
              </a:ext>
            </a:extLst>
          </p:cNvPr>
          <p:cNvSpPr/>
          <p:nvPr/>
        </p:nvSpPr>
        <p:spPr>
          <a:xfrm>
            <a:off x="900543" y="7710470"/>
            <a:ext cx="4940300" cy="1685520"/>
          </a:xfrm>
          <a:prstGeom prst="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3C9ED-4447-8156-7870-FEBA2920C6E8}"/>
              </a:ext>
            </a:extLst>
          </p:cNvPr>
          <p:cNvSpPr txBox="1"/>
          <p:nvPr/>
        </p:nvSpPr>
        <p:spPr>
          <a:xfrm>
            <a:off x="900543" y="3948503"/>
            <a:ext cx="49403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1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UIA2</a:t>
            </a:r>
          </a:p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User Identity Authentication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E0BF5-2246-EF65-FE4F-10B58FF7C44B}"/>
              </a:ext>
            </a:extLst>
          </p:cNvPr>
          <p:cNvSpPr txBox="1"/>
          <p:nvPr/>
        </p:nvSpPr>
        <p:spPr>
          <a:xfrm>
            <a:off x="900543" y="6252218"/>
            <a:ext cx="49403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1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128-EEA1</a:t>
            </a:r>
          </a:p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Encryption Algorithm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C2407-136A-83C4-35B4-36B297101BE5}"/>
              </a:ext>
            </a:extLst>
          </p:cNvPr>
          <p:cNvSpPr txBox="1"/>
          <p:nvPr/>
        </p:nvSpPr>
        <p:spPr>
          <a:xfrm>
            <a:off x="900543" y="8132602"/>
            <a:ext cx="49403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1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128-EIA1</a:t>
            </a:r>
          </a:p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Integrity Algorithm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543746-B2EA-7B62-7EB5-B0C1F7AFAEC1}"/>
              </a:ext>
            </a:extLst>
          </p:cNvPr>
          <p:cNvSpPr/>
          <p:nvPr/>
        </p:nvSpPr>
        <p:spPr>
          <a:xfrm>
            <a:off x="8039100" y="1802437"/>
            <a:ext cx="4267200" cy="3342528"/>
          </a:xfrm>
          <a:prstGeom prst="round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5055D-CF1A-E6BD-8EC2-A89F63B4C9DC}"/>
              </a:ext>
            </a:extLst>
          </p:cNvPr>
          <p:cNvSpPr txBox="1"/>
          <p:nvPr/>
        </p:nvSpPr>
        <p:spPr>
          <a:xfrm>
            <a:off x="8039100" y="2499075"/>
            <a:ext cx="42672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Authenticating users and ensuring confidentiality and integrity of communication between user’s device and networks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B569D0-92D5-39B6-818C-59D329D9A612}"/>
              </a:ext>
            </a:extLst>
          </p:cNvPr>
          <p:cNvSpPr/>
          <p:nvPr/>
        </p:nvSpPr>
        <p:spPr>
          <a:xfrm>
            <a:off x="8039100" y="6032876"/>
            <a:ext cx="4267200" cy="3342528"/>
          </a:xfrm>
          <a:prstGeom prst="roundRect">
            <a:avLst/>
          </a:prstGeom>
          <a:noFill/>
          <a:ln w="28575" cap="flat">
            <a:solidFill>
              <a:srgbClr val="2800A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B0ECC-34DE-D553-5F12-6125BA565AAD}"/>
              </a:ext>
            </a:extLst>
          </p:cNvPr>
          <p:cNvSpPr txBox="1"/>
          <p:nvPr/>
        </p:nvSpPr>
        <p:spPr>
          <a:xfrm>
            <a:off x="8039100" y="6778003"/>
            <a:ext cx="42672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Secure and efficient encryption of user data, verification of confidential transmitted information integrity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6D73D8-2F22-C5E8-3C26-675AE65C7E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40843" y="2613601"/>
            <a:ext cx="2198257" cy="8601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2800A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9EA733-D9F6-102A-99BF-A9D62EDF457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840843" y="3473701"/>
            <a:ext cx="2198257" cy="89543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2800A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443D2A-B5D7-70A4-3D75-7AA23E8BFE4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840843" y="6672846"/>
            <a:ext cx="2198257" cy="1079783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2800A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955FC1-5210-6B6E-BDDE-564934B19381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840843" y="7752629"/>
            <a:ext cx="2198257" cy="800601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2800A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C519B-E650-B120-7AFB-9A8B3B68A2B7}"/>
              </a:ext>
            </a:extLst>
          </p:cNvPr>
          <p:cNvSpPr txBox="1"/>
          <p:nvPr/>
        </p:nvSpPr>
        <p:spPr>
          <a:xfrm>
            <a:off x="228884" y="7212737"/>
            <a:ext cx="671659" cy="7970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0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B7A90-29AE-3200-8A47-9333D73933DC}"/>
              </a:ext>
            </a:extLst>
          </p:cNvPr>
          <p:cNvSpPr txBox="1"/>
          <p:nvPr/>
        </p:nvSpPr>
        <p:spPr>
          <a:xfrm>
            <a:off x="328751" y="2381655"/>
            <a:ext cx="471924" cy="2184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2800A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3GPP UMTS</a:t>
            </a:r>
          </a:p>
        </p:txBody>
      </p:sp>
    </p:spTree>
    <p:extLst>
      <p:ext uri="{BB962C8B-B14F-4D97-AF65-F5344CB8AC3E}">
        <p14:creationId xmlns:p14="http://schemas.microsoft.com/office/powerpoint/2010/main" val="6446687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184</Words>
  <Application>Microsoft Macintosh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Helvetica Neue</vt:lpstr>
      <vt:lpstr>Helvetica Neue Medium</vt:lpstr>
      <vt:lpstr>33_DynamicLight</vt:lpstr>
      <vt:lpstr>SNOW 3G</vt:lpstr>
      <vt:lpstr>SNOW 3G Cipher Scheme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Theory</dc:title>
  <cp:lastModifiedBy>OKSHTUNI ARMI</cp:lastModifiedBy>
  <cp:revision>7</cp:revision>
  <dcterms:modified xsi:type="dcterms:W3CDTF">2024-01-28T14:04:38Z</dcterms:modified>
</cp:coreProperties>
</file>