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4"/>
  </p:notesMasterIdLst>
  <p:sldIdLst>
    <p:sldId id="256" r:id="rId2"/>
    <p:sldId id="259" r:id="rId3"/>
    <p:sldId id="258" r:id="rId4"/>
    <p:sldId id="257" r:id="rId5"/>
    <p:sldId id="319" r:id="rId6"/>
    <p:sldId id="320" r:id="rId7"/>
    <p:sldId id="333" r:id="rId8"/>
    <p:sldId id="351" r:id="rId9"/>
    <p:sldId id="355" r:id="rId10"/>
    <p:sldId id="356" r:id="rId11"/>
    <p:sldId id="350" r:id="rId12"/>
    <p:sldId id="346" r:id="rId13"/>
    <p:sldId id="334" r:id="rId14"/>
    <p:sldId id="264" r:id="rId15"/>
    <p:sldId id="260" r:id="rId16"/>
    <p:sldId id="261" r:id="rId17"/>
    <p:sldId id="262" r:id="rId18"/>
    <p:sldId id="263" r:id="rId19"/>
    <p:sldId id="314" r:id="rId20"/>
    <p:sldId id="265" r:id="rId21"/>
    <p:sldId id="323" r:id="rId22"/>
    <p:sldId id="266" r:id="rId23"/>
    <p:sldId id="267" r:id="rId24"/>
    <p:sldId id="268" r:id="rId25"/>
    <p:sldId id="269" r:id="rId26"/>
    <p:sldId id="270" r:id="rId27"/>
    <p:sldId id="272" r:id="rId28"/>
    <p:sldId id="274" r:id="rId29"/>
    <p:sldId id="275" r:id="rId30"/>
    <p:sldId id="276" r:id="rId31"/>
    <p:sldId id="347" r:id="rId32"/>
    <p:sldId id="348" r:id="rId33"/>
    <p:sldId id="317" r:id="rId34"/>
    <p:sldId id="279" r:id="rId35"/>
    <p:sldId id="283" r:id="rId36"/>
    <p:sldId id="349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352" r:id="rId45"/>
    <p:sldId id="353" r:id="rId46"/>
    <p:sldId id="354" r:id="rId47"/>
    <p:sldId id="291" r:id="rId48"/>
    <p:sldId id="292" r:id="rId49"/>
    <p:sldId id="293" r:id="rId50"/>
    <p:sldId id="294" r:id="rId51"/>
    <p:sldId id="295" r:id="rId52"/>
    <p:sldId id="296" r:id="rId53"/>
    <p:sldId id="315" r:id="rId54"/>
    <p:sldId id="316" r:id="rId55"/>
    <p:sldId id="297" r:id="rId56"/>
    <p:sldId id="298" r:id="rId57"/>
    <p:sldId id="273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10" r:id="rId69"/>
    <p:sldId id="309" r:id="rId70"/>
    <p:sldId id="311" r:id="rId71"/>
    <p:sldId id="312" r:id="rId72"/>
    <p:sldId id="313" r:id="rId73"/>
    <p:sldId id="318" r:id="rId74"/>
    <p:sldId id="324" r:id="rId75"/>
    <p:sldId id="325" r:id="rId76"/>
    <p:sldId id="326" r:id="rId77"/>
    <p:sldId id="330" r:id="rId78"/>
    <p:sldId id="332" r:id="rId79"/>
    <p:sldId id="331" r:id="rId80"/>
    <p:sldId id="327" r:id="rId81"/>
    <p:sldId id="328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</p:sldIdLst>
  <p:sldSz cx="9144000" cy="6858000" type="screen4x3"/>
  <p:notesSz cx="6858000" cy="9144000"/>
  <p:custShowLst>
    <p:custShow name="Basic Code" id="0">
      <p:sldLst>
        <p:sld r:id="rId15"/>
        <p:sld r:id="rId16"/>
        <p:sld r:id="rId17"/>
        <p:sld r:id="rId18"/>
        <p:sld r:id="rId19"/>
      </p:sldLst>
    </p:custShow>
    <p:custShow name="Data Types" id="1">
      <p:sldLst>
        <p:sld r:id="rId21"/>
        <p:sld r:id="rId23"/>
        <p:sld r:id="rId24"/>
        <p:sld r:id="rId25"/>
        <p:sld r:id="rId26"/>
      </p:sldLst>
    </p:custShow>
    <p:custShow name="Labs Lev 1" id="2">
      <p:sldLst>
        <p:sld r:id="rId27"/>
        <p:sld r:id="rId28"/>
        <p:sld r:id="rId29"/>
        <p:sld r:id="rId30"/>
        <p:sld r:id="rId31"/>
        <p:sld r:id="rId35"/>
        <p:sld r:id="rId36"/>
        <p:sld r:id="rId38"/>
        <p:sld r:id="rId39"/>
        <p:sld r:id="rId40"/>
        <p:sld r:id="rId41"/>
        <p:sld r:id="rId42"/>
        <p:sld r:id="rId43"/>
        <p:sld r:id="rId44"/>
        <p:sld r:id="rId48"/>
        <p:sld r:id="rId49"/>
        <p:sld r:id="rId50"/>
        <p:sld r:id="rId51"/>
        <p:sld r:id="rId52"/>
        <p:sld r:id="rId53"/>
      </p:sldLst>
    </p:custShow>
    <p:custShow name="Labs Lev 2" id="3">
      <p:sldLst>
        <p:sld r:id="rId56"/>
        <p:sld r:id="rId57"/>
        <p:sld r:id="rId58"/>
        <p:sld r:id="rId59"/>
        <p:sld r:id="rId60"/>
        <p:sld r:id="rId61"/>
        <p:sld r:id="rId62"/>
        <p:sld r:id="rId63"/>
        <p:sld r:id="rId64"/>
        <p:sld r:id="rId65"/>
        <p:sld r:id="rId66"/>
        <p:sld r:id="rId67"/>
        <p:sld r:id="rId68"/>
        <p:sld r:id="rId69"/>
        <p:sld r:id="rId70"/>
        <p:sld r:id="rId71"/>
        <p:sld r:id="rId72"/>
        <p:sld r:id="rId73"/>
      </p:sldLst>
    </p:custShow>
    <p:custShow name="Labs Lev 3" id="4">
      <p:sldLst>
        <p:sld r:id="rId74"/>
        <p:sld r:id="rId75"/>
        <p:sld r:id="rId76"/>
        <p:sld r:id="rId77"/>
        <p:sld r:id="rId81"/>
        <p:sld r:id="rId82"/>
      </p:sldLst>
    </p:custShow>
    <p:custShow name="Greetings 1" id="5">
      <p:sldLst>
        <p:sld r:id="rId2"/>
        <p:sld r:id="rId3"/>
      </p:sldLst>
    </p:custShow>
    <p:custShow name="Greetings 2" id="6">
      <p:sldLst>
        <p:sld r:id="rId4"/>
        <p:sld r:id="rId5"/>
      </p:sldLst>
    </p:custShow>
    <p:custShow name="Greetings 3" id="7">
      <p:sldLst>
        <p:sld r:id="rId6"/>
        <p:sld r:id="rId7"/>
      </p:sldLst>
    </p:custShow>
    <p:custShow name="Greetings 4" id="8">
      <p:sldLst>
        <p:sld r:id="rId8"/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eeting Lev 1" id="{273E513E-7BF9-415A-B324-DA318638C4A8}">
          <p14:sldIdLst>
            <p14:sldId id="256"/>
            <p14:sldId id="259"/>
          </p14:sldIdLst>
        </p14:section>
        <p14:section name="Greeting Lev 2" id="{4414F42D-49EF-476E-B237-8CEAC9BD63A1}">
          <p14:sldIdLst>
            <p14:sldId id="258"/>
            <p14:sldId id="257"/>
          </p14:sldIdLst>
        </p14:section>
        <p14:section name="Greetings Level 3" id="{CD49ECF6-1BC1-478E-B247-058C8743ADE0}">
          <p14:sldIdLst>
            <p14:sldId id="319"/>
            <p14:sldId id="320"/>
          </p14:sldIdLst>
        </p14:section>
        <p14:section name="Greetings Level 4" id="{E7D01CBC-D6A5-4755-8CD0-C6EAFC2CE83D}">
          <p14:sldIdLst>
            <p14:sldId id="333"/>
            <p14:sldId id="351"/>
          </p14:sldIdLst>
        </p14:section>
        <p14:section name="Optional" id="{48C35581-88B8-4727-842C-01CE2EDAD264}">
          <p14:sldIdLst>
            <p14:sldId id="355"/>
            <p14:sldId id="356"/>
          </p14:sldIdLst>
        </p14:section>
        <p14:section name="Data Cleansing" id="{A8DB415C-5E0A-44F1-B537-469F9E74BAE5}">
          <p14:sldIdLst>
            <p14:sldId id="350"/>
            <p14:sldId id="346"/>
            <p14:sldId id="334"/>
          </p14:sldIdLst>
        </p14:section>
        <p14:section name="Basic Code" id="{F9B670C7-4BD0-4FD3-BB28-C2E5F1E36D1B}">
          <p14:sldIdLst>
            <p14:sldId id="264"/>
            <p14:sldId id="260"/>
            <p14:sldId id="261"/>
            <p14:sldId id="262"/>
            <p14:sldId id="263"/>
          </p14:sldIdLst>
        </p14:section>
        <p14:section name="Data Types" id="{5CEB4A2E-BA82-490E-B305-A923AD7B41B7}">
          <p14:sldIdLst>
            <p14:sldId id="314"/>
            <p14:sldId id="265"/>
            <p14:sldId id="323"/>
            <p14:sldId id="266"/>
            <p14:sldId id="267"/>
            <p14:sldId id="268"/>
            <p14:sldId id="269"/>
          </p14:sldIdLst>
        </p14:section>
        <p14:section name="Labs Lev 1" id="{0E5E7110-BB0B-4F7F-B74D-DB7CE9BA2140}">
          <p14:sldIdLst>
            <p14:sldId id="270"/>
            <p14:sldId id="272"/>
            <p14:sldId id="274"/>
            <p14:sldId id="275"/>
            <p14:sldId id="276"/>
            <p14:sldId id="347"/>
            <p14:sldId id="348"/>
            <p14:sldId id="317"/>
            <p14:sldId id="279"/>
            <p14:sldId id="283"/>
            <p14:sldId id="349"/>
            <p14:sldId id="284"/>
            <p14:sldId id="285"/>
            <p14:sldId id="286"/>
            <p14:sldId id="287"/>
            <p14:sldId id="288"/>
            <p14:sldId id="289"/>
            <p14:sldId id="290"/>
            <p14:sldId id="352"/>
            <p14:sldId id="353"/>
            <p14:sldId id="354"/>
            <p14:sldId id="291"/>
            <p14:sldId id="292"/>
            <p14:sldId id="293"/>
            <p14:sldId id="294"/>
            <p14:sldId id="295"/>
            <p14:sldId id="296"/>
            <p14:sldId id="315"/>
            <p14:sldId id="316"/>
          </p14:sldIdLst>
        </p14:section>
        <p14:section name="Labs Lev 2" id="{0CD953EB-6051-46CF-9B4C-9B0F2175FC10}">
          <p14:sldIdLst>
            <p14:sldId id="297"/>
            <p14:sldId id="298"/>
            <p14:sldId id="273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  <p14:sldId id="311"/>
            <p14:sldId id="312"/>
            <p14:sldId id="313"/>
          </p14:sldIdLst>
        </p14:section>
        <p14:section name="Labs Lev 3" id="{CEBF8C5F-A201-449E-82F1-5B97719242BF}">
          <p14:sldIdLst>
            <p14:sldId id="318"/>
            <p14:sldId id="324"/>
            <p14:sldId id="325"/>
            <p14:sldId id="326"/>
            <p14:sldId id="330"/>
            <p14:sldId id="332"/>
            <p14:sldId id="331"/>
            <p14:sldId id="327"/>
            <p14:sldId id="328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768">
          <p15:clr>
            <a:srgbClr val="A4A3A4"/>
          </p15:clr>
        </p15:guide>
        <p15:guide id="4" orient="horz" pos="3984">
          <p15:clr>
            <a:srgbClr val="A4A3A4"/>
          </p15:clr>
        </p15:guide>
        <p15:guide id="5" pos="2880">
          <p15:clr>
            <a:srgbClr val="A4A3A4"/>
          </p15:clr>
        </p15:guide>
        <p15:guide id="6" pos="480">
          <p15:clr>
            <a:srgbClr val="A4A3A4"/>
          </p15:clr>
        </p15:guide>
        <p15:guide id="7" pos="52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3E7CC"/>
    <a:srgbClr val="88D8B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961" autoAdjust="0"/>
    <p:restoredTop sz="92766" autoAdjust="0"/>
  </p:normalViewPr>
  <p:slideViewPr>
    <p:cSldViewPr snapToObjects="1">
      <p:cViewPr varScale="1">
        <p:scale>
          <a:sx n="58" d="100"/>
          <a:sy n="58" d="100"/>
        </p:scale>
        <p:origin x="960" y="66"/>
      </p:cViewPr>
      <p:guideLst>
        <p:guide orient="horz" pos="2160"/>
        <p:guide orient="horz" pos="480"/>
        <p:guide orient="horz" pos="768"/>
        <p:guide orient="horz" pos="3984"/>
        <p:guide pos="2880"/>
        <p:guide pos="480"/>
        <p:guide pos="5280"/>
      </p:guideLst>
    </p:cSldViewPr>
  </p:slideViewPr>
  <p:outlineViewPr>
    <p:cViewPr>
      <p:scale>
        <a:sx n="50" d="100"/>
        <a:sy n="50" d="100"/>
      </p:scale>
      <p:origin x="0" y="956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3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8F100-54ED-4915-B034-D92150945A2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E699-AE17-4ADE-BF1E-49DF8E011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E699-AE17-4ADE-BF1E-49DF8E011C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4331439-CEDD-4CC5-ABD0-1A0FD21366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3B12F75-A3E6-4B44-9B6F-E2E4423E92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technet.microsoft.com/en-us/library/ms179859(v=sql.100).aspx" TargetMode="External"/><Relationship Id="rId3" Type="http://schemas.openxmlformats.org/officeDocument/2006/relationships/hyperlink" Target="http://technet.microsoft.com/en-us/library/ms188372(v=sql.100).aspx" TargetMode="External"/><Relationship Id="rId7" Type="http://schemas.openxmlformats.org/officeDocument/2006/relationships/hyperlink" Target="http://technet.microsoft.com/en-us/library/ms177682(v=sql.100).aspx" TargetMode="External"/><Relationship Id="rId2" Type="http://schemas.openxmlformats.org/officeDocument/2006/relationships/hyperlink" Target="http://technet.microsoft.com/en-us/library/ms178543(v=sql.10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net.microsoft.com/en-us/library/ms188336(v=sql.100).aspx" TargetMode="External"/><Relationship Id="rId11" Type="http://schemas.openxmlformats.org/officeDocument/2006/relationships/hyperlink" Target="http://technet.microsoft.com/en-us/library/ms175064(v=sql.100).aspx" TargetMode="External"/><Relationship Id="rId5" Type="http://schemas.openxmlformats.org/officeDocument/2006/relationships/hyperlink" Target="http://technet.microsoft.com/en-us/library/ms187922(v=sql.100).aspx" TargetMode="External"/><Relationship Id="rId10" Type="http://schemas.openxmlformats.org/officeDocument/2006/relationships/hyperlink" Target="http://technet.microsoft.com/en-us/library/ms188361(v=sql.100).aspx" TargetMode="External"/><Relationship Id="rId4" Type="http://schemas.openxmlformats.org/officeDocument/2006/relationships/hyperlink" Target="http://technet.microsoft.com/en-us/library/ms189526(v=sql.100).aspx" TargetMode="External"/><Relationship Id="rId9" Type="http://schemas.openxmlformats.org/officeDocument/2006/relationships/hyperlink" Target="http://technet.microsoft.com/en-us/library/ms189455(v=sql.100)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r.gibson@ogcbooks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Queries Level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van Rossum</a:t>
            </a:r>
          </a:p>
        </p:txBody>
      </p:sp>
    </p:spTree>
  </p:cSld>
  <p:clrMapOvr>
    <a:masterClrMapping/>
  </p:clrMapOvr>
  <p:transition advTm="10000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Level: </a:t>
            </a:r>
            <a:r>
              <a:rPr lang="en-US" u="sng" dirty="0"/>
              <a:t>Optional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Transactions</a:t>
            </a:r>
          </a:p>
          <a:p>
            <a:r>
              <a:rPr lang="en-US" dirty="0"/>
              <a:t>Manipulate Data Manually</a:t>
            </a:r>
          </a:p>
          <a:p>
            <a:r>
              <a:rPr lang="en-US" dirty="0"/>
              <a:t>Partitions</a:t>
            </a:r>
          </a:p>
          <a:p>
            <a:r>
              <a:rPr lang="en-US" dirty="0"/>
              <a:t>Temp Tables</a:t>
            </a:r>
          </a:p>
          <a:p>
            <a:r>
              <a:rPr lang="en-US" dirty="0"/>
              <a:t>Stored Procedures: Parameters</a:t>
            </a:r>
          </a:p>
          <a:p>
            <a:r>
              <a:rPr lang="en-US" dirty="0"/>
              <a:t>Stored Procedures: Automation &amp; Triggers</a:t>
            </a:r>
          </a:p>
          <a:p>
            <a:r>
              <a:rPr lang="en-US" dirty="0"/>
              <a:t>Conversion Functions</a:t>
            </a:r>
          </a:p>
          <a:p>
            <a:r>
              <a:rPr lang="en-US" dirty="0"/>
              <a:t>Join Multiple DBs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3765"/>
      </p:ext>
    </p:extLst>
  </p:cSld>
  <p:clrMapOvr>
    <a:masterClrMapping/>
  </p:clrMapOvr>
  <p:transition advTm="10000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van Rossum</a:t>
            </a:r>
          </a:p>
        </p:txBody>
      </p:sp>
    </p:spTree>
    <p:extLst>
      <p:ext uri="{BB962C8B-B14F-4D97-AF65-F5344CB8AC3E}">
        <p14:creationId xmlns:p14="http://schemas.microsoft.com/office/powerpoint/2010/main" val="3946557853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Analyze data integrity</a:t>
            </a:r>
          </a:p>
          <a:p>
            <a:pPr fontAlgn="base"/>
            <a:r>
              <a:rPr lang="en-US" dirty="0"/>
              <a:t>Cleanse data from common mistakes</a:t>
            </a:r>
          </a:p>
          <a:p>
            <a:pPr fontAlgn="base"/>
            <a:r>
              <a:rPr lang="en-US" dirty="0"/>
              <a:t>Utilize formulas to correct poor data entry</a:t>
            </a:r>
          </a:p>
          <a:p>
            <a:pPr fontAlgn="base"/>
            <a:r>
              <a:rPr lang="en-US" dirty="0"/>
              <a:t>Structure tables optimally for import</a:t>
            </a:r>
          </a:p>
          <a:p>
            <a:pPr fontAlgn="base"/>
            <a:r>
              <a:rPr lang="en-US" dirty="0"/>
              <a:t>Identify potential bad practices</a:t>
            </a:r>
          </a:p>
          <a:p>
            <a:pPr fontAlgn="base"/>
            <a:r>
              <a:rPr lang="en-US" dirty="0"/>
              <a:t>Break text strings into component parts</a:t>
            </a:r>
          </a:p>
          <a:p>
            <a:pPr fontAlgn="base"/>
            <a:r>
              <a:rPr lang="en-US" dirty="0"/>
              <a:t>Extract data from multiple file types</a:t>
            </a:r>
          </a:p>
          <a:p>
            <a:pPr fontAlgn="base"/>
            <a:r>
              <a:rPr lang="en-US" dirty="0"/>
              <a:t>Correct data due to conflicting formats</a:t>
            </a:r>
          </a:p>
          <a:p>
            <a:pPr fontAlgn="base"/>
            <a:r>
              <a:rPr lang="en-US" dirty="0"/>
              <a:t>Use tools such as Optical Character Recognition Programs to strip useful data from challenging sources</a:t>
            </a:r>
          </a:p>
          <a:p>
            <a:pPr fontAlgn="base"/>
            <a:r>
              <a:rPr lang="en-US" dirty="0"/>
              <a:t>Apply Best Practices in database construction and maintenance to preserve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3320814165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 fontAlgn="base">
              <a:buNone/>
            </a:pPr>
            <a:r>
              <a:rPr lang="en-US" dirty="0"/>
              <a:t>Identifying Problems</a:t>
            </a:r>
          </a:p>
          <a:p>
            <a:pPr marL="109728" indent="0" fontAlgn="base">
              <a:buNone/>
            </a:pPr>
            <a:r>
              <a:rPr lang="en-US" dirty="0"/>
              <a:t>        • Poor Data Entry</a:t>
            </a:r>
            <a:br>
              <a:rPr lang="en-US" dirty="0"/>
            </a:br>
            <a:r>
              <a:rPr lang="en-US" dirty="0"/>
              <a:t>        • Redundant Data</a:t>
            </a:r>
            <a:br>
              <a:rPr lang="en-US" dirty="0"/>
            </a:br>
            <a:r>
              <a:rPr lang="en-US" dirty="0"/>
              <a:t>        • Unmatched Data</a:t>
            </a:r>
            <a:br>
              <a:rPr lang="en-US" dirty="0"/>
            </a:br>
            <a:r>
              <a:rPr lang="en-US" dirty="0"/>
              <a:t>        • Incorrect Data Types</a:t>
            </a:r>
            <a:br>
              <a:rPr lang="en-US" dirty="0"/>
            </a:br>
            <a:r>
              <a:rPr lang="en-US" dirty="0"/>
              <a:t>        • Improper Table Structures</a:t>
            </a:r>
            <a:br>
              <a:rPr lang="en-US" dirty="0"/>
            </a:br>
            <a:r>
              <a:rPr lang="en-US" dirty="0"/>
              <a:t>Exploring Various Tools</a:t>
            </a:r>
          </a:p>
          <a:p>
            <a:pPr marL="109728" indent="0" fontAlgn="base">
              <a:buNone/>
            </a:pPr>
            <a:r>
              <a:rPr lang="en-US" dirty="0"/>
              <a:t>        • Excel Worksheet Functions &amp; Tools</a:t>
            </a:r>
            <a:br>
              <a:rPr lang="en-US" dirty="0"/>
            </a:br>
            <a:r>
              <a:rPr lang="en-US" dirty="0"/>
              <a:t>        • Excel Visual Basic Procedures</a:t>
            </a:r>
            <a:br>
              <a:rPr lang="en-US" dirty="0"/>
            </a:br>
            <a:r>
              <a:rPr lang="en-US" dirty="0"/>
              <a:t>        • Access and SQL Server Functions</a:t>
            </a:r>
            <a:br>
              <a:rPr lang="en-US" dirty="0"/>
            </a:br>
            <a:r>
              <a:rPr lang="en-US" dirty="0"/>
              <a:t>        • Find and Replace Tools</a:t>
            </a:r>
            <a:br>
              <a:rPr lang="en-US" dirty="0"/>
            </a:br>
            <a:r>
              <a:rPr lang="en-US" dirty="0"/>
              <a:t>        • Using Notepad</a:t>
            </a:r>
            <a:br>
              <a:rPr lang="en-US" dirty="0"/>
            </a:br>
            <a:r>
              <a:rPr lang="en-US" dirty="0"/>
              <a:t>Interactive Workshops</a:t>
            </a:r>
          </a:p>
          <a:p>
            <a:pPr marL="109728" indent="0">
              <a:buNone/>
            </a:pPr>
            <a:r>
              <a:rPr lang="en-US" dirty="0"/>
              <a:t>        • Importing and Exporting Across Varying Platforms</a:t>
            </a:r>
            <a:br>
              <a:rPr lang="en-US" dirty="0"/>
            </a:br>
            <a:r>
              <a:rPr lang="en-US" dirty="0"/>
              <a:t>        • Extracting Tables from PDF Files</a:t>
            </a:r>
            <a:br>
              <a:rPr lang="en-US" dirty="0"/>
            </a:br>
            <a:r>
              <a:rPr lang="en-US" dirty="0"/>
              <a:t>        • Writing Cleanup Functions in Excel</a:t>
            </a:r>
            <a:br>
              <a:rPr lang="en-US" dirty="0"/>
            </a:br>
            <a:r>
              <a:rPr lang="en-US" dirty="0"/>
              <a:t>        • Using VBA to Automate Normalization of Table Structures</a:t>
            </a:r>
            <a:br>
              <a:rPr lang="en-US" dirty="0"/>
            </a:br>
            <a:r>
              <a:rPr lang="en-US" dirty="0"/>
              <a:t>        • Understanding and Building Referential Integrity</a:t>
            </a:r>
          </a:p>
        </p:txBody>
      </p:sp>
    </p:spTree>
    <p:extLst>
      <p:ext uri="{BB962C8B-B14F-4D97-AF65-F5344CB8AC3E}">
        <p14:creationId xmlns:p14="http://schemas.microsoft.com/office/powerpoint/2010/main" val="3929449726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Coding Information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Clauses, Criteria, Boolean Expressions, Operators, Order of Precedence, Etc.</a:t>
            </a:r>
          </a:p>
        </p:txBody>
      </p:sp>
    </p:spTree>
    <p:extLst>
      <p:ext uri="{BB962C8B-B14F-4D97-AF65-F5344CB8AC3E}">
        <p14:creationId xmlns:p14="http://schemas.microsoft.com/office/powerpoint/2010/main" val="2663668762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81250"/>
            <a:ext cx="8382000" cy="1069848"/>
          </a:xfrm>
        </p:spPr>
        <p:txBody>
          <a:bodyPr/>
          <a:lstStyle/>
          <a:p>
            <a:r>
              <a:rPr lang="en-US" dirty="0"/>
              <a:t>Main Code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83220"/>
            <a:ext cx="2819400" cy="457200"/>
          </a:xfrm>
        </p:spPr>
        <p:txBody>
          <a:bodyPr/>
          <a:lstStyle/>
          <a:p>
            <a:r>
              <a:rPr lang="en-US" dirty="0"/>
              <a:t>Major Clauses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4345" y="1883220"/>
            <a:ext cx="5278656" cy="457200"/>
          </a:xfrm>
        </p:spPr>
        <p:txBody>
          <a:bodyPr/>
          <a:lstStyle/>
          <a:p>
            <a:r>
              <a:rPr lang="en-US" dirty="0"/>
              <a:t>Additional Clauses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78874" y="2346769"/>
            <a:ext cx="3151467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Select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flds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tbls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Where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filter records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sort &amp; group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Having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filter groups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(sort)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01466" y="2346769"/>
            <a:ext cx="5458614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Use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database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trike="dblStrike" dirty="0"/>
              <a:t>Inner</a:t>
            </a:r>
            <a:r>
              <a:rPr lang="en-US" dirty="0"/>
              <a:t> Join…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tbl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On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tbl.fld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tbl.fld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 Left </a:t>
            </a:r>
            <a:r>
              <a:rPr lang="en-US" strike="dblStrike" dirty="0"/>
              <a:t>Outer</a:t>
            </a:r>
            <a:r>
              <a:rPr lang="en-US" dirty="0"/>
              <a:t> Join…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tbl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On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tbl.fld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tbl.fld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 Right </a:t>
            </a:r>
            <a:r>
              <a:rPr lang="en-US" strike="dblStrike" dirty="0"/>
              <a:t>Outer</a:t>
            </a:r>
            <a:r>
              <a:rPr lang="en-US" dirty="0"/>
              <a:t> Join…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tbl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On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tbl.fld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tbl.fld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 Full, Cross, Self, Union, Intersect, Except</a:t>
            </a:r>
          </a:p>
          <a:p>
            <a:pPr>
              <a:lnSpc>
                <a:spcPct val="150000"/>
              </a:lnSpc>
            </a:pPr>
            <a:r>
              <a:rPr lang="en-US" dirty="0"/>
              <a:t> With Cube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grand total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trike="dblStrike" dirty="0" err="1"/>
              <a:t>Asc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ascending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descending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4893" y="2630100"/>
            <a:ext cx="28394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483318" y="3132220"/>
            <a:ext cx="1001027" cy="1347537"/>
            <a:chOff x="1524000" y="3276600"/>
            <a:chExt cx="1960345" cy="9906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24000" y="3276600"/>
              <a:ext cx="1960345" cy="3429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97794" y="3619500"/>
              <a:ext cx="188655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524000" y="3619500"/>
              <a:ext cx="1960345" cy="3429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524000" y="3619500"/>
              <a:ext cx="1960345" cy="647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>
            <a:off x="644893" y="4950575"/>
            <a:ext cx="28394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387066" y="5423033"/>
            <a:ext cx="1097280" cy="475141"/>
            <a:chOff x="1920240" y="4972812"/>
            <a:chExt cx="1564105" cy="32461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1920240" y="4972812"/>
              <a:ext cx="1564105" cy="3246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20240" y="5297424"/>
              <a:ext cx="15641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248399" y="5323367"/>
            <a:ext cx="2133601" cy="1001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Crossed off items are optional</a:t>
            </a:r>
          </a:p>
        </p:txBody>
      </p:sp>
    </p:spTree>
    <p:extLst>
      <p:ext uri="{BB962C8B-B14F-4D97-AF65-F5344CB8AC3E}">
        <p14:creationId xmlns:p14="http://schemas.microsoft.com/office/powerpoint/2010/main" val="1447157060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150"/>
            <a:ext cx="8229600" cy="762000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16976"/>
            <a:ext cx="4114800" cy="4760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Boolean &amp; Criteria Expressions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(Equal)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&lt;&gt;</a:t>
            </a:r>
            <a:r>
              <a:rPr lang="en-US" dirty="0"/>
              <a:t> (Not Equal)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/>
              <a:t> (Greater Than)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&gt;=</a:t>
            </a:r>
            <a:r>
              <a:rPr lang="en-US" dirty="0"/>
              <a:t> (Greater Than or Equal)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dirty="0"/>
              <a:t> (Less Than)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&lt;=</a:t>
            </a:r>
            <a:r>
              <a:rPr lang="en-US" dirty="0"/>
              <a:t> (Less Than or Equal)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dirty="0"/>
              <a:t> (Used with Wildcard)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dirty="0"/>
              <a:t>or</a:t>
            </a:r>
            <a:r>
              <a:rPr lang="en-US" b="1" dirty="0">
                <a:solidFill>
                  <a:srgbClr val="FF0000"/>
                </a:solidFill>
              </a:rPr>
              <a:t> _</a:t>
            </a:r>
            <a:r>
              <a:rPr lang="en-US" dirty="0"/>
              <a:t> (Wild Cards)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(Exclude)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(Inclusive)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(Across Fields)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(Use with Arrays)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Is </a:t>
            </a:r>
            <a:r>
              <a:rPr lang="en-US" dirty="0"/>
              <a:t>(Use with Arrays, Null, Not)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Null </a:t>
            </a:r>
            <a:r>
              <a:rPr lang="en-US" dirty="0"/>
              <a:t>(Blanks)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Between</a:t>
            </a:r>
            <a:r>
              <a:rPr lang="en-US" dirty="0"/>
              <a:t>…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… (Range)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716975"/>
            <a:ext cx="4114800" cy="47600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Operators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(Plus, Concatenation)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(Minus)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(Multiply, Show All Fields)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dirty="0"/>
              <a:t> (Divide)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(Modulo [Remainder] … example: 9 % 2 = 1)</a:t>
            </a:r>
          </a:p>
          <a:p>
            <a:r>
              <a:rPr lang="en-US" dirty="0"/>
              <a:t>Special Characters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( ) </a:t>
            </a:r>
            <a:r>
              <a:rPr lang="en-US" dirty="0"/>
              <a:t>(Used to force Order of Operations, for Clarity, and to Enclose Function Arguments, Arrays and Sub Queries)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[ ] </a:t>
            </a:r>
            <a:r>
              <a:rPr lang="en-US" dirty="0"/>
              <a:t>(Encloses a series of several potential characters as an array to search a text string or enclose </a:t>
            </a:r>
            <a:r>
              <a:rPr lang="en-US" dirty="0" err="1"/>
              <a:t>fld</a:t>
            </a:r>
            <a:r>
              <a:rPr lang="en-US" dirty="0"/>
              <a:t>, </a:t>
            </a:r>
            <a:r>
              <a:rPr lang="en-US" dirty="0" err="1"/>
              <a:t>tbl</a:t>
            </a:r>
            <a:r>
              <a:rPr lang="en-US" dirty="0"/>
              <a:t> or </a:t>
            </a:r>
            <a:r>
              <a:rPr lang="en-US" dirty="0" err="1"/>
              <a:t>db</a:t>
            </a:r>
            <a:r>
              <a:rPr lang="en-US" dirty="0"/>
              <a:t> names containing spaces or reserved words)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76744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1625"/>
            <a:ext cx="8229600" cy="1066800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86760"/>
              </p:ext>
            </p:extLst>
          </p:nvPr>
        </p:nvGraphicFramePr>
        <p:xfrm>
          <a:off x="402336" y="1858728"/>
          <a:ext cx="8275320" cy="4331190"/>
        </p:xfrm>
        <a:graphic>
          <a:graphicData uri="http://schemas.openxmlformats.org/drawingml/2006/table">
            <a:tbl>
              <a:tblPr/>
              <a:tblGrid>
                <a:gridCol w="1529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19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66DD"/>
                          </a:solidFill>
                          <a:effectLst/>
                          <a:hlinkClick r:id="rId2"/>
                        </a:rPr>
                        <a:t>ALL</a:t>
                      </a:r>
                      <a:endParaRPr lang="en-US" sz="20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2A2A2A"/>
                          </a:solidFill>
                          <a:effectLst/>
                        </a:rPr>
                        <a:t>TRUE if all of a set of comparisons are TRUE.</a:t>
                      </a: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19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>
                          <a:solidFill>
                            <a:srgbClr val="0066DD"/>
                          </a:solidFill>
                          <a:effectLst/>
                          <a:hlinkClick r:id="rId3"/>
                        </a:rPr>
                        <a:t>AND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2A2A2A"/>
                          </a:solidFill>
                          <a:effectLst/>
                        </a:rPr>
                        <a:t>TRUE if both Boolean expressions are TRUE.</a:t>
                      </a: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19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>
                          <a:solidFill>
                            <a:srgbClr val="0066DD"/>
                          </a:solidFill>
                          <a:effectLst/>
                          <a:hlinkClick r:id="rId4"/>
                        </a:rPr>
                        <a:t>ANY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2A2A2A"/>
                          </a:solidFill>
                          <a:effectLst/>
                        </a:rPr>
                        <a:t>TRUE if any one of a set of comparisons are TRUE.</a:t>
                      </a: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19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>
                          <a:solidFill>
                            <a:srgbClr val="0066DD"/>
                          </a:solidFill>
                          <a:effectLst/>
                          <a:hlinkClick r:id="rId5"/>
                        </a:rPr>
                        <a:t>BETWEEN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2A2A2A"/>
                          </a:solidFill>
                          <a:effectLst/>
                        </a:rPr>
                        <a:t>TRUE if the operand is within a range.</a:t>
                      </a: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119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>
                          <a:solidFill>
                            <a:srgbClr val="0066DD"/>
                          </a:solidFill>
                          <a:effectLst/>
                          <a:hlinkClick r:id="rId6"/>
                        </a:rPr>
                        <a:t>EXISTS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2A2A2A"/>
                          </a:solidFill>
                          <a:effectLst/>
                        </a:rPr>
                        <a:t>TRUE if a subquery contains any rows.</a:t>
                      </a: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119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>
                          <a:solidFill>
                            <a:srgbClr val="0066DD"/>
                          </a:solidFill>
                          <a:effectLst/>
                          <a:hlinkClick r:id="rId7"/>
                        </a:rPr>
                        <a:t>IN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2A2A2A"/>
                          </a:solidFill>
                          <a:effectLst/>
                        </a:rPr>
                        <a:t>TRUE if the operand is equal to one of a list of expressions.</a:t>
                      </a: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119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>
                          <a:solidFill>
                            <a:srgbClr val="0066DD"/>
                          </a:solidFill>
                          <a:effectLst/>
                          <a:hlinkClick r:id="rId8"/>
                        </a:rPr>
                        <a:t>LIKE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2A2A2A"/>
                          </a:solidFill>
                          <a:effectLst/>
                        </a:rPr>
                        <a:t>TRUE if the operand matches a pattern.</a:t>
                      </a: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119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>
                          <a:solidFill>
                            <a:srgbClr val="0066DD"/>
                          </a:solidFill>
                          <a:effectLst/>
                          <a:hlinkClick r:id="rId9"/>
                        </a:rPr>
                        <a:t>NOT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2A2A2A"/>
                          </a:solidFill>
                          <a:effectLst/>
                        </a:rPr>
                        <a:t>Reverses the value of any other Boolean operator.</a:t>
                      </a: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119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>
                          <a:solidFill>
                            <a:srgbClr val="0066DD"/>
                          </a:solidFill>
                          <a:effectLst/>
                          <a:hlinkClick r:id="rId10"/>
                        </a:rPr>
                        <a:t>OR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2A2A2A"/>
                          </a:solidFill>
                          <a:effectLst/>
                        </a:rPr>
                        <a:t>TRUE if either Boolean expression is TRUE.</a:t>
                      </a: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119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0066DD"/>
                          </a:solidFill>
                          <a:effectLst/>
                          <a:hlinkClick r:id="rId11"/>
                        </a:rPr>
                        <a:t>SOME</a:t>
                      </a:r>
                      <a:endParaRPr lang="en-US" sz="20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2A2A2A"/>
                          </a:solidFill>
                          <a:effectLst/>
                        </a:rPr>
                        <a:t>TRUE if some of a set of comparisons are TRUE</a:t>
                      </a:r>
                    </a:p>
                  </a:txBody>
                  <a:tcPr marL="50166" marR="50166" marT="62708" marB="627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09247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100"/>
            <a:ext cx="8229600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Order of Precedence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631816"/>
              </p:ext>
            </p:extLst>
          </p:nvPr>
        </p:nvGraphicFramePr>
        <p:xfrm>
          <a:off x="762001" y="1714900"/>
          <a:ext cx="7162799" cy="3637861"/>
        </p:xfrm>
        <a:graphic>
          <a:graphicData uri="http://schemas.openxmlformats.org/drawingml/2006/table">
            <a:tbl>
              <a:tblPr/>
              <a:tblGrid>
                <a:gridCol w="753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9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29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Level</a:t>
                      </a:r>
                    </a:p>
                  </a:txBody>
                  <a:tcPr marL="59319" marR="59319" marT="74149" marB="7414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9319" marR="59319" marT="74149" marB="7414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2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1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~ (Bitwise NOT)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12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2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* (Multiply), / (Division), % (Modulo)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3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3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+ (Positive), - (Negative), + (Add), (+ Concatenate), - (Subtract), &amp; (Bitwise AND), ^ (Bitwise Exclusive OR), | (Bitwise OR)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12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4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=, &gt;, &lt;, &gt;=, &lt;=, &lt;&gt;, !=, !&gt;, !&lt; (Comparison operators)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12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5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NOT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12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6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AND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12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7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ALL, ANY, BETWEEN, IN, LIKE, OR, SOME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23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8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= (Assignment)</a:t>
                      </a:r>
                    </a:p>
                  </a:txBody>
                  <a:tcPr marL="59319" marR="59319" marT="74149" marB="7414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1" y="54487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Operators have the precedence levels shown in the preceding table. An operator on higher levels is evaluated before an operator on a lower level.</a:t>
            </a:r>
            <a:br>
              <a:rPr lang="en-US" sz="1600" dirty="0"/>
            </a:br>
            <a:r>
              <a:rPr lang="en-US" sz="1600" dirty="0"/>
              <a:t>When two operators in an expression have the same operator precedence level, they are evaluated left to right based on their position in the expression. </a:t>
            </a:r>
          </a:p>
        </p:txBody>
      </p:sp>
    </p:spTree>
    <p:extLst>
      <p:ext uri="{BB962C8B-B14F-4D97-AF65-F5344CB8AC3E}">
        <p14:creationId xmlns:p14="http://schemas.microsoft.com/office/powerpoint/2010/main" val="1784285468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 Types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Text, Number, Date, Etc.</a:t>
            </a:r>
          </a:p>
        </p:txBody>
      </p:sp>
    </p:spTree>
    <p:extLst>
      <p:ext uri="{BB962C8B-B14F-4D97-AF65-F5344CB8AC3E}">
        <p14:creationId xmlns:p14="http://schemas.microsoft.com/office/powerpoint/2010/main" val="1187598318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Level 1: </a:t>
            </a:r>
            <a:r>
              <a:rPr lang="en-US" u="sng" dirty="0"/>
              <a:t>Data Extraction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Relational Database Concepts</a:t>
            </a:r>
          </a:p>
          <a:p>
            <a:r>
              <a:rPr lang="en-US" dirty="0"/>
              <a:t>Application Setup</a:t>
            </a:r>
          </a:p>
          <a:p>
            <a:r>
              <a:rPr lang="en-US" dirty="0"/>
              <a:t>All Basics Clauses</a:t>
            </a:r>
          </a:p>
          <a:p>
            <a:r>
              <a:rPr lang="en-US" dirty="0"/>
              <a:t>Aliases</a:t>
            </a:r>
          </a:p>
          <a:p>
            <a:r>
              <a:rPr lang="en-US" dirty="0"/>
              <a:t>Table Joins</a:t>
            </a:r>
          </a:p>
          <a:p>
            <a:r>
              <a:rPr lang="en-US" dirty="0"/>
              <a:t>Aggregates / Distinct Records</a:t>
            </a:r>
          </a:p>
          <a:p>
            <a:r>
              <a:rPr lang="en-US" dirty="0"/>
              <a:t>Filter Criteria: Text  &amp; Numeric Operators</a:t>
            </a:r>
          </a:p>
        </p:txBody>
      </p:sp>
    </p:spTree>
    <p:extLst>
      <p:ext uri="{BB962C8B-B14F-4D97-AF65-F5344CB8AC3E}">
        <p14:creationId xmlns:p14="http://schemas.microsoft.com/office/powerpoint/2010/main" val="1250464065"/>
      </p:ext>
    </p:extLst>
  </p:cSld>
  <p:clrMapOvr>
    <a:masterClrMapping/>
  </p:clrMapOvr>
  <p:transition advTm="10000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9219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/>
              <a:t>String Data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78014"/>
              </p:ext>
            </p:extLst>
          </p:nvPr>
        </p:nvGraphicFramePr>
        <p:xfrm>
          <a:off x="717680" y="1219196"/>
          <a:ext cx="7708640" cy="5370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Data 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68" marR="28168" marT="28168" marB="281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68" marR="28168" marT="28168" marB="281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Storage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68" marR="28168" marT="28168" marB="281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char(n)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Fixed width character string. Maximum 8,000 characters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Defined width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1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varchar</a:t>
                      </a:r>
                      <a:r>
                        <a:rPr lang="en-US" sz="1000" dirty="0">
                          <a:effectLst/>
                        </a:rPr>
                        <a:t>(n)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width character string. Maximum 8,000 characters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bytes + number of chars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1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varchar(max)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width character string. Maximum 1,073,741,824 characters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bytes + number of chars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1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width character string. Maximum 2GB of text 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 bytes + number of chars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3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Fixed width Unicode string. Maximum 4,000 characters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Defined width x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3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nvarchar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width Unicode string. Maximum 4,000 characters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3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nvarchar(max)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width Unicode string. Maximum 536,870,912 characters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3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width Unicode string. Maximum 2GB of text 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3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Allows 0, 1, or NULL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73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binary(n)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Fixed width binary string. Maximum 8,000 bytes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73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varbinary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width binary string. Maximum 8,000 bytes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73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varbinary(max)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width binary string. Maximum 2GB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73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image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width binary string. Maximum 2GB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47" marR="46947" marT="65725" marB="6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58338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Discussion on String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 fontAlgn="base"/>
            <a:r>
              <a:rPr lang="en-US" sz="1600" dirty="0"/>
              <a:t>TEXT, NTEXT, IMAGE: all those types are scheduled to be removed in a future version of SQL Server - </a:t>
            </a:r>
            <a:r>
              <a:rPr lang="en-US" sz="1600" b="1" dirty="0">
                <a:solidFill>
                  <a:srgbClr val="FF0000"/>
                </a:solidFill>
              </a:rPr>
              <a:t>don't use those!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CHAR vs. VARCHAR: CHAR is fixed-length, and it will be padding inputs with spaces to the defined length. Works best for short strings (&lt; 5 characters), e.g. codes, like currency (almost always 3 characters), US status (2 chars) etc. VARCHAR on the other hand works best for longer strings and is only storing as much characters as are inserted/updated. If you define a VARCHAR(200) and only insert Christmas into the field, your field occupies 9 characters (and a little bit of overhead)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NCHAR/NVARCHAR: Unicode versions of the above; always stores 2 bytes per characters, so your field with Christmas in it will store 9 characters and use 18 bytes to do so. Those are needed if you have non-Western-European characters - such as Cyrillic, Arabic, Hebrew, Asian or other alphabets.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VARCHAR(MAX) / NVARCHAR(MAX) are the replacements for TEXT and NTEXT - storing up to 2 GB (2 billion bytes) of data - that's over 300 times the content of Tolstoy's War and Peace - should suffice for the </a:t>
            </a:r>
            <a:r>
              <a:rPr lang="en-US" sz="1600" b="1" dirty="0"/>
              <a:t>vast</a:t>
            </a:r>
            <a:r>
              <a:rPr lang="en-US" sz="1600" dirty="0"/>
              <a:t> majority of cases</a:t>
            </a:r>
          </a:p>
        </p:txBody>
      </p:sp>
    </p:spTree>
    <p:extLst>
      <p:ext uri="{BB962C8B-B14F-4D97-AF65-F5344CB8AC3E}">
        <p14:creationId xmlns:p14="http://schemas.microsoft.com/office/powerpoint/2010/main" val="3971304192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5440"/>
              </p:ext>
            </p:extLst>
          </p:nvPr>
        </p:nvGraphicFramePr>
        <p:xfrm>
          <a:off x="761998" y="1873108"/>
          <a:ext cx="7620001" cy="3613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 type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64" marR="21064" marT="21064" marB="210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Description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64" marR="21064" marT="21064" marB="210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Storage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64" marR="21064" marT="21064" marB="210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tinyint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Allows whole numbers from 0 to 255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 byte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Allows whole numbers between -32,768 and 32,767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bytes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Allows whole numbers between -2,147,483,648 and 2,147,483,647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 bytes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23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bigint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Allows whole numbers between -9,223,372,036,854,775,808 and 9,223,372,036,854,775,807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 bytes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89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decimal(p,s)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Fixed precision and scale numbers.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Allows numbers from -10^38 +1 to 10^38 –1.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5-17 bytes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3669" y="769219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/>
              <a:t>Number Data Types</a:t>
            </a:r>
          </a:p>
        </p:txBody>
      </p:sp>
    </p:spTree>
    <p:extLst>
      <p:ext uri="{BB962C8B-B14F-4D97-AF65-F5344CB8AC3E}">
        <p14:creationId xmlns:p14="http://schemas.microsoft.com/office/powerpoint/2010/main" val="3440891127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08407"/>
              </p:ext>
            </p:extLst>
          </p:nvPr>
        </p:nvGraphicFramePr>
        <p:xfrm>
          <a:off x="761998" y="1713337"/>
          <a:ext cx="7620001" cy="4001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6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 type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64" marR="21064" marT="21064" marB="210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Description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64" marR="21064" marT="21064" marB="210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Storage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64" marR="21064" marT="21064" marB="210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7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numeric(</a:t>
                      </a:r>
                      <a:r>
                        <a:rPr lang="en-US" sz="1000" dirty="0" err="1">
                          <a:effectLst/>
                        </a:rPr>
                        <a:t>p,s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Fixed precision and scale numbers.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Allows numbers from -10^38 +1 to 10^38 –1.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5-17 bytes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8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smallmoney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Monetary data from -214,748.3648 to 214,748.3647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 bytes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8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money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Monetary data from -922,337,203,685,477.5808 to 922,337,203,685,477.5807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 bytes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01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float(n)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Floating precision number data from -1.79E + 308 to 1.79E + 308.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The n parameter indicates whether the field should hold 4 or 8 bytes. float(24) holds a 4-byte field and float(53) holds an 8-byte field. Default value of n is 53.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 or 8 bytes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48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Floating precision number data from -3.40E + 38 to 3.40E + 38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 bytes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106" marR="35106" marT="49149" marB="491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3669" y="769219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/>
              <a:t>Number Data Types - continued</a:t>
            </a:r>
          </a:p>
        </p:txBody>
      </p:sp>
    </p:spTree>
    <p:extLst>
      <p:ext uri="{BB962C8B-B14F-4D97-AF65-F5344CB8AC3E}">
        <p14:creationId xmlns:p14="http://schemas.microsoft.com/office/powerpoint/2010/main" val="1306979952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6825" y="1155032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/>
              <a:t>Date Data 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28694"/>
              </p:ext>
            </p:extLst>
          </p:nvPr>
        </p:nvGraphicFramePr>
        <p:xfrm>
          <a:off x="762000" y="1981198"/>
          <a:ext cx="7620001" cy="3604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Data 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Storage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3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From January 1, 1753 to December 31, 9999 with an accuracy of 3.33 milliseconds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 bytes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3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datetime2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January 1, 0001 to December 31, 9999 with an accuracy of 100 nanoseconds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6-8 bytes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3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smalldatetime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 January 1, 1900 to June 6, 2079 with an accuracy of 1 minute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 bytes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3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Store a date only. From January 1, 0001 to December 31, 9999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 bytes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3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Store a time only to an accuracy of 100 nanoseconds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3-5 bytes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3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datetimeoffset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same as datetime2 with the addition of a time zone offset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8-10 bytes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02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Stores a unique number that gets updated every time a row gets created or modified. The timestamp value is based upon an internal clock and does not correspond to real time. Each </a:t>
                      </a:r>
                      <a:r>
                        <a:rPr lang="en-US" sz="1000" u="sng">
                          <a:effectLst/>
                        </a:rPr>
                        <a:t>table</a:t>
                      </a:r>
                      <a:r>
                        <a:rPr lang="en-US" sz="1000">
                          <a:effectLst/>
                        </a:rPr>
                        <a:t> may have only one timestamp variable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08259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3669" y="1150219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/>
              <a:t>Other Data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92195"/>
              </p:ext>
            </p:extLst>
          </p:nvPr>
        </p:nvGraphicFramePr>
        <p:xfrm>
          <a:off x="762000" y="2666998"/>
          <a:ext cx="7620000" cy="2556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5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7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sql_variant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Stores up to 8,000 bytes of data of various data types, except text, ntext, and timestamp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7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uniqueidentifier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Stores a globally unique identifier (GUID)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7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xml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Stores XML formatted data. Maximum 2GB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7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cursor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Stores a reference to a cursor used for database operations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7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Stores a result-set for later processing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86204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Labs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Level 1</a:t>
            </a:r>
          </a:p>
        </p:txBody>
      </p:sp>
    </p:spTree>
    <p:extLst>
      <p:ext uri="{BB962C8B-B14F-4D97-AF65-F5344CB8AC3E}">
        <p14:creationId xmlns:p14="http://schemas.microsoft.com/office/powerpoint/2010/main" val="2828293419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001 Basics /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2 tables: </a:t>
            </a:r>
          </a:p>
          <a:p>
            <a:pPr lvl="1"/>
            <a:r>
              <a:rPr lang="en-US" dirty="0"/>
              <a:t>Customers and  Slspers (Sales Persons)</a:t>
            </a:r>
          </a:p>
          <a:p>
            <a:r>
              <a:rPr lang="en-US" dirty="0"/>
              <a:t>Display following fields:</a:t>
            </a:r>
          </a:p>
          <a:p>
            <a:pPr lvl="1"/>
            <a:r>
              <a:rPr lang="en-US" dirty="0"/>
              <a:t>customer number and name</a:t>
            </a:r>
          </a:p>
          <a:p>
            <a:pPr lvl="1"/>
            <a:r>
              <a:rPr lang="en-US" dirty="0"/>
              <a:t>customer city and state</a:t>
            </a:r>
          </a:p>
          <a:p>
            <a:pPr lvl="1"/>
            <a:r>
              <a:rPr lang="en-US" dirty="0"/>
              <a:t>the assigned sales rep's ID</a:t>
            </a:r>
          </a:p>
          <a:p>
            <a:pPr lvl="1"/>
            <a:r>
              <a:rPr lang="en-US" dirty="0"/>
              <a:t>the sales rep's first and last name</a:t>
            </a:r>
          </a:p>
          <a:p>
            <a:pPr lvl="1"/>
            <a:r>
              <a:rPr lang="en-US" dirty="0"/>
              <a:t>show only the records for the California customers</a:t>
            </a:r>
          </a:p>
          <a:p>
            <a:r>
              <a:rPr lang="en-US" dirty="0"/>
              <a:t>Sort by customer name in descending fashion</a:t>
            </a:r>
          </a:p>
        </p:txBody>
      </p:sp>
    </p:spTree>
    <p:extLst>
      <p:ext uri="{BB962C8B-B14F-4D97-AF65-F5344CB8AC3E}">
        <p14:creationId xmlns:p14="http://schemas.microsoft.com/office/powerpoint/2010/main" val="1168154827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001 Basics / Lab 1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 </a:t>
            </a:r>
            <a:r>
              <a:rPr lang="en-US" dirty="0" err="1"/>
              <a:t>Custnum</a:t>
            </a:r>
            <a:r>
              <a:rPr lang="en-US" dirty="0"/>
              <a:t>,  </a:t>
            </a:r>
            <a:r>
              <a:rPr lang="en-US" dirty="0" err="1"/>
              <a:t>Custname</a:t>
            </a:r>
            <a:r>
              <a:rPr lang="en-US" dirty="0"/>
              <a:t>,  city, state,	</a:t>
            </a:r>
            <a:r>
              <a:rPr lang="en-US" dirty="0" err="1"/>
              <a:t>Customers.repid</a:t>
            </a:r>
            <a:r>
              <a:rPr lang="en-US" dirty="0"/>
              <a:t>,  </a:t>
            </a:r>
            <a:r>
              <a:rPr lang="en-US" dirty="0" err="1"/>
              <a:t>fname</a:t>
            </a:r>
            <a:r>
              <a:rPr lang="en-US" dirty="0"/>
              <a:t>,  </a:t>
            </a:r>
            <a:r>
              <a:rPr lang="en-US" dirty="0" err="1"/>
              <a:t>lname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inner join </a:t>
            </a:r>
            <a:r>
              <a:rPr lang="en-US" dirty="0"/>
              <a:t>Slspers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/>
              <a:t>Customers.repid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/>
              <a:t> 	</a:t>
            </a:r>
            <a:r>
              <a:rPr lang="en-US" dirty="0" err="1"/>
              <a:t>Slspers.repid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 state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'CA'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custname</a:t>
            </a: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desc</a:t>
            </a:r>
            <a:endParaRPr lang="en-US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54827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002 Aliases /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customers table</a:t>
            </a:r>
          </a:p>
          <a:p>
            <a:pPr marL="859536" lvl="1" indent="-457200"/>
            <a:r>
              <a:rPr lang="en-US" dirty="0"/>
              <a:t>count the number of California's and  Washington's Customers</a:t>
            </a:r>
          </a:p>
          <a:p>
            <a:r>
              <a:rPr lang="en-US" dirty="0"/>
              <a:t>Name the field:</a:t>
            </a:r>
          </a:p>
          <a:p>
            <a:pPr marL="859536" lvl="1" indent="-457200"/>
            <a:r>
              <a:rPr lang="en-US" dirty="0"/>
              <a:t>“Count of West Coast Customers“</a:t>
            </a:r>
          </a:p>
          <a:p>
            <a:pPr marL="859536" lvl="1" indent="-457200"/>
            <a:r>
              <a:rPr lang="en-US" dirty="0"/>
              <a:t>Show the number of customers for both states</a:t>
            </a:r>
          </a:p>
        </p:txBody>
      </p:sp>
    </p:spTree>
    <p:extLst>
      <p:ext uri="{BB962C8B-B14F-4D97-AF65-F5344CB8AC3E}">
        <p14:creationId xmlns:p14="http://schemas.microsoft.com/office/powerpoint/2010/main" val="3921152575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Queries Level 2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van Rossum</a:t>
            </a:r>
          </a:p>
        </p:txBody>
      </p:sp>
    </p:spTree>
    <p:extLst>
      <p:ext uri="{BB962C8B-B14F-4D97-AF65-F5344CB8AC3E}">
        <p14:creationId xmlns:p14="http://schemas.microsoft.com/office/powerpoint/2010/main" val="1987424597"/>
      </p:ext>
    </p:extLst>
  </p:cSld>
  <p:clrMapOvr>
    <a:masterClrMapping/>
  </p:clrMapOvr>
  <p:transition advTm="10000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002 Aliases / Lab 1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  </a:t>
            </a:r>
            <a:r>
              <a:rPr lang="en-US" dirty="0"/>
              <a:t>state,  </a:t>
            </a:r>
            <a:r>
              <a:rPr lang="en-US" dirty="0">
                <a:solidFill>
                  <a:srgbClr val="FF00FF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custnum</a:t>
            </a:r>
            <a:r>
              <a:rPr lang="en-US" dirty="0"/>
              <a:t>) 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'Count of West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	Coast Customers'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Customers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where  </a:t>
            </a:r>
            <a:r>
              <a:rPr lang="en-US" dirty="0"/>
              <a:t>state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'CA'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lang="en-US" dirty="0"/>
              <a:t> state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'WA'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 </a:t>
            </a:r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921152575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003 Joins /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if there are any sales for any of the books in the </a:t>
            </a:r>
            <a:r>
              <a:rPr lang="en-US" dirty="0" err="1"/>
              <a:t>Obsolete_Titles</a:t>
            </a:r>
            <a:r>
              <a:rPr lang="en-US" dirty="0"/>
              <a:t> table in the current database</a:t>
            </a:r>
          </a:p>
          <a:p>
            <a:pPr lvl="1"/>
            <a:r>
              <a:rPr lang="en-US" dirty="0"/>
              <a:t>Which are the books that have not sold?</a:t>
            </a:r>
          </a:p>
        </p:txBody>
      </p:sp>
    </p:spTree>
    <p:extLst>
      <p:ext uri="{BB962C8B-B14F-4D97-AF65-F5344CB8AC3E}">
        <p14:creationId xmlns:p14="http://schemas.microsoft.com/office/powerpoint/2010/main" val="970534074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003 Joins / Lab 1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Obsolete_Titles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Inner Join </a:t>
            </a:r>
          </a:p>
          <a:p>
            <a:pPr marL="109728" indent="0">
              <a:buNone/>
            </a:pPr>
            <a:r>
              <a:rPr lang="en-US" dirty="0"/>
              <a:t>	Sales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Sales.Partnum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dirty="0" err="1"/>
              <a:t>Obsolete_Titles.Partnum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41787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/>
          <a:lstStyle/>
          <a:p>
            <a:r>
              <a:rPr lang="en-US" dirty="0"/>
              <a:t>Analyze what is wrong with the Grand Total of this query</a:t>
            </a:r>
          </a:p>
          <a:p>
            <a:r>
              <a:rPr lang="en-US" dirty="0"/>
              <a:t>Discuss alternate solutions and test them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004 Aggregates / Lab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10" y="2381250"/>
            <a:ext cx="3760990" cy="3257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254031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004 Aggregates /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wrong with this query’s results?</a:t>
            </a:r>
          </a:p>
          <a:p>
            <a:r>
              <a:rPr lang="en-US" dirty="0"/>
              <a:t>Analyze results, explain how it can be corrected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92745"/>
              </p:ext>
            </p:extLst>
          </p:nvPr>
        </p:nvGraphicFramePr>
        <p:xfrm>
          <a:off x="1066798" y="3429000"/>
          <a:ext cx="5105401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SumQty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MaxQty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MinQty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AvgQty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CountQty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73820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004 Aggregates /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query that Summarizes the customers rather than the Orders.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28211"/>
              </p:ext>
            </p:extLst>
          </p:nvPr>
        </p:nvGraphicFramePr>
        <p:xfrm>
          <a:off x="2912184" y="3429000"/>
          <a:ext cx="3276600" cy="2895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Custname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Ordnum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Customer_Total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AFR Tours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AFR Tours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2379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AFR Tours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AFR Tours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17250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Dazzle Gardens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Dazzle Gardens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Dazzle Gardens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Dazzle Gardens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04240"/>
      </p:ext>
    </p:extLst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Autofit/>
          </a:bodyPr>
          <a:lstStyle/>
          <a:p>
            <a:r>
              <a:rPr lang="en-US" sz="3600" dirty="0"/>
              <a:t>004 Aggregates / Lab 3 Results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81" y="2249424"/>
            <a:ext cx="8492238" cy="4325112"/>
          </a:xfrm>
        </p:spPr>
        <p:txBody>
          <a:bodyPr vert="horz">
            <a:noAutofit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Custname</a:t>
            </a:r>
            <a:r>
              <a:rPr lang="en-US" dirty="0"/>
              <a:t>, </a:t>
            </a:r>
            <a:r>
              <a:rPr lang="en-US" dirty="0">
                <a:solidFill>
                  <a:srgbClr val="FF00FF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Qty</a:t>
            </a:r>
            <a:r>
              <a:rPr lang="en-US" dirty="0"/>
              <a:t>*</a:t>
            </a:r>
            <a:r>
              <a:rPr lang="en-US" dirty="0" err="1"/>
              <a:t>Slprice</a:t>
            </a:r>
            <a:r>
              <a:rPr lang="en-US" dirty="0"/>
              <a:t>) </a:t>
            </a:r>
            <a:r>
              <a:rPr lang="en-US" dirty="0" err="1"/>
              <a:t>CustTotal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	Customers c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Inner join </a:t>
            </a:r>
            <a:r>
              <a:rPr lang="en-US" dirty="0"/>
              <a:t>Sales s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s.custnum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c.custnum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inner join </a:t>
            </a:r>
            <a:r>
              <a:rPr lang="en-US" dirty="0"/>
              <a:t>Titles t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s.partnum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=</a:t>
            </a:r>
            <a:r>
              <a:rPr lang="en-US" dirty="0" err="1"/>
              <a:t>t.partnum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/>
              <a:t>c.custnum</a:t>
            </a:r>
            <a:r>
              <a:rPr lang="en-US" dirty="0"/>
              <a:t>, </a:t>
            </a:r>
            <a:r>
              <a:rPr lang="en-US" dirty="0" err="1"/>
              <a:t>custname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order by</a:t>
            </a:r>
            <a:r>
              <a:rPr lang="en-US" dirty="0"/>
              <a:t> </a:t>
            </a:r>
            <a:r>
              <a:rPr lang="en-US" dirty="0" err="1"/>
              <a:t>custname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51518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Autofit/>
          </a:bodyPr>
          <a:lstStyle/>
          <a:p>
            <a:r>
              <a:rPr lang="en-US" sz="3500" b="1" dirty="0"/>
              <a:t>005 Numeric Criteria /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commission did each Sales Rep make on each order?</a:t>
            </a:r>
          </a:p>
          <a:p>
            <a:pPr lvl="1"/>
            <a:r>
              <a:rPr lang="en-US" dirty="0"/>
              <a:t>Only show records for those who earned $500 or more.</a:t>
            </a:r>
          </a:p>
          <a:p>
            <a:pPr lvl="1"/>
            <a:r>
              <a:rPr lang="en-US" dirty="0"/>
              <a:t>Display all relevant fields.</a:t>
            </a:r>
          </a:p>
          <a:p>
            <a:pPr lvl="1"/>
            <a:r>
              <a:rPr lang="en-US" dirty="0"/>
              <a:t>Which tables contain the required fields?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7969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rmAutofit/>
          </a:bodyPr>
          <a:lstStyle/>
          <a:p>
            <a:r>
              <a:rPr lang="en-US" b="1" dirty="0"/>
              <a:t>005 Num. Criteria / Lab 1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SalesRep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s.repid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ID#,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commrate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CommRate</a:t>
            </a:r>
            <a:r>
              <a:rPr lang="en-US" dirty="0"/>
              <a:t>,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Ordnum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#,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qty</a:t>
            </a:r>
            <a:r>
              <a:rPr lang="en-US" dirty="0"/>
              <a:t>*</a:t>
            </a:r>
            <a:r>
              <a:rPr lang="en-US" dirty="0" err="1"/>
              <a:t>slprice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OrderTotal</a:t>
            </a:r>
            <a:r>
              <a:rPr lang="en-US" dirty="0"/>
              <a:t>,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commrate</a:t>
            </a:r>
            <a:r>
              <a:rPr lang="en-US" dirty="0"/>
              <a:t>*</a:t>
            </a:r>
            <a:r>
              <a:rPr lang="en-US" dirty="0" err="1"/>
              <a:t>qty</a:t>
            </a:r>
            <a:r>
              <a:rPr lang="en-US" dirty="0"/>
              <a:t>*</a:t>
            </a:r>
            <a:r>
              <a:rPr lang="en-US" dirty="0" err="1"/>
              <a:t>slprice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Commission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slspers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r, sales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s, titles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3527445696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rmAutofit/>
          </a:bodyPr>
          <a:lstStyle/>
          <a:p>
            <a:r>
              <a:rPr lang="en-US" b="1" dirty="0"/>
              <a:t>005 Num. Crit. / Lab 1 – </a:t>
            </a:r>
            <a:r>
              <a:rPr lang="en-US" b="1" dirty="0" err="1"/>
              <a:t>con’t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r.repid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s.repid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dirty="0" err="1"/>
              <a:t>s.partnum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t.partnum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commrate</a:t>
            </a:r>
            <a:r>
              <a:rPr lang="en-US" dirty="0"/>
              <a:t>*</a:t>
            </a:r>
            <a:r>
              <a:rPr lang="en-US" dirty="0" err="1"/>
              <a:t>qty</a:t>
            </a:r>
            <a:r>
              <a:rPr lang="en-US" dirty="0"/>
              <a:t>*</a:t>
            </a:r>
            <a:r>
              <a:rPr lang="en-US" dirty="0" err="1"/>
              <a:t>slprice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&gt;=</a:t>
            </a:r>
            <a:r>
              <a:rPr lang="en-US" dirty="0"/>
              <a:t> 500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desc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4569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Level 2: </a:t>
            </a:r>
            <a:r>
              <a:rPr lang="en-US" u="sng" dirty="0"/>
              <a:t>Advanced Queries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  <a:p>
            <a:r>
              <a:rPr lang="en-US" dirty="0"/>
              <a:t>Advanced Table Joins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Views, Top Value</a:t>
            </a:r>
          </a:p>
          <a:p>
            <a:r>
              <a:rPr lang="en-US" dirty="0">
                <a:solidFill>
                  <a:schemeClr val="tx1"/>
                </a:solidFill>
              </a:rPr>
              <a:t>Schema Binding</a:t>
            </a:r>
          </a:p>
          <a:p>
            <a:r>
              <a:rPr lang="en-US" dirty="0">
                <a:solidFill>
                  <a:schemeClr val="tx1"/>
                </a:solidFill>
              </a:rPr>
              <a:t>Sub Queries</a:t>
            </a:r>
          </a:p>
          <a:p>
            <a:r>
              <a:rPr lang="en-US" dirty="0">
                <a:solidFill>
                  <a:schemeClr val="tx1"/>
                </a:solidFill>
              </a:rPr>
              <a:t>Math &amp; Functions</a:t>
            </a:r>
          </a:p>
          <a:p>
            <a:r>
              <a:rPr lang="en-US" dirty="0">
                <a:solidFill>
                  <a:schemeClr val="tx1"/>
                </a:solidFill>
              </a:rPr>
              <a:t>Logic Statements and </a:t>
            </a:r>
            <a:r>
              <a:rPr lang="en-US" dirty="0"/>
              <a:t>Variables</a:t>
            </a:r>
          </a:p>
          <a:p>
            <a:r>
              <a:rPr lang="en-US" sz="2200" i="1" dirty="0"/>
              <a:t>Optional Time Permitting: see opt list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10000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rmAutofit/>
          </a:bodyPr>
          <a:lstStyle/>
          <a:p>
            <a:r>
              <a:rPr lang="en-US" dirty="0"/>
              <a:t>006 Text Criteria /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query has the following 11 items in it and we wish to see all of them</a:t>
            </a:r>
          </a:p>
          <a:p>
            <a:r>
              <a:rPr lang="en-US" dirty="0"/>
              <a:t>What is wrong with the 1</a:t>
            </a:r>
            <a:r>
              <a:rPr lang="en-US" baseline="30000" dirty="0"/>
              <a:t>st</a:t>
            </a:r>
            <a:r>
              <a:rPr lang="en-US" dirty="0"/>
              <a:t> query result?</a:t>
            </a:r>
          </a:p>
          <a:p>
            <a:r>
              <a:rPr lang="en-US" dirty="0"/>
              <a:t>How do we fix it?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1" y="4335335"/>
            <a:ext cx="2958359" cy="6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21"/>
          <a:stretch/>
        </p:blipFill>
        <p:spPr bwMode="auto">
          <a:xfrm>
            <a:off x="4953000" y="4306062"/>
            <a:ext cx="351565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66693"/>
      </p:ext>
    </p:extLst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006 Lab 1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bktitle</a:t>
            </a:r>
            <a:r>
              <a:rPr lang="en-US" dirty="0"/>
              <a:t>, </a:t>
            </a:r>
            <a:r>
              <a:rPr lang="en-US" dirty="0" err="1"/>
              <a:t>partnum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titles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rgbClr val="FF00FF"/>
                </a:solidFill>
              </a:rPr>
              <a:t>rtrim</a:t>
            </a:r>
            <a:r>
              <a:rPr lang="en-US" dirty="0"/>
              <a:t>(</a:t>
            </a:r>
            <a:r>
              <a:rPr lang="en-US" dirty="0" err="1"/>
              <a:t>bktitle</a:t>
            </a:r>
            <a:r>
              <a:rPr lang="en-US" dirty="0"/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like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'%g‘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bktitle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desc</a:t>
            </a:r>
            <a:endParaRPr lang="en-US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i="1" dirty="0"/>
              <a:t>The right trim function removes blank spaces from the right side of a field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89856"/>
      </p:ext>
    </p:extLst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rmAutofit fontScale="90000"/>
          </a:bodyPr>
          <a:lstStyle/>
          <a:p>
            <a:r>
              <a:rPr lang="en-US" dirty="0"/>
              <a:t>006 Text Criteria, Operators /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titles table contains a "learning" series of language books.</a:t>
            </a:r>
          </a:p>
          <a:p>
            <a:r>
              <a:rPr lang="en-US" dirty="0"/>
              <a:t>We wish to display all of them except the book that deals with "Learning to Crochet".</a:t>
            </a:r>
          </a:p>
          <a:p>
            <a:r>
              <a:rPr lang="en-US" dirty="0"/>
              <a:t>We also need to display the price field and sort by title.</a:t>
            </a:r>
          </a:p>
        </p:txBody>
      </p:sp>
    </p:spTree>
    <p:extLst>
      <p:ext uri="{BB962C8B-B14F-4D97-AF65-F5344CB8AC3E}">
        <p14:creationId xmlns:p14="http://schemas.microsoft.com/office/powerpoint/2010/main" val="3902488937"/>
      </p:ext>
    </p:extLst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006 Lab 2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</a:p>
          <a:p>
            <a:pPr marL="109728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bktitle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Title, </a:t>
            </a:r>
          </a:p>
          <a:p>
            <a:pPr marL="109728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partnum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 err="1"/>
              <a:t>Book_ID</a:t>
            </a:r>
            <a:r>
              <a:rPr lang="en-US" sz="2400" dirty="0"/>
              <a:t>,  </a:t>
            </a:r>
          </a:p>
          <a:p>
            <a:pPr marL="109728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slprice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Price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From 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/>
              <a:t>titles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</a:p>
          <a:p>
            <a:pPr marL="109728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bktitle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like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'learning%'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err="1"/>
              <a:t>bktitle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like</a:t>
            </a:r>
            <a:r>
              <a:rPr lang="en-US" sz="2400" dirty="0"/>
              <a:t> 		</a:t>
            </a:r>
            <a:r>
              <a:rPr lang="en-US" sz="2400" dirty="0">
                <a:solidFill>
                  <a:srgbClr val="FF0000"/>
                </a:solidFill>
              </a:rPr>
              <a:t>'%crochet%'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order by </a:t>
            </a:r>
            <a:r>
              <a:rPr lang="en-US" sz="240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19274119"/>
      </p:ext>
    </p:extLst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Labs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Level 2</a:t>
            </a:r>
          </a:p>
        </p:txBody>
      </p:sp>
    </p:spTree>
    <p:extLst>
      <p:ext uri="{BB962C8B-B14F-4D97-AF65-F5344CB8AC3E}">
        <p14:creationId xmlns:p14="http://schemas.microsoft.com/office/powerpoint/2010/main" val="198608774"/>
      </p:ext>
    </p:extLst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003 Joins /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Show the inequalities between the Customers, Sales and Titles tables</a:t>
            </a:r>
          </a:p>
          <a:p>
            <a:r>
              <a:rPr lang="en-US" dirty="0"/>
              <a:t>Display all relevant fields: ID Numbers, Names,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Show all IDs from the Sales Table but also from their respective tables</a:t>
            </a:r>
          </a:p>
          <a:p>
            <a:r>
              <a:rPr lang="en-US" dirty="0"/>
              <a:t>Interpret the results i.e.:  </a:t>
            </a:r>
          </a:p>
          <a:p>
            <a:pPr lvl="1"/>
            <a:r>
              <a:rPr lang="en-US" dirty="0"/>
              <a:t>Which are the books that have not sold?</a:t>
            </a:r>
          </a:p>
          <a:p>
            <a:pPr lvl="1"/>
            <a:r>
              <a:rPr lang="en-US" dirty="0"/>
              <a:t>Who are the customers that have not bought anything?</a:t>
            </a:r>
          </a:p>
          <a:p>
            <a:pPr lvl="1"/>
            <a:r>
              <a:rPr lang="en-US" dirty="0"/>
              <a:t>Which orders are written for non existent customers or books?</a:t>
            </a:r>
          </a:p>
        </p:txBody>
      </p:sp>
    </p:spTree>
    <p:extLst>
      <p:ext uri="{BB962C8B-B14F-4D97-AF65-F5344CB8AC3E}">
        <p14:creationId xmlns:p14="http://schemas.microsoft.com/office/powerpoint/2010/main" val="3165892782"/>
      </p:ext>
    </p:extLst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003 Joins / Lab 2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 </a:t>
            </a:r>
            <a:r>
              <a:rPr lang="en-US" dirty="0" err="1"/>
              <a:t>c.custnum</a:t>
            </a:r>
            <a:r>
              <a:rPr lang="en-US" dirty="0"/>
              <a:t>, </a:t>
            </a:r>
            <a:r>
              <a:rPr lang="en-US" dirty="0" err="1"/>
              <a:t>s.Custnum</a:t>
            </a:r>
            <a:r>
              <a:rPr lang="en-US" dirty="0"/>
              <a:t>,  </a:t>
            </a:r>
            <a:r>
              <a:rPr lang="en-US" dirty="0" err="1"/>
              <a:t>custname</a:t>
            </a:r>
            <a:r>
              <a:rPr lang="en-US" dirty="0"/>
              <a:t>, </a:t>
            </a:r>
            <a:r>
              <a:rPr lang="en-US" dirty="0" err="1"/>
              <a:t>ordnum</a:t>
            </a:r>
            <a:r>
              <a:rPr lang="en-US" dirty="0"/>
              <a:t>, 	</a:t>
            </a:r>
            <a:r>
              <a:rPr lang="en-US" dirty="0" err="1"/>
              <a:t>s.partnum</a:t>
            </a:r>
            <a:r>
              <a:rPr lang="en-US" dirty="0"/>
              <a:t>,  </a:t>
            </a:r>
            <a:r>
              <a:rPr lang="en-US" dirty="0" err="1"/>
              <a:t>t.partnum</a:t>
            </a:r>
            <a:r>
              <a:rPr lang="en-US" dirty="0"/>
              <a:t>, </a:t>
            </a:r>
            <a:r>
              <a:rPr lang="en-US" dirty="0" err="1"/>
              <a:t>bktitle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sales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s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outer join </a:t>
            </a:r>
            <a:r>
              <a:rPr lang="en-US" dirty="0"/>
              <a:t>Customers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c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c.custnum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dirty="0"/>
              <a:t> 	</a:t>
            </a:r>
            <a:r>
              <a:rPr lang="en-US" dirty="0" err="1"/>
              <a:t>s.custnum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outer join </a:t>
            </a:r>
            <a:r>
              <a:rPr lang="en-US" dirty="0"/>
              <a:t>titles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t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t.partnum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s.partnum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72635"/>
      </p:ext>
    </p:extLst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rmAutofit fontScale="90000"/>
          </a:bodyPr>
          <a:lstStyle/>
          <a:p>
            <a:r>
              <a:rPr lang="en-US" dirty="0"/>
              <a:t>007 Math, Functions, </a:t>
            </a:r>
            <a:r>
              <a:rPr lang="en-US" dirty="0" err="1"/>
              <a:t>Logicals</a:t>
            </a:r>
            <a:r>
              <a:rPr lang="en-US" dirty="0"/>
              <a:t> /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achieve a greater degrees of accuracy on lesson 6 (previous query)?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70067"/>
              </p:ext>
            </p:extLst>
          </p:nvPr>
        </p:nvGraphicFramePr>
        <p:xfrm>
          <a:off x="762000" y="3429000"/>
          <a:ext cx="47244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 in Print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When Birds Do not Fly 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Hammer and Nails      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Taking a Walk Alone   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Learning to Diet      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Wonderful Thoughts and </a:t>
                      </a:r>
                      <a:r>
                        <a:rPr lang="en-US" sz="1100" u="none" strike="noStrike" dirty="0" err="1">
                          <a:effectLst/>
                        </a:rPr>
                        <a:t>Marvellous</a:t>
                      </a:r>
                      <a:r>
                        <a:rPr lang="en-US" sz="1100" u="none" strike="noStrike" dirty="0">
                          <a:effectLst/>
                        </a:rPr>
                        <a:t> Dreams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Clear Cupboards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Y2K Why Worry?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21604"/>
      </p:ext>
    </p:extLst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007 Lab 1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bktitle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Title,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FF"/>
                </a:solidFill>
              </a:rPr>
              <a:t>datediff</a:t>
            </a:r>
            <a:r>
              <a:rPr lang="en-US" dirty="0"/>
              <a:t>(</a:t>
            </a:r>
            <a:r>
              <a:rPr lang="en-US" dirty="0">
                <a:solidFill>
                  <a:srgbClr val="FF00FF"/>
                </a:solidFill>
              </a:rPr>
              <a:t>day</a:t>
            </a:r>
            <a:r>
              <a:rPr lang="en-US" dirty="0"/>
              <a:t>, </a:t>
            </a:r>
            <a:r>
              <a:rPr lang="en-US" dirty="0" err="1"/>
              <a:t>pubdate</a:t>
            </a:r>
            <a:r>
              <a:rPr lang="en-US" dirty="0"/>
              <a:t>, </a:t>
            </a:r>
            <a:r>
              <a:rPr lang="en-US" dirty="0" err="1">
                <a:solidFill>
                  <a:srgbClr val="FF00FF"/>
                </a:solidFill>
              </a:rPr>
              <a:t>getdate</a:t>
            </a:r>
            <a:r>
              <a:rPr lang="en-US" dirty="0"/>
              <a:t>())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/>
              <a:t> 365.25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		as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'Years in Print'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obsolete_titles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96311"/>
      </p:ext>
    </p:extLst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rmAutofit fontScale="90000"/>
          </a:bodyPr>
          <a:lstStyle/>
          <a:p>
            <a:r>
              <a:rPr lang="en-US" dirty="0"/>
              <a:t>007 Math, Functions, </a:t>
            </a:r>
            <a:r>
              <a:rPr lang="en-US" dirty="0" err="1"/>
              <a:t>Logicals</a:t>
            </a:r>
            <a:r>
              <a:rPr lang="en-US" dirty="0"/>
              <a:t> /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email addresses for all employees along side their ID numbers - result should look like the following example:</a:t>
            </a:r>
          </a:p>
          <a:p>
            <a:pPr lvl="1"/>
            <a:r>
              <a:rPr lang="en-US" dirty="0">
                <a:hlinkClick r:id="rId2"/>
              </a:rPr>
              <a:t>r.gibson@ogcbooks.com</a:t>
            </a:r>
            <a:endParaRPr lang="en-US" dirty="0"/>
          </a:p>
          <a:p>
            <a:r>
              <a:rPr lang="en-US" dirty="0"/>
              <a:t>The result should be in all </a:t>
            </a:r>
            <a:r>
              <a:rPr lang="en-US" b="1" u="sng" dirty="0"/>
              <a:t>lower 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99332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Queries Level 3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van Rossum</a:t>
            </a:r>
          </a:p>
        </p:txBody>
      </p:sp>
    </p:spTree>
    <p:extLst>
      <p:ext uri="{BB962C8B-B14F-4D97-AF65-F5344CB8AC3E}">
        <p14:creationId xmlns:p14="http://schemas.microsoft.com/office/powerpoint/2010/main" val="3426100361"/>
      </p:ext>
    </p:extLst>
  </p:cSld>
  <p:clrMapOvr>
    <a:masterClrMapping/>
  </p:clrMapOvr>
  <p:transition advTm="10000"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007 Lab 2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repid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#,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FF"/>
                </a:solidFill>
              </a:rPr>
              <a:t>rtrim</a:t>
            </a:r>
            <a:r>
              <a:rPr lang="en-US" dirty="0"/>
              <a:t>(</a:t>
            </a:r>
            <a:r>
              <a:rPr lang="en-US" dirty="0" err="1"/>
              <a:t>lname</a:t>
            </a:r>
            <a:r>
              <a:rPr lang="en-US" dirty="0"/>
              <a:t>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dirty="0">
                <a:solidFill>
                  <a:srgbClr val="FF00FF"/>
                </a:solidFill>
              </a:rPr>
              <a:t>left</a:t>
            </a:r>
            <a:r>
              <a:rPr lang="en-US" dirty="0"/>
              <a:t>(fname,1)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		as</a:t>
            </a:r>
            <a:r>
              <a:rPr lang="en-US" dirty="0"/>
              <a:t> </a:t>
            </a:r>
            <a:r>
              <a:rPr lang="en-US" dirty="0" err="1"/>
              <a:t>Full_Name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FF"/>
                </a:solidFill>
              </a:rPr>
              <a:t>lower</a:t>
            </a:r>
            <a:r>
              <a:rPr lang="en-US" dirty="0"/>
              <a:t>(</a:t>
            </a:r>
            <a:r>
              <a:rPr lang="en-US" dirty="0">
                <a:solidFill>
                  <a:srgbClr val="FF00FF"/>
                </a:solidFill>
              </a:rPr>
              <a:t>left</a:t>
            </a:r>
            <a:r>
              <a:rPr lang="en-US" dirty="0"/>
              <a:t>(fname,1)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'.'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dirty="0" err="1">
                <a:solidFill>
                  <a:srgbClr val="FF00FF"/>
                </a:solidFill>
              </a:rPr>
              <a:t>rtrim</a:t>
            </a:r>
            <a:r>
              <a:rPr lang="en-US" dirty="0"/>
              <a:t>(</a:t>
            </a:r>
            <a:r>
              <a:rPr lang="en-US" dirty="0" err="1"/>
              <a:t>lname</a:t>
            </a:r>
            <a:r>
              <a:rPr lang="en-US" dirty="0"/>
              <a:t>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'@ogcbooks.com'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eMail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slspers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229291"/>
      </p:ext>
    </p:extLst>
  </p:cSld>
  <p:clrMapOvr>
    <a:masterClrMapping/>
  </p:clrMapOvr>
  <p:transition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rmAutofit fontScale="90000"/>
          </a:bodyPr>
          <a:lstStyle/>
          <a:p>
            <a:r>
              <a:rPr lang="en-US" dirty="0"/>
              <a:t>007 Math, Functions, </a:t>
            </a:r>
            <a:r>
              <a:rPr lang="en-US" dirty="0" err="1"/>
              <a:t>Logicals</a:t>
            </a:r>
            <a:r>
              <a:rPr lang="en-US" dirty="0"/>
              <a:t> /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u="sng" dirty="0"/>
              <a:t>If</a:t>
            </a:r>
            <a:r>
              <a:rPr lang="en-US" dirty="0"/>
              <a:t> function  &amp; </a:t>
            </a:r>
            <a:r>
              <a:rPr lang="en-US" b="1" u="sng" dirty="0"/>
              <a:t>And</a:t>
            </a:r>
            <a:r>
              <a:rPr lang="en-US" dirty="0"/>
              <a:t> operator in combination, test book prices and break them into the following '</a:t>
            </a:r>
            <a:r>
              <a:rPr lang="en-US" dirty="0" err="1"/>
              <a:t>Price_Range</a:t>
            </a:r>
            <a:r>
              <a:rPr lang="en-US" dirty="0"/>
              <a:t>' categories:</a:t>
            </a:r>
          </a:p>
          <a:p>
            <a:pPr lvl="1"/>
            <a:r>
              <a:rPr lang="en-US" dirty="0"/>
              <a:t>'$0 to $20'</a:t>
            </a:r>
          </a:p>
          <a:p>
            <a:pPr lvl="1"/>
            <a:r>
              <a:rPr lang="en-US" dirty="0"/>
              <a:t>'$20 to $30'</a:t>
            </a:r>
          </a:p>
          <a:p>
            <a:pPr lvl="1"/>
            <a:r>
              <a:rPr lang="en-US" dirty="0"/>
              <a:t>'$30 to $40'</a:t>
            </a:r>
          </a:p>
          <a:p>
            <a:pPr lvl="1"/>
            <a:r>
              <a:rPr lang="en-US" dirty="0"/>
              <a:t>'$40 to $50'</a:t>
            </a:r>
          </a:p>
          <a:p>
            <a:pPr lvl="1"/>
            <a:r>
              <a:rPr lang="en-US" dirty="0"/>
              <a:t>'$50 to $100'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4114800"/>
            <a:ext cx="3505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If function is also known as a 'Case, When, Then' statement</a:t>
            </a:r>
          </a:p>
        </p:txBody>
      </p:sp>
    </p:spTree>
    <p:extLst>
      <p:ext uri="{BB962C8B-B14F-4D97-AF65-F5344CB8AC3E}">
        <p14:creationId xmlns:p14="http://schemas.microsoft.com/office/powerpoint/2010/main" val="1569833202"/>
      </p:ext>
    </p:extLst>
  </p:cSld>
  <p:clrMapOvr>
    <a:masterClrMapping/>
  </p:clrMapOvr>
  <p:transition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007 Lab 3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 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partnum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Book_ID</a:t>
            </a:r>
            <a:r>
              <a:rPr lang="en-US" dirty="0"/>
              <a:t>, </a:t>
            </a:r>
            <a:r>
              <a:rPr lang="en-US" dirty="0" err="1"/>
              <a:t>bktitle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Book, </a:t>
            </a:r>
            <a:r>
              <a:rPr lang="en-US" dirty="0" err="1"/>
              <a:t>slprice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Price,</a:t>
            </a:r>
          </a:p>
          <a:p>
            <a:pPr marL="109728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         	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</a:t>
            </a:r>
            <a:r>
              <a:rPr lang="en-US" dirty="0" err="1"/>
              <a:t>slprice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dirty="0"/>
              <a:t> 20 THEN </a:t>
            </a:r>
            <a:r>
              <a:rPr lang="en-US" dirty="0">
                <a:solidFill>
                  <a:srgbClr val="FF0000"/>
                </a:solidFill>
              </a:rPr>
              <a:t>'$0 to $20'</a:t>
            </a:r>
          </a:p>
          <a:p>
            <a:pPr marL="109728" indent="0">
              <a:buNone/>
            </a:pPr>
            <a:r>
              <a:rPr lang="en-US" dirty="0"/>
              <a:t>         	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</a:t>
            </a:r>
            <a:r>
              <a:rPr lang="en-US" dirty="0" err="1"/>
              <a:t>slprice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&gt;=</a:t>
            </a:r>
            <a:r>
              <a:rPr lang="en-US" dirty="0"/>
              <a:t> 20 and </a:t>
            </a:r>
            <a:r>
              <a:rPr lang="en-US" dirty="0" err="1"/>
              <a:t>slprice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dirty="0"/>
              <a:t> 30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'$20 to $30'</a:t>
            </a:r>
          </a:p>
          <a:p>
            <a:pPr marL="109728" indent="0">
              <a:buNone/>
            </a:pPr>
            <a:r>
              <a:rPr lang="en-US" dirty="0"/>
              <a:t>         	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</a:t>
            </a:r>
            <a:r>
              <a:rPr lang="en-US" dirty="0" err="1"/>
              <a:t>slprice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&gt;=</a:t>
            </a:r>
            <a:r>
              <a:rPr lang="en-US" dirty="0"/>
              <a:t> 30 and </a:t>
            </a:r>
            <a:r>
              <a:rPr lang="en-US" dirty="0" err="1"/>
              <a:t>slprice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dirty="0"/>
              <a:t> 40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'$30 to $40'</a:t>
            </a:r>
          </a:p>
          <a:p>
            <a:pPr marL="109728" indent="0">
              <a:buNone/>
            </a:pPr>
            <a:r>
              <a:rPr lang="en-US" dirty="0"/>
              <a:t>         	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</a:t>
            </a:r>
            <a:r>
              <a:rPr lang="en-US" dirty="0" err="1"/>
              <a:t>slprice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&gt;=</a:t>
            </a:r>
            <a:r>
              <a:rPr lang="en-US" dirty="0"/>
              <a:t> 40 and </a:t>
            </a:r>
            <a:r>
              <a:rPr lang="en-US" dirty="0" err="1"/>
              <a:t>slprice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dirty="0"/>
              <a:t> 50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'$40 to $50'</a:t>
            </a:r>
          </a:p>
          <a:p>
            <a:pPr marL="109728" indent="0">
              <a:buNone/>
            </a:pPr>
            <a:r>
              <a:rPr lang="en-US" dirty="0"/>
              <a:t>         	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'$50 to $100'</a:t>
            </a:r>
          </a:p>
          <a:p>
            <a:pPr marL="109728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Price_Range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	Titles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Price_Range</a:t>
            </a:r>
            <a:r>
              <a:rPr lang="en-US" dirty="0"/>
              <a:t>, Book </a:t>
            </a:r>
            <a:r>
              <a:rPr lang="en-US" dirty="0" err="1">
                <a:solidFill>
                  <a:srgbClr val="0070C0"/>
                </a:solidFill>
              </a:rPr>
              <a:t>asc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47458"/>
      </p:ext>
    </p:extLst>
  </p:cSld>
  <p:clrMapOvr>
    <a:masterClrMapping/>
  </p:clrMapOvr>
  <p:transition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 vert="horz" anchor="ctr">
            <a:normAutofit/>
          </a:bodyPr>
          <a:lstStyle/>
          <a:p>
            <a:r>
              <a:rPr lang="en-US" sz="3200" dirty="0"/>
              <a:t>008 Format Conversion Functions /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all order totals by customers</a:t>
            </a:r>
          </a:p>
          <a:p>
            <a:r>
              <a:rPr lang="en-US" dirty="0"/>
              <a:t>Since this is only for analysis purposes we do not need to see decimals</a:t>
            </a:r>
          </a:p>
          <a:p>
            <a:r>
              <a:rPr lang="en-US" dirty="0"/>
              <a:t>Currency symbols and commas need to be shown</a:t>
            </a:r>
          </a:p>
        </p:txBody>
      </p:sp>
    </p:spTree>
    <p:extLst>
      <p:ext uri="{BB962C8B-B14F-4D97-AF65-F5344CB8AC3E}">
        <p14:creationId xmlns:p14="http://schemas.microsoft.com/office/powerpoint/2010/main" val="2355031657"/>
      </p:ext>
    </p:extLst>
  </p:cSld>
  <p:clrMapOvr>
    <a:masterClrMapping/>
  </p:clrMapOvr>
  <p:transition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 vert="horz" anchor="ctr">
            <a:normAutofit/>
          </a:bodyPr>
          <a:lstStyle/>
          <a:p>
            <a:r>
              <a:rPr lang="en-US" sz="3200" dirty="0"/>
              <a:t>008 Lab 1 Result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c.Custnum</a:t>
            </a:r>
            <a:r>
              <a:rPr lang="en-US" dirty="0"/>
              <a:t> as </a:t>
            </a:r>
            <a:r>
              <a:rPr lang="en-US" dirty="0" err="1"/>
              <a:t>CustID</a:t>
            </a:r>
            <a:r>
              <a:rPr lang="en-US" dirty="0"/>
              <a:t>,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Custname</a:t>
            </a:r>
            <a:r>
              <a:rPr lang="en-US" dirty="0"/>
              <a:t> as Customer,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'$'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dirty="0" err="1">
                <a:solidFill>
                  <a:srgbClr val="FF00FF"/>
                </a:solidFill>
              </a:rPr>
              <a:t>parsename</a:t>
            </a:r>
            <a:r>
              <a:rPr lang="en-US" dirty="0"/>
              <a:t>(</a:t>
            </a:r>
            <a:r>
              <a:rPr lang="en-US" dirty="0">
                <a:solidFill>
                  <a:srgbClr val="FF00FF"/>
                </a:solidFill>
              </a:rPr>
              <a:t>convert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nvarchar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FF"/>
                </a:solidFill>
              </a:rPr>
              <a:t>round</a:t>
            </a:r>
            <a:endParaRPr lang="en-US" dirty="0">
              <a:solidFill>
                <a:srgbClr val="FF00FF"/>
              </a:solidFill>
            </a:endParaRPr>
          </a:p>
          <a:p>
            <a:pPr marL="109728" indent="0">
              <a:buNone/>
            </a:pPr>
            <a:r>
              <a:rPr lang="en-US" dirty="0"/>
              <a:t>		(</a:t>
            </a:r>
            <a:r>
              <a:rPr lang="en-US" dirty="0">
                <a:solidFill>
                  <a:srgbClr val="FF00FF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qty</a:t>
            </a:r>
            <a:r>
              <a:rPr lang="en-US" dirty="0"/>
              <a:t>*</a:t>
            </a:r>
            <a:r>
              <a:rPr lang="en-US" dirty="0" err="1"/>
              <a:t>slprice</a:t>
            </a:r>
            <a:r>
              <a:rPr lang="en-US" dirty="0"/>
              <a:t>),0),1),2)</a:t>
            </a:r>
          </a:p>
          <a:p>
            <a:pPr marL="109728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'Customer Totals'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c, Sales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s, Titles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t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c.custnum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s.custnum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and</a:t>
            </a:r>
            <a:r>
              <a:rPr lang="en-US" dirty="0"/>
              <a:t> </a:t>
            </a:r>
            <a:r>
              <a:rPr lang="en-US" dirty="0" err="1"/>
              <a:t>t.partnum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s.partnum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c.Custnum</a:t>
            </a:r>
            <a:r>
              <a:rPr lang="en-US" dirty="0"/>
              <a:t>, </a:t>
            </a:r>
            <a:r>
              <a:rPr lang="en-US" dirty="0" err="1"/>
              <a:t>custname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94418"/>
      </p:ext>
    </p:extLst>
  </p:cSld>
  <p:clrMapOvr>
    <a:masterClrMapping/>
  </p:clrMapOvr>
  <p:transition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002 Sub </a:t>
            </a:r>
            <a:r>
              <a:rPr lang="en-US" dirty="0" err="1"/>
              <a:t>Qrys</a:t>
            </a:r>
            <a:r>
              <a:rPr lang="en-US" dirty="0"/>
              <a:t> / Lesson 1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sales reps with greater than average commission rates</a:t>
            </a:r>
          </a:p>
          <a:p>
            <a:r>
              <a:rPr lang="en-US" dirty="0"/>
              <a:t>What tables are needed?</a:t>
            </a:r>
          </a:p>
          <a:p>
            <a:r>
              <a:rPr lang="en-US" dirty="0"/>
              <a:t>What fields are needed?</a:t>
            </a:r>
          </a:p>
          <a:p>
            <a:r>
              <a:rPr lang="en-US" dirty="0"/>
              <a:t>What goes in the sub query?</a:t>
            </a:r>
          </a:p>
        </p:txBody>
      </p:sp>
    </p:spTree>
    <p:extLst>
      <p:ext uri="{BB962C8B-B14F-4D97-AF65-F5344CB8AC3E}">
        <p14:creationId xmlns:p14="http://schemas.microsoft.com/office/powerpoint/2010/main" val="3622368859"/>
      </p:ext>
    </p:extLst>
  </p:cSld>
  <p:clrMapOvr>
    <a:masterClrMapping/>
  </p:clrMapOvr>
  <p:transition>
    <p:dissolv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002 Lesson 1 Lab 1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repid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commrate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Slspers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commrate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AVG</a:t>
            </a:r>
            <a:r>
              <a:rPr lang="en-US" dirty="0"/>
              <a:t>(</a:t>
            </a:r>
            <a:r>
              <a:rPr lang="en-US" dirty="0" err="1"/>
              <a:t>commrate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Slspers)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94805"/>
      </p:ext>
    </p:extLst>
  </p:cSld>
  <p:clrMapOvr>
    <a:masterClrMapping/>
  </p:clrMapOvr>
  <p:transition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002 Sub </a:t>
            </a:r>
            <a:r>
              <a:rPr lang="en-US" dirty="0" err="1"/>
              <a:t>Qrys</a:t>
            </a:r>
            <a:r>
              <a:rPr lang="en-US" dirty="0"/>
              <a:t> / Lesson 2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sales reps that are not performing</a:t>
            </a:r>
          </a:p>
          <a:p>
            <a:r>
              <a:rPr lang="en-US" dirty="0"/>
              <a:t>How many and which tables are needed?</a:t>
            </a:r>
          </a:p>
          <a:p>
            <a:r>
              <a:rPr lang="en-US" dirty="0"/>
              <a:t>What fields are needed?</a:t>
            </a:r>
          </a:p>
          <a:p>
            <a:r>
              <a:rPr lang="en-US" dirty="0"/>
              <a:t>What goes in the sub query?</a:t>
            </a:r>
          </a:p>
        </p:txBody>
      </p:sp>
    </p:spTree>
    <p:extLst>
      <p:ext uri="{BB962C8B-B14F-4D97-AF65-F5344CB8AC3E}">
        <p14:creationId xmlns:p14="http://schemas.microsoft.com/office/powerpoint/2010/main" val="36518688"/>
      </p:ext>
    </p:extLst>
  </p:cSld>
  <p:clrMapOvr>
    <a:masterClrMapping/>
  </p:clrMapOvr>
  <p:transition>
    <p:dissolv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002 Lesson 2 Lab 2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Slspers.repid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Slspers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Slspers.repid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 in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Sales.repid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Sales)</a:t>
            </a:r>
          </a:p>
        </p:txBody>
      </p:sp>
    </p:spTree>
    <p:extLst>
      <p:ext uri="{BB962C8B-B14F-4D97-AF65-F5344CB8AC3E}">
        <p14:creationId xmlns:p14="http://schemas.microsoft.com/office/powerpoint/2010/main" val="2178258572"/>
      </p:ext>
    </p:extLst>
  </p:cSld>
  <p:clrMapOvr>
    <a:masterClrMapping/>
  </p:clrMapOvr>
  <p:transition>
    <p:dissolv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002 Sub </a:t>
            </a:r>
            <a:r>
              <a:rPr lang="en-US" dirty="0" err="1"/>
              <a:t>Qrys</a:t>
            </a:r>
            <a:r>
              <a:rPr lang="en-US" dirty="0"/>
              <a:t> / Lesson 4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same result as in the previous query (</a:t>
            </a:r>
            <a:r>
              <a:rPr lang="en-US" dirty="0">
                <a:solidFill>
                  <a:srgbClr val="FF0000"/>
                </a:solidFill>
              </a:rPr>
              <a:t>not previous lab</a:t>
            </a:r>
            <a:r>
              <a:rPr lang="en-US" dirty="0"/>
              <a:t>) with an inner join query</a:t>
            </a:r>
          </a:p>
          <a:p>
            <a:endParaRPr lang="en-US" dirty="0"/>
          </a:p>
          <a:p>
            <a:r>
              <a:rPr lang="en-US" i="1" dirty="0"/>
              <a:t>Hint - use the distinct qualifier</a:t>
            </a:r>
          </a:p>
        </p:txBody>
      </p:sp>
    </p:spTree>
    <p:extLst>
      <p:ext uri="{BB962C8B-B14F-4D97-AF65-F5344CB8AC3E}">
        <p14:creationId xmlns:p14="http://schemas.microsoft.com/office/powerpoint/2010/main" val="131885186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Level 3: </a:t>
            </a:r>
            <a:r>
              <a:rPr lang="en-US" u="sng" dirty="0"/>
              <a:t>Proper DB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Tables and Constraints</a:t>
            </a:r>
          </a:p>
          <a:p>
            <a:r>
              <a:rPr lang="en-US" dirty="0"/>
              <a:t>Create a Database and Import Tables</a:t>
            </a:r>
          </a:p>
          <a:p>
            <a:r>
              <a:rPr lang="en-US" dirty="0"/>
              <a:t>Setting Keys and Indexes</a:t>
            </a:r>
          </a:p>
          <a:p>
            <a:r>
              <a:rPr lang="en-US" dirty="0"/>
              <a:t>Setting Referential Integrity</a:t>
            </a:r>
          </a:p>
          <a:p>
            <a:r>
              <a:rPr lang="en-US" dirty="0"/>
              <a:t>Batch Processing</a:t>
            </a:r>
          </a:p>
          <a:p>
            <a:r>
              <a:rPr lang="en-US" dirty="0"/>
              <a:t>Proper Testing Procedures</a:t>
            </a:r>
          </a:p>
          <a:p>
            <a:r>
              <a:rPr lang="en-US" dirty="0"/>
              <a:t>Create Database Diagrams</a:t>
            </a:r>
          </a:p>
          <a:p>
            <a:r>
              <a:rPr lang="en-US" sz="2200" i="1" dirty="0"/>
              <a:t>Optional Time Permitting: see opt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85751"/>
      </p:ext>
    </p:extLst>
  </p:cSld>
  <p:clrMapOvr>
    <a:masterClrMapping/>
  </p:clrMapOvr>
  <p:transition advTm="10000">
    <p:dissolv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002 Lesson 4 Lab 3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distinct</a:t>
            </a:r>
            <a:r>
              <a:rPr lang="en-US" dirty="0"/>
              <a:t> </a:t>
            </a:r>
            <a:r>
              <a:rPr lang="en-US" dirty="0" err="1"/>
              <a:t>c.custnum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 as c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inner join</a:t>
            </a:r>
            <a:r>
              <a:rPr lang="en-US" dirty="0"/>
              <a:t> Sales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s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c.custnum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s.custnum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qty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dirty="0"/>
              <a:t> 400</a:t>
            </a:r>
          </a:p>
        </p:txBody>
      </p:sp>
    </p:spTree>
    <p:extLst>
      <p:ext uri="{BB962C8B-B14F-4D97-AF65-F5344CB8AC3E}">
        <p14:creationId xmlns:p14="http://schemas.microsoft.com/office/powerpoint/2010/main" val="326163975"/>
      </p:ext>
    </p:extLst>
  </p:cSld>
  <p:clrMapOvr>
    <a:masterClrMapping/>
  </p:clrMapOvr>
  <p:transition>
    <p:dissolv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002 Sub </a:t>
            </a:r>
            <a:r>
              <a:rPr lang="en-US" dirty="0" err="1"/>
              <a:t>Qrys</a:t>
            </a:r>
            <a:r>
              <a:rPr lang="en-US" dirty="0"/>
              <a:t> / Lesson 5 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inner join method versus sub </a:t>
            </a:r>
            <a:r>
              <a:rPr lang="en-US" dirty="0" err="1"/>
              <a:t>qry</a:t>
            </a:r>
            <a:r>
              <a:rPr lang="en-US" dirty="0"/>
              <a:t> method, create same results as in Lesson 5</a:t>
            </a:r>
          </a:p>
        </p:txBody>
      </p:sp>
    </p:spTree>
    <p:extLst>
      <p:ext uri="{BB962C8B-B14F-4D97-AF65-F5344CB8AC3E}">
        <p14:creationId xmlns:p14="http://schemas.microsoft.com/office/powerpoint/2010/main" val="3721042135"/>
      </p:ext>
    </p:extLst>
  </p:cSld>
  <p:clrMapOvr>
    <a:masterClrMapping/>
  </p:clrMapOvr>
  <p:transition>
    <p:dissolv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002 Lesson 5 Lab 4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distinct(</a:t>
            </a:r>
            <a:r>
              <a:rPr lang="en-US" dirty="0" err="1">
                <a:solidFill>
                  <a:srgbClr val="0070C0"/>
                </a:solidFill>
              </a:rPr>
              <a:t>c.custnum</a:t>
            </a:r>
            <a:r>
              <a:rPr lang="en-US" dirty="0"/>
              <a:t>), </a:t>
            </a:r>
            <a:r>
              <a:rPr lang="en-US" dirty="0" err="1"/>
              <a:t>Custname</a:t>
            </a:r>
            <a:r>
              <a:rPr lang="en-US" dirty="0"/>
              <a:t>, address,</a:t>
            </a:r>
          </a:p>
          <a:p>
            <a:pPr marL="109728" indent="0">
              <a:buNone/>
            </a:pPr>
            <a:r>
              <a:rPr lang="en-US" dirty="0"/>
              <a:t>	city, </a:t>
            </a:r>
            <a:r>
              <a:rPr lang="en-US" dirty="0">
                <a:solidFill>
                  <a:srgbClr val="FF00FF"/>
                </a:solidFill>
              </a:rPr>
              <a:t>max</a:t>
            </a:r>
            <a:r>
              <a:rPr lang="en-US" dirty="0"/>
              <a:t>(</a:t>
            </a:r>
            <a:r>
              <a:rPr lang="en-US" dirty="0" err="1"/>
              <a:t>slprice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BkPrice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 as c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inner join </a:t>
            </a:r>
            <a:r>
              <a:rPr lang="en-US" dirty="0"/>
              <a:t>Sales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s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c.custnum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s.custnum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inner join </a:t>
            </a:r>
            <a:r>
              <a:rPr lang="en-US" dirty="0"/>
              <a:t>Titles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t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s.partnum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t.partnum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c.custnum</a:t>
            </a:r>
            <a:r>
              <a:rPr lang="en-US" dirty="0"/>
              <a:t>, </a:t>
            </a:r>
            <a:r>
              <a:rPr lang="en-US" dirty="0" err="1"/>
              <a:t>custname</a:t>
            </a:r>
            <a:r>
              <a:rPr lang="en-US" dirty="0"/>
              <a:t>, address, city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having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MAX</a:t>
            </a:r>
            <a:r>
              <a:rPr lang="en-US" dirty="0"/>
              <a:t>(</a:t>
            </a:r>
            <a:r>
              <a:rPr lang="en-US" dirty="0" err="1"/>
              <a:t>slprice</a:t>
            </a:r>
            <a:r>
              <a:rPr lang="en-US" dirty="0"/>
              <a:t>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&gt;=</a:t>
            </a:r>
            <a:r>
              <a:rPr lang="en-US" dirty="0"/>
              <a:t>35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custname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asc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65547"/>
      </p:ext>
    </p:extLst>
  </p:cSld>
  <p:clrMapOvr>
    <a:masterClrMapping/>
  </p:clrMapOvr>
  <p:transition>
    <p:dissolv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002 Lesson 5 Lab 5 Optional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report that shows Order Total for each individual order</a:t>
            </a:r>
          </a:p>
          <a:p>
            <a:r>
              <a:rPr lang="en-US" dirty="0"/>
              <a:t>Give the percent of the grand total that each individual order represents</a:t>
            </a:r>
          </a:p>
          <a:p>
            <a:r>
              <a:rPr lang="en-US" dirty="0"/>
              <a:t>Display all relevant fields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Order number and Name of Book Ordered</a:t>
            </a:r>
          </a:p>
          <a:p>
            <a:pPr lvl="1"/>
            <a:r>
              <a:rPr lang="en-US" dirty="0"/>
              <a:t>Order value</a:t>
            </a:r>
          </a:p>
          <a:p>
            <a:pPr lvl="1"/>
            <a:r>
              <a:rPr lang="en-US" dirty="0"/>
              <a:t>Grand total</a:t>
            </a:r>
          </a:p>
          <a:p>
            <a:pPr lvl="1"/>
            <a:r>
              <a:rPr lang="en-US" dirty="0"/>
              <a:t>% of Grand Total</a:t>
            </a:r>
          </a:p>
        </p:txBody>
      </p:sp>
    </p:spTree>
    <p:extLst>
      <p:ext uri="{BB962C8B-B14F-4D97-AF65-F5344CB8AC3E}">
        <p14:creationId xmlns:p14="http://schemas.microsoft.com/office/powerpoint/2010/main" val="3276149447"/>
      </p:ext>
    </p:extLst>
  </p:cSld>
  <p:clrMapOvr>
    <a:masterClrMapping/>
  </p:clrMapOvr>
  <p:transition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rmAutofit/>
          </a:bodyPr>
          <a:lstStyle/>
          <a:p>
            <a:r>
              <a:rPr lang="en-US" dirty="0"/>
              <a:t>002 Lesson 5 Lab 5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600" dirty="0">
                <a:solidFill>
                  <a:srgbClr val="00B0F0"/>
                </a:solidFill>
              </a:rPr>
              <a:t>Select</a:t>
            </a:r>
          </a:p>
          <a:p>
            <a:pPr marL="109728" indent="0">
              <a:buNone/>
            </a:pPr>
            <a:r>
              <a:rPr lang="en-US" sz="2600" dirty="0"/>
              <a:t>     </a:t>
            </a:r>
            <a:r>
              <a:rPr lang="en-US" sz="2600" dirty="0" err="1"/>
              <a:t>Custname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F0"/>
                </a:solidFill>
              </a:rPr>
              <a:t>as</a:t>
            </a:r>
            <a:r>
              <a:rPr lang="en-US" sz="2600" dirty="0"/>
              <a:t> Customer, </a:t>
            </a:r>
          </a:p>
          <a:p>
            <a:pPr marL="109728" indent="0">
              <a:buNone/>
            </a:pPr>
            <a:r>
              <a:rPr lang="en-US" sz="2600" dirty="0"/>
              <a:t>     </a:t>
            </a:r>
            <a:r>
              <a:rPr lang="en-US" sz="2600" dirty="0" err="1"/>
              <a:t>Ordnum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'</a:t>
            </a:r>
            <a:r>
              <a:rPr lang="en-US" sz="2600" dirty="0" err="1">
                <a:solidFill>
                  <a:srgbClr val="FF0000"/>
                </a:solidFill>
              </a:rPr>
              <a:t>Ord</a:t>
            </a:r>
            <a:r>
              <a:rPr lang="en-US" sz="2600" dirty="0">
                <a:solidFill>
                  <a:srgbClr val="FF0000"/>
                </a:solidFill>
              </a:rPr>
              <a:t> #'</a:t>
            </a:r>
            <a:r>
              <a:rPr lang="en-US" sz="2600" dirty="0"/>
              <a:t>, </a:t>
            </a:r>
          </a:p>
          <a:p>
            <a:pPr marL="109728" indent="0">
              <a:buNone/>
            </a:pPr>
            <a:r>
              <a:rPr lang="en-US" sz="2600" dirty="0"/>
              <a:t>     </a:t>
            </a:r>
            <a:r>
              <a:rPr lang="en-US" sz="2600" dirty="0" err="1"/>
              <a:t>Bktitle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F0"/>
                </a:solidFill>
              </a:rPr>
              <a:t>as</a:t>
            </a:r>
            <a:r>
              <a:rPr lang="en-US" sz="2600" dirty="0"/>
              <a:t> Book, </a:t>
            </a:r>
          </a:p>
          <a:p>
            <a:pPr marL="109728" indent="0">
              <a:buNone/>
            </a:pPr>
            <a:r>
              <a:rPr lang="en-US" sz="2600" dirty="0"/>
              <a:t>     </a:t>
            </a:r>
            <a:r>
              <a:rPr lang="en-US" sz="2600" dirty="0" err="1"/>
              <a:t>Qty</a:t>
            </a:r>
            <a:r>
              <a:rPr lang="en-US" sz="2600" dirty="0"/>
              <a:t>*</a:t>
            </a:r>
            <a:r>
              <a:rPr lang="en-US" sz="2600" dirty="0" err="1"/>
              <a:t>slprice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F0"/>
                </a:solidFill>
              </a:rPr>
              <a:t>as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'</a:t>
            </a:r>
            <a:r>
              <a:rPr lang="en-US" sz="2600" dirty="0" err="1">
                <a:solidFill>
                  <a:srgbClr val="FF0000"/>
                </a:solidFill>
              </a:rPr>
              <a:t>Ord</a:t>
            </a:r>
            <a:r>
              <a:rPr lang="en-US" sz="2600" dirty="0">
                <a:solidFill>
                  <a:srgbClr val="FF0000"/>
                </a:solidFill>
              </a:rPr>
              <a:t> Total'</a:t>
            </a:r>
            <a:r>
              <a:rPr lang="en-US" sz="2600" dirty="0"/>
              <a:t>,</a:t>
            </a:r>
          </a:p>
          <a:p>
            <a:pPr marL="109728" indent="0">
              <a:buNone/>
            </a:pPr>
            <a:r>
              <a:rPr lang="en-US" sz="2600" dirty="0"/>
              <a:t>     </a:t>
            </a:r>
            <a:r>
              <a:rPr lang="en-US" sz="2600" dirty="0" err="1"/>
              <a:t>Qty</a:t>
            </a:r>
            <a:r>
              <a:rPr lang="en-US" sz="2600" dirty="0"/>
              <a:t>*</a:t>
            </a:r>
            <a:r>
              <a:rPr lang="en-US" sz="2600" dirty="0" err="1"/>
              <a:t>slprice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pPr marL="109728" indent="0">
              <a:buNone/>
            </a:pPr>
            <a:r>
              <a:rPr lang="en-US" sz="2600" dirty="0"/>
              <a:t>	(</a:t>
            </a:r>
            <a:r>
              <a:rPr lang="en-US" sz="2600" dirty="0">
                <a:solidFill>
                  <a:srgbClr val="00B0F0"/>
                </a:solidFill>
              </a:rPr>
              <a:t>Select </a:t>
            </a:r>
            <a:r>
              <a:rPr lang="en-US" sz="2600" dirty="0">
                <a:solidFill>
                  <a:srgbClr val="FF00FF"/>
                </a:solidFill>
              </a:rPr>
              <a:t>sum</a:t>
            </a:r>
            <a:r>
              <a:rPr lang="en-US" sz="2600" dirty="0"/>
              <a:t>(</a:t>
            </a:r>
            <a:r>
              <a:rPr lang="en-US" sz="2600" dirty="0" err="1"/>
              <a:t>Qty</a:t>
            </a:r>
            <a:r>
              <a:rPr lang="en-US" sz="2600" dirty="0"/>
              <a:t>*</a:t>
            </a:r>
            <a:r>
              <a:rPr lang="en-US" sz="2600" dirty="0" err="1"/>
              <a:t>slprice</a:t>
            </a:r>
            <a:r>
              <a:rPr lang="en-US" sz="2600" dirty="0"/>
              <a:t>)</a:t>
            </a:r>
          </a:p>
          <a:p>
            <a:pPr marL="109728" indent="0">
              <a:buNone/>
            </a:pPr>
            <a:r>
              <a:rPr lang="en-US" sz="2600" dirty="0"/>
              <a:t>	 </a:t>
            </a:r>
            <a:r>
              <a:rPr lang="en-US" sz="2600" dirty="0">
                <a:solidFill>
                  <a:srgbClr val="00B0F0"/>
                </a:solidFill>
              </a:rPr>
              <a:t>From</a:t>
            </a:r>
            <a:r>
              <a:rPr lang="en-US" sz="2600" dirty="0"/>
              <a:t> Sales </a:t>
            </a:r>
            <a:r>
              <a:rPr lang="en-US" sz="2600" dirty="0">
                <a:solidFill>
                  <a:srgbClr val="00B0F0"/>
                </a:solidFill>
              </a:rPr>
              <a:t>as</a:t>
            </a:r>
            <a:r>
              <a:rPr lang="en-US" sz="2600" dirty="0"/>
              <a:t> </a:t>
            </a:r>
            <a:r>
              <a:rPr lang="en-US" sz="2600" dirty="0" err="1"/>
              <a:t>s,Titles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F0"/>
                </a:solidFill>
              </a:rPr>
              <a:t>as</a:t>
            </a:r>
            <a:r>
              <a:rPr lang="en-US" sz="2600" dirty="0"/>
              <a:t> t</a:t>
            </a:r>
          </a:p>
          <a:p>
            <a:pPr marL="109728" indent="0">
              <a:buNone/>
            </a:pPr>
            <a:r>
              <a:rPr lang="en-US" sz="2600" dirty="0"/>
              <a:t>	 </a:t>
            </a:r>
            <a:r>
              <a:rPr lang="en-US" sz="2600" dirty="0">
                <a:solidFill>
                  <a:srgbClr val="00B0F0"/>
                </a:solidFill>
              </a:rPr>
              <a:t>Where</a:t>
            </a:r>
            <a:r>
              <a:rPr lang="en-US" sz="2600" dirty="0"/>
              <a:t> </a:t>
            </a:r>
            <a:r>
              <a:rPr lang="en-US" sz="2600" dirty="0" err="1"/>
              <a:t>t.partnum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 err="1"/>
              <a:t>s.partnum</a:t>
            </a:r>
            <a:r>
              <a:rPr lang="en-US" sz="2600" dirty="0"/>
              <a:t>) </a:t>
            </a:r>
            <a:r>
              <a:rPr lang="en-US" sz="2600" dirty="0">
                <a:solidFill>
                  <a:srgbClr val="00B0F0"/>
                </a:solidFill>
              </a:rPr>
              <a:t>as </a:t>
            </a:r>
            <a:r>
              <a:rPr lang="en-US" sz="2600" dirty="0">
                <a:solidFill>
                  <a:srgbClr val="FF0000"/>
                </a:solidFill>
              </a:rPr>
              <a:t>'% Of Total'</a:t>
            </a:r>
            <a:r>
              <a:rPr lang="en-US" sz="2600"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9500" y="6324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Continued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4241339636"/>
      </p:ext>
    </p:extLst>
  </p:cSld>
  <p:clrMapOvr>
    <a:masterClrMapping/>
  </p:clrMapOvr>
  <p:transition>
    <p:dissolv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rmAutofit fontScale="90000"/>
          </a:bodyPr>
          <a:lstStyle/>
          <a:p>
            <a:r>
              <a:rPr lang="en-US" dirty="0"/>
              <a:t>002 Lesson 5 Lab 5 Result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600" dirty="0"/>
              <a:t>     (</a:t>
            </a:r>
            <a:r>
              <a:rPr lang="en-US" sz="2600" dirty="0">
                <a:solidFill>
                  <a:srgbClr val="00B0F0"/>
                </a:solidFill>
              </a:rPr>
              <a:t>Select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FF"/>
                </a:solidFill>
              </a:rPr>
              <a:t>sum</a:t>
            </a:r>
            <a:r>
              <a:rPr lang="en-US" sz="2600" dirty="0"/>
              <a:t>(</a:t>
            </a:r>
            <a:r>
              <a:rPr lang="en-US" sz="2600" dirty="0" err="1"/>
              <a:t>Qty</a:t>
            </a:r>
            <a:r>
              <a:rPr lang="en-US" sz="2600" dirty="0"/>
              <a:t>*</a:t>
            </a:r>
            <a:r>
              <a:rPr lang="en-US" sz="2600" dirty="0" err="1"/>
              <a:t>slprice</a:t>
            </a:r>
            <a:r>
              <a:rPr lang="en-US" sz="2600" dirty="0"/>
              <a:t>)</a:t>
            </a:r>
          </a:p>
          <a:p>
            <a:pPr marL="109728" indent="0">
              <a:buNone/>
            </a:pPr>
            <a:r>
              <a:rPr lang="en-US" sz="2600" dirty="0">
                <a:solidFill>
                  <a:srgbClr val="00B0F0"/>
                </a:solidFill>
              </a:rPr>
              <a:t>     From </a:t>
            </a:r>
            <a:r>
              <a:rPr lang="en-US" sz="2600" dirty="0"/>
              <a:t>Sales </a:t>
            </a:r>
            <a:r>
              <a:rPr lang="en-US" sz="2600" dirty="0">
                <a:solidFill>
                  <a:srgbClr val="00B0F0"/>
                </a:solidFill>
              </a:rPr>
              <a:t>as</a:t>
            </a:r>
            <a:r>
              <a:rPr lang="en-US" sz="2600" dirty="0"/>
              <a:t> s, Titles </a:t>
            </a:r>
            <a:r>
              <a:rPr lang="en-US" sz="2600" dirty="0">
                <a:solidFill>
                  <a:srgbClr val="00B0F0"/>
                </a:solidFill>
              </a:rPr>
              <a:t>as</a:t>
            </a:r>
            <a:r>
              <a:rPr lang="en-US" sz="2600" dirty="0"/>
              <a:t> t</a:t>
            </a:r>
          </a:p>
          <a:p>
            <a:pPr marL="109728" indent="0">
              <a:buNone/>
            </a:pPr>
            <a:r>
              <a:rPr lang="en-US" sz="2600" dirty="0"/>
              <a:t>     </a:t>
            </a:r>
            <a:r>
              <a:rPr lang="en-US" sz="2600" dirty="0">
                <a:solidFill>
                  <a:srgbClr val="00B0F0"/>
                </a:solidFill>
              </a:rPr>
              <a:t>where</a:t>
            </a:r>
            <a:r>
              <a:rPr lang="en-US" sz="2600" dirty="0"/>
              <a:t> </a:t>
            </a:r>
            <a:r>
              <a:rPr lang="en-US" sz="2600" dirty="0" err="1"/>
              <a:t>t.partnum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 err="1"/>
              <a:t>s.partnum</a:t>
            </a:r>
            <a:r>
              <a:rPr lang="en-US" sz="2600" dirty="0"/>
              <a:t>) </a:t>
            </a:r>
            <a:r>
              <a:rPr lang="en-US" sz="2600" dirty="0">
                <a:solidFill>
                  <a:srgbClr val="00B0F0"/>
                </a:solidFill>
              </a:rPr>
              <a:t>as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'Grand Total'</a:t>
            </a:r>
          </a:p>
          <a:p>
            <a:pPr marL="109728" indent="0">
              <a:buNone/>
            </a:pPr>
            <a:r>
              <a:rPr lang="en-US" sz="2600" dirty="0">
                <a:solidFill>
                  <a:srgbClr val="00B0F0"/>
                </a:solidFill>
              </a:rPr>
              <a:t>From</a:t>
            </a:r>
          </a:p>
          <a:p>
            <a:pPr marL="109728" indent="0">
              <a:buNone/>
            </a:pPr>
            <a:r>
              <a:rPr lang="en-US" sz="2600" dirty="0"/>
              <a:t>     Customers </a:t>
            </a:r>
            <a:r>
              <a:rPr lang="en-US" sz="2600" dirty="0">
                <a:solidFill>
                  <a:srgbClr val="00B0F0"/>
                </a:solidFill>
              </a:rPr>
              <a:t>as</a:t>
            </a:r>
            <a:r>
              <a:rPr lang="en-US" sz="2600" dirty="0"/>
              <a:t> c</a:t>
            </a:r>
          </a:p>
          <a:p>
            <a:pPr marL="109728" indent="0"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    join</a:t>
            </a:r>
            <a:r>
              <a:rPr lang="en-US" sz="2600" dirty="0"/>
              <a:t> Sales </a:t>
            </a:r>
            <a:r>
              <a:rPr lang="en-US" sz="2600" dirty="0">
                <a:solidFill>
                  <a:srgbClr val="00B0F0"/>
                </a:solidFill>
              </a:rPr>
              <a:t>as</a:t>
            </a:r>
            <a:r>
              <a:rPr lang="en-US" sz="2600" dirty="0"/>
              <a:t> s </a:t>
            </a:r>
            <a:r>
              <a:rPr lang="en-US" sz="2600" dirty="0">
                <a:solidFill>
                  <a:srgbClr val="00B0F0"/>
                </a:solidFill>
              </a:rPr>
              <a:t>on</a:t>
            </a:r>
            <a:r>
              <a:rPr lang="en-US" sz="2600" dirty="0"/>
              <a:t> </a:t>
            </a:r>
            <a:r>
              <a:rPr lang="en-US" sz="2600" dirty="0" err="1"/>
              <a:t>s.custnum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 err="1"/>
              <a:t>c.custnum</a:t>
            </a:r>
            <a:endParaRPr lang="en-US" sz="2600" dirty="0"/>
          </a:p>
          <a:p>
            <a:pPr marL="109728" indent="0"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    join</a:t>
            </a:r>
            <a:r>
              <a:rPr lang="en-US" sz="2600" dirty="0"/>
              <a:t> Titles </a:t>
            </a:r>
            <a:r>
              <a:rPr lang="en-US" sz="2600" dirty="0">
                <a:solidFill>
                  <a:srgbClr val="00B0F0"/>
                </a:solidFill>
              </a:rPr>
              <a:t>as</a:t>
            </a:r>
            <a:r>
              <a:rPr lang="en-US" sz="2600" dirty="0"/>
              <a:t> t </a:t>
            </a:r>
            <a:r>
              <a:rPr lang="en-US" sz="2600" dirty="0">
                <a:solidFill>
                  <a:srgbClr val="00B0F0"/>
                </a:solidFill>
              </a:rPr>
              <a:t>on</a:t>
            </a:r>
            <a:r>
              <a:rPr lang="en-US" sz="2600" dirty="0"/>
              <a:t> </a:t>
            </a:r>
            <a:r>
              <a:rPr lang="en-US" sz="2600" dirty="0" err="1"/>
              <a:t>t.partnum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 err="1"/>
              <a:t>s.partnum</a:t>
            </a:r>
            <a:endParaRPr lang="en-US" sz="2600" dirty="0"/>
          </a:p>
          <a:p>
            <a:pPr marL="109728" indent="0">
              <a:buNone/>
            </a:pPr>
            <a:r>
              <a:rPr lang="en-US" sz="2600" dirty="0">
                <a:solidFill>
                  <a:srgbClr val="00B0F0"/>
                </a:solidFill>
              </a:rPr>
              <a:t>Order By </a:t>
            </a:r>
            <a:r>
              <a:rPr lang="en-US" sz="2600" dirty="0" err="1"/>
              <a:t>custname</a:t>
            </a:r>
            <a:r>
              <a:rPr lang="en-US" sz="2600" dirty="0"/>
              <a:t>, </a:t>
            </a:r>
            <a:r>
              <a:rPr lang="en-US" sz="2600" dirty="0" err="1"/>
              <a:t>Ordnum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1339636"/>
      </p:ext>
    </p:extLst>
  </p:cSld>
  <p:clrMapOvr>
    <a:masterClrMapping/>
  </p:clrMapOvr>
  <p:transition>
    <p:dissolv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>
            <a:normAutofit/>
          </a:bodyPr>
          <a:lstStyle/>
          <a:p>
            <a:r>
              <a:rPr lang="en-US" dirty="0"/>
              <a:t>005 Views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This is required for all following Labs including Stored Procedures</a:t>
            </a:r>
          </a:p>
          <a:p>
            <a:pPr lvl="1"/>
            <a:r>
              <a:rPr lang="en-US" dirty="0"/>
              <a:t>Create an '</a:t>
            </a:r>
            <a:r>
              <a:rPr lang="en-US" u="sng" dirty="0" err="1"/>
              <a:t>AllTablesBase</a:t>
            </a:r>
            <a:r>
              <a:rPr lang="en-US" dirty="0"/>
              <a:t>' View of main tables (Customers, Sales, Titles, Slspers)</a:t>
            </a:r>
          </a:p>
          <a:p>
            <a:pPr lvl="1"/>
            <a:r>
              <a:rPr lang="en-US" dirty="0"/>
              <a:t>Show all fields (but no duplicate fields)</a:t>
            </a:r>
          </a:p>
          <a:p>
            <a:pPr lvl="1"/>
            <a:r>
              <a:rPr lang="en-US" dirty="0"/>
              <a:t>Show a total </a:t>
            </a:r>
            <a:r>
              <a:rPr lang="en-US" b="1" u="sng" dirty="0"/>
              <a:t>value</a:t>
            </a:r>
            <a:r>
              <a:rPr lang="en-US" dirty="0"/>
              <a:t> per order calculation</a:t>
            </a:r>
          </a:p>
          <a:p>
            <a:pPr lvl="1"/>
            <a:r>
              <a:rPr lang="en-US" dirty="0"/>
              <a:t>Show </a:t>
            </a:r>
            <a:r>
              <a:rPr lang="en-US" b="1" u="sng" dirty="0"/>
              <a:t>all records</a:t>
            </a:r>
            <a:r>
              <a:rPr lang="en-US" b="1" dirty="0"/>
              <a:t> </a:t>
            </a:r>
            <a:r>
              <a:rPr lang="en-US" dirty="0"/>
              <a:t>from all tables referenced in the view</a:t>
            </a:r>
          </a:p>
        </p:txBody>
      </p:sp>
    </p:spTree>
    <p:extLst>
      <p:ext uri="{BB962C8B-B14F-4D97-AF65-F5344CB8AC3E}">
        <p14:creationId xmlns:p14="http://schemas.microsoft.com/office/powerpoint/2010/main" val="2941883449"/>
      </p:ext>
    </p:extLst>
  </p:cSld>
  <p:clrMapOvr>
    <a:masterClrMapping/>
  </p:clrMapOvr>
  <p:transition>
    <p:dissolv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005 Lab 1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9424"/>
            <a:ext cx="86106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CREATE VIEW </a:t>
            </a:r>
            <a:r>
              <a:rPr lang="en-US" sz="2000" dirty="0" err="1"/>
              <a:t>AllTablesBase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AS 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SELECT </a:t>
            </a:r>
          </a:p>
          <a:p>
            <a:pPr marL="109728" indent="0">
              <a:buNone/>
            </a:pPr>
            <a:r>
              <a:rPr lang="en-US" sz="2000" dirty="0"/>
              <a:t>	c.*, 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s.ordnum</a:t>
            </a:r>
            <a:r>
              <a:rPr lang="en-US" sz="2000" dirty="0"/>
              <a:t>, </a:t>
            </a:r>
            <a:r>
              <a:rPr lang="en-US" sz="2000" dirty="0" err="1"/>
              <a:t>sldate</a:t>
            </a:r>
            <a:r>
              <a:rPr lang="en-US" sz="2000" dirty="0"/>
              <a:t>, </a:t>
            </a:r>
            <a:r>
              <a:rPr lang="en-US" sz="2000" dirty="0" err="1"/>
              <a:t>qty</a:t>
            </a:r>
            <a:r>
              <a:rPr lang="en-US" sz="2000" dirty="0"/>
              <a:t>, </a:t>
            </a:r>
          </a:p>
          <a:p>
            <a:pPr marL="109728" indent="0">
              <a:buNone/>
            </a:pPr>
            <a:r>
              <a:rPr lang="en-US" sz="2000" dirty="0"/>
              <a:t>	t.*,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r.lname</a:t>
            </a:r>
            <a:r>
              <a:rPr lang="en-US" sz="2000" dirty="0"/>
              <a:t>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commrate</a:t>
            </a:r>
            <a:r>
              <a:rPr lang="en-US" sz="2000" dirty="0"/>
              <a:t>,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qty</a:t>
            </a:r>
            <a:r>
              <a:rPr lang="en-US" sz="2000" dirty="0"/>
              <a:t>*</a:t>
            </a:r>
            <a:r>
              <a:rPr lang="en-US" sz="2000" dirty="0" err="1"/>
              <a:t>slprice</a:t>
            </a:r>
            <a:r>
              <a:rPr lang="en-US" sz="2000" dirty="0"/>
              <a:t> as </a:t>
            </a:r>
            <a:r>
              <a:rPr lang="en-US" sz="2000" dirty="0" err="1"/>
              <a:t>OrderTotal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</a:p>
          <a:p>
            <a:pPr marL="109728" indent="0">
              <a:buNone/>
            </a:pPr>
            <a:r>
              <a:rPr lang="en-US" sz="2000" dirty="0"/>
              <a:t>     	Customers </a:t>
            </a:r>
            <a:r>
              <a:rPr lang="en-US" sz="2000" dirty="0">
                <a:solidFill>
                  <a:srgbClr val="0070C0"/>
                </a:solidFill>
              </a:rPr>
              <a:t>AS</a:t>
            </a:r>
            <a:r>
              <a:rPr lang="en-US" sz="2000" dirty="0"/>
              <a:t> c </a:t>
            </a:r>
            <a:r>
              <a:rPr lang="en-US" sz="2000" dirty="0">
                <a:solidFill>
                  <a:srgbClr val="0070C0"/>
                </a:solidFill>
              </a:rPr>
              <a:t>Full OUTER JOIN</a:t>
            </a:r>
          </a:p>
          <a:p>
            <a:pPr marL="109728" indent="0">
              <a:buNone/>
            </a:pPr>
            <a:r>
              <a:rPr lang="en-US" sz="2000" dirty="0"/>
              <a:t>    	Sales </a:t>
            </a:r>
            <a:r>
              <a:rPr lang="en-US" sz="2000" dirty="0">
                <a:solidFill>
                  <a:srgbClr val="0070C0"/>
                </a:solidFill>
              </a:rPr>
              <a:t>AS</a:t>
            </a:r>
            <a:r>
              <a:rPr lang="en-US" sz="2000" dirty="0"/>
              <a:t> s </a:t>
            </a:r>
            <a:r>
              <a:rPr lang="en-US" sz="2000" dirty="0">
                <a:solidFill>
                  <a:srgbClr val="0070C0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 err="1"/>
              <a:t>s.custnum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c.custnum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Full OUTER JOIN</a:t>
            </a:r>
          </a:p>
          <a:p>
            <a:pPr marL="109728" indent="0">
              <a:buNone/>
            </a:pPr>
            <a:r>
              <a:rPr lang="en-US" sz="2000" dirty="0"/>
              <a:t>     	Titles </a:t>
            </a:r>
            <a:r>
              <a:rPr lang="en-US" sz="2000" dirty="0">
                <a:solidFill>
                  <a:srgbClr val="0070C0"/>
                </a:solidFill>
              </a:rPr>
              <a:t>AS</a:t>
            </a:r>
            <a:r>
              <a:rPr lang="en-US" sz="2000" dirty="0"/>
              <a:t> t </a:t>
            </a:r>
            <a:r>
              <a:rPr lang="en-US" sz="2000" dirty="0">
                <a:solidFill>
                  <a:srgbClr val="0070C0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 err="1"/>
              <a:t>t.partnum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s.partnum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Full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OUTER JOIN</a:t>
            </a:r>
          </a:p>
          <a:p>
            <a:pPr marL="109728" indent="0">
              <a:buNone/>
            </a:pPr>
            <a:r>
              <a:rPr lang="en-US" sz="2000" dirty="0"/>
              <a:t>     	Slspers </a:t>
            </a:r>
            <a:r>
              <a:rPr lang="en-US" sz="2000" dirty="0">
                <a:solidFill>
                  <a:srgbClr val="0070C0"/>
                </a:solidFill>
              </a:rPr>
              <a:t>AS</a:t>
            </a:r>
            <a:r>
              <a:rPr lang="en-US" sz="2000" dirty="0"/>
              <a:t> r </a:t>
            </a:r>
            <a:r>
              <a:rPr lang="en-US" sz="2000" dirty="0">
                <a:solidFill>
                  <a:srgbClr val="0070C0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 err="1"/>
              <a:t>r.repid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c.repid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912388"/>
      </p:ext>
    </p:extLst>
  </p:cSld>
  <p:clrMapOvr>
    <a:masterClrMapping/>
  </p:clrMapOvr>
  <p:transition>
    <p:dissolv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005 Views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</a:t>
            </a:r>
          </a:p>
          <a:p>
            <a:pPr lvl="1"/>
            <a:r>
              <a:rPr lang="en-US" dirty="0"/>
              <a:t>Create a View '</a:t>
            </a:r>
            <a:r>
              <a:rPr lang="en-US" u="sng" dirty="0" err="1"/>
              <a:t>GrandTotalAllOrders</a:t>
            </a:r>
            <a:r>
              <a:rPr lang="en-US" dirty="0"/>
              <a:t>' based on the view “</a:t>
            </a:r>
            <a:r>
              <a:rPr lang="en-US" dirty="0" err="1"/>
              <a:t>AllTablesBase</a:t>
            </a:r>
            <a:r>
              <a:rPr lang="en-US" dirty="0"/>
              <a:t>” to show the grand total of all the orders</a:t>
            </a:r>
          </a:p>
          <a:p>
            <a:r>
              <a:rPr lang="en-US" dirty="0"/>
              <a:t>Part 2:</a:t>
            </a:r>
          </a:p>
          <a:p>
            <a:pPr lvl="1"/>
            <a:r>
              <a:rPr lang="en-US" dirty="0"/>
              <a:t>Create a Select query based on the “</a:t>
            </a:r>
            <a:r>
              <a:rPr lang="en-US" dirty="0" err="1"/>
              <a:t>GrandTotalAllOrders</a:t>
            </a:r>
            <a:r>
              <a:rPr lang="en-US" dirty="0"/>
              <a:t>” and the “</a:t>
            </a:r>
            <a:r>
              <a:rPr lang="en-US" dirty="0" err="1"/>
              <a:t>AllTablesBase</a:t>
            </a:r>
            <a:r>
              <a:rPr lang="en-US" dirty="0"/>
              <a:t>”  views to show the </a:t>
            </a:r>
            <a:r>
              <a:rPr lang="en-US" b="1" u="sng" dirty="0"/>
              <a:t>percent of total per each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46750"/>
      </p:ext>
    </p:extLst>
  </p:cSld>
  <p:clrMapOvr>
    <a:masterClrMapping/>
  </p:clrMapOvr>
  <p:transition>
    <p:dissolv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005 Lab 2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9424"/>
            <a:ext cx="8534400" cy="4325112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Part 1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create view </a:t>
            </a:r>
            <a:r>
              <a:rPr lang="en-US" dirty="0" err="1"/>
              <a:t>GrandTotalAllOrders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orderTotal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GrandTotal</a:t>
            </a:r>
            <a:r>
              <a:rPr lang="en-US" dirty="0"/>
              <a:t> 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alltablesbase</a:t>
            </a:r>
            <a:r>
              <a:rPr lang="en-US" dirty="0"/>
              <a:t> 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3600" dirty="0"/>
              <a:t>Part 2</a:t>
            </a:r>
            <a:endParaRPr lang="en-US" dirty="0"/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State, </a:t>
            </a:r>
            <a:r>
              <a:rPr lang="en-US" dirty="0">
                <a:solidFill>
                  <a:srgbClr val="FF00FF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Ordertotal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TotalsByState</a:t>
            </a:r>
            <a:r>
              <a:rPr lang="en-US" dirty="0"/>
              <a:t>, </a:t>
            </a:r>
            <a:r>
              <a:rPr lang="en-US" dirty="0" err="1"/>
              <a:t>GrandTotal</a:t>
            </a:r>
            <a:r>
              <a:rPr lang="en-US" dirty="0"/>
              <a:t>, 	</a:t>
            </a:r>
            <a:r>
              <a:rPr lang="en-US" dirty="0">
                <a:solidFill>
                  <a:srgbClr val="FF00FF"/>
                </a:solidFill>
              </a:rPr>
              <a:t>round</a:t>
            </a:r>
            <a:r>
              <a:rPr lang="en-US" dirty="0"/>
              <a:t>(</a:t>
            </a:r>
            <a:r>
              <a:rPr lang="en-US" dirty="0">
                <a:solidFill>
                  <a:srgbClr val="FF00FF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ordertotal</a:t>
            </a:r>
            <a:r>
              <a:rPr lang="en-US" dirty="0"/>
              <a:t>),2)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/>
              <a:t>grandtotal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'%</a:t>
            </a:r>
            <a:r>
              <a:rPr lang="en-US" dirty="0" err="1">
                <a:solidFill>
                  <a:srgbClr val="FF0000"/>
                </a:solidFill>
              </a:rPr>
              <a:t>ofTotal</a:t>
            </a:r>
            <a:r>
              <a:rPr lang="en-US" dirty="0">
                <a:solidFill>
                  <a:srgbClr val="FF0000"/>
                </a:solidFill>
              </a:rPr>
              <a:t>'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dbo.alltablesbase</a:t>
            </a:r>
            <a:r>
              <a:rPr lang="en-US" dirty="0"/>
              <a:t> </a:t>
            </a:r>
            <a:r>
              <a:rPr lang="en-US" dirty="0">
                <a:solidFill>
                  <a:srgbClr val="00CC00"/>
                </a:solidFill>
              </a:rPr>
              <a:t>- - this is a view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cross join </a:t>
            </a:r>
            <a:r>
              <a:rPr lang="en-US" dirty="0" err="1"/>
              <a:t>dbo.GrandTotalAllOrders</a:t>
            </a:r>
            <a:r>
              <a:rPr lang="en-US" dirty="0"/>
              <a:t> </a:t>
            </a:r>
            <a:r>
              <a:rPr lang="en-US" dirty="0">
                <a:solidFill>
                  <a:srgbClr val="00CC00"/>
                </a:solidFill>
              </a:rPr>
              <a:t>- - this is a view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state, </a:t>
            </a:r>
            <a:r>
              <a:rPr lang="en-US" dirty="0" err="1"/>
              <a:t>Grandtotal</a:t>
            </a:r>
            <a:endParaRPr lang="en-US" dirty="0"/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having</a:t>
            </a:r>
            <a:r>
              <a:rPr lang="en-US" dirty="0"/>
              <a:t> state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is not null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TotalsByState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desc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79703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Queries Level 4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van Rossum</a:t>
            </a:r>
          </a:p>
        </p:txBody>
      </p:sp>
    </p:spTree>
    <p:extLst>
      <p:ext uri="{BB962C8B-B14F-4D97-AF65-F5344CB8AC3E}">
        <p14:creationId xmlns:p14="http://schemas.microsoft.com/office/powerpoint/2010/main" val="143689846"/>
      </p:ext>
    </p:extLst>
  </p:cSld>
  <p:clrMapOvr>
    <a:masterClrMapping/>
  </p:clrMapOvr>
  <p:transition>
    <p:dissolv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005 Views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use a view '</a:t>
            </a:r>
            <a:r>
              <a:rPr lang="en-US" u="sng" dirty="0" err="1"/>
              <a:t>CustomerSummaries</a:t>
            </a:r>
            <a:r>
              <a:rPr lang="en-US" dirty="0"/>
              <a:t>' of summarized data from another view '</a:t>
            </a:r>
            <a:r>
              <a:rPr lang="en-US" u="sng" dirty="0" err="1"/>
              <a:t>AllTablesBase</a:t>
            </a:r>
            <a:r>
              <a:rPr lang="en-US" dirty="0"/>
              <a:t>' to evaluate the Customer Status</a:t>
            </a:r>
          </a:p>
          <a:p>
            <a:pPr lvl="1"/>
            <a:r>
              <a:rPr lang="en-US" dirty="0"/>
              <a:t>Requires 005 Lab 1</a:t>
            </a:r>
          </a:p>
        </p:txBody>
      </p:sp>
    </p:spTree>
    <p:extLst>
      <p:ext uri="{BB962C8B-B14F-4D97-AF65-F5344CB8AC3E}">
        <p14:creationId xmlns:p14="http://schemas.microsoft.com/office/powerpoint/2010/main" val="1053846579"/>
      </p:ext>
    </p:extLst>
  </p:cSld>
  <p:clrMapOvr>
    <a:masterClrMapping/>
  </p:clrMapOvr>
  <p:transition>
    <p:dissolv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005 Lab 3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Step 1: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create view </a:t>
            </a:r>
            <a:r>
              <a:rPr lang="en-US" sz="2400" dirty="0" err="1"/>
              <a:t>CustomerSummaries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custname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FF"/>
                </a:solidFill>
              </a:rPr>
              <a:t>sum</a:t>
            </a:r>
            <a:r>
              <a:rPr lang="en-US" sz="2400" dirty="0"/>
              <a:t>(</a:t>
            </a:r>
            <a:r>
              <a:rPr lang="en-US" sz="2400" dirty="0" err="1"/>
              <a:t>ordertotal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0070C0"/>
                </a:solidFill>
              </a:rPr>
              <a:t>as </a:t>
            </a:r>
            <a:r>
              <a:rPr lang="en-US" sz="2400" dirty="0" err="1"/>
              <a:t>sumOrdersByCust</a:t>
            </a:r>
            <a:r>
              <a:rPr lang="en-US" sz="2400" dirty="0"/>
              <a:t> 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alltablesbase</a:t>
            </a:r>
            <a:r>
              <a:rPr lang="en-US" sz="2400" dirty="0"/>
              <a:t> </a:t>
            </a:r>
            <a:r>
              <a:rPr lang="en-US" sz="2200" dirty="0">
                <a:solidFill>
                  <a:srgbClr val="00CC00"/>
                </a:solidFill>
              </a:rPr>
              <a:t>- - this is a view</a:t>
            </a:r>
            <a:endParaRPr lang="en-US" sz="2400" dirty="0"/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group by </a:t>
            </a:r>
            <a:r>
              <a:rPr lang="en-US" sz="2400" dirty="0" err="1"/>
              <a:t>custname</a:t>
            </a:r>
            <a:endParaRPr lang="en-US" sz="2400" dirty="0"/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having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FF"/>
                </a:solidFill>
              </a:rPr>
              <a:t>SUM</a:t>
            </a:r>
            <a:r>
              <a:rPr lang="en-US" sz="2400" dirty="0"/>
              <a:t>(</a:t>
            </a:r>
            <a:r>
              <a:rPr lang="en-US" sz="2400" dirty="0" err="1"/>
              <a:t>ordertotal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not null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9500" y="6324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Continued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837443987"/>
      </p:ext>
    </p:extLst>
  </p:cSld>
  <p:clrMapOvr>
    <a:masterClrMapping/>
  </p:clrMapOvr>
  <p:transition>
    <p:dissolv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  <a:solidFill>
            <a:srgbClr val="C3E7CC"/>
          </a:solidFill>
        </p:spPr>
        <p:txBody>
          <a:bodyPr/>
          <a:lstStyle/>
          <a:p>
            <a:r>
              <a:rPr lang="en-US" dirty="0"/>
              <a:t>005 Lab 3 Result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Step 2:</a:t>
            </a:r>
            <a:endParaRPr lang="en-US" dirty="0">
              <a:solidFill>
                <a:srgbClr val="0070C0"/>
              </a:solidFill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 </a:t>
            </a:r>
            <a:r>
              <a:rPr lang="en-US" dirty="0" err="1"/>
              <a:t>custname</a:t>
            </a:r>
            <a:r>
              <a:rPr lang="en-US" dirty="0"/>
              <a:t>, </a:t>
            </a:r>
            <a:r>
              <a:rPr lang="en-US" sz="2800" dirty="0" err="1"/>
              <a:t>sumOrdersByCust</a:t>
            </a:r>
            <a:r>
              <a:rPr lang="en-US" sz="2800" dirty="0"/>
              <a:t> </a:t>
            </a:r>
            <a:r>
              <a:rPr lang="en-US" dirty="0"/>
              <a:t>, </a:t>
            </a:r>
          </a:p>
          <a:p>
            <a:pPr marL="402336" lvl="1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case </a:t>
            </a:r>
          </a:p>
          <a:p>
            <a:pPr marL="402336" lvl="1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</a:t>
            </a:r>
            <a:r>
              <a:rPr lang="en-US" sz="2800" dirty="0" err="1"/>
              <a:t>sumOrdersByCust</a:t>
            </a:r>
            <a:r>
              <a:rPr lang="en-US" sz="2800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&gt;=</a:t>
            </a:r>
            <a:r>
              <a:rPr lang="en-US" dirty="0"/>
              <a:t> 50000 </a:t>
            </a:r>
            <a:r>
              <a:rPr lang="en-US" dirty="0">
                <a:solidFill>
                  <a:srgbClr val="0070C0"/>
                </a:solidFill>
              </a:rPr>
              <a:t>then</a:t>
            </a:r>
          </a:p>
          <a:p>
            <a:pPr marL="402336" lvl="1" indent="0">
              <a:buNone/>
            </a:pPr>
            <a:r>
              <a:rPr lang="en-US" dirty="0"/>
              <a:t> 		</a:t>
            </a:r>
            <a:r>
              <a:rPr lang="en-US" dirty="0">
                <a:solidFill>
                  <a:srgbClr val="FF0000"/>
                </a:solidFill>
              </a:rPr>
              <a:t>'gold star member'</a:t>
            </a:r>
          </a:p>
          <a:p>
            <a:pPr marL="402336" lvl="1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</a:t>
            </a:r>
            <a:r>
              <a:rPr lang="en-US" sz="2800" dirty="0" err="1"/>
              <a:t>sumOrdersByCust</a:t>
            </a:r>
            <a:r>
              <a:rPr lang="en-US" sz="2800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&gt;=</a:t>
            </a:r>
            <a:r>
              <a:rPr lang="en-US" dirty="0"/>
              <a:t> 20000 </a:t>
            </a:r>
            <a:r>
              <a:rPr lang="en-US" dirty="0">
                <a:solidFill>
                  <a:srgbClr val="0070C0"/>
                </a:solidFill>
              </a:rPr>
              <a:t>then</a:t>
            </a:r>
          </a:p>
          <a:p>
            <a:pPr marL="402336" lvl="1" indent="0">
              <a:buNone/>
            </a:pPr>
            <a:r>
              <a:rPr lang="en-US" dirty="0"/>
              <a:t> 		</a:t>
            </a:r>
            <a:r>
              <a:rPr lang="en-US" dirty="0">
                <a:solidFill>
                  <a:srgbClr val="FF0000"/>
                </a:solidFill>
              </a:rPr>
              <a:t>'silver star member'</a:t>
            </a:r>
          </a:p>
          <a:p>
            <a:pPr marL="402336" lvl="1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</a:t>
            </a:r>
            <a:r>
              <a:rPr lang="en-US" sz="2800" dirty="0" err="1"/>
              <a:t>sumOrdersByCust</a:t>
            </a:r>
            <a:r>
              <a:rPr lang="en-US" sz="2800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&gt;=</a:t>
            </a:r>
            <a:r>
              <a:rPr lang="en-US" dirty="0"/>
              <a:t> 10000 </a:t>
            </a:r>
            <a:r>
              <a:rPr lang="en-US" dirty="0">
                <a:solidFill>
                  <a:srgbClr val="0070C0"/>
                </a:solidFill>
              </a:rPr>
              <a:t>then</a:t>
            </a:r>
          </a:p>
          <a:p>
            <a:pPr marL="402336" lvl="1" indent="0">
              <a:buNone/>
            </a:pPr>
            <a:r>
              <a:rPr lang="en-US" dirty="0"/>
              <a:t> 		</a:t>
            </a:r>
            <a:r>
              <a:rPr lang="en-US" dirty="0">
                <a:solidFill>
                  <a:srgbClr val="FF0000"/>
                </a:solidFill>
              </a:rPr>
              <a:t>'bronze star member'</a:t>
            </a:r>
          </a:p>
          <a:p>
            <a:pPr marL="402336" lvl="1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'valued customer'</a:t>
            </a:r>
          </a:p>
          <a:p>
            <a:pPr marL="402336" lvl="1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CustStatus</a:t>
            </a:r>
            <a:endParaRPr lang="en-US" dirty="0"/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dbo.customersummaries</a:t>
            </a:r>
            <a:r>
              <a:rPr lang="en-US" dirty="0"/>
              <a:t> </a:t>
            </a:r>
            <a:r>
              <a:rPr lang="en-US" dirty="0">
                <a:solidFill>
                  <a:srgbClr val="00CC00"/>
                </a:solidFill>
              </a:rPr>
              <a:t>- - this is a view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sz="2800" dirty="0" err="1"/>
              <a:t>sumOrdersByCust</a:t>
            </a:r>
            <a:r>
              <a:rPr lang="en-US" sz="2800" dirty="0"/>
              <a:t> </a:t>
            </a:r>
            <a:r>
              <a:rPr lang="en-US" dirty="0" err="1">
                <a:solidFill>
                  <a:srgbClr val="0070C0"/>
                </a:solidFill>
              </a:rPr>
              <a:t>desc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5075"/>
      </p:ext>
    </p:extLst>
  </p:cSld>
  <p:clrMapOvr>
    <a:masterClrMapping/>
  </p:clrMapOvr>
  <p:transition>
    <p:dissolv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Labs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Level 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12572" y="1219200"/>
            <a:ext cx="3255818" cy="990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Needs Updating</a:t>
            </a:r>
          </a:p>
        </p:txBody>
      </p:sp>
    </p:spTree>
    <p:extLst>
      <p:ext uri="{BB962C8B-B14F-4D97-AF65-F5344CB8AC3E}">
        <p14:creationId xmlns:p14="http://schemas.microsoft.com/office/powerpoint/2010/main" val="455817340"/>
      </p:ext>
    </p:extLst>
  </p:cSld>
  <p:clrMapOvr>
    <a:masterClrMapping/>
  </p:clrMapOvr>
  <p:transition>
    <p:dissolv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Import /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 vert="horz">
            <a:normAutofit/>
          </a:bodyPr>
          <a:lstStyle/>
          <a:p>
            <a:r>
              <a:rPr lang="en-US" dirty="0"/>
              <a:t>Import Data from the Excel workbook InvestConsul.xlsx  - Range Named “</a:t>
            </a:r>
            <a:r>
              <a:rPr lang="en-US" dirty="0" err="1"/>
              <a:t>acctmngrs</a:t>
            </a:r>
            <a:r>
              <a:rPr lang="en-US" dirty="0"/>
              <a:t>” into the “</a:t>
            </a:r>
            <a:r>
              <a:rPr lang="en-US" dirty="0" err="1"/>
              <a:t>InvestmentConsultantsInc</a:t>
            </a:r>
            <a:r>
              <a:rPr lang="en-US" dirty="0"/>
              <a:t>” database</a:t>
            </a:r>
          </a:p>
          <a:p>
            <a:r>
              <a:rPr lang="en-US" dirty="0"/>
              <a:t>Verify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52866"/>
      </p:ext>
    </p:extLst>
  </p:cSld>
  <p:clrMapOvr>
    <a:masterClrMapping/>
  </p:clrMapOvr>
  <p:transition>
    <p:dissolv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Import /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 vert="horz">
            <a:normAutofit/>
          </a:bodyPr>
          <a:lstStyle/>
          <a:p>
            <a:r>
              <a:rPr lang="en-US" dirty="0"/>
              <a:t>Import Data from the Access Database NorthWindDistributers.mdb into NorthWindLev3</a:t>
            </a:r>
          </a:p>
          <a:p>
            <a:pPr lvl="1"/>
            <a:r>
              <a:rPr lang="en-US" dirty="0"/>
              <a:t>All tables </a:t>
            </a:r>
            <a:r>
              <a:rPr lang="en-US" b="1" u="sng" dirty="0"/>
              <a:t>without</a:t>
            </a:r>
            <a:r>
              <a:rPr lang="en-US" dirty="0"/>
              <a:t> data only</a:t>
            </a:r>
          </a:p>
          <a:p>
            <a:pPr lvl="1"/>
            <a:r>
              <a:rPr lang="en-US" dirty="0"/>
              <a:t>Rename tables to remove the word ‘copy’</a:t>
            </a:r>
          </a:p>
          <a:p>
            <a:r>
              <a:rPr lang="en-US" dirty="0"/>
              <a:t>Import Data from the Access Database NorthWindDistributers.mdb into NW_Lev3</a:t>
            </a:r>
          </a:p>
          <a:p>
            <a:pPr lvl="1"/>
            <a:r>
              <a:rPr lang="en-US" dirty="0"/>
              <a:t>All tables </a:t>
            </a:r>
            <a:r>
              <a:rPr lang="en-US" b="1" u="sng" dirty="0"/>
              <a:t>with</a:t>
            </a:r>
            <a:r>
              <a:rPr lang="en-US" dirty="0"/>
              <a:t> data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10242"/>
      </p:ext>
    </p:extLst>
  </p:cSld>
  <p:clrMapOvr>
    <a:masterClrMapping/>
  </p:clrMapOvr>
  <p:transition>
    <p:dissolv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Import /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 vert="horz">
            <a:normAutofit/>
          </a:bodyPr>
          <a:lstStyle/>
          <a:p>
            <a:r>
              <a:rPr lang="en-US" dirty="0"/>
              <a:t>Migrate Records from NWD_Lev3 to NorthWindLev3 </a:t>
            </a:r>
          </a:p>
        </p:txBody>
      </p:sp>
    </p:spTree>
    <p:extLst>
      <p:ext uri="{BB962C8B-B14F-4D97-AF65-F5344CB8AC3E}">
        <p14:creationId xmlns:p14="http://schemas.microsoft.com/office/powerpoint/2010/main" val="3565458637"/>
      </p:ext>
    </p:extLst>
  </p:cSld>
  <p:clrMapOvr>
    <a:masterClrMapping/>
  </p:clrMapOvr>
  <p:transition>
    <p:dissolv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Database Diagrams / Lab 1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831458"/>
      </p:ext>
    </p:extLst>
  </p:cSld>
  <p:clrMapOvr>
    <a:masterClrMapping/>
  </p:clrMapOvr>
  <p:transition>
    <p:dissolv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Database Diagrams / Lab 1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323611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56341"/>
            <a:ext cx="4714875" cy="206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891364"/>
      </p:ext>
    </p:extLst>
  </p:cSld>
  <p:clrMapOvr>
    <a:masterClrMapping/>
  </p:clrMapOvr>
  <p:transition>
    <p:dissolv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Database Diagrams / Lab 1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75" y="2362200"/>
            <a:ext cx="5818050" cy="436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134828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Level 4: Managing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  <a:p>
            <a:r>
              <a:rPr lang="en-US" dirty="0"/>
              <a:t>Inserting and Updating Records Manually</a:t>
            </a:r>
          </a:p>
          <a:p>
            <a:r>
              <a:rPr lang="en-US" dirty="0"/>
              <a:t>Altering DBO Structures</a:t>
            </a:r>
          </a:p>
          <a:p>
            <a:r>
              <a:rPr lang="en-US" dirty="0"/>
              <a:t>Low Level Security: Schema Binding</a:t>
            </a:r>
          </a:p>
          <a:p>
            <a:r>
              <a:rPr lang="en-US" dirty="0"/>
              <a:t>High Level Security: Temp Tables</a:t>
            </a:r>
          </a:p>
          <a:p>
            <a:r>
              <a:rPr lang="en-US" dirty="0"/>
              <a:t>Stored Procedures: Parameters</a:t>
            </a:r>
          </a:p>
          <a:p>
            <a:r>
              <a:rPr lang="en-US" dirty="0"/>
              <a:t>Stored Procedures: Automation &amp; Triggers</a:t>
            </a:r>
          </a:p>
          <a:p>
            <a:r>
              <a:rPr lang="en-US" sz="2200" i="1" dirty="0"/>
              <a:t>Optional Time Permitting: Conversion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03700"/>
      </p:ext>
    </p:extLst>
  </p:cSld>
  <p:clrMapOvr>
    <a:masterClrMapping/>
  </p:clrMapOvr>
  <p:transition advTm="10000">
    <p:dissolv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Conversion /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 vert="horz">
            <a:normAutofit/>
          </a:bodyPr>
          <a:lstStyle/>
          <a:p>
            <a:r>
              <a:rPr lang="en-US" dirty="0"/>
              <a:t>Summarize all order totals by customers.  Since this is only for analysis purposes we wish to only see zero decimal values.  Currency symbols and commas need to be shown.</a:t>
            </a:r>
          </a:p>
        </p:txBody>
      </p:sp>
    </p:spTree>
    <p:extLst>
      <p:ext uri="{BB962C8B-B14F-4D97-AF65-F5344CB8AC3E}">
        <p14:creationId xmlns:p14="http://schemas.microsoft.com/office/powerpoint/2010/main" val="1969656374"/>
      </p:ext>
    </p:extLst>
  </p:cSld>
  <p:clrMapOvr>
    <a:masterClrMapping/>
  </p:clrMapOvr>
  <p:transition>
    <p:dissolv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E7CC"/>
          </a:solidFill>
        </p:spPr>
        <p:txBody>
          <a:bodyPr/>
          <a:lstStyle/>
          <a:p>
            <a:r>
              <a:rPr lang="en-US" dirty="0"/>
              <a:t>Calculations/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 vert="horz">
            <a:normAutofit/>
          </a:bodyPr>
          <a:lstStyle/>
          <a:p>
            <a:r>
              <a:rPr lang="en-US" dirty="0"/>
              <a:t>Group previous query by pricing range and count the books in each range</a:t>
            </a:r>
          </a:p>
        </p:txBody>
      </p:sp>
    </p:spTree>
    <p:extLst>
      <p:ext uri="{BB962C8B-B14F-4D97-AF65-F5344CB8AC3E}">
        <p14:creationId xmlns:p14="http://schemas.microsoft.com/office/powerpoint/2010/main" val="1312898083"/>
      </p:ext>
    </p:extLst>
  </p:cSld>
  <p:clrMapOvr>
    <a:masterClrMapping/>
  </p:clrMapOvr>
  <p:transition>
    <p:dissolv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49401E-1855-46A6-BE67-B6C3420B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8485760" cy="56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38031"/>
      </p:ext>
    </p:extLst>
  </p:cSld>
  <p:clrMapOvr>
    <a:masterClrMapping/>
  </p:clrMapOvr>
  <p:transition>
    <p:dissolv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D37B52-FC95-49CD-8F6D-EAC22CE42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386"/>
            <a:ext cx="9144000" cy="61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75552"/>
      </p:ext>
    </p:extLst>
  </p:cSld>
  <p:clrMapOvr>
    <a:masterClrMapping/>
  </p:clrMapOvr>
  <p:transition>
    <p:dissolv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5F1AC2-4389-4C31-992E-8ADF029D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386"/>
            <a:ext cx="9144000" cy="61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28819"/>
      </p:ext>
    </p:extLst>
  </p:cSld>
  <p:clrMapOvr>
    <a:masterClrMapping/>
  </p:clrMapOvr>
  <p:transition>
    <p:dissolv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D0C7C8-E919-4C39-851E-7CD824D2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71587"/>
            <a:ext cx="8096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69257"/>
      </p:ext>
    </p:extLst>
  </p:cSld>
  <p:clrMapOvr>
    <a:masterClrMapping/>
  </p:clrMapOvr>
  <p:transition>
    <p:dissolv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572450-BBDF-4BBE-A865-6561D4C2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2962275" cy="4619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9E7F5B-2A97-4B75-8DCF-E94F9210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721659"/>
            <a:ext cx="30003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92610"/>
      </p:ext>
    </p:extLst>
  </p:cSld>
  <p:clrMapOvr>
    <a:masterClrMapping/>
  </p:clrMapOvr>
  <p:transition>
    <p:dissolv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CF370-8D54-4A48-8C18-5B9276DD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881062"/>
            <a:ext cx="29813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55014"/>
      </p:ext>
    </p:extLst>
  </p:cSld>
  <p:clrMapOvr>
    <a:masterClrMapping/>
  </p:clrMapOvr>
  <p:transition>
    <p:dissolv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C5FD9F-AC05-406B-AE12-45D07056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648"/>
            <a:ext cx="9144000" cy="60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5731"/>
      </p:ext>
    </p:extLst>
  </p:cSld>
  <p:clrMapOvr>
    <a:masterClrMapping/>
  </p:clrMapOvr>
  <p:transition>
    <p:dissolv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3395F9-FE00-4600-B51A-1FB0CF8BB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15833" b="33333"/>
          <a:stretch/>
        </p:blipFill>
        <p:spPr>
          <a:xfrm>
            <a:off x="304800" y="1143000"/>
            <a:ext cx="3124200" cy="243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2A2D28-9FCC-4C31-9D59-33F729091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4583" r="8333" b="12500"/>
          <a:stretch/>
        </p:blipFill>
        <p:spPr>
          <a:xfrm>
            <a:off x="2819400" y="2375647"/>
            <a:ext cx="381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02475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Queries Optional Topics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van Rossum</a:t>
            </a:r>
          </a:p>
        </p:txBody>
      </p:sp>
    </p:spTree>
    <p:extLst>
      <p:ext uri="{BB962C8B-B14F-4D97-AF65-F5344CB8AC3E}">
        <p14:creationId xmlns:p14="http://schemas.microsoft.com/office/powerpoint/2010/main" val="1240902713"/>
      </p:ext>
    </p:extLst>
  </p:cSld>
  <p:clrMapOvr>
    <a:masterClrMapping/>
  </p:clrMapOvr>
  <p:transition advTm="10000">
    <p:dissolv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581087-36AF-4208-A33A-F06AF3AF2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16667" b="18750"/>
          <a:stretch/>
        </p:blipFill>
        <p:spPr>
          <a:xfrm>
            <a:off x="228600" y="914400"/>
            <a:ext cx="3048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67004"/>
      </p:ext>
    </p:extLst>
  </p:cSld>
  <p:clrMapOvr>
    <a:masterClrMapping/>
  </p:clrMapOvr>
  <p:transition>
    <p:dissolv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C2F72D-049A-41FC-8DB4-8263BED91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r="19167"/>
          <a:stretch/>
        </p:blipFill>
        <p:spPr>
          <a:xfrm>
            <a:off x="381000" y="838200"/>
            <a:ext cx="49530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A7D1AE-D1E3-497D-A38A-408B3529A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33" r="15000" b="41667"/>
          <a:stretch/>
        </p:blipFill>
        <p:spPr>
          <a:xfrm>
            <a:off x="5105400" y="4114800"/>
            <a:ext cx="2895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9054"/>
      </p:ext>
    </p:extLst>
  </p:cSld>
  <p:clrMapOvr>
    <a:masterClrMapping/>
  </p:clrMapOvr>
  <p:transition>
    <p:dissolv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60497E-0752-4F4A-8D34-2A85BB71B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7500" b="18750"/>
          <a:stretch/>
        </p:blipFill>
        <p:spPr>
          <a:xfrm>
            <a:off x="685800" y="914400"/>
            <a:ext cx="3886200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F97FD-2F9D-4BDC-9E9C-C56D8216B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33" t="-12500" r="33334" b="27084"/>
          <a:stretch/>
        </p:blipFill>
        <p:spPr>
          <a:xfrm>
            <a:off x="4923865" y="2171700"/>
            <a:ext cx="19050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C1BA81-BB6B-4B25-9182-998306FCD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r="34167" b="31250"/>
          <a:stretch/>
        </p:blipFill>
        <p:spPr>
          <a:xfrm>
            <a:off x="7239000" y="3733800"/>
            <a:ext cx="1447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43758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4645</TotalTime>
  <Words>3309</Words>
  <Application>Microsoft Office PowerPoint</Application>
  <PresentationFormat>On-screen Show (4:3)</PresentationFormat>
  <Paragraphs>769</Paragraphs>
  <Slides>92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  <vt:variant>
        <vt:lpstr>Custom Shows</vt:lpstr>
      </vt:variant>
      <vt:variant>
        <vt:i4>9</vt:i4>
      </vt:variant>
    </vt:vector>
  </HeadingPairs>
  <TitlesOfParts>
    <vt:vector size="107" baseType="lpstr">
      <vt:lpstr>Arial</vt:lpstr>
      <vt:lpstr>Calibri</vt:lpstr>
      <vt:lpstr>Georgia</vt:lpstr>
      <vt:lpstr>Trebuchet MS</vt:lpstr>
      <vt:lpstr>Wingdings 2</vt:lpstr>
      <vt:lpstr>Urban</vt:lpstr>
      <vt:lpstr>SQL Queries Level 1</vt:lpstr>
      <vt:lpstr>Topics Level 1: Data Extraction</vt:lpstr>
      <vt:lpstr>SQL Queries Level 2</vt:lpstr>
      <vt:lpstr>Topics Level 2: Advanced Queries</vt:lpstr>
      <vt:lpstr>SQL Queries Level 3</vt:lpstr>
      <vt:lpstr>Topics Level 3: Proper DB Design</vt:lpstr>
      <vt:lpstr>SQL Queries Level 4</vt:lpstr>
      <vt:lpstr>Topics Level 4: Managing a Database</vt:lpstr>
      <vt:lpstr>SQL Queries Optional Topics</vt:lpstr>
      <vt:lpstr>Topics Level: Optional Topics</vt:lpstr>
      <vt:lpstr>Data Cleansing</vt:lpstr>
      <vt:lpstr>Data Cleansing Concepts</vt:lpstr>
      <vt:lpstr>Data Cleansing Lessons</vt:lpstr>
      <vt:lpstr>Basic Coding Information</vt:lpstr>
      <vt:lpstr>Main Code Elements</vt:lpstr>
      <vt:lpstr>Special Characters</vt:lpstr>
      <vt:lpstr>Logical Operators</vt:lpstr>
      <vt:lpstr>Order of Precedence</vt:lpstr>
      <vt:lpstr>SQL Data Types</vt:lpstr>
      <vt:lpstr>String Data Types</vt:lpstr>
      <vt:lpstr>Discussion on String Data Types</vt:lpstr>
      <vt:lpstr>Number Data Types</vt:lpstr>
      <vt:lpstr>Number Data Types - continued</vt:lpstr>
      <vt:lpstr>Date Data Types</vt:lpstr>
      <vt:lpstr>Other Data Types</vt:lpstr>
      <vt:lpstr>Student Labs</vt:lpstr>
      <vt:lpstr>001 Basics / Lab 1 </vt:lpstr>
      <vt:lpstr>001 Basics / Lab 1 Result</vt:lpstr>
      <vt:lpstr>002 Aliases / Lab 1</vt:lpstr>
      <vt:lpstr>002 Aliases / Lab 1 Result</vt:lpstr>
      <vt:lpstr>003 Joins / Lab 1</vt:lpstr>
      <vt:lpstr>003 Joins / Lab 1 Result</vt:lpstr>
      <vt:lpstr>004 Aggregates / Lab 1</vt:lpstr>
      <vt:lpstr>004 Aggregates / Lab 2</vt:lpstr>
      <vt:lpstr>004 Aggregates / Lab 3</vt:lpstr>
      <vt:lpstr>004 Aggregates / Lab 3 Results</vt:lpstr>
      <vt:lpstr>005 Numeric Criteria / Lab 1</vt:lpstr>
      <vt:lpstr>005 Num. Criteria / Lab 1 Result</vt:lpstr>
      <vt:lpstr>005 Num. Crit. / Lab 1 – con’t</vt:lpstr>
      <vt:lpstr>006 Text Criteria / Lab 1</vt:lpstr>
      <vt:lpstr>006 Lab 1 Result</vt:lpstr>
      <vt:lpstr>006 Text Criteria, Operators / Lab 2</vt:lpstr>
      <vt:lpstr>006 Lab 2 Result</vt:lpstr>
      <vt:lpstr>Student Labs</vt:lpstr>
      <vt:lpstr>003 Joins / Lab 2</vt:lpstr>
      <vt:lpstr>003 Joins / Lab 2 Result</vt:lpstr>
      <vt:lpstr>007 Math, Functions, Logicals / Lab 1</vt:lpstr>
      <vt:lpstr>007 Lab 1 Result</vt:lpstr>
      <vt:lpstr>007 Math, Functions, Logicals / Lab 2</vt:lpstr>
      <vt:lpstr>007 Lab 2 Result</vt:lpstr>
      <vt:lpstr>007 Math, Functions, Logicals / Lab 3</vt:lpstr>
      <vt:lpstr>007 Lab 3 Result</vt:lpstr>
      <vt:lpstr>008 Format Conversion Functions / Lab 1</vt:lpstr>
      <vt:lpstr>008 Lab 1 Result</vt:lpstr>
      <vt:lpstr>002 Sub Qrys / Lesson 1 Lab 1</vt:lpstr>
      <vt:lpstr>002 Lesson 1 Lab 1 Result</vt:lpstr>
      <vt:lpstr>002 Sub Qrys / Lesson 2 Lab 2</vt:lpstr>
      <vt:lpstr>002 Lesson 2 Lab 2 Result</vt:lpstr>
      <vt:lpstr>002 Sub Qrys / Lesson 4 Lab 3</vt:lpstr>
      <vt:lpstr>002 Lesson 4 Lab 3 Result</vt:lpstr>
      <vt:lpstr>002 Sub Qrys / Lesson 5 Lab 4</vt:lpstr>
      <vt:lpstr>002 Lesson 5 Lab 4 Result</vt:lpstr>
      <vt:lpstr>002 Lesson 5 Lab 5 Optional</vt:lpstr>
      <vt:lpstr>002 Lesson 5 Lab 5 Result</vt:lpstr>
      <vt:lpstr>002 Lesson 5 Lab 5 Result - continued</vt:lpstr>
      <vt:lpstr>005 Views Lab 1</vt:lpstr>
      <vt:lpstr>005 Lab 1 Result</vt:lpstr>
      <vt:lpstr>005 Views Lab 2</vt:lpstr>
      <vt:lpstr>005 Lab 2 Result</vt:lpstr>
      <vt:lpstr>005 Views Lab 3</vt:lpstr>
      <vt:lpstr>005 Lab 3 Result</vt:lpstr>
      <vt:lpstr>005 Lab 3 Result - continued</vt:lpstr>
      <vt:lpstr>Student Labs</vt:lpstr>
      <vt:lpstr>Import / Lab 1</vt:lpstr>
      <vt:lpstr>Import / Lab 2</vt:lpstr>
      <vt:lpstr>Import / Lab 3</vt:lpstr>
      <vt:lpstr>Database Diagrams / Lab 1 </vt:lpstr>
      <vt:lpstr>Database Diagrams / Lab 1 </vt:lpstr>
      <vt:lpstr>Database Diagrams / Lab 1 </vt:lpstr>
      <vt:lpstr>Conversion / Lab 1</vt:lpstr>
      <vt:lpstr>Calculations/ Lab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Code</vt:lpstr>
      <vt:lpstr>Data Types</vt:lpstr>
      <vt:lpstr>Labs Lev 1</vt:lpstr>
      <vt:lpstr>Labs Lev 2</vt:lpstr>
      <vt:lpstr>Labs Lev 3</vt:lpstr>
      <vt:lpstr>Greetings 1</vt:lpstr>
      <vt:lpstr>Greetings 2</vt:lpstr>
      <vt:lpstr>Greetings 3</vt:lpstr>
      <vt:lpstr>Greetings 4</vt:lpstr>
    </vt:vector>
  </TitlesOfParts>
  <Company>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 Level 2</dc:title>
  <dc:creator>tcc</dc:creator>
  <cp:lastModifiedBy>MyNewBrain</cp:lastModifiedBy>
  <cp:revision>246</cp:revision>
  <dcterms:created xsi:type="dcterms:W3CDTF">2012-08-22T12:37:13Z</dcterms:created>
  <dcterms:modified xsi:type="dcterms:W3CDTF">2019-10-21T18:35:13Z</dcterms:modified>
</cp:coreProperties>
</file>