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40" r:id="rId5"/>
    <p:sldId id="341" r:id="rId6"/>
    <p:sldId id="408" r:id="rId7"/>
    <p:sldId id="282" r:id="rId8"/>
    <p:sldId id="426" r:id="rId9"/>
    <p:sldId id="400" r:id="rId10"/>
    <p:sldId id="399" r:id="rId11"/>
    <p:sldId id="401" r:id="rId12"/>
    <p:sldId id="352" r:id="rId13"/>
    <p:sldId id="405" r:id="rId14"/>
    <p:sldId id="406" r:id="rId15"/>
    <p:sldId id="402" r:id="rId16"/>
    <p:sldId id="373" r:id="rId17"/>
    <p:sldId id="403" r:id="rId18"/>
    <p:sldId id="404" r:id="rId19"/>
    <p:sldId id="409" r:id="rId20"/>
    <p:sldId id="343" r:id="rId21"/>
    <p:sldId id="34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73" d="100"/>
          <a:sy n="73" d="100"/>
        </p:scale>
        <p:origin x="84"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在两天的Hackathon中，我们以“如何改变1300人生活工作方式，让大家每天都能使用我们的APP”为基础进行了头脑风暴，现在展示的是我们初步的解决方案——“有你APP”。</a:t>
            </a:r>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基于我们的核心价值，有你APP有三个大功能点：杂谈、事儿和个人，杂谈主要提供知识交流方面的功能，包括问答分享，面向VBC-DEV之间的内部系统交流以及话题。事儿主要提供活动召集方面的功能，包括发起和参与活动，物品互换。个人主要提供用户自身有关的能够，包括成就、威望积分、收藏喜爱、查看参与过的杂谈和事儿。接下来我们将使用UI prototype来具化这些功能。</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至于为什么我们会如此强烈地去推广我们的APP呢，有以下优势，接下来我会一一列举，</a:t>
            </a:r>
            <a:endParaRPr lang="zh-CN" altLang="en-US"/>
          </a:p>
          <a:p>
            <a:r>
              <a:rPr lang="zh-CN" altLang="en-US"/>
              <a:t>首先它是依附于微信，所以可以借助这个平台做到随时随地地使用，换言之用户能够很便捷使用我们的APP。当前公司内部的Club活动，一般是通过email发布，再收集个人意愿，效率比较低，也有可能因为邮件太多而会产生遗漏，但如果在我们的APP中，就可以将发布和收集意愿的功能集中，这样也更简化我们的操作。也就是因为微信的这个平台，我们可以随时随地使用，也就是说我们可以利用我们的零碎时间去做这些事情。</a:t>
            </a:r>
            <a:endParaRPr lang="zh-CN" altLang="en-US"/>
          </a:p>
          <a:p>
            <a:endParaRPr lang="zh-CN" altLang="en-US"/>
          </a:p>
          <a:p>
            <a:r>
              <a:rPr lang="zh-CN" altLang="en-US"/>
              <a:t>我们基于公司层面，我们的用户群体会锁定到在职员工，这将会使我们的用户群体之间有较高的信任度，在这个大前提下，我们就能更轻易地融入APP圈子当中，从而让加入活动的门槛变低，比如VBC有很大一部分是女生，对于大多数女生而言，不可能去参加都是外界的软件全是陌生人的活动，因为我们会考虑到安全性的问题。另外，也更容易产生归属感，让用户觉得自己是圈子中重要的一员。</a:t>
            </a:r>
            <a:endParaRPr lang="zh-CN" altLang="en-US"/>
          </a:p>
          <a:p>
            <a:endParaRPr lang="zh-CN" altLang="en-US"/>
          </a:p>
          <a:p>
            <a:r>
              <a:rPr lang="zh-CN" altLang="en-US"/>
              <a:t>另一外面，在ISD中，我们可能跟自己team里面的关系相对而言比较密切一点，但是各个team之间的交流可能会很少，但是在我们的APP当中，每个人都是重要的参与者，从而加强每个人之间的联系，打破原有的孤岛效应。在这个基础上，我们可以收集到更多的数据，假以时日我们可以使用数据挖掘之类的手段去进行数据分析，得出一些有意思的信息。</a:t>
            </a:r>
            <a:endParaRPr lang="zh-CN" altLang="en-US"/>
          </a:p>
          <a:p>
            <a:endParaRPr lang="zh-CN" altLang="en-US"/>
          </a:p>
          <a:p>
            <a:r>
              <a:rPr lang="zh-CN" altLang="en-US"/>
              <a:t>如果APP能够持续运营下去，就能够成为我们公司一个具有象征意义并且文化沉淀的产品，也可以成为公司的一个标志物。</a:t>
            </a:r>
            <a:endParaRPr lang="zh-CN" altLang="en-US"/>
          </a:p>
          <a:p>
            <a:endParaRPr lang="zh-CN" altLang="en-US"/>
          </a:p>
          <a:p>
            <a:r>
              <a:rPr lang="zh-CN" altLang="en-US"/>
              <a:t>整个珠海ISD中有1300多人，很难去挖掘到每个人的特色，所以在使用我们app的同时，可以突显并且挖掘出我们的个人特色，不论是在活动模块或者是杂谈模块都可以让别人了解到自己的特色。</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初步引流</a:t>
            </a:r>
            <a:endParaRPr lang="zh-CN" altLang="en-US"/>
          </a:p>
          <a:p>
            <a:r>
              <a:rPr lang="zh-CN" altLang="en-US"/>
              <a:t>	a.公告： HRA公告， 班车线路更改信息</a:t>
            </a:r>
            <a:endParaRPr lang="zh-CN" altLang="en-US"/>
          </a:p>
          <a:p>
            <a:r>
              <a:rPr lang="zh-CN" altLang="en-US"/>
              <a:t>	b.活动： RC club的优质活动</a:t>
            </a:r>
            <a:endParaRPr lang="zh-CN" altLang="en-US"/>
          </a:p>
          <a:p>
            <a:r>
              <a:rPr lang="zh-CN" altLang="en-US"/>
              <a:t>	c.个人： 让大神先发贴，引导舆</a:t>
            </a:r>
            <a:endParaRPr lang="zh-CN" altLang="en-US"/>
          </a:p>
          <a:p>
            <a:r>
              <a:rPr lang="zh-CN" altLang="en-US"/>
              <a:t>	d.比赛： 活动人气比拼， 技术类/生活类文章热度比拼</a:t>
            </a:r>
            <a:endParaRPr lang="zh-CN" altLang="en-US"/>
          </a:p>
          <a:p>
            <a:r>
              <a:rPr lang="zh-CN" altLang="en-US"/>
              <a:t>	   组织： 联谊大会，限制活动人数，先到先得</a:t>
            </a:r>
            <a:endParaRPr lang="zh-CN" altLang="en-US"/>
          </a:p>
          <a:p>
            <a:r>
              <a:rPr lang="zh-CN" altLang="en-US"/>
              <a:t>	</a:t>
            </a:r>
            <a:endParaRPr lang="zh-CN" altLang="en-US"/>
          </a:p>
          <a:p>
            <a:r>
              <a:rPr lang="zh-CN" altLang="en-US"/>
              <a:t>-------------------</a:t>
            </a:r>
            <a:endParaRPr lang="zh-CN" altLang="en-US"/>
          </a:p>
          <a:p>
            <a:r>
              <a:rPr lang="zh-CN" altLang="en-US"/>
              <a:t>我们打算通过5个方面做app的初始引流，先让小众使用起来。</a:t>
            </a:r>
            <a:endParaRPr lang="zh-CN" altLang="en-US"/>
          </a:p>
          <a:p>
            <a:r>
              <a:rPr lang="zh-CN" altLang="en-US"/>
              <a:t>第一点，公告： 我们可以请求HR发出一份声明，以后所有的活动公告，比如说规定假期，台风天气，班车路线信息等等都通过我们的小程序进行发布， 引导用户通过我们的小程序查看公司的内部消息</a:t>
            </a:r>
            <a:endParaRPr lang="zh-CN" altLang="en-US"/>
          </a:p>
          <a:p>
            <a:r>
              <a:rPr lang="zh-CN" altLang="en-US"/>
              <a:t>第二点，活动： 把RC club引进来，让他们通过我们的小程序发布活动，这些活动都是有稳定的参与人群的， 可以先引导这部分‘忠实粉丝’先用起来</a:t>
            </a:r>
            <a:endParaRPr lang="zh-CN" altLang="en-US"/>
          </a:p>
          <a:p>
            <a:r>
              <a:rPr lang="zh-CN" altLang="en-US"/>
              <a:t>第三点，个人： 请求一些大神发布一些技术类，业务类，生活类，情感类的鸡汤文，其他用户可以对他们有帮助的文章进行打赏，同时作为一个可以展示大神技能的一个平台，让他们可以持续地进行产出</a:t>
            </a:r>
            <a:endParaRPr lang="zh-CN" altLang="en-US"/>
          </a:p>
          <a:p>
            <a:r>
              <a:rPr lang="zh-CN" altLang="en-US"/>
              <a:t>第四点，比赛： 组织一些比赛，如top 3人气活动比拼，top 3热门文章比拼， 引导用户发布高质量活动和深度好文</a:t>
            </a:r>
            <a:endParaRPr lang="zh-CN" altLang="en-US"/>
          </a:p>
          <a:p>
            <a:r>
              <a:rPr lang="zh-CN" altLang="en-US"/>
              <a:t>             组织： 官方可以组织一些跨部门的联谊大会，通过名额竞争的机制提升用户参与的热情</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持续运营</a:t>
            </a:r>
            <a:endParaRPr lang="zh-CN" altLang="en-US"/>
          </a:p>
          <a:p>
            <a:r>
              <a:rPr lang="zh-CN" altLang="en-US"/>
              <a:t>	a.话题： 内部系统吐槽</a:t>
            </a:r>
            <a:endParaRPr lang="zh-CN" altLang="en-US"/>
          </a:p>
          <a:p>
            <a:r>
              <a:rPr lang="zh-CN" altLang="en-US"/>
              <a:t>	b.积分: 通过积分制提升员工个人威望，体现个人价值</a:t>
            </a:r>
            <a:endParaRPr lang="zh-CN" altLang="en-US"/>
          </a:p>
          <a:p>
            <a:r>
              <a:rPr lang="zh-CN" altLang="en-US"/>
              <a:t>	</a:t>
            </a:r>
            <a:endParaRPr lang="zh-CN" altLang="en-US"/>
          </a:p>
          <a:p>
            <a:r>
              <a:rPr lang="zh-CN" altLang="en-US"/>
              <a:t>--------------------</a:t>
            </a:r>
            <a:endParaRPr lang="zh-CN" altLang="en-US"/>
          </a:p>
          <a:p>
            <a:r>
              <a:rPr lang="zh-CN" altLang="en-US"/>
              <a:t>有了初始的用户群体，我们就要考虑怎么留住这部分的用户，并持续扩展使用小程序的人群</a:t>
            </a:r>
            <a:endParaRPr lang="zh-CN" altLang="en-US"/>
          </a:p>
          <a:p>
            <a:r>
              <a:rPr lang="zh-CN" altLang="en-US"/>
              <a:t>可以做到引导用户持续关注的，我们想到了两点：</a:t>
            </a:r>
            <a:endParaRPr lang="zh-CN" altLang="en-US"/>
          </a:p>
          <a:p>
            <a:r>
              <a:rPr lang="zh-CN" altLang="en-US"/>
              <a:t>1. 一个是话题，我们可以提供一个在公司内部比较热门的话题，如内部系统有什么不完善的吐槽话题，引导用户发表自己的言论和见解，这也在一定程度上连接了系统使用者和开发者，让他们在一个</a:t>
            </a:r>
            <a:endParaRPr lang="zh-CN" altLang="en-US"/>
          </a:p>
          <a:p>
            <a:r>
              <a:rPr lang="zh-CN" altLang="en-US"/>
              <a:t>尽可能良性的沟通上解决了问题</a:t>
            </a:r>
            <a:endParaRPr lang="zh-CN" altLang="en-US"/>
          </a:p>
          <a:p>
            <a:r>
              <a:rPr lang="zh-CN" altLang="en-US"/>
              <a:t>2.一个是积分制度： 用户发起的活动或者发布的文章都可以获得一定的积分，用户可以将获得的积分进行一些小礼品的兑换，并且通过我们积分的统计，有个积分的排行版，与了这样的一个排行版可以彰显他们的成就以及威望，这样的话会更加促使他们，让他们更加愿意在我们的平台上展现自己的才能。而且对于我们公司来说，在这样一个APP上知道了每个人的擅长点，也更好的去决定把</a:t>
            </a:r>
            <a:endParaRPr lang="zh-CN" altLang="en-US"/>
          </a:p>
          <a:p>
            <a:r>
              <a:rPr lang="zh-CN" altLang="en-US"/>
              <a:t>他们放到适合自己的一个resource pool.</a:t>
            </a:r>
            <a:endParaRPr lang="zh-CN" altLang="en-US"/>
          </a:p>
          <a:p>
            <a:r>
              <a:rPr lang="zh-CN" altLang="en-US"/>
              <a:t>3.随着我们用户量的增多，我们也会根据用户的反馈去改善我们的功能，让我们的APP更加的适用于我们的客户。</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这次的sharing分为六部分，会从背景和价值来介绍有你APP的核心关注点，从功能和UI上介绍有你APP给用户带来的体验，最后从特点和运营介绍有你APP如何与用户产生良性交流。</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a:sym typeface="+mn-ea"/>
              </a:rPr>
              <a:t>在头脑风暴的环节，我们尝试回顾一些在业余生活中出现频率比较高的问题，继而加以总结，如PPT，我们有想去了解他人的意图，但无奈没有一些比较好的渠道，比如我住在唐家，周末想去爬山，但却无法找到志同道合的同伴，从而放弃。再比如我有一些公司内部技术上的想法，但局限于工作圈子，无法得到更多的comment，从而局限。正如上述两个例子，产生这些问题的根本原因，大致归结为圈子小，渠道少，需要有一个具有归属感的平台作为支撑来容纳更多的人加入。</a:t>
            </a:r>
            <a:endParaRPr>
              <a:sym typeface="+mn-ea"/>
            </a:endParaRPr>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sym typeface="+mn-ea"/>
              </a:rPr>
              <a:t>我们生活在一个互联网的时代，虽然能让我们的工作越来越快，但也让人之间的连接越来越弱，一个明显的例子就在我们的珠海ISD中，我们往往和自己team相交甚密，但和其他team的人却连系薄弱，即使我们在一个公司工作，在为同一份事业献出自己的努力，但看到ITA，我们可以发现另一面，虽然一个班的同学被分到了不同的team里面工作，但仍然通过ITA这个平台保持着不错的连系。在这个背景下，我们尝试让有你APP作为一种方式，来加强整个ISD中的人际连系，最终让每个人都连接在一起。</a:t>
            </a:r>
            <a:endParaRPr lang="zh-CN" altLang="en-US">
              <a:sym typeface="+mn-ea"/>
            </a:endParaRPr>
          </a:p>
          <a:p>
            <a:endParaRPr lang="zh-CN" altLang="en-US">
              <a:sym typeface="+mn-ea"/>
            </a:endParaRPr>
          </a:p>
          <a:p>
            <a:endParaRPr lang="zh-CN" altLang="en-US">
              <a:sym typeface="+mn-ea"/>
            </a:endParaRPr>
          </a:p>
          <a:p>
            <a:r>
              <a:rPr lang="en-US" altLang="zh-CN">
                <a:sym typeface="+mn-ea"/>
              </a:rPr>
              <a:t>ORIG</a:t>
            </a:r>
            <a:r>
              <a:rPr lang="zh-CN" altLang="en-US">
                <a:sym typeface="+mn-ea"/>
              </a:rPr>
              <a:t>：</a:t>
            </a:r>
            <a:endParaRPr lang="zh-CN" altLang="en-US">
              <a:sym typeface="+mn-ea"/>
            </a:endParaRPr>
          </a:p>
          <a:p>
            <a:r>
              <a:rPr lang="en-US" altLang="zh-CN">
                <a:sym typeface="+mn-ea"/>
              </a:rPr>
              <a:t>我们生活在一个有“网”的时代，网络的确让我们的生活变更加美好，但是正因为此让人与人之间的连接变的越来越弱，就举一个我们身边一个实例，我们每天一起工作，一起写代码，最后在一次私人聚会才知道对方是来自哪里，到此我们已经认识快两年了！是不是有点滑稽，但是相信这是一个普遍的事实（应该是社会的一个普遍现象）！一旦人与人之间的连接变得越来越弱，甚至断掉这一连接，那将会是件很可怕的事（此處需要舉例，待續）。所以我们希望通过这样一个产品让我们公司内部的人之间的一个连接建立起来，当我们建立了一个非常好的连接后，我们可以实现信息共享，数据共享，帮助我们的员工实现资源整合，得到最大化的自我提升。同时让我们的公司更加凝聚，形成一种文化，成为公司日后发展的一块最有力的基石.</a:t>
            </a:r>
            <a:endParaRPr lang="en-US" altLang="zh-CN">
              <a:sym typeface="+mn-ea"/>
            </a:endParaRPr>
          </a:p>
          <a:p>
            <a:endParaRPr lang="en-US" altLang="zh-CN">
              <a:sym typeface="+mn-ea"/>
            </a:endParaRPr>
          </a:p>
          <a:p>
            <a:endParaRPr lang="en-US" altLang="zh-CN">
              <a:sym typeface="+mn-ea"/>
            </a:endParaRPr>
          </a:p>
          <a:p>
            <a:r>
              <a:rPr lang="en-US" altLang="zh-CN">
                <a:sym typeface="+mn-ea"/>
              </a:rPr>
              <a:t>忙绿过后，休闲之时。经常找不到合适的地方去放松下身心，或是缺乏娱乐的节目，或是没有找到志同道合的人。然而，往往是因为这样的原因，我们荒废了周末的大好时光，越来越往宅男宅女的道路上靠近。这时，我们需要一个平台来为我们撮合。使得有同样爱好，同样需求的用户彼此被发现。这个过程是自主性的，撮合完成的对象是他继续进行活动的目标。客户得到的心理感受必须是用户自行选择的结果。换句话说，活动对象不是被强塞进来的。而我们的目标群体，面向的是公司内部员工。这可以保障我们活动成员之间的信任度。</a:t>
            </a:r>
            <a:endParaRPr lang="en-US" altLang="zh-CN">
              <a:sym typeface="+mn-ea"/>
            </a:endParaRPr>
          </a:p>
          <a:p>
            <a:r>
              <a:rPr lang="en-US" altLang="zh-CN">
                <a:sym typeface="+mn-ea"/>
              </a:rPr>
              <a:t>在潜移默化中，从同事之间了解到各方面的知识，自身得以提升。</a:t>
            </a:r>
            <a:endParaRPr lang="en-US" altLang="zh-CN">
              <a:sym typeface="+mn-ea"/>
            </a:endParaRPr>
          </a:p>
          <a:p>
            <a:r>
              <a:rPr lang="en-US" altLang="zh-CN">
                <a:sym typeface="+mn-ea"/>
              </a:rPr>
              <a:t>重要信息传递的及时性。很多时候，我们邮件的过滤功能会把重要的邮件在不知不觉中就被我们过滤掉。从而忽略了重要的通知与信息。</a:t>
            </a:r>
            <a:endParaRPr lang="en-US" altLang="zh-CN">
              <a:sym typeface="+mn-ea"/>
            </a:endParaRPr>
          </a:p>
          <a:p>
            <a:r>
              <a:rPr lang="en-US" altLang="zh-CN">
                <a:sym typeface="+mn-ea"/>
              </a:rPr>
              <a:t>公司内部的业务知识，无法做到随时可知，随处可查</a:t>
            </a:r>
            <a:endParaRPr lang="en-US" altLang="zh-CN">
              <a:sym typeface="+mn-ea"/>
            </a:endParaRPr>
          </a:p>
          <a:p>
            <a:endParaRPr lang="zh-CN" altLang="en-US">
              <a:sym typeface="+mn-ea"/>
            </a:endParaRPr>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sym typeface="+mn-ea"/>
              </a:rPr>
              <a:t>我们对有你APP的产品定位如PPT，有你APP定位于公司内部人群，为员工提供建立相互连接的桥梁。作为气氛相对轻松的内部平台，提供知识交流、活动召集、公告传播等功能。让用户借助有你APP来丰富碎片时间。</a:t>
            </a:r>
            <a:r>
              <a:rPr lang="zh-CN" altLang="en-US">
                <a:sym typeface="+mn-ea"/>
              </a:rPr>
              <a:t>另外，在初步方案确定后通过</a:t>
            </a:r>
            <a:r>
              <a:rPr lang="en-US" altLang="zh-CN">
                <a:sym typeface="+mn-ea"/>
              </a:rPr>
              <a:t>HR</a:t>
            </a:r>
            <a:r>
              <a:rPr lang="zh-CN" altLang="en-US">
                <a:sym typeface="+mn-ea"/>
              </a:rPr>
              <a:t>的帮助，对</a:t>
            </a:r>
            <a:r>
              <a:rPr lang="en-US" altLang="zh-CN">
                <a:sym typeface="+mn-ea"/>
              </a:rPr>
              <a:t>100</a:t>
            </a:r>
            <a:r>
              <a:rPr lang="zh-CN" altLang="en-US">
                <a:sym typeface="+mn-ea"/>
              </a:rPr>
              <a:t>个</a:t>
            </a:r>
            <a:r>
              <a:rPr lang="en-US" altLang="zh-CN">
                <a:sym typeface="+mn-ea"/>
              </a:rPr>
              <a:t>VBC</a:t>
            </a:r>
            <a:r>
              <a:rPr lang="zh-CN" altLang="en-US">
                <a:sym typeface="+mn-ea"/>
              </a:rPr>
              <a:t>同事进行调查，有</a:t>
            </a:r>
            <a:r>
              <a:rPr lang="en-US" altLang="zh-CN">
                <a:sym typeface="+mn-ea"/>
              </a:rPr>
              <a:t>81</a:t>
            </a:r>
            <a:r>
              <a:rPr lang="zh-CN" altLang="en-US">
                <a:sym typeface="+mn-ea"/>
              </a:rPr>
              <a:t>位同事对此感兴趣</a:t>
            </a:r>
            <a:endParaRPr lang="zh-CN" altLang="en-US">
              <a:sym typeface="+mn-ea"/>
            </a:endParaRPr>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sym typeface="+mn-ea"/>
              </a:rPr>
              <a:t>再来说说我们想给用户带去的Value。我们希望能够借助有你APP使得ZHA ISD的大家扩展自己的生活圈，让我们的teamwork可以扩大到整个ISD，让每个人的关系更加密切，在这些基础上，也让大家有知识交流的途径，从中得到自我提升。另一方面，也希望VBC和DEV的联系更加密切，DEV能够了解user，VBC能够接触DEV。</a:t>
            </a:r>
            <a:endParaRPr lang="zh-CN" altLang="en-US">
              <a:sym typeface="+mn-ea"/>
            </a:endParaRPr>
          </a:p>
          <a:p>
            <a:endParaRPr lang="zh-CN" altLang="en-US">
              <a:sym typeface="+mn-ea"/>
            </a:endParaRPr>
          </a:p>
          <a:p>
            <a:r>
              <a:rPr lang="en-US" altLang="zh-CN">
                <a:sym typeface="+mn-ea"/>
              </a:rPr>
              <a:t>ORIG</a:t>
            </a:r>
            <a:r>
              <a:rPr lang="zh-CN" altLang="en-US">
                <a:sym typeface="+mn-ea"/>
              </a:rPr>
              <a:t>：</a:t>
            </a:r>
            <a:endParaRPr lang="zh-CN" altLang="en-US">
              <a:sym typeface="+mn-ea"/>
            </a:endParaRPr>
          </a:p>
          <a:p>
            <a:r>
              <a:rPr lang="en-US" altLang="zh-CN">
                <a:sym typeface="+mn-ea"/>
              </a:rPr>
              <a:t>1.公司知识文化的沉淀，每一个成员自发构建出来的知识库，实现了资源的整合。</a:t>
            </a:r>
            <a:endParaRPr lang="en-US" altLang="zh-CN">
              <a:sym typeface="+mn-ea"/>
            </a:endParaRPr>
          </a:p>
          <a:p>
            <a:r>
              <a:rPr lang="en-US" altLang="zh-CN">
                <a:sym typeface="+mn-ea"/>
              </a:rPr>
              <a:t>2.工作之余可以与其他同事休闲充电，消除压力。</a:t>
            </a:r>
            <a:endParaRPr lang="en-US" altLang="zh-CN">
              <a:sym typeface="+mn-ea"/>
            </a:endParaRPr>
          </a:p>
          <a:p>
            <a:r>
              <a:rPr lang="en-US" altLang="zh-CN">
                <a:sym typeface="+mn-ea"/>
              </a:rPr>
              <a:t>3.自我提升，知识交流。</a:t>
            </a:r>
            <a:endParaRPr lang="en-US" altLang="zh-CN">
              <a:sym typeface="+mn-ea"/>
            </a:endParaRPr>
          </a:p>
          <a:p>
            <a:r>
              <a:rPr lang="en-US" altLang="zh-CN">
                <a:sym typeface="+mn-ea"/>
              </a:rPr>
              <a:t>4.拓展员工生活圈，增加不同部门员工的沟通了解。</a:t>
            </a:r>
            <a:endParaRPr lang="en-US" altLang="zh-CN">
              <a:sym typeface="+mn-ea"/>
            </a:endParaRPr>
          </a:p>
          <a:p>
            <a:r>
              <a:rPr lang="en-US" altLang="zh-CN">
                <a:sym typeface="+mn-ea"/>
              </a:rPr>
              <a:t>5.搭建DEV与VBC 的沟通桥梁，相互了解对方的工作，更能站在对方的角度思考。</a:t>
            </a:r>
            <a:endParaRPr lang="en-US" altLang="zh-CN">
              <a:sym typeface="+mn-ea"/>
            </a:endParaRPr>
          </a:p>
          <a:p>
            <a:endParaRPr lang="en-US" altLang="zh-CN">
              <a:sym typeface="+mn-ea"/>
            </a:endParaRPr>
          </a:p>
          <a:p>
            <a:r>
              <a:rPr lang="zh-CN" altLang="en-US">
                <a:sym typeface="+mn-ea"/>
              </a:rPr>
              <a:t>我们也将这些作为我们</a:t>
            </a:r>
            <a:r>
              <a:rPr lang="en-US" altLang="zh-CN">
                <a:sym typeface="+mn-ea"/>
              </a:rPr>
              <a:t>APP</a:t>
            </a:r>
            <a:r>
              <a:rPr lang="zh-CN" altLang="en-US">
                <a:sym typeface="+mn-ea"/>
              </a:rPr>
              <a:t>的核心价值来设计我们的</a:t>
            </a:r>
            <a:r>
              <a:rPr lang="en-US" altLang="zh-CN">
                <a:sym typeface="+mn-ea"/>
              </a:rPr>
              <a:t>Solution</a:t>
            </a:r>
            <a:r>
              <a:rPr lang="zh-CN" altLang="en-US">
                <a:sym typeface="+mn-ea"/>
              </a:rPr>
              <a:t>，同时这也是想给用户的价值。</a:t>
            </a:r>
            <a:endParaRPr lang="zh-CN" altLang="en-US">
              <a:sym typeface="+mn-ea"/>
            </a:endParaRPr>
          </a:p>
          <a:p>
            <a:endParaRPr lang="zh-CN" altLang="en-US">
              <a:sym typeface="+mn-ea"/>
            </a:endParaRPr>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SimHei"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SimHei"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3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3.png"/><Relationship Id="rId2" Type="http://schemas.openxmlformats.org/officeDocument/2006/relationships/tags" Target="../tags/tag46.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en-US" dirty="0"/>
              <a:t>有你</a:t>
            </a:r>
            <a:endParaRPr lang="zh-CN" altLang="en-US" dirty="0"/>
          </a:p>
        </p:txBody>
      </p:sp>
      <p:sp>
        <p:nvSpPr>
          <p:cNvPr id="3" name="标题 1"/>
          <p:cNvSpPr>
            <a:spLocks noGrp="1"/>
          </p:cNvSpPr>
          <p:nvPr>
            <p:custDataLst>
              <p:tags r:id="rId2"/>
            </p:custDataLst>
          </p:nvPr>
        </p:nvSpPr>
        <p:spPr>
          <a:xfrm>
            <a:off x="1524000" y="3543935"/>
            <a:ext cx="9144000" cy="1024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400" b="1" kern="1200">
                <a:solidFill>
                  <a:schemeClr val="accent1"/>
                </a:solidFill>
                <a:latin typeface="+mj-lt"/>
                <a:ea typeface="+mj-ea"/>
                <a:cs typeface="+mj-cs"/>
              </a:defRPr>
            </a:lvl1pPr>
          </a:lstStyle>
          <a:p>
            <a:pPr algn="r"/>
            <a:r>
              <a:rPr lang="en-US" altLang="zh-CN" sz="2800" dirty="0"/>
              <a:t>—Life360</a:t>
            </a:r>
            <a:endParaRPr lang="en-US" altLang="zh-CN" sz="2800" dirty="0"/>
          </a:p>
        </p:txBody>
      </p:sp>
    </p:spTree>
    <p:custDataLst>
      <p:tags r:id="rId3"/>
    </p:custData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sz="3600" dirty="0">
                <a:solidFill>
                  <a:schemeClr val="accent1"/>
                </a:solidFill>
              </a:rPr>
              <a:t>FUNCTION</a:t>
            </a:r>
            <a:endParaRPr lang="en-US" sz="3600" dirty="0">
              <a:solidFill>
                <a:schemeClr val="accent1"/>
              </a:solidFill>
            </a:endParaRPr>
          </a:p>
        </p:txBody>
      </p:sp>
      <p:sp>
        <p:nvSpPr>
          <p:cNvPr id="5" name="笑脸 4"/>
          <p:cNvSpPr/>
          <p:nvPr/>
        </p:nvSpPr>
        <p:spPr>
          <a:xfrm>
            <a:off x="5398135" y="3257550"/>
            <a:ext cx="475615" cy="465455"/>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69665" y="2730500"/>
            <a:ext cx="889635" cy="5689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杂谈</a:t>
            </a:r>
            <a:endParaRPr lang="zh-CN" altLang="en-US"/>
          </a:p>
        </p:txBody>
      </p:sp>
      <p:sp>
        <p:nvSpPr>
          <p:cNvPr id="28" name="圆角矩形 27"/>
          <p:cNvSpPr/>
          <p:nvPr/>
        </p:nvSpPr>
        <p:spPr>
          <a:xfrm>
            <a:off x="6640830" y="2730500"/>
            <a:ext cx="889635" cy="5689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事儿</a:t>
            </a:r>
            <a:endParaRPr lang="zh-CN" altLang="en-US"/>
          </a:p>
        </p:txBody>
      </p:sp>
      <p:sp>
        <p:nvSpPr>
          <p:cNvPr id="30" name="圆角矩形 29"/>
          <p:cNvSpPr/>
          <p:nvPr/>
        </p:nvSpPr>
        <p:spPr>
          <a:xfrm>
            <a:off x="2212975" y="1866900"/>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问答</a:t>
            </a:r>
            <a:endParaRPr lang="zh-CN" altLang="en-US"/>
          </a:p>
          <a:p>
            <a:pPr algn="ctr"/>
            <a:r>
              <a:rPr lang="zh-CN" altLang="en-US"/>
              <a:t>分享</a:t>
            </a:r>
            <a:endParaRPr lang="zh-CN" altLang="en-US"/>
          </a:p>
        </p:txBody>
      </p:sp>
      <p:sp>
        <p:nvSpPr>
          <p:cNvPr id="31" name="圆角矩形 30"/>
          <p:cNvSpPr/>
          <p:nvPr/>
        </p:nvSpPr>
        <p:spPr>
          <a:xfrm>
            <a:off x="1457960" y="2727960"/>
            <a:ext cx="1644650"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内部系统交流</a:t>
            </a:r>
            <a:endParaRPr lang="zh-CN" altLang="en-US"/>
          </a:p>
          <a:p>
            <a:pPr algn="ctr"/>
            <a:r>
              <a:rPr lang="zh-CN" altLang="en-US"/>
              <a:t>（</a:t>
            </a:r>
            <a:r>
              <a:rPr lang="en-US" altLang="zh-CN"/>
              <a:t>VBC-DEV</a:t>
            </a:r>
            <a:r>
              <a:rPr lang="zh-CN" altLang="en-US"/>
              <a:t>）</a:t>
            </a:r>
            <a:endParaRPr lang="zh-CN" altLang="en-US"/>
          </a:p>
        </p:txBody>
      </p:sp>
      <p:sp>
        <p:nvSpPr>
          <p:cNvPr id="32" name="圆角矩形 31"/>
          <p:cNvSpPr/>
          <p:nvPr/>
        </p:nvSpPr>
        <p:spPr>
          <a:xfrm>
            <a:off x="2212975" y="3548380"/>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话题</a:t>
            </a:r>
            <a:endParaRPr lang="zh-CN" altLang="en-US"/>
          </a:p>
        </p:txBody>
      </p:sp>
      <p:sp>
        <p:nvSpPr>
          <p:cNvPr id="33" name="圆角矩形 32"/>
          <p:cNvSpPr/>
          <p:nvPr/>
        </p:nvSpPr>
        <p:spPr>
          <a:xfrm>
            <a:off x="8235950" y="187642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发起活动</a:t>
            </a:r>
            <a:endParaRPr lang="zh-CN" altLang="en-US"/>
          </a:p>
        </p:txBody>
      </p:sp>
      <p:sp>
        <p:nvSpPr>
          <p:cNvPr id="34" name="圆角矩形 33"/>
          <p:cNvSpPr/>
          <p:nvPr/>
        </p:nvSpPr>
        <p:spPr>
          <a:xfrm>
            <a:off x="8235950" y="273748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参与活动</a:t>
            </a:r>
            <a:endParaRPr lang="zh-CN" altLang="en-US"/>
          </a:p>
        </p:txBody>
      </p:sp>
      <p:sp>
        <p:nvSpPr>
          <p:cNvPr id="35" name="圆角矩形 34"/>
          <p:cNvSpPr/>
          <p:nvPr/>
        </p:nvSpPr>
        <p:spPr>
          <a:xfrm>
            <a:off x="8235950" y="355790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易物</a:t>
            </a:r>
            <a:endParaRPr lang="zh-CN" altLang="en-US"/>
          </a:p>
        </p:txBody>
      </p:sp>
      <p:sp>
        <p:nvSpPr>
          <p:cNvPr id="36" name="圆角矩形 35"/>
          <p:cNvSpPr/>
          <p:nvPr/>
        </p:nvSpPr>
        <p:spPr>
          <a:xfrm>
            <a:off x="5191125" y="4533265"/>
            <a:ext cx="889635" cy="5689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个人</a:t>
            </a:r>
            <a:endParaRPr lang="zh-CN" altLang="en-US"/>
          </a:p>
        </p:txBody>
      </p:sp>
      <p:sp>
        <p:nvSpPr>
          <p:cNvPr id="37" name="圆角矩形 36"/>
          <p:cNvSpPr/>
          <p:nvPr/>
        </p:nvSpPr>
        <p:spPr>
          <a:xfrm>
            <a:off x="3124835" y="565086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成就</a:t>
            </a:r>
            <a:endParaRPr lang="zh-CN" altLang="en-US"/>
          </a:p>
        </p:txBody>
      </p:sp>
      <p:sp>
        <p:nvSpPr>
          <p:cNvPr id="38" name="圆角矩形 37"/>
          <p:cNvSpPr/>
          <p:nvPr/>
        </p:nvSpPr>
        <p:spPr>
          <a:xfrm>
            <a:off x="4495800" y="565086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威望</a:t>
            </a:r>
            <a:endParaRPr lang="zh-CN" altLang="en-US"/>
          </a:p>
          <a:p>
            <a:pPr algn="ctr"/>
            <a:r>
              <a:rPr lang="zh-CN" altLang="en-US"/>
              <a:t>积分</a:t>
            </a:r>
            <a:endParaRPr lang="zh-CN" altLang="en-US"/>
          </a:p>
        </p:txBody>
      </p:sp>
      <p:sp>
        <p:nvSpPr>
          <p:cNvPr id="39" name="圆角矩形 38"/>
          <p:cNvSpPr/>
          <p:nvPr/>
        </p:nvSpPr>
        <p:spPr>
          <a:xfrm>
            <a:off x="5904865" y="5650865"/>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收藏</a:t>
            </a:r>
            <a:endParaRPr lang="zh-CN" altLang="en-US"/>
          </a:p>
        </p:txBody>
      </p:sp>
      <p:cxnSp>
        <p:nvCxnSpPr>
          <p:cNvPr id="40" name="肘形连接符 39"/>
          <p:cNvCxnSpPr>
            <a:stCxn id="5" idx="2"/>
            <a:endCxn id="27" idx="3"/>
          </p:cNvCxnSpPr>
          <p:nvPr/>
        </p:nvCxnSpPr>
        <p:spPr>
          <a:xfrm rot="10800000">
            <a:off x="4559300" y="3014980"/>
            <a:ext cx="838835" cy="475615"/>
          </a:xfrm>
          <a:prstGeom prst="bentConnector3">
            <a:avLst>
              <a:gd name="adj1" fmla="val 49962"/>
            </a:avLst>
          </a:prstGeom>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5" idx="6"/>
            <a:endCxn id="28" idx="1"/>
          </p:cNvCxnSpPr>
          <p:nvPr/>
        </p:nvCxnSpPr>
        <p:spPr>
          <a:xfrm flipV="1">
            <a:off x="5873750" y="3014980"/>
            <a:ext cx="767080" cy="4756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 idx="4"/>
            <a:endCxn id="36" idx="0"/>
          </p:cNvCxnSpPr>
          <p:nvPr/>
        </p:nvCxnSpPr>
        <p:spPr>
          <a:xfrm>
            <a:off x="5626100" y="3723005"/>
            <a:ext cx="0" cy="81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6" idx="2"/>
            <a:endCxn id="38" idx="0"/>
          </p:cNvCxnSpPr>
          <p:nvPr/>
        </p:nvCxnSpPr>
        <p:spPr>
          <a:xfrm rot="5400000">
            <a:off x="5014278" y="5028883"/>
            <a:ext cx="548640" cy="695325"/>
          </a:xfrm>
          <a:prstGeom prst="bentConnector3">
            <a:avLst>
              <a:gd name="adj1" fmla="val 49942"/>
            </a:avLst>
          </a:prstGeom>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6" idx="2"/>
            <a:endCxn id="39" idx="0"/>
          </p:cNvCxnSpPr>
          <p:nvPr/>
        </p:nvCxnSpPr>
        <p:spPr>
          <a:xfrm rot="5400000" flipV="1">
            <a:off x="5718810" y="5019675"/>
            <a:ext cx="548640" cy="7137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6" idx="2"/>
            <a:endCxn id="37" idx="0"/>
          </p:cNvCxnSpPr>
          <p:nvPr/>
        </p:nvCxnSpPr>
        <p:spPr>
          <a:xfrm rot="5400000">
            <a:off x="4328795" y="4343400"/>
            <a:ext cx="548640" cy="20662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7" idx="1"/>
            <a:endCxn id="30" idx="3"/>
          </p:cNvCxnSpPr>
          <p:nvPr/>
        </p:nvCxnSpPr>
        <p:spPr>
          <a:xfrm rot="10800000">
            <a:off x="3102610" y="2151380"/>
            <a:ext cx="567055" cy="863600"/>
          </a:xfrm>
          <a:prstGeom prst="bentConnector3">
            <a:avLst>
              <a:gd name="adj1" fmla="val 49944"/>
            </a:avLst>
          </a:prstGeom>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7" idx="1"/>
            <a:endCxn id="31" idx="3"/>
          </p:cNvCxnSpPr>
          <p:nvPr/>
        </p:nvCxnSpPr>
        <p:spPr>
          <a:xfrm rot="10800000">
            <a:off x="3102610" y="3012440"/>
            <a:ext cx="567055" cy="2540"/>
          </a:xfrm>
          <a:prstGeom prst="bentConnector3">
            <a:avLst>
              <a:gd name="adj1" fmla="val 49944"/>
            </a:avLst>
          </a:prstGeom>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7" idx="1"/>
            <a:endCxn id="32" idx="3"/>
          </p:cNvCxnSpPr>
          <p:nvPr/>
        </p:nvCxnSpPr>
        <p:spPr>
          <a:xfrm rot="10800000" flipV="1">
            <a:off x="3102610" y="3014980"/>
            <a:ext cx="567055" cy="817880"/>
          </a:xfrm>
          <a:prstGeom prst="bentConnector3">
            <a:avLst>
              <a:gd name="adj1" fmla="val 49944"/>
            </a:avLst>
          </a:prstGeom>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28" idx="3"/>
            <a:endCxn id="33" idx="1"/>
          </p:cNvCxnSpPr>
          <p:nvPr/>
        </p:nvCxnSpPr>
        <p:spPr>
          <a:xfrm flipV="1">
            <a:off x="7530465" y="2160905"/>
            <a:ext cx="705485" cy="854075"/>
          </a:xfrm>
          <a:prstGeom prst="bentConnector3">
            <a:avLst>
              <a:gd name="adj1" fmla="val 50045"/>
            </a:avLst>
          </a:prstGeom>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8" idx="3"/>
            <a:endCxn id="34" idx="1"/>
          </p:cNvCxnSpPr>
          <p:nvPr/>
        </p:nvCxnSpPr>
        <p:spPr>
          <a:xfrm>
            <a:off x="7530465" y="3014980"/>
            <a:ext cx="705485" cy="6985"/>
          </a:xfrm>
          <a:prstGeom prst="bentConnector3">
            <a:avLst>
              <a:gd name="adj1" fmla="val 50045"/>
            </a:avLst>
          </a:prstGeom>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28" idx="3"/>
            <a:endCxn id="35" idx="1"/>
          </p:cNvCxnSpPr>
          <p:nvPr/>
        </p:nvCxnSpPr>
        <p:spPr>
          <a:xfrm>
            <a:off x="7530465" y="3014980"/>
            <a:ext cx="705485" cy="827405"/>
          </a:xfrm>
          <a:prstGeom prst="bentConnector3">
            <a:avLst>
              <a:gd name="adj1" fmla="val 50045"/>
            </a:avLst>
          </a:prstGeom>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7233285" y="5652770"/>
            <a:ext cx="889635" cy="568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我的参与</a:t>
            </a:r>
            <a:endParaRPr lang="zh-CN" altLang="en-US"/>
          </a:p>
        </p:txBody>
      </p:sp>
      <p:cxnSp>
        <p:nvCxnSpPr>
          <p:cNvPr id="3" name="肘形连接符 2"/>
          <p:cNvCxnSpPr>
            <a:stCxn id="36" idx="2"/>
            <a:endCxn id="2" idx="0"/>
          </p:cNvCxnSpPr>
          <p:nvPr/>
        </p:nvCxnSpPr>
        <p:spPr>
          <a:xfrm rot="5400000" flipV="1">
            <a:off x="6382068" y="4356418"/>
            <a:ext cx="550545" cy="20421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UI</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UI</a:t>
            </a:r>
            <a:endParaRPr lang="en-US" altLang="zh-CN" sz="3600" dirty="0">
              <a:solidFill>
                <a:schemeClr val="accent1"/>
              </a:solidFill>
            </a:endParaRPr>
          </a:p>
        </p:txBody>
      </p:sp>
      <p:sp>
        <p:nvSpPr>
          <p:cNvPr id="2" name="文本框 1"/>
          <p:cNvSpPr txBox="1"/>
          <p:nvPr/>
        </p:nvSpPr>
        <p:spPr>
          <a:xfrm>
            <a:off x="906780" y="2545080"/>
            <a:ext cx="9044940" cy="640080"/>
          </a:xfrm>
          <a:prstGeom prst="rect">
            <a:avLst/>
          </a:prstGeom>
          <a:noFill/>
        </p:spPr>
        <p:txBody>
          <a:bodyPr wrap="square" rtlCol="0">
            <a:spAutoFit/>
          </a:bodyPr>
          <a:p>
            <a:r>
              <a:rPr lang="zh-CN" altLang="en-US"/>
              <a:t>https://pro.modao.cc/app/5rIoOUr7BBu54hEHUlO9MIWelFOZPA1#screen=s4d253f075dec9782e7a7e8</a:t>
            </a:r>
            <a:endParaRPr lang="zh-CN" altLang="en-US"/>
          </a:p>
        </p:txBody>
      </p:sp>
    </p:spTree>
    <p:custDataLst>
      <p:tags r:id="rId2"/>
    </p:custData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FEATURE</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FEATURE</a:t>
            </a:r>
            <a:endParaRPr lang="en-US" altLang="zh-CN" sz="3600" dirty="0">
              <a:solidFill>
                <a:schemeClr val="accent1"/>
              </a:solidFill>
            </a:endParaRPr>
          </a:p>
        </p:txBody>
      </p:sp>
      <p:sp>
        <p:nvSpPr>
          <p:cNvPr id="11" name="折角形 10"/>
          <p:cNvSpPr/>
          <p:nvPr/>
        </p:nvSpPr>
        <p:spPr>
          <a:xfrm>
            <a:off x="157162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随时随地</a:t>
            </a:r>
            <a:endParaRPr lang="zh-CN" altLang="en-US"/>
          </a:p>
        </p:txBody>
      </p:sp>
      <p:sp>
        <p:nvSpPr>
          <p:cNvPr id="12" name="折角形 11"/>
          <p:cNvSpPr/>
          <p:nvPr/>
        </p:nvSpPr>
        <p:spPr>
          <a:xfrm>
            <a:off x="346646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归属感</a:t>
            </a:r>
            <a:endParaRPr lang="zh-CN" altLang="en-US"/>
          </a:p>
        </p:txBody>
      </p:sp>
      <p:sp>
        <p:nvSpPr>
          <p:cNvPr id="13" name="折角形 12"/>
          <p:cNvSpPr/>
          <p:nvPr/>
        </p:nvSpPr>
        <p:spPr>
          <a:xfrm>
            <a:off x="546544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打破孤岛</a:t>
            </a:r>
            <a:endParaRPr lang="zh-CN" altLang="en-US"/>
          </a:p>
        </p:txBody>
      </p:sp>
      <p:sp>
        <p:nvSpPr>
          <p:cNvPr id="14" name="折角形 13"/>
          <p:cNvSpPr/>
          <p:nvPr/>
        </p:nvSpPr>
        <p:spPr>
          <a:xfrm>
            <a:off x="7454900"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文化沉淀</a:t>
            </a:r>
            <a:endParaRPr lang="zh-CN" altLang="en-US"/>
          </a:p>
        </p:txBody>
      </p:sp>
      <p:sp>
        <p:nvSpPr>
          <p:cNvPr id="15" name="折角形 14"/>
          <p:cNvSpPr/>
          <p:nvPr/>
        </p:nvSpPr>
        <p:spPr>
          <a:xfrm>
            <a:off x="9351010"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个人特色</a:t>
            </a:r>
            <a:endParaRPr lang="zh-CN" altLang="en-US"/>
          </a:p>
        </p:txBody>
      </p:sp>
    </p:spTree>
    <p:custDataLst>
      <p:tags r:id="rId2"/>
    </p:custData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OPERATION</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OPERATION</a:t>
            </a:r>
            <a:endParaRPr lang="en-US" altLang="zh-CN" sz="3600" dirty="0">
              <a:solidFill>
                <a:schemeClr val="accent1"/>
              </a:solidFill>
            </a:endParaRPr>
          </a:p>
        </p:txBody>
      </p:sp>
      <p:sp>
        <p:nvSpPr>
          <p:cNvPr id="2" name="圆角矩形 1"/>
          <p:cNvSpPr/>
          <p:nvPr/>
        </p:nvSpPr>
        <p:spPr>
          <a:xfrm>
            <a:off x="1559560" y="3096895"/>
            <a:ext cx="1220470" cy="6629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引流</a:t>
            </a:r>
            <a:endParaRPr lang="zh-CN" altLang="en-US"/>
          </a:p>
        </p:txBody>
      </p:sp>
      <p:sp>
        <p:nvSpPr>
          <p:cNvPr id="3" name="左大括号 2"/>
          <p:cNvSpPr/>
          <p:nvPr/>
        </p:nvSpPr>
        <p:spPr>
          <a:xfrm>
            <a:off x="3162935" y="2022475"/>
            <a:ext cx="516890" cy="2812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4055110" y="1781175"/>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HRA</a:t>
            </a:r>
            <a:r>
              <a:rPr lang="zh-CN" altLang="en-US"/>
              <a:t>公告、班车</a:t>
            </a:r>
            <a:endParaRPr lang="zh-CN" altLang="en-US"/>
          </a:p>
        </p:txBody>
      </p:sp>
      <p:sp>
        <p:nvSpPr>
          <p:cNvPr id="5" name="圆角矩形 4"/>
          <p:cNvSpPr/>
          <p:nvPr/>
        </p:nvSpPr>
        <p:spPr>
          <a:xfrm>
            <a:off x="4055110" y="2694305"/>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t>RC Club</a:t>
            </a:r>
            <a:endParaRPr lang="en-US"/>
          </a:p>
        </p:txBody>
      </p:sp>
      <p:sp>
        <p:nvSpPr>
          <p:cNvPr id="6" name="圆角矩形 5"/>
          <p:cNvSpPr/>
          <p:nvPr/>
        </p:nvSpPr>
        <p:spPr>
          <a:xfrm>
            <a:off x="4055110" y="3562350"/>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内部大牛</a:t>
            </a:r>
            <a:endParaRPr lang="en-US" altLang="zh-CN"/>
          </a:p>
        </p:txBody>
      </p:sp>
      <p:sp>
        <p:nvSpPr>
          <p:cNvPr id="7" name="圆角矩形 6"/>
          <p:cNvSpPr/>
          <p:nvPr/>
        </p:nvSpPr>
        <p:spPr>
          <a:xfrm>
            <a:off x="4055110" y="4455160"/>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人气比赛、线下活动</a:t>
            </a:r>
            <a:endParaRPr lang="zh-CN" altLang="en-US"/>
          </a:p>
        </p:txBody>
      </p:sp>
    </p:spTree>
    <p:custDataLst>
      <p:tags r:id="rId2"/>
    </p:custData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OPERATION</a:t>
            </a:r>
            <a:endParaRPr lang="en-US" altLang="zh-CN" sz="3600" dirty="0">
              <a:solidFill>
                <a:schemeClr val="accent1"/>
              </a:solidFill>
            </a:endParaRPr>
          </a:p>
        </p:txBody>
      </p:sp>
      <p:sp>
        <p:nvSpPr>
          <p:cNvPr id="2" name="圆角矩形 1"/>
          <p:cNvSpPr/>
          <p:nvPr/>
        </p:nvSpPr>
        <p:spPr>
          <a:xfrm>
            <a:off x="1559560" y="3096895"/>
            <a:ext cx="1220470" cy="6629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持续</a:t>
            </a:r>
            <a:endParaRPr lang="zh-CN" altLang="en-US"/>
          </a:p>
        </p:txBody>
      </p:sp>
      <p:sp>
        <p:nvSpPr>
          <p:cNvPr id="3" name="左大括号 2"/>
          <p:cNvSpPr/>
          <p:nvPr/>
        </p:nvSpPr>
        <p:spPr>
          <a:xfrm>
            <a:off x="3162935" y="2022475"/>
            <a:ext cx="516890" cy="2812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4055110" y="1732915"/>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周期性话题</a:t>
            </a:r>
            <a:endParaRPr lang="zh-CN" altLang="en-US"/>
          </a:p>
        </p:txBody>
      </p:sp>
      <p:sp>
        <p:nvSpPr>
          <p:cNvPr id="5" name="圆角矩形 4"/>
          <p:cNvSpPr/>
          <p:nvPr/>
        </p:nvSpPr>
        <p:spPr>
          <a:xfrm>
            <a:off x="4055110" y="2646045"/>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积分制度</a:t>
            </a:r>
            <a:endParaRPr lang="zh-CN" altLang="en-US"/>
          </a:p>
        </p:txBody>
      </p:sp>
      <p:sp>
        <p:nvSpPr>
          <p:cNvPr id="6" name="圆角矩形 5"/>
          <p:cNvSpPr/>
          <p:nvPr/>
        </p:nvSpPr>
        <p:spPr>
          <a:xfrm>
            <a:off x="4055110" y="3514090"/>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威望、成就</a:t>
            </a:r>
            <a:endParaRPr lang="zh-CN" altLang="en-US"/>
          </a:p>
        </p:txBody>
      </p:sp>
      <p:sp>
        <p:nvSpPr>
          <p:cNvPr id="8" name="圆角矩形 7"/>
          <p:cNvSpPr/>
          <p:nvPr/>
        </p:nvSpPr>
        <p:spPr>
          <a:xfrm>
            <a:off x="4055110" y="4458335"/>
            <a:ext cx="2389505" cy="662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zh-CN" altLang="en-US"/>
              <a:t>功能改善</a:t>
            </a:r>
            <a:endParaRPr lang="zh-CN" altLang="en-US"/>
          </a:p>
        </p:txBody>
      </p:sp>
    </p:spTree>
    <p:custDataLst>
      <p:tags r:id="rId2"/>
    </p:custData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Q &amp; A</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Thanks</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H_Others_3"/>
          <p:cNvSpPr txBox="1"/>
          <p:nvPr>
            <p:custDataLst>
              <p:tags r:id="rId1"/>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en-US" altLang="zh-CN" sz="4800" dirty="0">
                <a:solidFill>
                  <a:schemeClr val="accent1">
                    <a:lumMod val="75000"/>
                  </a:schemeClr>
                </a:solidFill>
                <a:latin typeface="+mj-lt"/>
                <a:ea typeface="+mj-ea"/>
                <a:cs typeface="+mj-cs"/>
                <a:sym typeface="+mn-ea"/>
              </a:rPr>
              <a:t>AGENDA</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2"/>
            </p:custDataLst>
          </p:nvPr>
        </p:nvGrpSpPr>
        <p:grpSpPr>
          <a:xfrm>
            <a:off x="1700779" y="2512519"/>
            <a:ext cx="4352039" cy="789904"/>
            <a:chOff x="742476" y="2367341"/>
            <a:chExt cx="4352039" cy="789904"/>
          </a:xfrm>
        </p:grpSpPr>
        <p:sp>
          <p:nvSpPr>
            <p:cNvPr id="3" name="MH_Number_1"/>
            <p:cNvSpPr txBox="1">
              <a:spLocks noChangeArrowheads="1"/>
            </p:cNvSpPr>
            <p:nvPr>
              <p:custDataLst>
                <p:tags r:id="rId3"/>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4" name="MH_Entry_1"/>
            <p:cNvSpPr/>
            <p:nvPr>
              <p:custDataLst>
                <p:tags r:id="rId4"/>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pc="63" dirty="0">
                  <a:solidFill>
                    <a:srgbClr val="FFFFFF"/>
                  </a:solidFill>
                </a:rPr>
                <a:t>Background</a:t>
              </a:r>
              <a:endParaRPr lang="en-US" altLang="zh-CN" spc="63" dirty="0">
                <a:solidFill>
                  <a:srgbClr val="FFFFFF"/>
                </a:solidFill>
              </a:endParaRPr>
            </a:p>
          </p:txBody>
        </p:sp>
        <p:cxnSp>
          <p:nvCxnSpPr>
            <p:cNvPr id="5" name="MH_Others_1"/>
            <p:cNvCxnSpPr/>
            <p:nvPr>
              <p:custDataLst>
                <p:tags r:id="rId5"/>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6"/>
            </p:custDataLst>
          </p:nvPr>
        </p:nvGrpSpPr>
        <p:grpSpPr>
          <a:xfrm>
            <a:off x="6139182" y="4640766"/>
            <a:ext cx="4352039" cy="789904"/>
            <a:chOff x="742476" y="3594551"/>
            <a:chExt cx="4352039" cy="789904"/>
          </a:xfrm>
        </p:grpSpPr>
        <p:sp>
          <p:nvSpPr>
            <p:cNvPr id="7" name="MH_Number_2"/>
            <p:cNvSpPr txBox="1">
              <a:spLocks noChangeArrowheads="1"/>
            </p:cNvSpPr>
            <p:nvPr>
              <p:custDataLst>
                <p:tags r:id="rId7"/>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6</a:t>
              </a:r>
              <a:endParaRPr lang="zh-CN" altLang="en-US" sz="3200">
                <a:latin typeface="+mn-lt"/>
                <a:ea typeface="+mn-ea"/>
              </a:endParaRPr>
            </a:p>
          </p:txBody>
        </p:sp>
        <p:sp>
          <p:nvSpPr>
            <p:cNvPr id="8" name="MH_Entry_2"/>
            <p:cNvSpPr/>
            <p:nvPr>
              <p:custDataLst>
                <p:tags r:id="rId8"/>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pc="63" dirty="0">
                  <a:solidFill>
                    <a:srgbClr val="FFFFFF"/>
                  </a:solidFill>
                </a:rPr>
                <a:t>Operation</a:t>
              </a:r>
              <a:endParaRPr lang="en-US" altLang="zh-CN" spc="63" dirty="0">
                <a:solidFill>
                  <a:srgbClr val="FFFFFF"/>
                </a:solidFill>
              </a:endParaRPr>
            </a:p>
          </p:txBody>
        </p:sp>
        <p:cxnSp>
          <p:nvCxnSpPr>
            <p:cNvPr id="9" name="MH_Others_2"/>
            <p:cNvCxnSpPr/>
            <p:nvPr>
              <p:custDataLst>
                <p:tags r:id="rId9"/>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10" name="MH_Number_2"/>
          <p:cNvSpPr txBox="1">
            <a:spLocks noChangeArrowheads="1"/>
          </p:cNvSpPr>
          <p:nvPr>
            <p:custDataLst>
              <p:tags r:id="rId10"/>
            </p:custDataLst>
          </p:nvPr>
        </p:nvSpPr>
        <p:spPr bwMode="auto">
          <a:xfrm>
            <a:off x="6139182" y="251542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11" name="MH_Entry_2"/>
          <p:cNvSpPr/>
          <p:nvPr>
            <p:custDataLst>
              <p:tags r:id="rId11"/>
            </p:custDataLst>
          </p:nvPr>
        </p:nvSpPr>
        <p:spPr>
          <a:xfrm>
            <a:off x="6832364" y="253729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pc="63" dirty="0">
                <a:solidFill>
                  <a:srgbClr val="FFFFFF"/>
                </a:solidFill>
              </a:rPr>
              <a:t>Value</a:t>
            </a:r>
            <a:endParaRPr lang="en-US" altLang="zh-CN" spc="63" dirty="0">
              <a:solidFill>
                <a:srgbClr val="FFFFFF"/>
              </a:solidFill>
            </a:endParaRPr>
          </a:p>
        </p:txBody>
      </p:sp>
      <p:cxnSp>
        <p:nvCxnSpPr>
          <p:cNvPr id="12" name="MH_Others_2"/>
          <p:cNvCxnSpPr/>
          <p:nvPr>
            <p:custDataLst>
              <p:tags r:id="rId12"/>
            </p:custDataLst>
          </p:nvPr>
        </p:nvCxnSpPr>
        <p:spPr>
          <a:xfrm>
            <a:off x="6286943" y="330532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14" name="MH_Number_2"/>
          <p:cNvSpPr txBox="1">
            <a:spLocks noChangeArrowheads="1"/>
          </p:cNvSpPr>
          <p:nvPr>
            <p:custDataLst>
              <p:tags r:id="rId13"/>
            </p:custDataLst>
          </p:nvPr>
        </p:nvSpPr>
        <p:spPr bwMode="auto">
          <a:xfrm>
            <a:off x="1700532" y="4640766"/>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5</a:t>
            </a:r>
            <a:endParaRPr lang="zh-CN" altLang="en-US" sz="3200">
              <a:latin typeface="+mn-lt"/>
              <a:ea typeface="+mn-ea"/>
            </a:endParaRPr>
          </a:p>
        </p:txBody>
      </p:sp>
      <p:sp>
        <p:nvSpPr>
          <p:cNvPr id="22" name="MH_Entry_2"/>
          <p:cNvSpPr/>
          <p:nvPr>
            <p:custDataLst>
              <p:tags r:id="rId14"/>
            </p:custDataLst>
          </p:nvPr>
        </p:nvSpPr>
        <p:spPr>
          <a:xfrm>
            <a:off x="2393714" y="466264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pc="63" dirty="0">
                <a:solidFill>
                  <a:srgbClr val="FFFFFF"/>
                </a:solidFill>
              </a:rPr>
              <a:t>Feature</a:t>
            </a:r>
            <a:endParaRPr lang="en-US" altLang="zh-CN" spc="63" dirty="0">
              <a:solidFill>
                <a:srgbClr val="FFFFFF"/>
              </a:solidFill>
            </a:endParaRPr>
          </a:p>
        </p:txBody>
      </p:sp>
      <p:cxnSp>
        <p:nvCxnSpPr>
          <p:cNvPr id="23" name="MH_Others_2"/>
          <p:cNvCxnSpPr/>
          <p:nvPr>
            <p:custDataLst>
              <p:tags r:id="rId15"/>
            </p:custDataLst>
          </p:nvPr>
        </p:nvCxnSpPr>
        <p:spPr>
          <a:xfrm>
            <a:off x="1848293" y="5430670"/>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custDataLst>
              <p:tags r:id="rId16"/>
            </p:custDataLst>
          </p:nvPr>
        </p:nvGrpSpPr>
        <p:grpSpPr>
          <a:xfrm>
            <a:off x="6139182" y="3649531"/>
            <a:ext cx="4352039" cy="789904"/>
            <a:chOff x="742476" y="3594551"/>
            <a:chExt cx="4352039" cy="789904"/>
          </a:xfrm>
        </p:grpSpPr>
        <p:sp>
          <p:nvSpPr>
            <p:cNvPr id="25" name="MH_Number_2"/>
            <p:cNvSpPr txBox="1">
              <a:spLocks noChangeArrowheads="1"/>
            </p:cNvSpPr>
            <p:nvPr>
              <p:custDataLst>
                <p:tags r:id="rId17"/>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4</a:t>
              </a:r>
              <a:endParaRPr lang="zh-CN" altLang="en-US" sz="3200">
                <a:latin typeface="+mn-lt"/>
                <a:ea typeface="+mn-ea"/>
              </a:endParaRPr>
            </a:p>
          </p:txBody>
        </p:sp>
        <p:sp>
          <p:nvSpPr>
            <p:cNvPr id="26" name="MH_Entry_2"/>
            <p:cNvSpPr/>
            <p:nvPr>
              <p:custDataLst>
                <p:tags r:id="rId18"/>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spc="63" dirty="0">
                  <a:solidFill>
                    <a:srgbClr val="FFFFFF"/>
                  </a:solidFill>
                </a:rPr>
                <a:t>UI</a:t>
              </a:r>
              <a:endParaRPr lang="en-US" spc="63" dirty="0">
                <a:solidFill>
                  <a:srgbClr val="FFFFFF"/>
                </a:solidFill>
              </a:endParaRPr>
            </a:p>
          </p:txBody>
        </p:sp>
        <p:cxnSp>
          <p:nvCxnSpPr>
            <p:cNvPr id="27" name="MH_Others_2"/>
            <p:cNvCxnSpPr/>
            <p:nvPr>
              <p:custDataLst>
                <p:tags r:id="rId19"/>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9" name="MH_Number_2"/>
          <p:cNvSpPr txBox="1">
            <a:spLocks noChangeArrowheads="1"/>
          </p:cNvSpPr>
          <p:nvPr>
            <p:custDataLst>
              <p:tags r:id="rId20"/>
            </p:custDataLst>
          </p:nvPr>
        </p:nvSpPr>
        <p:spPr bwMode="auto">
          <a:xfrm>
            <a:off x="1700532" y="3601906"/>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30" name="MH_Entry_2"/>
          <p:cNvSpPr/>
          <p:nvPr>
            <p:custDataLst>
              <p:tags r:id="rId21"/>
            </p:custDataLst>
          </p:nvPr>
        </p:nvSpPr>
        <p:spPr>
          <a:xfrm>
            <a:off x="2393714" y="362378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pc="63" dirty="0">
                <a:solidFill>
                  <a:srgbClr val="FFFFFF"/>
                </a:solidFill>
              </a:rPr>
              <a:t>Function</a:t>
            </a:r>
            <a:endParaRPr lang="en-US" altLang="zh-CN" spc="63" dirty="0">
              <a:solidFill>
                <a:srgbClr val="FFFFFF"/>
              </a:solidFill>
            </a:endParaRPr>
          </a:p>
        </p:txBody>
      </p:sp>
      <p:cxnSp>
        <p:nvCxnSpPr>
          <p:cNvPr id="31" name="MH_Others_2"/>
          <p:cNvCxnSpPr/>
          <p:nvPr>
            <p:custDataLst>
              <p:tags r:id="rId22"/>
            </p:custDataLst>
          </p:nvPr>
        </p:nvCxnSpPr>
        <p:spPr>
          <a:xfrm>
            <a:off x="1848293" y="443943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Tree>
    <p:custDataLst>
      <p:tags r:id="rId23"/>
    </p:custData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BACKGROUND</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sz="3600" dirty="0">
                <a:solidFill>
                  <a:schemeClr val="accent1"/>
                </a:solidFill>
              </a:rPr>
              <a:t>BACKGROUND</a:t>
            </a:r>
            <a:endParaRPr lang="en-US" sz="3600" dirty="0">
              <a:solidFill>
                <a:schemeClr val="accent1"/>
              </a:solidFill>
            </a:endParaRPr>
          </a:p>
        </p:txBody>
      </p:sp>
      <p:sp>
        <p:nvSpPr>
          <p:cNvPr id="3" name="折角形 2"/>
          <p:cNvSpPr/>
          <p:nvPr/>
        </p:nvSpPr>
        <p:spPr>
          <a:xfrm>
            <a:off x="157162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还有谁想和我做同样的事情</a:t>
            </a:r>
            <a:endParaRPr lang="zh-CN" altLang="en-US"/>
          </a:p>
        </p:txBody>
      </p:sp>
      <p:sp>
        <p:nvSpPr>
          <p:cNvPr id="5" name="折角形 4"/>
          <p:cNvSpPr/>
          <p:nvPr/>
        </p:nvSpPr>
        <p:spPr>
          <a:xfrm>
            <a:off x="346646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还有谁和我有同样的想法</a:t>
            </a:r>
            <a:endParaRPr lang="zh-CN" altLang="en-US"/>
          </a:p>
        </p:txBody>
      </p:sp>
      <p:sp>
        <p:nvSpPr>
          <p:cNvPr id="6" name="折角形 5"/>
          <p:cNvSpPr/>
          <p:nvPr/>
        </p:nvSpPr>
        <p:spPr>
          <a:xfrm>
            <a:off x="5465445"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如果是</a:t>
            </a:r>
            <a:r>
              <a:rPr lang="en-US" altLang="zh-CN"/>
              <a:t>Ta </a:t>
            </a:r>
            <a:r>
              <a:rPr lang="en-US" altLang="zh-CN"/>
              <a:t>Ta</a:t>
            </a:r>
            <a:r>
              <a:rPr lang="zh-CN" altLang="en-US"/>
              <a:t>会怎么处理</a:t>
            </a:r>
            <a:endParaRPr lang="zh-CN" altLang="en-US"/>
          </a:p>
        </p:txBody>
      </p:sp>
      <p:sp>
        <p:nvSpPr>
          <p:cNvPr id="9" name="折角形 8"/>
          <p:cNvSpPr/>
          <p:nvPr/>
        </p:nvSpPr>
        <p:spPr>
          <a:xfrm>
            <a:off x="7454900"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不知道该做点什么好</a:t>
            </a:r>
            <a:endParaRPr lang="zh-CN" altLang="en-US"/>
          </a:p>
        </p:txBody>
      </p:sp>
      <p:sp>
        <p:nvSpPr>
          <p:cNvPr id="13" name="折角形 12"/>
          <p:cNvSpPr/>
          <p:nvPr/>
        </p:nvSpPr>
        <p:spPr>
          <a:xfrm>
            <a:off x="9351010" y="2167890"/>
            <a:ext cx="1261110" cy="1396365"/>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p>
            <a:pPr algn="ctr"/>
            <a:r>
              <a:rPr lang="zh-CN" altLang="en-US"/>
              <a:t>不知道还有没有更好的方式</a:t>
            </a:r>
            <a:endParaRPr lang="zh-CN" altLang="en-US"/>
          </a:p>
        </p:txBody>
      </p:sp>
      <p:sp>
        <p:nvSpPr>
          <p:cNvPr id="14" name="下箭头 13"/>
          <p:cNvSpPr/>
          <p:nvPr/>
        </p:nvSpPr>
        <p:spPr>
          <a:xfrm>
            <a:off x="5748655" y="4023360"/>
            <a:ext cx="641350" cy="806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279775" y="5099050"/>
            <a:ext cx="1634490" cy="6616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圈子小</a:t>
            </a:r>
            <a:endParaRPr lang="zh-CN" altLang="en-US"/>
          </a:p>
        </p:txBody>
      </p:sp>
      <p:sp>
        <p:nvSpPr>
          <p:cNvPr id="16" name="圆角矩形 15"/>
          <p:cNvSpPr/>
          <p:nvPr/>
        </p:nvSpPr>
        <p:spPr>
          <a:xfrm>
            <a:off x="5278755" y="5099050"/>
            <a:ext cx="1634490" cy="6616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渠道少</a:t>
            </a:r>
            <a:endParaRPr lang="zh-CN" altLang="en-US"/>
          </a:p>
        </p:txBody>
      </p:sp>
      <p:sp>
        <p:nvSpPr>
          <p:cNvPr id="17" name="圆角矩形 16"/>
          <p:cNvSpPr/>
          <p:nvPr/>
        </p:nvSpPr>
        <p:spPr>
          <a:xfrm>
            <a:off x="7268210" y="5099050"/>
            <a:ext cx="1634490" cy="6616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zh-CN" altLang="en-US"/>
              <a:t>归属感</a:t>
            </a:r>
            <a:endParaRPr lang="zh-CN" altLang="en-US"/>
          </a:p>
        </p:txBody>
      </p:sp>
    </p:spTree>
    <p:custDataLst>
      <p:tags r:id="rId2"/>
    </p:custData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sz="3600" dirty="0">
                <a:solidFill>
                  <a:schemeClr val="accent1"/>
                </a:solidFill>
              </a:rPr>
              <a:t>BACKGROUND</a:t>
            </a:r>
            <a:endParaRPr lang="en-US" sz="3600" dirty="0">
              <a:solidFill>
                <a:schemeClr val="accent1"/>
              </a:solidFill>
            </a:endParaRPr>
          </a:p>
        </p:txBody>
      </p:sp>
      <p:pic>
        <p:nvPicPr>
          <p:cNvPr id="7" name="Picture 1" descr="C:\Users\GUODA2\Downloads\noconn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76325" y="1688465"/>
            <a:ext cx="4169410" cy="3348990"/>
          </a:xfrm>
          <a:prstGeom prst="rect">
            <a:avLst/>
          </a:prstGeom>
          <a:noFill/>
          <a:ln>
            <a:noFill/>
          </a:ln>
        </p:spPr>
      </p:pic>
      <p:pic>
        <p:nvPicPr>
          <p:cNvPr id="8" name="Picture 2" descr="C:\Users\GUODA2\Downloads\conn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56095" y="1688465"/>
            <a:ext cx="4536440" cy="3368040"/>
          </a:xfrm>
          <a:prstGeom prst="rect">
            <a:avLst/>
          </a:prstGeom>
          <a:noFill/>
          <a:ln>
            <a:noFill/>
          </a:ln>
        </p:spPr>
      </p:pic>
      <p:sp>
        <p:nvSpPr>
          <p:cNvPr id="10" name="右箭头 9"/>
          <p:cNvSpPr/>
          <p:nvPr/>
        </p:nvSpPr>
        <p:spPr>
          <a:xfrm>
            <a:off x="5619115" y="3070860"/>
            <a:ext cx="953770" cy="584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a:p>
        </p:txBody>
      </p:sp>
      <p:sp>
        <p:nvSpPr>
          <p:cNvPr id="11" name="文本框 10"/>
          <p:cNvSpPr txBox="1"/>
          <p:nvPr/>
        </p:nvSpPr>
        <p:spPr>
          <a:xfrm>
            <a:off x="2772410" y="5208270"/>
            <a:ext cx="920750" cy="36576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NOW</a:t>
            </a:r>
            <a:endParaRPr lang="en-US" altLang="zh-CN">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8512810" y="5208270"/>
            <a:ext cx="1223645" cy="36576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AFTER</a:t>
            </a:r>
            <a:endParaRPr lang="en-US" altLang="zh-CN">
              <a:solidFill>
                <a:schemeClr val="accent1"/>
              </a:solidFill>
              <a:effectLst>
                <a:outerShdw blurRad="38100" dist="25400" dir="5400000" algn="ctr" rotWithShape="0">
                  <a:srgbClr val="6E747A">
                    <a:alpha val="43000"/>
                  </a:srgbClr>
                </a:outerShdw>
              </a:effectLst>
            </a:endParaRPr>
          </a:p>
        </p:txBody>
      </p:sp>
      <p:sp>
        <p:nvSpPr>
          <p:cNvPr id="17" name="文本框 16"/>
          <p:cNvSpPr txBox="1"/>
          <p:nvPr/>
        </p:nvSpPr>
        <p:spPr>
          <a:xfrm>
            <a:off x="5438775" y="2515235"/>
            <a:ext cx="1223645" cy="365760"/>
          </a:xfrm>
          <a:prstGeom prst="rect">
            <a:avLst/>
          </a:prstGeom>
          <a:noFill/>
        </p:spPr>
        <p:txBody>
          <a:bodyPr wrap="square" rtlCol="0">
            <a:spAutoFit/>
          </a:bodyPr>
          <a:p>
            <a:pPr algn="ctr"/>
            <a:r>
              <a:rPr lang="zh-CN" altLang="en-US">
                <a:solidFill>
                  <a:schemeClr val="accent1"/>
                </a:solidFill>
                <a:effectLst>
                  <a:outerShdw blurRad="38100" dist="25400" dir="5400000" algn="ctr" rotWithShape="0">
                    <a:srgbClr val="6E747A">
                      <a:alpha val="43000"/>
                    </a:srgbClr>
                  </a:outerShdw>
                </a:effectLst>
              </a:rPr>
              <a:t>有你</a:t>
            </a:r>
            <a:r>
              <a:rPr lang="en-US" altLang="zh-CN">
                <a:solidFill>
                  <a:schemeClr val="accent1"/>
                </a:solidFill>
                <a:effectLst>
                  <a:outerShdw blurRad="38100" dist="25400" dir="5400000" algn="ctr" rotWithShape="0">
                    <a:srgbClr val="6E747A">
                      <a:alpha val="43000"/>
                    </a:srgbClr>
                  </a:outerShdw>
                </a:effectLst>
              </a:rPr>
              <a:t>APP</a:t>
            </a:r>
            <a:endParaRPr lang="en-US" altLang="zh-CN">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sz="3600" dirty="0">
                <a:solidFill>
                  <a:schemeClr val="accent1"/>
                </a:solidFill>
              </a:rPr>
              <a:t>BACKGROUND</a:t>
            </a:r>
            <a:endParaRPr lang="en-US" sz="3600" dirty="0">
              <a:solidFill>
                <a:schemeClr val="accent1"/>
              </a:solidFill>
            </a:endParaRPr>
          </a:p>
        </p:txBody>
      </p:sp>
      <p:sp>
        <p:nvSpPr>
          <p:cNvPr id="2" name="文本框 1"/>
          <p:cNvSpPr txBox="1"/>
          <p:nvPr/>
        </p:nvSpPr>
        <p:spPr>
          <a:xfrm>
            <a:off x="2099945" y="2834640"/>
            <a:ext cx="7991475" cy="146304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产品定位：</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有你</a:t>
            </a:r>
            <a:r>
              <a:rPr lang="en-US" altLang="zh-CN">
                <a:solidFill>
                  <a:schemeClr val="accent1"/>
                </a:solidFill>
                <a:effectLst>
                  <a:outerShdw blurRad="38100" dist="25400" dir="5400000" algn="ctr" rotWithShape="0">
                    <a:srgbClr val="6E747A">
                      <a:alpha val="43000"/>
                    </a:srgbClr>
                  </a:outerShdw>
                </a:effectLst>
              </a:rPr>
              <a:t>APP</a:t>
            </a:r>
            <a:r>
              <a:rPr lang="zh-CN" altLang="en-US">
                <a:solidFill>
                  <a:schemeClr val="accent1"/>
                </a:solidFill>
                <a:effectLst>
                  <a:outerShdw blurRad="38100" dist="25400" dir="5400000" algn="ctr" rotWithShape="0">
                    <a:srgbClr val="6E747A">
                      <a:alpha val="43000"/>
                    </a:srgbClr>
                  </a:outerShdw>
                </a:effectLst>
              </a:rPr>
              <a:t>定位于公司内部人群，为员工提供建立相互连接的桥梁。作为气氛相对轻松的内部平台，提供知识交流、活动召集、公告传播等功能。让用户借助有你</a:t>
            </a:r>
            <a:r>
              <a:rPr lang="en-US" altLang="zh-CN">
                <a:solidFill>
                  <a:schemeClr val="accent1"/>
                </a:solidFill>
                <a:effectLst>
                  <a:outerShdw blurRad="38100" dist="25400" dir="5400000" algn="ctr" rotWithShape="0">
                    <a:srgbClr val="6E747A">
                      <a:alpha val="43000"/>
                    </a:srgbClr>
                  </a:outerShdw>
                </a:effectLst>
              </a:rPr>
              <a:t>APP</a:t>
            </a:r>
            <a:r>
              <a:rPr lang="zh-CN" altLang="en-US">
                <a:solidFill>
                  <a:schemeClr val="accent1"/>
                </a:solidFill>
                <a:effectLst>
                  <a:outerShdw blurRad="38100" dist="25400" dir="5400000" algn="ctr" rotWithShape="0">
                    <a:srgbClr val="6E747A">
                      <a:alpha val="43000"/>
                    </a:srgbClr>
                  </a:outerShdw>
                </a:effectLst>
              </a:rPr>
              <a:t>来丰富零碎时间，加强人际关系。</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VALUE</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sz="3600" dirty="0">
                <a:solidFill>
                  <a:schemeClr val="accent1"/>
                </a:solidFill>
              </a:rPr>
              <a:t>WE WANT</a:t>
            </a:r>
            <a:endParaRPr lang="en-US" sz="3600" dirty="0">
              <a:solidFill>
                <a:schemeClr val="accent1"/>
              </a:solidFill>
            </a:endParaRPr>
          </a:p>
        </p:txBody>
      </p:sp>
      <p:pic>
        <p:nvPicPr>
          <p:cNvPr id="10" name="MH_Other_1"/>
          <p:cNvPicPr>
            <a:picLocks noChangeAspect="1"/>
          </p:cNvPicPr>
          <p:nvPr>
            <p:custDataLst>
              <p:tags r:id="rId2"/>
            </p:custDataLst>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1015606" y="2043106"/>
            <a:ext cx="109864" cy="3267878"/>
          </a:xfrm>
          <a:prstGeom prst="rect">
            <a:avLst/>
          </a:prstGeom>
        </p:spPr>
      </p:pic>
      <p:sp>
        <p:nvSpPr>
          <p:cNvPr id="16" name="MH_Other_5"/>
          <p:cNvSpPr/>
          <p:nvPr>
            <p:custDataLst>
              <p:tags r:id="rId4"/>
            </p:custDataLst>
          </p:nvPr>
        </p:nvSpPr>
        <p:spPr>
          <a:xfrm rot="5400000">
            <a:off x="1584435" y="178795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760">
              <a:latin typeface="Arial" panose="020B0604020202020204" pitchFamily="34" charset="0"/>
              <a:ea typeface="SimHei" panose="02010609060101010101" pitchFamily="49" charset="-122"/>
            </a:endParaRPr>
          </a:p>
        </p:txBody>
      </p:sp>
      <p:sp>
        <p:nvSpPr>
          <p:cNvPr id="9" name="内容占位符 3"/>
          <p:cNvSpPr>
            <a:spLocks noGrp="1"/>
          </p:cNvSpPr>
          <p:nvPr>
            <p:custDataLst>
              <p:tags r:id="rId5"/>
            </p:custDataLst>
          </p:nvPr>
        </p:nvSpPr>
        <p:spPr>
          <a:xfrm>
            <a:off x="1757264" y="2101253"/>
            <a:ext cx="3526973" cy="3340457"/>
          </a:xfrm>
          <a:prstGeom prst="rect">
            <a:avLst/>
          </a:prstGeom>
        </p:spPr>
        <p:txBody>
          <a:bodyPr vert="horz" lIns="91440" tIns="45720" rIns="91440" bIns="45720" rtlCol="0">
            <a:normAutofit/>
          </a:bodyPr>
          <a:lst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扩展生活圈</a:t>
            </a:r>
            <a:endParaRPr lang="zh-CN" altLang="en-US" dirty="0"/>
          </a:p>
          <a:p>
            <a:pPr marL="0" indent="0" algn="l">
              <a:buNone/>
            </a:pPr>
            <a:endParaRPr lang="zh-CN" altLang="en-US" dirty="0"/>
          </a:p>
          <a:p>
            <a:pPr marL="0" indent="0" algn="l">
              <a:buNone/>
            </a:pPr>
            <a:r>
              <a:rPr lang="en-US" altLang="zh-CN" dirty="0"/>
              <a:t>Teamwork</a:t>
            </a:r>
            <a:endParaRPr lang="en-US" altLang="zh-CN" dirty="0"/>
          </a:p>
          <a:p>
            <a:pPr marL="0" indent="0" algn="l">
              <a:buNone/>
            </a:pPr>
            <a:endParaRPr lang="en-US" altLang="zh-CN" dirty="0"/>
          </a:p>
          <a:p>
            <a:pPr marL="0" indent="0" algn="l">
              <a:buNone/>
            </a:pPr>
            <a:r>
              <a:rPr lang="zh-CN" altLang="en-US" dirty="0"/>
              <a:t>加强人与人之间的关系</a:t>
            </a:r>
            <a:endParaRPr lang="zh-CN" altLang="en-US" dirty="0"/>
          </a:p>
        </p:txBody>
      </p:sp>
      <p:sp>
        <p:nvSpPr>
          <p:cNvPr id="12" name="内容占位符 4"/>
          <p:cNvSpPr>
            <a:spLocks noGrp="1"/>
          </p:cNvSpPr>
          <p:nvPr>
            <p:custDataLst>
              <p:tags r:id="rId6"/>
            </p:custDataLst>
          </p:nvPr>
        </p:nvSpPr>
        <p:spPr>
          <a:xfrm>
            <a:off x="7091264" y="2101253"/>
            <a:ext cx="3526973" cy="3340457"/>
          </a:xfrm>
          <a:prstGeom prst="rect">
            <a:avLst/>
          </a:prstGeom>
        </p:spPr>
        <p:txBody>
          <a:bodyPr vert="horz" lIns="91440" tIns="45720" rIns="91440" bIns="45720" rtlCol="0">
            <a:normAutofit/>
          </a:bodyPr>
          <a:lst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知识交流 自我提升</a:t>
            </a:r>
            <a:endParaRPr lang="zh-CN" altLang="en-US" dirty="0"/>
          </a:p>
          <a:p>
            <a:pPr marL="0" indent="0" algn="l">
              <a:buNone/>
            </a:pPr>
            <a:endParaRPr lang="zh-CN" altLang="en-US" dirty="0"/>
          </a:p>
          <a:p>
            <a:pPr marL="0" indent="0" algn="l">
              <a:buNone/>
            </a:pPr>
            <a:r>
              <a:rPr lang="zh-CN" altLang="en-US" dirty="0"/>
              <a:t>让</a:t>
            </a:r>
            <a:r>
              <a:rPr lang="en-US" altLang="zh-CN" dirty="0"/>
              <a:t>VBC</a:t>
            </a:r>
            <a:r>
              <a:rPr lang="zh-CN" altLang="en-US" dirty="0"/>
              <a:t>与</a:t>
            </a:r>
            <a:r>
              <a:rPr lang="en-US" altLang="zh-CN" dirty="0"/>
              <a:t>DEV</a:t>
            </a:r>
            <a:r>
              <a:rPr lang="zh-CN" altLang="en-US" dirty="0"/>
              <a:t>更加密切</a:t>
            </a:r>
            <a:endParaRPr lang="zh-CN" altLang="en-US" dirty="0"/>
          </a:p>
          <a:p>
            <a:pPr marL="0" indent="0" algn="l">
              <a:buNone/>
            </a:pPr>
            <a:endParaRPr lang="zh-CN" altLang="en-US" dirty="0"/>
          </a:p>
          <a:p>
            <a:pPr marL="0" indent="0" algn="l">
              <a:buNone/>
            </a:pPr>
            <a:r>
              <a:rPr lang="zh-CN" altLang="en-US" dirty="0"/>
              <a:t>文化沉淀</a:t>
            </a:r>
            <a:endParaRPr lang="zh-CN" altLang="en-US" dirty="0"/>
          </a:p>
        </p:txBody>
      </p:sp>
      <p:pic>
        <p:nvPicPr>
          <p:cNvPr id="14" name="MH_Other_1"/>
          <p:cNvPicPr>
            <a:picLocks noChangeAspect="1"/>
          </p:cNvPicPr>
          <p:nvPr>
            <p:custDataLst>
              <p:tags r:id="rId7"/>
            </p:custDataLst>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flipV="1">
            <a:off x="6315393" y="2043106"/>
            <a:ext cx="109864" cy="3267878"/>
          </a:xfrm>
          <a:prstGeom prst="rect">
            <a:avLst/>
          </a:prstGeom>
        </p:spPr>
      </p:pic>
      <p:sp>
        <p:nvSpPr>
          <p:cNvPr id="15" name="MH_Other_5"/>
          <p:cNvSpPr/>
          <p:nvPr>
            <p:custDataLst>
              <p:tags r:id="rId8"/>
            </p:custDataLst>
          </p:nvPr>
        </p:nvSpPr>
        <p:spPr>
          <a:xfrm rot="5400000">
            <a:off x="6884222" y="178795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latin typeface="Arial" panose="020B0604020202020204" pitchFamily="34" charset="0"/>
              <a:ea typeface="SimHei" panose="02010609060101010101" pitchFamily="49" charset="-122"/>
            </a:endParaRPr>
          </a:p>
        </p:txBody>
      </p:sp>
    </p:spTree>
    <p:custDataLst>
      <p:tags r:id="rId9"/>
    </p:custData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3764539" y="3455247"/>
            <a:ext cx="4662923" cy="702488"/>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a:bodyPr>
            <a:lstStyle/>
            <a:p>
              <a:pPr algn="just">
                <a:defRPr/>
              </a:pPr>
              <a:r>
                <a:rPr lang="en-US" altLang="da-DK" sz="3200" kern="0" dirty="0">
                  <a:solidFill>
                    <a:schemeClr val="tx1">
                      <a:lumMod val="65000"/>
                      <a:lumOff val="35000"/>
                    </a:schemeClr>
                  </a:solidFill>
                </a:rPr>
                <a:t>FUNCTION</a:t>
              </a:r>
              <a:endParaRPr lang="en-US" altLang="da-DK" sz="3200" kern="0" dirty="0">
                <a:solidFill>
                  <a:schemeClr val="tx1">
                    <a:lumMod val="65000"/>
                    <a:lumOff val="35000"/>
                  </a:schemeClr>
                </a:solidFill>
              </a:endParaRPr>
            </a:p>
          </p:txBody>
        </p:sp>
      </p:grpSp>
    </p:spTree>
    <p:custDataLst>
      <p:tags r:id="rId4"/>
    </p:custDataLst>
  </p:cSld>
  <p:clrMapOvr>
    <a:masterClrMapping/>
  </p:clrMapOvr>
  <p:transition>
    <p:fade thruBlk="1"/>
  </p:transition>
  <p:timing>
    <p:tnLst>
      <p:par>
        <p:cTn id="1" dur="indefinite" restart="never" nodeType="tmRoot"/>
      </p:par>
    </p:tnLst>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7*l_i*1_1"/>
  <p:tag name="KSO_WM_UNIT_CLEAR" val="1"/>
  <p:tag name="KSO_WM_UNIT_LAYERLEVEL" val="1_1"/>
  <p:tag name="KSO_WM_DIAGRAM_GROUP_CODE" val="l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7*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7*l_i*1_2"/>
  <p:tag name="KSO_WM_UNIT_CLEAR" val="1"/>
  <p:tag name="KSO_WM_UNIT_LAYERLEVEL" val="1_1"/>
  <p:tag name="KSO_WM_DIAGRAM_GROUP_CODE" val="l1-1"/>
</p:tagLst>
</file>

<file path=ppt/tags/tag13.xml><?xml version="1.0" encoding="utf-8"?>
<p:tagLst xmlns:p="http://schemas.openxmlformats.org/presentationml/2006/main">
  <p:tag name="KSO_WM_TAG_VERSION" val="1.0"/>
  <p:tag name="KSO_WM_BEAUTIFY_FLAG" val="#wm#"/>
  <p:tag name="KSO_WM_UNIT_TYPE" val="i"/>
  <p:tag name="KSO_WM_UNIT_ID" val="custom160564_7*i*7"/>
  <p:tag name="KSO_WM_TEMPLATE_CATEGORY" val="custom"/>
  <p:tag name="KSO_WM_TEMPLATE_INDEX" val="160564"/>
  <p:tag name="KSO_WM_UNIT_INDEX" val="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7*l_i*1_3"/>
  <p:tag name="KSO_WM_UNIT_CLEAR" val="1"/>
  <p:tag name="KSO_WM_UNIT_LAYERLEVEL" val="1_1"/>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7*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7*l_i*1_3"/>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7*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7*l_i*1_3"/>
  <p:tag name="KSO_WM_UNIT_CLEAR" val="1"/>
  <p:tag name="KSO_WM_UNIT_LAYERLEVEL" val="1_1"/>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7*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Lst>
</file>

<file path=ppt/tags/tag23.xml><?xml version="1.0" encoding="utf-8"?>
<p:tagLst xmlns:p="http://schemas.openxmlformats.org/presentationml/2006/main">
  <p:tag name="KSO_WM_TAG_VERSION" val="1.0"/>
  <p:tag name="KSO_WM_BEAUTIFY_FLAG" val="#wm#"/>
  <p:tag name="KSO_WM_UNIT_TYPE" val="i"/>
  <p:tag name="KSO_WM_UNIT_ID" val="custom160564_7*i*7"/>
  <p:tag name="KSO_WM_TEMPLATE_CATEGORY" val="custom"/>
  <p:tag name="KSO_WM_TEMPLATE_INDEX" val="160564"/>
  <p:tag name="KSO_WM_UNIT_INDEX" val="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7*l_i*1_3"/>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7*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7*l_i*1_3"/>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7*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1.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34.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4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44.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0"/>
  <p:tag name="KSO_WM_TEMPLATE_CATEGORY" val="custom"/>
  <p:tag name="KSO_WM_TEMPLATE_INDEX" val="160564"/>
  <p:tag name="KSO_WM_UNIT_INDEX" val="0"/>
</p:tagLst>
</file>

<file path=ppt/tags/tag47.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1"/>
  <p:tag name="KSO_WM_TEMPLATE_CATEGORY" val="custom"/>
  <p:tag name="KSO_WM_TEMPLATE_INDEX" val="160564"/>
  <p:tag name="KSO_WM_UNIT_INDEX"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0*f*1"/>
  <p:tag name="KSO_WM_UNIT_CLEAR" val="1"/>
  <p:tag name="KSO_WM_UNIT_LAYERLEVEL" val="1"/>
  <p:tag name="KSO_WM_UNIT_VALUE" val="100"/>
  <p:tag name="KSO_WM_UNIT_HIGHLIGHT" val="0"/>
  <p:tag name="KSO_WM_UNIT_COMPATIBLE" val="0"/>
  <p:tag name="KSO_WM_UNIT_PRESET_TEXT_INDEX" val="4"/>
  <p:tag name="KSO_WM_UNIT_PRESET_TEXT_LEN" val="120"/>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2"/>
  <p:tag name="KSO_WM_UNIT_ID" val="custom160564_20*f*2"/>
  <p:tag name="KSO_WM_UNIT_CLEAR" val="1"/>
  <p:tag name="KSO_WM_UNIT_LAYERLEVEL" val="1"/>
  <p:tag name="KSO_WM_UNIT_VALUE" val="100"/>
  <p:tag name="KSO_WM_UNIT_HIGHLIGHT" val="0"/>
  <p:tag name="KSO_WM_UNIT_COMPATIBLE" val="0"/>
  <p:tag name="KSO_WM_UNIT_PRESET_TEXT_INDEX" val="4"/>
  <p:tag name="KSO_WM_UNIT_PRESET_TEXT_LEN" val="120"/>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5"/>
  <p:tag name="KSO_WM_TEMPLATE_CATEGORY" val="custom"/>
  <p:tag name="KSO_WM_TEMPLATE_INDEX" val="160564"/>
  <p:tag name="KSO_WM_UNIT_INDEX" val="5"/>
</p:tagLst>
</file>

<file path=ppt/tags/tag51.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6"/>
  <p:tag name="KSO_WM_TEMPLATE_CATEGORY" val="custom"/>
  <p:tag name="KSO_WM_TEMPLATE_INDEX" val="160564"/>
  <p:tag name="KSO_WM_UNIT_INDEX" val="6"/>
</p:tagLst>
</file>

<file path=ppt/tags/tag5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3.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56.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59.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62.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65.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68.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71.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74.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79.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7*a*1"/>
  <p:tag name="KSO_WM_UNIT_CLEAR" val="1"/>
  <p:tag name="KSO_WM_UNIT_LAYERLEVEL" val="1"/>
  <p:tag name="KSO_WM_UNIT_ISCONTENTSTITLE" val="1"/>
  <p:tag name="KSO_WM_UNIT_VALUE" val="5"/>
  <p:tag name="KSO_WM_UNIT_HIGHLIGHT" val="0"/>
  <p:tag name="KSO_WM_UNIT_COMPATIBLE" val="0"/>
  <p:tag name="KSO_WM_UNIT_BIND_DECORATION_IDS" val="custom160564_7*i*14"/>
  <p:tag name="KSO_WM_UNIT_PRESET_TEXT" val="目录"/>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82.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83.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86.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9.xml><?xml version="1.0" encoding="utf-8"?>
<p:tagLst xmlns:p="http://schemas.openxmlformats.org/presentationml/2006/main">
  <p:tag name="KSO_WM_TAG_VERSION" val="1.0"/>
  <p:tag name="KSO_WM_BEAUTIFY_FLAG" val="#wm#"/>
  <p:tag name="KSO_WM_UNIT_TYPE" val="i"/>
  <p:tag name="KSO_WM_UNIT_ID" val="custom160564_7*i*0"/>
  <p:tag name="KSO_WM_TEMPLATE_CATEGORY" val="custom"/>
  <p:tag name="KSO_WM_TEMPLATE_INDEX" val="160564"/>
  <p:tag name="KSO_WM_UNIT_INDEX" val="0"/>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613</Words>
  <Application>WPS 演示</Application>
  <PresentationFormat>宽屏</PresentationFormat>
  <Paragraphs>163</Paragraphs>
  <Slides>19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SimHei</vt:lpstr>
      <vt:lpstr>Wingdings 3</vt:lpstr>
      <vt:lpstr>Calibri</vt:lpstr>
      <vt:lpstr>Arial Narrow</vt:lpstr>
      <vt:lpstr>Microsoft YaHei</vt:lpstr>
      <vt:lpstr>A000120140530A99PPBG</vt:lpstr>
      <vt:lpstr>有你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WANGCD</cp:lastModifiedBy>
  <cp:revision>311</cp:revision>
  <dcterms:created xsi:type="dcterms:W3CDTF">2015-09-21T02:24:00Z</dcterms:created>
  <dcterms:modified xsi:type="dcterms:W3CDTF">2016-12-19T01:01:06Z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