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5"/>
  </p:notesMasterIdLst>
  <p:handoutMasterIdLst>
    <p:handoutMasterId r:id="rId36"/>
  </p:handoutMasterIdLst>
  <p:sldIdLst>
    <p:sldId id="278" r:id="rId2"/>
    <p:sldId id="284" r:id="rId3"/>
    <p:sldId id="286" r:id="rId4"/>
    <p:sldId id="263" r:id="rId5"/>
    <p:sldId id="264" r:id="rId6"/>
    <p:sldId id="256" r:id="rId7"/>
    <p:sldId id="258" r:id="rId8"/>
    <p:sldId id="293" r:id="rId9"/>
    <p:sldId id="265" r:id="rId10"/>
    <p:sldId id="281" r:id="rId11"/>
    <p:sldId id="282" r:id="rId12"/>
    <p:sldId id="283" r:id="rId13"/>
    <p:sldId id="276" r:id="rId14"/>
    <p:sldId id="287" r:id="rId15"/>
    <p:sldId id="262" r:id="rId16"/>
    <p:sldId id="288" r:id="rId17"/>
    <p:sldId id="289" r:id="rId18"/>
    <p:sldId id="292" r:id="rId19"/>
    <p:sldId id="290" r:id="rId20"/>
    <p:sldId id="260" r:id="rId21"/>
    <p:sldId id="271" r:id="rId22"/>
    <p:sldId id="267" r:id="rId23"/>
    <p:sldId id="269" r:id="rId24"/>
    <p:sldId id="272" r:id="rId25"/>
    <p:sldId id="294" r:id="rId26"/>
    <p:sldId id="295" r:id="rId27"/>
    <p:sldId id="296" r:id="rId28"/>
    <p:sldId id="297" r:id="rId29"/>
    <p:sldId id="298" r:id="rId30"/>
    <p:sldId id="300" r:id="rId31"/>
    <p:sldId id="299" r:id="rId32"/>
    <p:sldId id="301" r:id="rId33"/>
    <p:sldId id="280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5" autoAdjust="0"/>
    <p:restoredTop sz="91120" autoAdjust="0"/>
  </p:normalViewPr>
  <p:slideViewPr>
    <p:cSldViewPr snapToGrid="0" showGuides="1">
      <p:cViewPr varScale="1">
        <p:scale>
          <a:sx n="104" d="100"/>
          <a:sy n="104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05-08-2019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05-08-2019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 Este curso busca estudiar de manera teórica y práctica los distintos contenidos.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371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94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la nota de </a:t>
            </a:r>
            <a:r>
              <a:rPr lang="en-US" dirty="0" err="1"/>
              <a:t>asistencia</a:t>
            </a:r>
            <a:r>
              <a:rPr lang="en-US" dirty="0"/>
              <a:t> al taller </a:t>
            </a:r>
            <a:r>
              <a:rPr lang="en-US" dirty="0" err="1"/>
              <a:t>califica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tarea</a:t>
            </a:r>
            <a:r>
              <a:rPr lang="en-US" dirty="0"/>
              <a:t> y se borra la </a:t>
            </a:r>
            <a:r>
              <a:rPr lang="en-US" dirty="0" err="1"/>
              <a:t>peor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5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el </a:t>
            </a:r>
            <a:r>
              <a:rPr lang="en-US" dirty="0" err="1"/>
              <a:t>examen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valer</a:t>
            </a:r>
            <a:r>
              <a:rPr lang="en-US" dirty="0"/>
              <a:t> 1/3 o ½ </a:t>
            </a:r>
            <a:r>
              <a:rPr lang="en-US" dirty="0" err="1"/>
              <a:t>segun</a:t>
            </a:r>
            <a:r>
              <a:rPr lang="en-US" dirty="0"/>
              <a:t> les </a:t>
            </a:r>
            <a:r>
              <a:rPr lang="en-US" dirty="0" err="1"/>
              <a:t>convenga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continuación, haremos un repaso de lo que deben saber para el curso.</a:t>
            </a:r>
          </a:p>
          <a:p>
            <a:endParaRPr lang="es-CL" dirty="0"/>
          </a:p>
          <a:p>
            <a:r>
              <a:rPr lang="es-CL" dirty="0"/>
              <a:t>Necesito que lo tengan </a:t>
            </a:r>
            <a:r>
              <a:rPr lang="es-CL" b="1" dirty="0"/>
              <a:t>BIEN CLARO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530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por esta razón que nos importa tanto trabajar con </a:t>
            </a:r>
            <a:r>
              <a:rPr lang="es-CL" b="1" dirty="0"/>
              <a:t>C</a:t>
            </a:r>
            <a:r>
              <a:rPr lang="es-CL" b="0" dirty="0"/>
              <a:t>, ya que se logra el mejor </a:t>
            </a:r>
            <a:r>
              <a:rPr lang="es-CL" b="1" dirty="0"/>
              <a:t>tiempo de ejecución.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dehonor/el-codig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 escritas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s-CL" sz="2600" dirty="0"/>
                  <a:t>Las interrogaciones se separarán en dos mitades cada una y serán en horario se clases, en días miércoles.  Cada mitad consistirá en dos preguntas:</a:t>
                </a:r>
              </a:p>
              <a:p>
                <a:pPr marL="0" indent="0" algn="ctr">
                  <a:buNone/>
                </a:pPr>
                <a:r>
                  <a:rPr lang="es-CL" sz="2600" dirty="0">
                    <a:solidFill>
                      <a:srgbClr val="0070C0"/>
                    </a:solidFill>
                  </a:rPr>
                  <a:t>I1</a:t>
                </a:r>
                <a:r>
                  <a:rPr lang="es-CL" sz="26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s-CL" sz="2600" dirty="0">
                    <a:solidFill>
                      <a:srgbClr val="0070C0"/>
                    </a:solidFill>
                  </a:rPr>
                  <a:t>: 28/8  I1</a:t>
                </a:r>
                <a:r>
                  <a:rPr lang="es-CL" sz="2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s-CL" sz="2600" dirty="0">
                    <a:solidFill>
                      <a:srgbClr val="0070C0"/>
                    </a:solidFill>
                  </a:rPr>
                  <a:t>: 11/9   </a:t>
                </a:r>
                <a:r>
                  <a:rPr lang="es-CL" sz="2600" dirty="0"/>
                  <a:t> </a:t>
                </a:r>
                <a:r>
                  <a:rPr lang="es-CL" sz="2600" dirty="0">
                    <a:solidFill>
                      <a:srgbClr val="00B050"/>
                    </a:solidFill>
                  </a:rPr>
                  <a:t>I2</a:t>
                </a:r>
                <a:r>
                  <a:rPr lang="es-CL" sz="26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s-CL" sz="2600" dirty="0">
                    <a:solidFill>
                      <a:srgbClr val="00B050"/>
                    </a:solidFill>
                  </a:rPr>
                  <a:t>: 2/10  I2</a:t>
                </a:r>
                <a:r>
                  <a:rPr lang="es-CL" sz="2600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s-CL" sz="2600" dirty="0">
                    <a:solidFill>
                      <a:srgbClr val="00B050"/>
                    </a:solidFill>
                  </a:rPr>
                  <a:t>: 16/10  </a:t>
                </a:r>
                <a:r>
                  <a:rPr lang="es-CL" sz="2600" dirty="0"/>
                  <a:t> </a:t>
                </a:r>
                <a:r>
                  <a:rPr lang="es-CL" sz="2600" dirty="0">
                    <a:solidFill>
                      <a:srgbClr val="7030A0"/>
                    </a:solidFill>
                  </a:rPr>
                  <a:t>I3</a:t>
                </a:r>
                <a:r>
                  <a:rPr lang="es-CL" sz="2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s-CL" sz="2600" dirty="0">
                    <a:solidFill>
                      <a:srgbClr val="7030A0"/>
                    </a:solidFill>
                  </a:rPr>
                  <a:t>: 30/10  I3</a:t>
                </a:r>
                <a:r>
                  <a:rPr lang="es-CL" sz="2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s-CL" sz="2600" dirty="0">
                    <a:solidFill>
                      <a:srgbClr val="7030A0"/>
                    </a:solidFill>
                  </a:rPr>
                  <a:t>: 20/11</a:t>
                </a:r>
              </a:p>
              <a:p>
                <a:pPr marL="0" indent="0">
                  <a:buNone/>
                </a:pPr>
                <a:r>
                  <a:rPr lang="es-CL" sz="2600" dirty="0"/>
                  <a:t>Al final del semestre habrá un examen: </a:t>
                </a:r>
                <a:r>
                  <a:rPr lang="es-CL" sz="2600" dirty="0">
                    <a:solidFill>
                      <a:srgbClr val="FF0000"/>
                    </a:solidFill>
                  </a:rPr>
                  <a:t>27/11</a:t>
                </a:r>
              </a:p>
              <a:p>
                <a:pPr marL="0" indent="0">
                  <a:buNone/>
                </a:pPr>
                <a:r>
                  <a:rPr lang="es-CL" sz="2600" dirty="0"/>
                  <a:t>La </a:t>
                </a:r>
                <a:r>
                  <a:rPr lang="es-CL" sz="2600" b="1" dirty="0"/>
                  <a:t>nota de interrogaciones </a:t>
                </a:r>
                <a14:m>
                  <m:oMath xmlns:m="http://schemas.openxmlformats.org/officeDocument/2006/math">
                    <m:r>
                      <a:rPr lang="es-CL" sz="2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600" b="1" i="1" dirty="0" smtClean="0">
                        <a:latin typeface="Cambria Math" panose="02040503050406030204" pitchFamily="18" charset="0"/>
                      </a:rPr>
                      <m:t>𝑵𝑰</m:t>
                    </m:r>
                    <m:r>
                      <a:rPr lang="es-CL" sz="2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600" b="1" dirty="0"/>
                  <a:t> </a:t>
                </a:r>
                <a:r>
                  <a:rPr lang="es-CL" sz="2600" dirty="0"/>
                  <a:t>es el promedio de las mejores 10 preguntas de las </a:t>
                </a:r>
                <a:r>
                  <a:rPr lang="es-CL" sz="2600" dirty="0" err="1"/>
                  <a:t>ies</a:t>
                </a:r>
                <a:endParaRPr lang="es-CL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600" dirty="0"/>
                  <a:t>La </a:t>
                </a:r>
                <a:r>
                  <a:rPr lang="es-CL" sz="2600" b="1" dirty="0"/>
                  <a:t>nota de evaluaciones escritas </a:t>
                </a:r>
                <a14:m>
                  <m:oMath xmlns:m="http://schemas.openxmlformats.org/officeDocument/2006/math">
                    <m:r>
                      <a:rPr lang="es-CL" sz="2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600" b="1" i="1" dirty="0" smtClean="0">
                        <a:latin typeface="Cambria Math" panose="02040503050406030204" pitchFamily="18" charset="0"/>
                      </a:rPr>
                      <m:t>𝑵𝑬</m:t>
                    </m:r>
                    <m:r>
                      <a:rPr lang="es-CL" sz="2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600" b="1" dirty="0"/>
                  <a:t> </a:t>
                </a:r>
                <a:r>
                  <a:rPr lang="es-CL" sz="2600" dirty="0"/>
                  <a:t>se calcula así: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𝑵𝑬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𝑬𝒙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𝑵𝑰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sz="23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nota final (NF)</a:t>
            </a:r>
            <a:r>
              <a:rPr lang="es-CL" dirty="0"/>
              <a:t> se calcula así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𝑵𝑭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𝑁𝐸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𝑁𝑇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FAE-FB0B-AD48-B09B-3105509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Código de Honor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759-826A-C54B-A683-C71C5AD6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Este </a:t>
            </a:r>
            <a:r>
              <a:rPr lang="en-US" sz="3600" dirty="0" err="1"/>
              <a:t>curso</a:t>
            </a:r>
            <a:r>
              <a:rPr lang="en-US" sz="3600" dirty="0"/>
              <a:t> </a:t>
            </a:r>
            <a:r>
              <a:rPr lang="en-US" sz="3600" dirty="0" err="1"/>
              <a:t>suscribe</a:t>
            </a:r>
            <a:r>
              <a:rPr lang="en-US" sz="3600" dirty="0"/>
              <a:t> el </a:t>
            </a:r>
            <a:r>
              <a:rPr lang="en-US" sz="3600" b="1" dirty="0"/>
              <a:t>Código de Honor </a:t>
            </a:r>
            <a:r>
              <a:rPr lang="en-US" sz="3600" dirty="0"/>
              <a:t>de la </a:t>
            </a:r>
            <a:r>
              <a:rPr lang="en-US" sz="3600" dirty="0" err="1"/>
              <a:t>universidad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pl-PL" sz="3600" dirty="0">
                <a:latin typeface="Consolas"/>
                <a:cs typeface="Consolas"/>
                <a:hlinkClick r:id="rId2"/>
              </a:rPr>
              <a:t>http://www.uc.cl/codigodehonor/el-codigo</a:t>
            </a:r>
            <a:endParaRPr lang="en-GB" sz="3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pl-PL" sz="3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Copias y otros serán sancionados con nota final </a:t>
            </a:r>
            <a:r>
              <a:rPr lang="pl-PL" sz="3600" i="1" dirty="0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sz="3600" dirty="0">
                <a:latin typeface="Calibri" panose="020F0502020204030204" pitchFamily="34" charset="0"/>
                <a:cs typeface="Calibri" panose="020F0502020204030204" pitchFamily="34" charset="0"/>
              </a:rPr>
              <a:t> = 1.1 en el curso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repositorio del curso en GitHub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1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DC2B0B-31D1-4ADF-B9B5-F821786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Algoritmos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0B112-2250-4096-8588-0A96ABA2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Nuestra primera ampolleta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es un algoritmo?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87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BB74-AFAD-48FC-B023-A7092FE6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Algoritmo: 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EC03-CEAB-40F5-A64D-98735965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L" i="1" dirty="0"/>
              <a:t>“Secuencia ordenada de pasos que permite hacer un cálculo o hallar la solución de un tipo de problemas”</a:t>
            </a:r>
          </a:p>
          <a:p>
            <a:pPr marL="0" indent="0" algn="ctr">
              <a:buNone/>
            </a:pPr>
            <a:endParaRPr lang="es-CL" i="1" dirty="0"/>
          </a:p>
          <a:p>
            <a:r>
              <a:rPr lang="es-CL" dirty="0"/>
              <a:t>Los algoritmos son </a:t>
            </a:r>
            <a:r>
              <a:rPr lang="es-CL" dirty="0">
                <a:solidFill>
                  <a:schemeClr val="tx1"/>
                </a:solidFill>
              </a:rPr>
              <a:t>independientes</a:t>
            </a:r>
            <a:r>
              <a:rPr lang="es-CL" dirty="0"/>
              <a:t> de los lenguajes de programación</a:t>
            </a:r>
          </a:p>
          <a:p>
            <a:r>
              <a:rPr lang="es-CL" dirty="0"/>
              <a:t>Usaremos </a:t>
            </a:r>
            <a:r>
              <a:rPr lang="es-CL" b="1" dirty="0">
                <a:solidFill>
                  <a:schemeClr val="accent2"/>
                </a:solidFill>
              </a:rPr>
              <a:t>pseudocódigo</a:t>
            </a:r>
            <a:r>
              <a:rPr lang="es-CL" dirty="0"/>
              <a:t> para describirlos</a:t>
            </a:r>
          </a:p>
        </p:txBody>
      </p:sp>
    </p:spTree>
    <p:extLst>
      <p:ext uri="{BB962C8B-B14F-4D97-AF65-F5344CB8AC3E}">
        <p14:creationId xmlns:p14="http://schemas.microsoft.com/office/powerpoint/2010/main" val="310222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00-ED18-453E-9080-6DB1F7C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 para pseudocódigo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A3E3-71B1-413E-B863-EDCCBD47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Control de flujo: </a:t>
            </a:r>
            <a:r>
              <a:rPr lang="es-CL" b="1" i="1" dirty="0" err="1"/>
              <a:t>if</a:t>
            </a:r>
            <a:r>
              <a:rPr lang="es-CL" dirty="0"/>
              <a:t>,</a:t>
            </a:r>
            <a:r>
              <a:rPr lang="es-CL" b="1" i="1" dirty="0"/>
              <a:t> </a:t>
            </a:r>
            <a:r>
              <a:rPr lang="es-CL" b="1" i="1" dirty="0" err="1"/>
              <a:t>else</a:t>
            </a:r>
            <a:r>
              <a:rPr lang="es-CL" dirty="0"/>
              <a:t>,</a:t>
            </a:r>
            <a:r>
              <a:rPr lang="es-CL" b="1" i="1" dirty="0"/>
              <a:t> </a:t>
            </a:r>
            <a:r>
              <a:rPr lang="es-CL" b="1" i="1" dirty="0" err="1"/>
              <a:t>while</a:t>
            </a:r>
            <a:r>
              <a:rPr lang="es-CL" dirty="0"/>
              <a:t>,</a:t>
            </a:r>
            <a:r>
              <a:rPr lang="es-CL" b="1" i="1" dirty="0"/>
              <a:t> </a:t>
            </a:r>
            <a:r>
              <a:rPr lang="es-CL" b="1" i="1" dirty="0" err="1"/>
              <a:t>for</a:t>
            </a:r>
            <a:r>
              <a:rPr lang="es-CL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matemático (operaciones lógicas, de conjuntos, vectoriales, etc.) </a:t>
            </a:r>
            <a:endParaRPr lang="es-CL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b="1" i="1" dirty="0"/>
              <a:t> </a:t>
            </a:r>
            <a:r>
              <a:rPr lang="es-CL" dirty="0"/>
              <a:t>Atributos, métodos y subíndices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Lenguaje natural, si es más claro que usando lo anterior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036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Algoritmo simple para identificar si un número es primo</a:t>
                </a: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6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En este caso puede ser más claro usar lenguaje natural:</a:t>
                </a:r>
              </a:p>
              <a:p>
                <a:pPr marL="0" indent="0">
                  <a:buNone/>
                </a:pPr>
                <a:endParaRPr lang="es-CL" sz="2700" b="1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𝒊𝒔𝒑𝒓𝒊𝒎𝒆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divisible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C1625B-2C62-4122-88FD-7E1462C73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6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/>
              <a:t>Programa</a:t>
            </a:r>
            <a:r>
              <a:rPr lang="en-US" sz="3200" dirty="0"/>
              <a:t> del </a:t>
            </a:r>
            <a:r>
              <a:rPr lang="es-CL" sz="3200" dirty="0"/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Algoritmos</a:t>
            </a:r>
            <a:r>
              <a:rPr lang="en-US" sz="3200" dirty="0"/>
              <a:t> y </a:t>
            </a:r>
            <a:r>
              <a:rPr lang="en-US" sz="3200" dirty="0" err="1"/>
              <a:t>notación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Memoria de un </a:t>
            </a:r>
            <a:r>
              <a:rPr lang="es-CL" sz="3200" dirty="0"/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Estructuras</a:t>
            </a:r>
            <a:r>
              <a:rPr lang="en-US" sz="3200" dirty="0"/>
              <a:t> </a:t>
            </a:r>
            <a:r>
              <a:rPr lang="en-US" sz="3200" dirty="0" err="1"/>
              <a:t>básicas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159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y su 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/>
          <a:lstStyle/>
          <a:p>
            <a:r>
              <a:rPr lang="es-CL" dirty="0"/>
              <a:t>Para 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no existe una única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como implementarlos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Buenos algoritmos, mejores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hace que una solución a un problema sea buena?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¿Cuál será la mejor?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Complejidad: resumen de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 que se ejecutan una después de otra (secuencialmente),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Por lo tanto, si una parte se repite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veces (p.ej., un </a:t>
                </a:r>
                <a:r>
                  <a:rPr lang="es-CL" i="1" dirty="0"/>
                  <a:t>loop</a:t>
                </a:r>
                <a:r>
                  <a:rPr lang="es-CL" dirty="0"/>
                  <a:t>), entonces (a veces)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 al resto del algoritmo</a:t>
                </a: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que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crece más rápido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tiempo y memoria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Nos interesan dos tipos de complejidades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memoria </a:t>
                </a:r>
                <a:r>
                  <a:rPr lang="es-CL" sz="2400" b="1" dirty="0"/>
                  <a:t>adicional</a:t>
                </a:r>
                <a:r>
                  <a:rPr lang="es-CL" sz="2400" dirty="0"/>
                  <a:t>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</a:t>
                </a:r>
              </a:p>
              <a:p>
                <a:pPr marL="0" indent="0">
                  <a:buNone/>
                </a:pPr>
                <a:r>
                  <a:rPr lang="es-CL" sz="2400" dirty="0"/>
                  <a:t> Ambos son relativos al </a:t>
                </a:r>
                <a:r>
                  <a:rPr lang="es-CL" sz="2400" b="1" dirty="0"/>
                  <a:t>tamaño del input </a:t>
                </a:r>
                <a:r>
                  <a:rPr lang="es-CL" sz="2400" dirty="0"/>
                  <a:t>(i.e., el número de datos de entrada),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 Si bien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Memoria de un </a:t>
            </a:r>
            <a:r>
              <a:rPr lang="es-CL" sz="3200" dirty="0">
                <a:solidFill>
                  <a:schemeClr val="tx1"/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21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RAM: Experimento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s-CL" sz="2400" dirty="0"/>
              <a:t>Abre una consola de Python en tu computador</a:t>
            </a:r>
          </a:p>
          <a:p>
            <a:r>
              <a:rPr lang="es-CL" sz="2400" dirty="0"/>
              <a:t>Ejecuta el siguiente código:</a:t>
            </a:r>
          </a:p>
          <a:p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>
                <a:latin typeface="Consolas" panose="020B0609020204030204" pitchFamily="49" charset="0"/>
              </a:rPr>
              <a:t>a = </a:t>
            </a:r>
            <a:r>
              <a:rPr lang="es-CL" sz="2400" dirty="0" err="1">
                <a:latin typeface="Consolas" panose="020B0609020204030204" pitchFamily="49" charset="0"/>
              </a:rPr>
              <a:t>object</a:t>
            </a:r>
            <a:r>
              <a:rPr lang="es-CL" sz="2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s-CL" sz="2400" dirty="0" err="1">
                <a:latin typeface="Consolas" panose="020B0609020204030204" pitchFamily="49" charset="0"/>
              </a:rPr>
              <a:t>print</a:t>
            </a:r>
            <a:r>
              <a:rPr lang="es-CL" sz="2400" dirty="0">
                <a:latin typeface="Consolas" panose="020B0609020204030204" pitchFamily="49" charset="0"/>
              </a:rPr>
              <a:t>(a)</a:t>
            </a:r>
          </a:p>
          <a:p>
            <a:endParaRPr lang="es-CL" sz="2400" dirty="0"/>
          </a:p>
          <a:p>
            <a:r>
              <a:rPr lang="es-CL" sz="2400" dirty="0"/>
              <a:t>¿Qué significa lo que aparece en consola?</a:t>
            </a:r>
          </a:p>
        </p:txBody>
      </p:sp>
    </p:spTree>
    <p:extLst>
      <p:ext uri="{BB962C8B-B14F-4D97-AF65-F5344CB8AC3E}">
        <p14:creationId xmlns:p14="http://schemas.microsoft.com/office/powerpoint/2010/main" val="280760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Memoria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CD6-D24A-471F-94A5-821F7D81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923212" cy="4904072"/>
          </a:xfrm>
        </p:spPr>
        <p:txBody>
          <a:bodyPr anchor="ctr">
            <a:normAutofit/>
          </a:bodyPr>
          <a:lstStyle/>
          <a:p>
            <a:r>
              <a:rPr lang="es-CL" sz="2400" dirty="0"/>
              <a:t>Cada variable de un programa tiene: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Posición en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Tamaño, en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Valor</a:t>
            </a:r>
          </a:p>
          <a:p>
            <a:endParaRPr lang="es-C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6E603-06AF-4834-9516-24F09373861E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4EC69-DB0E-4CE4-A5B6-B0C67E7CDD9E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1392C-204B-42F5-833C-6F238979F825}"/>
              </a:ext>
            </a:extLst>
          </p:cNvPr>
          <p:cNvSpPr/>
          <p:nvPr/>
        </p:nvSpPr>
        <p:spPr>
          <a:xfrm>
            <a:off x="6057900" y="3429000"/>
            <a:ext cx="1756064" cy="820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“hola mundo”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B7E30-70DE-4B8E-8CC5-C3BFF82E850A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C729C-072D-42AC-A6FD-480671DBBC54}"/>
              </a:ext>
            </a:extLst>
          </p:cNvPr>
          <p:cNvCxnSpPr/>
          <p:nvPr/>
        </p:nvCxnSpPr>
        <p:spPr>
          <a:xfrm>
            <a:off x="5694218" y="3429000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4610105-E741-42C9-AEC8-2AD8C2D4553B}"/>
              </a:ext>
            </a:extLst>
          </p:cNvPr>
          <p:cNvSpPr txBox="1"/>
          <p:nvPr/>
        </p:nvSpPr>
        <p:spPr>
          <a:xfrm>
            <a:off x="6343978" y="1519203"/>
            <a:ext cx="1183908" cy="3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542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del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Memoria de un </a:t>
            </a:r>
            <a:r>
              <a:rPr lang="es-CL" sz="3200" dirty="0">
                <a:solidFill>
                  <a:schemeClr val="bg1">
                    <a:lumMod val="85000"/>
                  </a:schemeClr>
                </a:solidFill>
              </a:rPr>
              <a:t>computador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Estructuras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básicas</a:t>
            </a:r>
            <a:endParaRPr lang="es-C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775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fijo</a:t>
            </a:r>
            <a:r>
              <a:rPr lang="es-CL" sz="3300" dirty="0"/>
              <a:t> de celdas del mismo tamaño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contigua</a:t>
            </a:r>
            <a:r>
              <a:rPr lang="es-CL" sz="3300" dirty="0"/>
              <a:t> en memoria</a:t>
            </a:r>
          </a:p>
          <a:p>
            <a:endParaRPr lang="es-CL" sz="3300" dirty="0"/>
          </a:p>
          <a:p>
            <a:r>
              <a:rPr lang="es-CL" sz="3300" dirty="0"/>
              <a:t>Permite acceso por índice en O(1)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825EF-9919-45FD-B8FE-FD104B87AEEF}"/>
              </a:ext>
            </a:extLst>
          </p:cNvPr>
          <p:cNvSpPr/>
          <p:nvPr/>
        </p:nvSpPr>
        <p:spPr>
          <a:xfrm>
            <a:off x="6057900" y="2327564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2.47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2327564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F0001F5-EFCF-4BA5-BF91-9F2FF27E8D61}"/>
              </a:ext>
            </a:extLst>
          </p:cNvPr>
          <p:cNvSpPr/>
          <p:nvPr/>
        </p:nvSpPr>
        <p:spPr>
          <a:xfrm>
            <a:off x="6057900" y="2674551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3.76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F29C5-5B9E-44AC-B808-D66A10A542FC}"/>
              </a:ext>
            </a:extLst>
          </p:cNvPr>
          <p:cNvSpPr/>
          <p:nvPr/>
        </p:nvSpPr>
        <p:spPr>
          <a:xfrm>
            <a:off x="6057900" y="3015233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0.35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AA7C1-46A9-4867-AEDA-1089300DAF22}"/>
              </a:ext>
            </a:extLst>
          </p:cNvPr>
          <p:cNvSpPr/>
          <p:nvPr/>
        </p:nvSpPr>
        <p:spPr>
          <a:xfrm>
            <a:off x="6057900" y="3362220"/>
            <a:ext cx="1756064" cy="353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-2.0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5" y="2065954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239448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7" y="2573826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6" y="2905780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3276843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9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41D-A7AC-4234-832D-0757BCB5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95-B179-4919-94C9-E0E2EF5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199" y="1219377"/>
            <a:ext cx="5390801" cy="49040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del </a:t>
            </a:r>
            <a:r>
              <a:rPr lang="en-US" sz="3200" dirty="0" err="1"/>
              <a:t>curso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Algoritmos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notación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Memoria de un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computador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Estructuras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básicas</a:t>
            </a:r>
            <a:endParaRPr lang="es-CL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5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407D1-8C89-4737-BA50-C9AAD6DF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Arreglo: Ejemplo abstracto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0524A83-6E7E-4CF6-89AC-745F0E642F24}"/>
              </a:ext>
            </a:extLst>
          </p:cNvPr>
          <p:cNvGrpSpPr/>
          <p:nvPr/>
        </p:nvGrpSpPr>
        <p:grpSpPr>
          <a:xfrm>
            <a:off x="3046393" y="3047599"/>
            <a:ext cx="3051208" cy="762802"/>
            <a:chOff x="1902187" y="3047599"/>
            <a:chExt cx="3051208" cy="76280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213DFB1-D416-434A-800F-DEE8359D0843}"/>
                </a:ext>
              </a:extLst>
            </p:cNvPr>
            <p:cNvSpPr/>
            <p:nvPr/>
          </p:nvSpPr>
          <p:spPr>
            <a:xfrm>
              <a:off x="1902187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2.47</a:t>
              </a:r>
              <a:endParaRPr lang="es-CL" sz="2800" b="1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786E758-3ABF-4316-984C-B82758AFD7DD}"/>
                </a:ext>
              </a:extLst>
            </p:cNvPr>
            <p:cNvSpPr/>
            <p:nvPr/>
          </p:nvSpPr>
          <p:spPr>
            <a:xfrm>
              <a:off x="2664989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3.76</a:t>
              </a:r>
              <a:endParaRPr lang="es-CL" sz="2800" b="1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5F3C069-E2AA-4AE1-A0E8-00BB1AB43D2E}"/>
                </a:ext>
              </a:extLst>
            </p:cNvPr>
            <p:cNvSpPr/>
            <p:nvPr/>
          </p:nvSpPr>
          <p:spPr>
            <a:xfrm>
              <a:off x="3427791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0.35</a:t>
              </a:r>
              <a:endParaRPr lang="es-CL" sz="2800" b="1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A9B458C-B84F-4C56-8B59-5EF31080111C}"/>
                </a:ext>
              </a:extLst>
            </p:cNvPr>
            <p:cNvSpPr/>
            <p:nvPr/>
          </p:nvSpPr>
          <p:spPr>
            <a:xfrm>
              <a:off x="4190593" y="3047599"/>
              <a:ext cx="762802" cy="7628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2400" b="1" dirty="0"/>
                <a:t>-2.0</a:t>
              </a:r>
              <a:endParaRPr lang="es-CL" sz="2800" b="1" dirty="0"/>
            </a:p>
          </p:txBody>
        </p: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2838602-C4F5-40DF-81EC-3D8C2C8B28F8}"/>
              </a:ext>
            </a:extLst>
          </p:cNvPr>
          <p:cNvCxnSpPr>
            <a:cxnSpLocks/>
          </p:cNvCxnSpPr>
          <p:nvPr/>
        </p:nvCxnSpPr>
        <p:spPr>
          <a:xfrm flipH="1">
            <a:off x="971997" y="3047599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6D0C801-7177-41E5-9EF8-3737A20963BB}"/>
              </a:ext>
            </a:extLst>
          </p:cNvPr>
          <p:cNvCxnSpPr>
            <a:cxnSpLocks/>
          </p:cNvCxnSpPr>
          <p:nvPr/>
        </p:nvCxnSpPr>
        <p:spPr>
          <a:xfrm flipH="1">
            <a:off x="971997" y="3810401"/>
            <a:ext cx="720000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6CA-336C-4EC7-84E0-9EF86E1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ligadas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BF6-60BF-470F-988D-67D18F99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5079073" cy="4904072"/>
          </a:xfrm>
        </p:spPr>
        <p:txBody>
          <a:bodyPr anchor="ctr">
            <a:normAutofit fontScale="70000" lnSpcReduction="20000"/>
          </a:bodyPr>
          <a:lstStyle/>
          <a:p>
            <a:r>
              <a:rPr lang="es-CL" sz="3300" dirty="0"/>
              <a:t>Secuencia de </a:t>
            </a:r>
            <a:r>
              <a:rPr lang="es-CL" sz="3300" b="1" dirty="0">
                <a:solidFill>
                  <a:schemeClr val="accent2"/>
                </a:solidFill>
              </a:rPr>
              <a:t>largo</a:t>
            </a:r>
            <a:r>
              <a:rPr lang="es-CL" sz="3300" dirty="0">
                <a:solidFill>
                  <a:schemeClr val="accent2"/>
                </a:solidFill>
              </a:rPr>
              <a:t> </a:t>
            </a:r>
            <a:r>
              <a:rPr lang="es-CL" sz="3300" b="1" dirty="0">
                <a:solidFill>
                  <a:schemeClr val="accent2"/>
                </a:solidFill>
              </a:rPr>
              <a:t>variable</a:t>
            </a:r>
            <a:r>
              <a:rPr lang="es-CL" sz="3300" dirty="0"/>
              <a:t> de celdas del mismo tamaño</a:t>
            </a:r>
          </a:p>
          <a:p>
            <a:endParaRPr lang="es-CL" sz="3300" dirty="0"/>
          </a:p>
          <a:p>
            <a:r>
              <a:rPr lang="es-CL" sz="3300" dirty="0"/>
              <a:t>Se almacena de manera </a:t>
            </a:r>
            <a:r>
              <a:rPr lang="es-CL" sz="3300" b="1" dirty="0">
                <a:solidFill>
                  <a:schemeClr val="accent2"/>
                </a:solidFill>
              </a:rPr>
              <a:t>aleatoria</a:t>
            </a:r>
            <a:r>
              <a:rPr lang="es-CL" sz="3300" dirty="0"/>
              <a:t> en memoria conectada mediante punteros</a:t>
            </a:r>
          </a:p>
          <a:p>
            <a:endParaRPr lang="es-CL" sz="3300" dirty="0"/>
          </a:p>
          <a:p>
            <a:r>
              <a:rPr lang="es-CL" sz="3300" dirty="0"/>
              <a:t>No permite acceso eficiente por índice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10679-0CED-4168-8709-7874B1BC128C}"/>
              </a:ext>
            </a:extLst>
          </p:cNvPr>
          <p:cNvSpPr/>
          <p:nvPr/>
        </p:nvSpPr>
        <p:spPr>
          <a:xfrm>
            <a:off x="6057900" y="1947136"/>
            <a:ext cx="1756064" cy="358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335ECD-B4A4-45BD-8A7A-F181DB80FC8E}"/>
              </a:ext>
            </a:extLst>
          </p:cNvPr>
          <p:cNvCxnSpPr/>
          <p:nvPr/>
        </p:nvCxnSpPr>
        <p:spPr>
          <a:xfrm>
            <a:off x="5694218" y="3372611"/>
            <a:ext cx="363682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/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A1ACC4-943A-405D-925E-7E0591F1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32" y="3111001"/>
                <a:ext cx="36368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/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174C4A-8A7E-4C2F-8A9F-BA29846A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3277255"/>
                <a:ext cx="363683" cy="523220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/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79BF59-65DF-4495-B480-6E3E44FD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3" y="4709331"/>
                <a:ext cx="363683" cy="523220"/>
              </a:xfrm>
              <a:prstGeom prst="rect">
                <a:avLst/>
              </a:prstGeom>
              <a:blipFill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/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D4BEA0-DFAA-448B-87F5-610A26B2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4" y="2242599"/>
                <a:ext cx="363683" cy="523220"/>
              </a:xfrm>
              <a:prstGeom prst="rect">
                <a:avLst/>
              </a:prstGeom>
              <a:blipFill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/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F07F9A-E87E-4FB7-98A4-B800173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65" y="4011145"/>
                <a:ext cx="363683" cy="523220"/>
              </a:xfrm>
              <a:prstGeom prst="rect">
                <a:avLst/>
              </a:prstGeom>
              <a:blipFill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32CC84B-5BCF-4845-BF48-11AAC1635050}"/>
              </a:ext>
            </a:extLst>
          </p:cNvPr>
          <p:cNvCxnSpPr>
            <a:cxnSpLocks/>
            <a:stCxn id="37" idx="0"/>
            <a:endCxn id="34" idx="1"/>
          </p:cNvCxnSpPr>
          <p:nvPr/>
        </p:nvCxnSpPr>
        <p:spPr>
          <a:xfrm rot="16200000" flipV="1">
            <a:off x="6414525" y="2153588"/>
            <a:ext cx="870838" cy="1584088"/>
          </a:xfrm>
          <a:prstGeom prst="curvedConnector4">
            <a:avLst>
              <a:gd name="adj1" fmla="val 39858"/>
              <a:gd name="adj2" fmla="val 11443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C05EE-40B5-49A6-A048-0B14309F1FD2}"/>
              </a:ext>
            </a:extLst>
          </p:cNvPr>
          <p:cNvCxnSpPr>
            <a:cxnSpLocks/>
            <a:stCxn id="33" idx="0"/>
            <a:endCxn id="44" idx="1"/>
          </p:cNvCxnSpPr>
          <p:nvPr/>
        </p:nvCxnSpPr>
        <p:spPr>
          <a:xfrm rot="16200000" flipH="1" flipV="1">
            <a:off x="5529764" y="2856503"/>
            <a:ext cx="2635160" cy="1589289"/>
          </a:xfrm>
          <a:prstGeom prst="curvedConnector4">
            <a:avLst>
              <a:gd name="adj1" fmla="val -28034"/>
              <a:gd name="adj2" fmla="val 1470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F882C8-98A9-4AED-8166-08C53C5241FF}"/>
              </a:ext>
            </a:extLst>
          </p:cNvPr>
          <p:cNvCxnSpPr>
            <a:cxnSpLocks/>
            <a:stCxn id="43" idx="0"/>
            <a:endCxn id="41" idx="1"/>
          </p:cNvCxnSpPr>
          <p:nvPr/>
        </p:nvCxnSpPr>
        <p:spPr>
          <a:xfrm rot="16200000" flipV="1">
            <a:off x="6600607" y="3751226"/>
            <a:ext cx="498151" cy="1583564"/>
          </a:xfrm>
          <a:prstGeom prst="curvedConnector4">
            <a:avLst>
              <a:gd name="adj1" fmla="val 32270"/>
              <a:gd name="adj2" fmla="val 11443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BC94815-9B24-47D2-96E0-FCD35011A5DD}"/>
              </a:ext>
            </a:extLst>
          </p:cNvPr>
          <p:cNvGrpSpPr/>
          <p:nvPr/>
        </p:nvGrpSpPr>
        <p:grpSpPr>
          <a:xfrm>
            <a:off x="6057900" y="2333567"/>
            <a:ext cx="1761255" cy="353292"/>
            <a:chOff x="3693967" y="3252353"/>
            <a:chExt cx="1756064" cy="353292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BCD05855-22AF-476A-B355-DF39EDC1B374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9714746D-435C-4DB2-A82F-D6BE9C48BABE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3.76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3E138E2-6B4E-4B8F-AF1D-EE373B1EB5EF}"/>
              </a:ext>
            </a:extLst>
          </p:cNvPr>
          <p:cNvGrpSpPr/>
          <p:nvPr/>
        </p:nvGrpSpPr>
        <p:grpSpPr>
          <a:xfrm>
            <a:off x="6057900" y="3381050"/>
            <a:ext cx="1761255" cy="353292"/>
            <a:chOff x="3693967" y="3252353"/>
            <a:chExt cx="1756064" cy="353292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98F500BB-AE8A-4CDE-9856-104DB887BB69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B04C0CA4-02EE-4E5C-9AD3-1B24D817189C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2.47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D18624B-5820-48C1-8EE8-5A636F3B1989}"/>
              </a:ext>
            </a:extLst>
          </p:cNvPr>
          <p:cNvGrpSpPr/>
          <p:nvPr/>
        </p:nvGrpSpPr>
        <p:grpSpPr>
          <a:xfrm>
            <a:off x="6057900" y="4117286"/>
            <a:ext cx="1761255" cy="353292"/>
            <a:chOff x="3693967" y="3252353"/>
            <a:chExt cx="1756064" cy="353292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10E8BA5C-99B4-4A58-A163-F530046F88C2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2A071C18-0915-4910-B1DD-49BC85DC9A26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-2.0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9AC7815-3E1B-4E2D-8E44-D612E19287F6}"/>
              </a:ext>
            </a:extLst>
          </p:cNvPr>
          <p:cNvGrpSpPr/>
          <p:nvPr/>
        </p:nvGrpSpPr>
        <p:grpSpPr>
          <a:xfrm>
            <a:off x="6052699" y="4792082"/>
            <a:ext cx="1766456" cy="353292"/>
            <a:chOff x="3693967" y="3252353"/>
            <a:chExt cx="1756064" cy="353292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9C30D1EE-3577-462F-9611-CF46B395C3FA}"/>
                </a:ext>
              </a:extLst>
            </p:cNvPr>
            <p:cNvSpPr/>
            <p:nvPr/>
          </p:nvSpPr>
          <p:spPr>
            <a:xfrm>
              <a:off x="5096740" y="3252354"/>
              <a:ext cx="353291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011D0891-BB47-419A-9A6A-470905AA2FA2}"/>
                </a:ext>
              </a:extLst>
            </p:cNvPr>
            <p:cNvSpPr/>
            <p:nvPr/>
          </p:nvSpPr>
          <p:spPr>
            <a:xfrm>
              <a:off x="3693967" y="3252353"/>
              <a:ext cx="1402772" cy="3532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0.35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882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55FD8-3BD3-40F2-9E21-FD95C7F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ligada: Ejemplo abstracto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8F39A25-CE8B-43DE-AD23-2B741E0E94CD}"/>
              </a:ext>
            </a:extLst>
          </p:cNvPr>
          <p:cNvCxnSpPr>
            <a:cxnSpLocks/>
          </p:cNvCxnSpPr>
          <p:nvPr/>
        </p:nvCxnSpPr>
        <p:spPr>
          <a:xfrm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E7CB34C-B55F-4E15-B42E-E87061C4D6B7}"/>
              </a:ext>
            </a:extLst>
          </p:cNvPr>
          <p:cNvCxnSpPr>
            <a:cxnSpLocks/>
          </p:cNvCxnSpPr>
          <p:nvPr/>
        </p:nvCxnSpPr>
        <p:spPr>
          <a:xfrm flipV="1">
            <a:off x="6478997" y="3429000"/>
            <a:ext cx="762802" cy="76280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E4B73F1C-02BB-4CB8-80AB-12AE151688E5}"/>
              </a:ext>
            </a:extLst>
          </p:cNvPr>
          <p:cNvSpPr/>
          <p:nvPr/>
        </p:nvSpPr>
        <p:spPr>
          <a:xfrm>
            <a:off x="1902194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2.47</a:t>
            </a:r>
            <a:endParaRPr lang="es-CL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DCFC70-94B7-48C8-A346-3CC558367DB2}"/>
              </a:ext>
            </a:extLst>
          </p:cNvPr>
          <p:cNvSpPr/>
          <p:nvPr/>
        </p:nvSpPr>
        <p:spPr>
          <a:xfrm>
            <a:off x="1902194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06D8585-6848-4D87-AF39-6757151B6753}"/>
              </a:ext>
            </a:extLst>
          </p:cNvPr>
          <p:cNvSpPr/>
          <p:nvPr/>
        </p:nvSpPr>
        <p:spPr>
          <a:xfrm>
            <a:off x="3427795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3.76</a:t>
            </a:r>
            <a:endParaRPr lang="es-CL" sz="28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FA2453-FCB5-4DA1-A44E-CF3F68BA6B49}"/>
              </a:ext>
            </a:extLst>
          </p:cNvPr>
          <p:cNvSpPr/>
          <p:nvPr/>
        </p:nvSpPr>
        <p:spPr>
          <a:xfrm>
            <a:off x="3427795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9CBDBF5-1387-4CE3-91F0-818A0F3B52B0}"/>
              </a:ext>
            </a:extLst>
          </p:cNvPr>
          <p:cNvSpPr/>
          <p:nvPr/>
        </p:nvSpPr>
        <p:spPr>
          <a:xfrm>
            <a:off x="4953396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0.35</a:t>
            </a:r>
            <a:endParaRPr lang="es-CL" sz="2800" b="1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11A8048-8EA8-48FC-A827-ECB0E2B82C76}"/>
              </a:ext>
            </a:extLst>
          </p:cNvPr>
          <p:cNvSpPr/>
          <p:nvPr/>
        </p:nvSpPr>
        <p:spPr>
          <a:xfrm>
            <a:off x="4953396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DCC877C-467F-4F57-89AE-5C1E5DFE4D9A}"/>
              </a:ext>
            </a:extLst>
          </p:cNvPr>
          <p:cNvSpPr/>
          <p:nvPr/>
        </p:nvSpPr>
        <p:spPr>
          <a:xfrm>
            <a:off x="6478997" y="2666198"/>
            <a:ext cx="762802" cy="762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-2.0</a:t>
            </a:r>
            <a:endParaRPr lang="es-CL" sz="2800" b="1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3E8051B-0CA7-4215-BCB9-2097960E8351}"/>
              </a:ext>
            </a:extLst>
          </p:cNvPr>
          <p:cNvSpPr/>
          <p:nvPr/>
        </p:nvSpPr>
        <p:spPr>
          <a:xfrm>
            <a:off x="6478997" y="3429000"/>
            <a:ext cx="762802" cy="762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 b="1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67A9DC4-2E5A-4552-B30F-7AF104E2D4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283626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319CC3A-2082-4D4F-AE99-25E816654A5C}"/>
              </a:ext>
            </a:extLst>
          </p:cNvPr>
          <p:cNvCxnSpPr>
            <a:cxnSpLocks/>
          </p:cNvCxnSpPr>
          <p:nvPr/>
        </p:nvCxnSpPr>
        <p:spPr>
          <a:xfrm flipV="1">
            <a:off x="3814180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668240F-4921-4C3B-A11D-753D05734F21}"/>
              </a:ext>
            </a:extLst>
          </p:cNvPr>
          <p:cNvCxnSpPr>
            <a:cxnSpLocks/>
          </p:cNvCxnSpPr>
          <p:nvPr/>
        </p:nvCxnSpPr>
        <p:spPr>
          <a:xfrm flipV="1">
            <a:off x="5334828" y="3047599"/>
            <a:ext cx="1144169" cy="7620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Este miércoles y viernes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CL" sz="2300" dirty="0"/>
              <a:t>Este miércoles y viernes serán los primeros talleres introductorios a </a:t>
            </a:r>
            <a:r>
              <a:rPr lang="es-CL" sz="2300" b="1" dirty="0">
                <a:solidFill>
                  <a:schemeClr val="accent2"/>
                </a:solidFill>
              </a:rPr>
              <a:t>C </a:t>
            </a:r>
            <a:r>
              <a:rPr lang="es-CL" sz="2300" dirty="0">
                <a:solidFill>
                  <a:schemeClr val="tx1"/>
                </a:solidFill>
              </a:rPr>
              <a:t>y muy relevantes para las tareas del curso</a:t>
            </a:r>
            <a:endParaRPr lang="es-CL" sz="2300" dirty="0"/>
          </a:p>
          <a:p>
            <a:pPr>
              <a:lnSpc>
                <a:spcPct val="200000"/>
              </a:lnSpc>
            </a:pPr>
            <a:endParaRPr lang="es-CL" sz="2300" dirty="0"/>
          </a:p>
          <a:p>
            <a:r>
              <a:rPr lang="es-CL" sz="2300" b="1" dirty="0"/>
              <a:t>Necesitan lo siguiente</a:t>
            </a:r>
            <a:r>
              <a:rPr lang="es-CL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y seguido la guía de instalación de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>
                <a:solidFill>
                  <a:schemeClr val="tx1"/>
                </a:solidFill>
              </a:rPr>
              <a:t> Traer tu computador: si no tienes, puedes trabajar con un compañero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s-CL" sz="2400" b="1" dirty="0"/>
              <a:t>Estructuras fundamentales</a:t>
            </a:r>
            <a:r>
              <a:rPr lang="en-US" sz="2400" dirty="0"/>
              <a:t>: </a:t>
            </a:r>
            <a:r>
              <a:rPr lang="en-US" sz="2400" dirty="0" err="1"/>
              <a:t>arreglos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, stacks, colas, </a:t>
            </a:r>
            <a:r>
              <a:rPr lang="en-US" sz="2400" dirty="0" err="1"/>
              <a:t>tablas</a:t>
            </a:r>
            <a:r>
              <a:rPr lang="en-US" sz="2400" dirty="0"/>
              <a:t> de hash, colas </a:t>
            </a:r>
            <a:r>
              <a:rPr lang="en-US" sz="2400" dirty="0" err="1"/>
              <a:t>priorizadas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Árboles</a:t>
            </a:r>
            <a:r>
              <a:rPr lang="en-US" sz="2400" b="1" dirty="0"/>
              <a:t> de </a:t>
            </a:r>
            <a:r>
              <a:rPr lang="en-US" sz="2400" b="1" dirty="0" err="1"/>
              <a:t>búsqueda</a:t>
            </a:r>
            <a:r>
              <a:rPr lang="en-US" sz="2400" dirty="0"/>
              <a:t>: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 </a:t>
            </a:r>
            <a:r>
              <a:rPr lang="en-US" sz="2400" dirty="0" err="1"/>
              <a:t>balanceados</a:t>
            </a:r>
            <a:r>
              <a:rPr lang="en-US" sz="2400" dirty="0"/>
              <a:t>, otros </a:t>
            </a:r>
            <a:r>
              <a:rPr lang="en-US" sz="2400" dirty="0" err="1"/>
              <a:t>árboles de búsqueda balanceados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Algoritmos</a:t>
            </a:r>
            <a:r>
              <a:rPr lang="en-US" sz="2400" b="1" dirty="0"/>
              <a:t> de </a:t>
            </a:r>
            <a:r>
              <a:rPr lang="en-US" sz="2400" b="1" dirty="0" err="1"/>
              <a:t>ordenación</a:t>
            </a:r>
            <a:r>
              <a:rPr lang="en-US" sz="2400" dirty="0"/>
              <a:t>: </a:t>
            </a:r>
            <a:r>
              <a:rPr lang="en-US" sz="2400" i="1" dirty="0" err="1"/>
              <a:t>insertionsort</a:t>
            </a:r>
            <a:r>
              <a:rPr lang="en-US" sz="2400" dirty="0"/>
              <a:t>, </a:t>
            </a:r>
            <a:r>
              <a:rPr lang="en-US" sz="2400" i="1" dirty="0"/>
              <a:t>heapsort,</a:t>
            </a:r>
            <a:r>
              <a:rPr lang="en-US" sz="2400" dirty="0"/>
              <a:t> </a:t>
            </a:r>
            <a:r>
              <a:rPr lang="en-US" sz="2400" i="1" dirty="0"/>
              <a:t>quicksort</a:t>
            </a:r>
            <a:r>
              <a:rPr lang="en-US" sz="2400" dirty="0"/>
              <a:t>,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desempeño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Técnicas</a:t>
            </a:r>
            <a:r>
              <a:rPr lang="en-US" sz="2400" b="1" dirty="0"/>
              <a:t> </a:t>
            </a:r>
            <a:r>
              <a:rPr lang="en-US" sz="2400" b="1" dirty="0" err="1"/>
              <a:t>algorítmicas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para </a:t>
            </a:r>
            <a:r>
              <a:rPr lang="en-US" sz="2400" dirty="0" err="1"/>
              <a:t>conquistar</a:t>
            </a:r>
            <a:r>
              <a:rPr lang="en-US" sz="2400" dirty="0"/>
              <a:t>, </a:t>
            </a:r>
            <a:r>
              <a:rPr lang="en-US" sz="2400" i="1" dirty="0"/>
              <a:t>backtracking</a:t>
            </a:r>
            <a:r>
              <a:rPr lang="en-US" sz="2400" dirty="0"/>
              <a:t>,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,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codiciosos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Grafos</a:t>
            </a:r>
            <a:r>
              <a:rPr lang="en-US" sz="2400" dirty="0"/>
              <a:t>: </a:t>
            </a:r>
            <a:r>
              <a:rPr lang="en-US" sz="2400" dirty="0" err="1"/>
              <a:t>representación</a:t>
            </a:r>
            <a:r>
              <a:rPr lang="en-US" sz="2400" dirty="0"/>
              <a:t>, </a:t>
            </a:r>
            <a:r>
              <a:rPr lang="en-US" sz="2400" dirty="0" err="1"/>
              <a:t>exploración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topológica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r>
              <a:rPr lang="en-US" sz="2400" dirty="0"/>
              <a:t>, </a:t>
            </a: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, </a:t>
            </a:r>
            <a:r>
              <a:rPr lang="en-US" sz="2400" dirty="0" err="1"/>
              <a:t>flujo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en </a:t>
            </a:r>
            <a:r>
              <a:rPr lang="en-US" sz="2400" dirty="0" err="1"/>
              <a:t>redes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897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Nos importa que aprovechen las clases, por lo que hemos preparado un sistema de instancias de aprendizaje activo</a:t>
            </a:r>
          </a:p>
          <a:p>
            <a:endParaRPr lang="es-CL" dirty="0"/>
          </a:p>
          <a:p>
            <a:r>
              <a:rPr lang="es-CL" dirty="0"/>
              <a:t>Podrán reconocer las distintas instancias por sus íconos: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4EE3D-8B61-4879-A20C-BEEE792BC306}"/>
              </a:ext>
            </a:extLst>
          </p:cNvPr>
          <p:cNvGrpSpPr/>
          <p:nvPr/>
        </p:nvGrpSpPr>
        <p:grpSpPr>
          <a:xfrm>
            <a:off x="1701105" y="4468245"/>
            <a:ext cx="1723356" cy="1723356"/>
            <a:chOff x="1674753" y="4616836"/>
            <a:chExt cx="924560" cy="924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4D86A-D960-486A-B6B2-72ED73403881}"/>
                </a:ext>
              </a:extLst>
            </p:cNvPr>
            <p:cNvSpPr/>
            <p:nvPr/>
          </p:nvSpPr>
          <p:spPr>
            <a:xfrm>
              <a:off x="1674753" y="4616836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F1D4D7-C0A4-415C-AA46-C9DDDE1D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21" y="4697597"/>
              <a:ext cx="751624" cy="76303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01BB5E-1E33-4E06-992E-205DFEEA729F}"/>
              </a:ext>
            </a:extLst>
          </p:cNvPr>
          <p:cNvGrpSpPr/>
          <p:nvPr/>
        </p:nvGrpSpPr>
        <p:grpSpPr>
          <a:xfrm>
            <a:off x="5719541" y="4468247"/>
            <a:ext cx="1723354" cy="1723354"/>
            <a:chOff x="7741920" y="679599"/>
            <a:chExt cx="924560" cy="9245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312F4-4DA1-4682-8A20-15BF2CC4E44B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2382D3-89AD-4136-B01F-35267CEC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444" y="761205"/>
              <a:ext cx="772764" cy="772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Den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2B8D6-8FBA-42C1-9DE2-02B94376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puedan deducir los contenidos del curso</a:t>
            </a:r>
          </a:p>
          <a:p>
            <a:endParaRPr lang="es-CL" dirty="0"/>
          </a:p>
          <a:p>
            <a:r>
              <a:rPr lang="es-CL" dirty="0"/>
              <a:t>No tengas miedo de decir lo que piensas, nada es obvio</a:t>
            </a:r>
          </a:p>
          <a:p>
            <a:endParaRPr lang="es-CL" dirty="0"/>
          </a:p>
          <a:p>
            <a:r>
              <a:rPr lang="es-CL" dirty="0"/>
              <a:t>Cuando veas la ampolleta, es el momento de dar ideas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17A-A383-4831-9E0C-A70CB7E6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Discute con tus compañeros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415-6E21-41C6-93F9-1283339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puedas discutir ideas con otras personas</a:t>
            </a:r>
          </a:p>
          <a:p>
            <a:endParaRPr lang="es-CL" dirty="0"/>
          </a:p>
          <a:p>
            <a:r>
              <a:rPr lang="es-CL" dirty="0"/>
              <a:t>¿Cuál crees que es la respuesta y por qué?</a:t>
            </a:r>
          </a:p>
          <a:p>
            <a:endParaRPr lang="es-CL" dirty="0"/>
          </a:p>
          <a:p>
            <a:r>
              <a:rPr lang="es-CL" dirty="0"/>
              <a:t>Cuando veas los globos de texto, prepara tu argumento</a:t>
            </a:r>
          </a:p>
        </p:txBody>
      </p:sp>
    </p:spTree>
    <p:extLst>
      <p:ext uri="{BB962C8B-B14F-4D97-AF65-F5344CB8AC3E}">
        <p14:creationId xmlns:p14="http://schemas.microsoft.com/office/powerpoint/2010/main" val="184797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AA2-6690-4E9E-8243-377B1A9A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5A0A-9385-43D8-B328-FE66500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sz="3200" b="1" dirty="0"/>
              <a:t>Lunes: </a:t>
            </a:r>
            <a:r>
              <a:rPr lang="es-CL" sz="3200" dirty="0"/>
              <a:t>Clases magistrales con el profesor (yo)</a:t>
            </a:r>
          </a:p>
          <a:p>
            <a:pPr marL="0" indent="0">
              <a:buNone/>
            </a:pPr>
            <a:r>
              <a:rPr lang="es-CL" sz="3200" b="1" dirty="0"/>
              <a:t>Miércoles:</a:t>
            </a:r>
            <a:r>
              <a:rPr lang="es-CL" sz="3200" dirty="0"/>
              <a:t> Clases de aprendizaje activo con los ayudantes Vicente y Antonio en dos salas</a:t>
            </a:r>
          </a:p>
          <a:p>
            <a:pPr marL="0" indent="0">
              <a:buNone/>
            </a:pPr>
            <a:r>
              <a:rPr lang="es-CL" sz="3200" b="1" dirty="0"/>
              <a:t>Viernes:</a:t>
            </a:r>
            <a:r>
              <a:rPr lang="es-CL" sz="3200" dirty="0"/>
              <a:t> Ayudantías o talleres de C según corresponda</a:t>
            </a:r>
          </a:p>
        </p:txBody>
      </p:sp>
    </p:spTree>
    <p:extLst>
      <p:ext uri="{BB962C8B-B14F-4D97-AF65-F5344CB8AC3E}">
        <p14:creationId xmlns:p14="http://schemas.microsoft.com/office/powerpoint/2010/main" val="347320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Durante el semestre habrá 5 tareas de programación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/>
                  <a:t>nota de tareas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𝑵𝑻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L" dirty="0"/>
                  <a:t>se calcula de la siguiente manera: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>
                          <a:latin typeface="Cambria Math" panose="02040503050406030204" pitchFamily="18" charset="0"/>
                        </a:rPr>
                        <m:t>𝑵𝑻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2839</TotalTime>
  <Words>1335</Words>
  <Application>Microsoft Office PowerPoint</Application>
  <PresentationFormat>Presentación en pantalla (4:3)</PresentationFormat>
  <Paragraphs>232</Paragraphs>
  <Slides>33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Wingdings</vt:lpstr>
      <vt:lpstr>IIC2133</vt:lpstr>
      <vt:lpstr>Presentación de PowerPoint</vt:lpstr>
      <vt:lpstr>Outline</vt:lpstr>
      <vt:lpstr>Outline</vt:lpstr>
      <vt:lpstr>Contenidos</vt:lpstr>
      <vt:lpstr>Las clases</vt:lpstr>
      <vt:lpstr>Den ideas</vt:lpstr>
      <vt:lpstr>Discute con tus compañeros</vt:lpstr>
      <vt:lpstr>Metodología</vt:lpstr>
      <vt:lpstr>Las tareas</vt:lpstr>
      <vt:lpstr>Evaluaciones escritas</vt:lpstr>
      <vt:lpstr>La nota final (NF) se calcula así</vt:lpstr>
      <vt:lpstr>Código de Honor</vt:lpstr>
      <vt:lpstr>GitHub: Plataforma oficial del curso</vt:lpstr>
      <vt:lpstr>Outline</vt:lpstr>
      <vt:lpstr>Algoritmos</vt:lpstr>
      <vt:lpstr>Algoritmo: Definición</vt:lpstr>
      <vt:lpstr>Notación para pseudocódigo</vt:lpstr>
      <vt:lpstr>Presentación de PowerPoint</vt:lpstr>
      <vt:lpstr>Presentación de PowerPoint</vt:lpstr>
      <vt:lpstr>Algoritmos y su implementación</vt:lpstr>
      <vt:lpstr>Buenos algoritmos, mejores algoritmos</vt:lpstr>
      <vt:lpstr>Complejidad</vt:lpstr>
      <vt:lpstr>Complejidad: resumen de cálculo</vt:lpstr>
      <vt:lpstr>Complejidad de tiempo y memoria</vt:lpstr>
      <vt:lpstr>Outline</vt:lpstr>
      <vt:lpstr>Memoria RAM: Experimento</vt:lpstr>
      <vt:lpstr>Memoria RAM</vt:lpstr>
      <vt:lpstr>Outline</vt:lpstr>
      <vt:lpstr>Arreglos</vt:lpstr>
      <vt:lpstr>Arreglo: Ejemplo abstracto</vt:lpstr>
      <vt:lpstr>Listas ligadas</vt:lpstr>
      <vt:lpstr>Lista ligada: Ejemplo abstracto</vt:lpstr>
      <vt:lpstr>Este miércoles y viernes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Vicho</cp:lastModifiedBy>
  <cp:revision>117</cp:revision>
  <cp:lastPrinted>2019-03-06T13:05:17Z</cp:lastPrinted>
  <dcterms:created xsi:type="dcterms:W3CDTF">2018-02-12T03:24:41Z</dcterms:created>
  <dcterms:modified xsi:type="dcterms:W3CDTF">2019-08-05T22:49:54Z</dcterms:modified>
</cp:coreProperties>
</file>