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89" r:id="rId4"/>
    <p:sldId id="290" r:id="rId5"/>
    <p:sldId id="291" r:id="rId6"/>
    <p:sldId id="292" r:id="rId7"/>
    <p:sldId id="293" r:id="rId8"/>
    <p:sldId id="281" r:id="rId9"/>
    <p:sldId id="282" r:id="rId10"/>
    <p:sldId id="257" r:id="rId11"/>
    <p:sldId id="259" r:id="rId12"/>
    <p:sldId id="258" r:id="rId13"/>
    <p:sldId id="260" r:id="rId14"/>
    <p:sldId id="284" r:id="rId15"/>
    <p:sldId id="273" r:id="rId16"/>
    <p:sldId id="276" r:id="rId17"/>
    <p:sldId id="274" r:id="rId18"/>
    <p:sldId id="275" r:id="rId19"/>
    <p:sldId id="279" r:id="rId20"/>
    <p:sldId id="287" r:id="rId21"/>
    <p:sldId id="285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interface" TargetMode="External"/><Relationship Id="rId2" Type="http://schemas.openxmlformats.org/officeDocument/2006/relationships/hyperlink" Target="https://docs.microsoft.com/en-us/dotnet/csharp/programming-guide/classes-and-structs/inherit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csharp/programming-guide/classes-and-structs/polymorphism" TargetMode="External"/><Relationship Id="rId4" Type="http://schemas.openxmlformats.org/officeDocument/2006/relationships/hyperlink" Target="https://msdn.microsoft.com/ru-ru/library/ms229029(v=vs.100).asp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</a:t>
            </a:r>
            <a:r>
              <a:rPr lang="ru-RU" dirty="0"/>
              <a:t>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Классы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наследования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B77049B-4D22-4A51-9EC4-45F82C63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 пример о машинах. Но появился новый класс – грузовые автомобили, с новыми свойствами – грузоподъемность, страховка, пробег. Скидка для них всегда 30%.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B50DAF57-F501-4296-AFAA-8AF44C8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Возвращаемся к нашему примеру. Делаем грузовики и </a:t>
            </a:r>
            <a:r>
              <a:rPr lang="ru-RU" dirty="0" err="1"/>
              <a:t>минивены</a:t>
            </a:r>
            <a:r>
              <a:rPr lang="ru-RU" dirty="0"/>
              <a:t>. Грузовики уже описаны, </a:t>
            </a:r>
            <a:r>
              <a:rPr lang="ru-RU" dirty="0" err="1"/>
              <a:t>минивен</a:t>
            </a:r>
            <a:r>
              <a:rPr lang="ru-RU" dirty="0"/>
              <a:t> характеризуется количеством мест для пассажиров, скидки на общих основаниях</a:t>
            </a:r>
            <a:r>
              <a:rPr lang="en-US" dirty="0"/>
              <a:t> + </a:t>
            </a:r>
            <a:r>
              <a:rPr lang="ru-RU" dirty="0"/>
              <a:t>дополнительно 2 * на номер текущего месяца (от 2% в январе до 24 в декабре%).</a:t>
            </a:r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CD81-1B7C-4136-8317-39588176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C# и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множественное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наследование</a:t>
            </a:r>
            <a:br>
              <a:rPr lang="ru-RU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ru-RU" sz="1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* усложнение</a:t>
            </a:r>
            <a:br>
              <a:rPr lang="ru-RU" sz="1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ru-RU" sz="1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* взаимодействие с разными языками</a:t>
            </a:r>
            <a:endParaRPr lang="en-US" sz="1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098" name="Picture 2" descr="ÐÐ°ÑÑÐ¸Ð½ÐºÐ¸ Ð¿Ð¾ Ð·Ð°Ð¿ÑÐ¾ÑÑ Ð·Ð°Ð¿ÑÐµÑ">
            <a:extLst>
              <a:ext uri="{FF2B5EF4-FFF2-40B4-BE49-F238E27FC236}">
                <a16:creationId xmlns:a16="http://schemas.microsoft.com/office/drawing/2014/main" id="{13B0081E-5117-4667-8E08-D5F6C2FB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52" y="1114621"/>
            <a:ext cx="4628758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2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23E9-544D-47E9-A9CE-22F3C76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F7C6CE0-AE51-4F7E-ABEF-1AD75BE3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Декларация только</a:t>
            </a:r>
          </a:p>
          <a:p>
            <a:r>
              <a:rPr lang="ru-RU" dirty="0"/>
              <a:t>Допускается множественное наследование</a:t>
            </a:r>
          </a:p>
          <a:p>
            <a:r>
              <a:rPr lang="ru-RU" dirty="0"/>
              <a:t>Наследование интерфейсов</a:t>
            </a:r>
          </a:p>
          <a:p>
            <a:r>
              <a:rPr lang="ru-RU" dirty="0"/>
              <a:t>Потомок «реализует интерфейс»</a:t>
            </a:r>
          </a:p>
          <a:p>
            <a:r>
              <a:rPr lang="ru-RU" dirty="0"/>
              <a:t>Правило именования – </a:t>
            </a:r>
            <a:r>
              <a:rPr lang="en-US" dirty="0"/>
              <a:t>I + {name}</a:t>
            </a:r>
            <a:endParaRPr lang="ru-RU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281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23E9-544D-47E9-A9CE-22F3C76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F7C6CE0-AE51-4F7E-ABEF-1AD75BE3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Перенести в интерфейс все логику скидок</a:t>
            </a:r>
          </a:p>
          <a:p>
            <a:r>
              <a:rPr lang="ru-RU" dirty="0"/>
              <a:t>Скомпоновать интерфейсы и классы</a:t>
            </a:r>
          </a:p>
          <a:p>
            <a:r>
              <a:rPr lang="ru-RU" dirty="0"/>
              <a:t>Добавить логику «Доступны для продажи в лизинг». Содержит в себе – процент наценки + срок кредитования. Влияет на цену.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762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2B0E-585E-42B3-A390-46B9DAE4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8D77-D622-4B72-A600-F5A33CDA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08533"/>
            <a:ext cx="8825659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Способность использовать методы потомков которых еще не существует на момент создания базового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Метод с одинаковым прототипом по разному реагирует на разные типы объектов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Как правило расширяется функциональность базового класса. Но не всегда.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96C7-D474-45E6-A405-8D4D6C55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1E78-4991-4160-AEE6-F10B78EF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Тварини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8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148-3BE7-438B-8B6E-CB562A7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методов/свойств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5929979-0CA7-42B1-AE60-A70C0F8C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Ключевые слова: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override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Перекрытие метода/свойства. В чем разница?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B608-6FB8-473A-8646-FF833FBE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DC8CDDA-7752-4E26-AF05-0A3F8D31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Обработать наш автомагазин. Показать информацию о скидке каждого автомобиля.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6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8151-9F3D-4635-9EE4-A2523CB7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9BF7-DCEA-48CD-B46D-2C5A7EC1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https://www.c-sharpcorner.com/UploadFile/ff2f08/ref-vs-out-keywords-in-C-Sharp/</a:t>
            </a:r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https://docs.microsoft.com/en-us/dotnet/csharp/programming-guide/classes-and-structs/inheritance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https://docs.microsoft.com/en-us/dotnet/csharp/language-reference/keywords/interface</a:t>
            </a:r>
            <a:endParaRPr lang="ru-RU" dirty="0"/>
          </a:p>
          <a:p>
            <a:r>
              <a:rPr lang="en-US" dirty="0">
                <a:hlinkClick r:id="rId4"/>
              </a:rPr>
              <a:t>https://msdn.microsoft.com/ru-ru/library/ms229029(v=vs.100).aspx</a:t>
            </a:r>
            <a:endParaRPr lang="ru-RU" dirty="0"/>
          </a:p>
          <a:p>
            <a:r>
              <a:rPr lang="en-US" dirty="0">
                <a:hlinkClick r:id="rId5"/>
              </a:rPr>
              <a:t>https://docs.microsoft.com/en-us/dotnet/csharp/programming-guide/classes-and-structs/polymorphism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1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7724C-49F3-49AB-A3BE-B299FB24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2D53354-8FA5-44AF-B165-86356998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Цель игры угадать вес корзины с фруктами. Вес корзины находится в диапазоне от 40 до 140 кг. </a:t>
            </a:r>
          </a:p>
          <a:p>
            <a:pPr marL="0" indent="0">
              <a:buNone/>
            </a:pPr>
            <a:r>
              <a:rPr lang="ru-RU" b="1" dirty="0"/>
              <a:t>Правила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Игра заканчивается когда один игрок угадал вес корзины или все игроки вместе сделали 100 попыток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Типы игроков: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Обычный игрок</a:t>
            </a:r>
            <a:r>
              <a:rPr lang="ru-RU" dirty="0"/>
              <a:t> – угадывает числа случайно. Никакой логики, никаких зависимостей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Игрок-блокнот</a:t>
            </a:r>
            <a:r>
              <a:rPr lang="ru-RU" dirty="0"/>
              <a:t> – также угадывает случайно, но не повторяет один и тот же выбор дважды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 err="1"/>
              <a:t>Убер</a:t>
            </a:r>
            <a:r>
              <a:rPr lang="ru-RU" b="1" dirty="0"/>
              <a:t>-игрок</a:t>
            </a:r>
            <a:r>
              <a:rPr lang="ru-RU" dirty="0"/>
              <a:t> - идет по порядку, 40, 41, 42, 43…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 err="1"/>
              <a:t>Читер</a:t>
            </a:r>
            <a:r>
              <a:rPr lang="ru-RU" dirty="0"/>
              <a:t> – угадывает числа случайно, но не пробует варианты которые не получились у остальных игроков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 err="1"/>
              <a:t>Убер-читер</a:t>
            </a:r>
            <a:r>
              <a:rPr lang="ru-RU" dirty="0"/>
              <a:t> – идет по порядку, но пропускает опробованные другими игроками варианты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0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A05C4-1C0E-4F67-A8EE-D0163146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6B1E43A-CAF9-4081-8A3D-603FB901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Входные данные: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Игроки, от 2 до 8. Каждому игроку имя и тип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Вывод:</a:t>
            </a:r>
          </a:p>
          <a:p>
            <a:pPr marL="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начале игры – реальный вес корзины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конце победитель. Если после 100 попыток победителя нет – тот игрок, что наиболее близко угадал вес.</a:t>
            </a:r>
          </a:p>
        </p:txBody>
      </p:sp>
    </p:spTree>
    <p:extLst>
      <p:ext uri="{BB962C8B-B14F-4D97-AF65-F5344CB8AC3E}">
        <p14:creationId xmlns:p14="http://schemas.microsoft.com/office/powerpoint/2010/main" val="400290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7E1A0-3E44-4C4A-94E4-9BD1EF7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/>
              <a:t>Домашнее задание</a:t>
            </a:r>
            <a:endParaRPr lang="en-US" sz="330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156957-B88A-46CE-AD73-18C0BD03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Условие полного невыполнения задания –</a:t>
            </a:r>
            <a:r>
              <a:rPr lang="ru-RU" b="1" u="sng">
                <a:solidFill>
                  <a:schemeClr val="bg1"/>
                </a:solidFill>
              </a:rPr>
              <a:t> </a:t>
            </a:r>
            <a:r>
              <a:rPr lang="en-US" b="1" u="sng">
                <a:solidFill>
                  <a:schemeClr val="bg1"/>
                </a:solidFill>
              </a:rPr>
              <a:t>DRY Violation</a:t>
            </a:r>
            <a:r>
              <a:rPr lang="en-US">
                <a:solidFill>
                  <a:schemeClr val="bg1"/>
                </a:solidFill>
              </a:rPr>
              <a:t>!!!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 descr="ÐÐ°ÑÑÐ¸Ð½ÐºÐ¸ Ð¿Ð¾ Ð·Ð°Ð¿ÑÐ¾ÑÑ dry programming">
            <a:extLst>
              <a:ext uri="{FF2B5EF4-FFF2-40B4-BE49-F238E27FC236}">
                <a16:creationId xmlns:a16="http://schemas.microsoft.com/office/drawing/2014/main" id="{D9A12646-DA4E-4C5E-B5A6-F9565F32F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" r="4031" b="2"/>
          <a:stretch/>
        </p:blipFill>
        <p:spPr bwMode="auto">
          <a:xfrm>
            <a:off x="5194607" y="803751"/>
            <a:ext cx="6391533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593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1EB80-7689-4F31-8B62-2D6716CE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VS out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14496FA-5F48-4FDE-8953-90B130F2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«Магия» с классами</a:t>
            </a:r>
          </a:p>
          <a:p>
            <a:r>
              <a:rPr lang="ru-RU" dirty="0"/>
              <a:t>Сколько переменных должна возвращать одна функция?</a:t>
            </a:r>
          </a:p>
          <a:p>
            <a:r>
              <a:rPr lang="ru-RU" dirty="0"/>
              <a:t>Еще одна переменная должна быть изменена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83A59-E0CD-4D7D-994D-92B38A45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VS out</a:t>
            </a:r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62804ADC-1733-49F6-9245-2B1F2C381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38219"/>
              </p:ext>
            </p:extLst>
          </p:nvPr>
        </p:nvGraphicFramePr>
        <p:xfrm>
          <a:off x="1272209" y="2603500"/>
          <a:ext cx="9607826" cy="3416299"/>
        </p:xfrm>
        <a:graphic>
          <a:graphicData uri="http://schemas.openxmlformats.org/drawingml/2006/table">
            <a:tbl>
              <a:tblPr/>
              <a:tblGrid>
                <a:gridCol w="4803913">
                  <a:extLst>
                    <a:ext uri="{9D8B030D-6E8A-4147-A177-3AD203B41FA5}">
                      <a16:colId xmlns:a16="http://schemas.microsoft.com/office/drawing/2014/main" val="1827056189"/>
                    </a:ext>
                  </a:extLst>
                </a:gridCol>
                <a:gridCol w="4803913">
                  <a:extLst>
                    <a:ext uri="{9D8B030D-6E8A-4147-A177-3AD203B41FA5}">
                      <a16:colId xmlns:a16="http://schemas.microsoft.com/office/drawing/2014/main" val="377106032"/>
                    </a:ext>
                  </a:extLst>
                </a:gridCol>
              </a:tblGrid>
              <a:tr h="184665"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Ref</a:t>
                      </a:r>
                      <a:endParaRPr lang="en-US" sz="900">
                        <a:effectLst/>
                      </a:endParaRP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</a:rPr>
                        <a:t>Out</a:t>
                      </a:r>
                      <a:endParaRPr lang="en-US" sz="900">
                        <a:effectLst/>
                      </a:endParaRP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04359"/>
                  </a:ext>
                </a:extLst>
              </a:tr>
              <a:tr h="46166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The parameter or argument must be initialized first before it is passed to ref.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It is not compulsory to initialize a parameter or argument before it is passed to an out.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55816"/>
                  </a:ext>
                </a:extLst>
              </a:tr>
              <a:tr h="60016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It is not required to assign or initialize the value of a parameter (which is passed by ref) before returning to the calling method.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 called method is required to assign or initialize a value of a parameter (which is passed to an out) before returning to the calling method.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261655"/>
                  </a:ext>
                </a:extLst>
              </a:tr>
              <a:tr h="60016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Passing a parameter value by Ref is useful when the called method is also needed to modify the pass parameter.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Declaring a parameter to an out method is useful when multiple values need to be returned from a function or method.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50035"/>
                  </a:ext>
                </a:extLst>
              </a:tr>
              <a:tr h="46166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It is not compulsory to initialize a parameter value before using it in a calling method.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 parameter value must be initialized within the calling method before its use.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00805"/>
                  </a:ext>
                </a:extLst>
              </a:tr>
              <a:tr h="46166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When we use REF, data can be passed bi-directionally.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When we use OUT data is passed only in a unidirectional way (from the called method to the caller method).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15869"/>
                  </a:ext>
                </a:extLst>
              </a:tr>
              <a:tr h="323163">
                <a:tc gridSpan="2"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Both ref and out are treated differently at run time and they are treated the same at compile time.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2013"/>
                  </a:ext>
                </a:extLst>
              </a:tr>
              <a:tr h="323163"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Properties are not variables, therefore it cannot be passed as an out or ref parameter.</a:t>
                      </a:r>
                    </a:p>
                  </a:txBody>
                  <a:tcPr marL="46166" marR="46166" marT="23083" marB="230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7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2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71192-1BEE-4635-AB30-86456DD6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VS out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796DCD-13E2-4FB9-98B4-674160F0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 – </a:t>
            </a:r>
            <a:r>
              <a:rPr lang="ru-RU" dirty="0"/>
              <a:t>двунаправленный</a:t>
            </a:r>
          </a:p>
          <a:p>
            <a:r>
              <a:rPr lang="en-US" dirty="0"/>
              <a:t>out – </a:t>
            </a:r>
            <a:r>
              <a:rPr lang="ru-RU" dirty="0"/>
              <a:t>еще один выходной параметр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sz="3200" b="1" dirty="0"/>
              <a:t>Мы не можем передавать </a:t>
            </a:r>
            <a:r>
              <a:rPr lang="en-US" sz="3200" b="1" dirty="0"/>
              <a:t>properties </a:t>
            </a:r>
            <a:r>
              <a:rPr lang="ru-RU" sz="3200" b="1" dirty="0"/>
              <a:t>как </a:t>
            </a:r>
            <a:r>
              <a:rPr lang="en-US" sz="3200" b="1" dirty="0"/>
              <a:t>ref/out!!!!!!</a:t>
            </a:r>
          </a:p>
        </p:txBody>
      </p:sp>
    </p:spTree>
    <p:extLst>
      <p:ext uri="{BB962C8B-B14F-4D97-AF65-F5344CB8AC3E}">
        <p14:creationId xmlns:p14="http://schemas.microsoft.com/office/powerpoint/2010/main" val="33889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AAFF-70CE-49D0-8269-FD00D5BD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A689980-C984-4B59-A494-9612B45E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 </a:t>
            </a:r>
            <a:r>
              <a:rPr lang="en-US" dirty="0"/>
              <a:t>Convert.ToInt32()</a:t>
            </a:r>
          </a:p>
          <a:p>
            <a:r>
              <a:rPr lang="en-US" dirty="0" err="1"/>
              <a:t>int.Parse</a:t>
            </a:r>
            <a:r>
              <a:rPr lang="en-US" dirty="0"/>
              <a:t>()</a:t>
            </a:r>
          </a:p>
          <a:p>
            <a:r>
              <a:rPr lang="en-US" dirty="0"/>
              <a:t>(int)</a:t>
            </a:r>
          </a:p>
          <a:p>
            <a:r>
              <a:rPr lang="en-US" dirty="0"/>
              <a:t>as</a:t>
            </a:r>
          </a:p>
          <a:p>
            <a:r>
              <a:rPr lang="en-US" dirty="0" err="1"/>
              <a:t>int.TryParse</a:t>
            </a:r>
            <a:r>
              <a:rPr lang="en-US" dirty="0"/>
              <a:t>(string value, out int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F39F-4F74-4C8B-A84F-B1F437D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Интересная ссылка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798697-0E2A-45FE-9F95-D313C4ED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https://referencesource.microsoft.com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6DA9A-C9E8-47EF-A297-71ABEDDA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принципа ООП</a:t>
            </a:r>
            <a:endParaRPr lang="en-US" dirty="0"/>
          </a:p>
        </p:txBody>
      </p:sp>
      <p:pic>
        <p:nvPicPr>
          <p:cNvPr id="2052" name="Picture 4" descr="ÐÐ°ÑÑÐ¸Ð½ÐºÐ¸ Ð¿Ð¾ Ð·Ð°Ð¿ÑÐ¾ÑÑ ÑÑÐ¸ Ð¿ÑÐ¸Ð½ÑÐ¸Ð¿Ð° Ð¾Ð¾Ð¿">
            <a:extLst>
              <a:ext uri="{FF2B5EF4-FFF2-40B4-BE49-F238E27FC236}">
                <a16:creationId xmlns:a16="http://schemas.microsoft.com/office/drawing/2014/main" id="{2CA91E99-F037-4DA4-A020-E3EB6CD5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786062"/>
            <a:ext cx="5319712" cy="381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4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995A-1FAD-41C7-9C09-AC9D08A1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/>
              <a:t>Наследование</a:t>
            </a:r>
            <a:endParaRPr lang="en-US" sz="280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3B9B1B3-BC04-4746-AE7E-38F7033A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bg1"/>
                </a:solidFill>
              </a:rPr>
              <a:t>Механизм, позволяющий описать новый класс на основании уже существующего.</a:t>
            </a:r>
          </a:p>
          <a:p>
            <a:pPr marL="0" indent="0">
              <a:buNone/>
            </a:pPr>
            <a:endParaRPr lang="ru-RU">
              <a:solidFill>
                <a:schemeClr val="bg1"/>
              </a:solidFill>
            </a:endParaRPr>
          </a:p>
        </p:txBody>
      </p:sp>
      <p:pic>
        <p:nvPicPr>
          <p:cNvPr id="3074" name="Picture 2" descr="ÐÐ°ÑÑÐ¸Ð½ÐºÐ¸ Ð¿Ð¾ Ð·Ð°Ð¿ÑÐ¾ÑÑ Ð½Ð°ÑÐ»ÐµÐ´ÑÑÐ²Ð¾ ÑÐºÑÑÐ´Ð¶Ð¸">
            <a:extLst>
              <a:ext uri="{FF2B5EF4-FFF2-40B4-BE49-F238E27FC236}">
                <a16:creationId xmlns:a16="http://schemas.microsoft.com/office/drawing/2014/main" id="{8C190C79-6FCC-4B55-A3FE-AB9881C2D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r="3411"/>
          <a:stretch/>
        </p:blipFill>
        <p:spPr bwMode="auto">
          <a:xfrm>
            <a:off x="5194607" y="803751"/>
            <a:ext cx="6391533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241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799</Words>
  <Application>Microsoft Office PowerPoint</Application>
  <PresentationFormat>Широкий екран</PresentationFormat>
  <Paragraphs>96</Paragraphs>
  <Slides>22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Segoe UI</vt:lpstr>
      <vt:lpstr>Wingdings 3</vt:lpstr>
      <vt:lpstr>Ion Boardroom</vt:lpstr>
      <vt:lpstr>Урок #11</vt:lpstr>
      <vt:lpstr>Links</vt:lpstr>
      <vt:lpstr>ref VS out</vt:lpstr>
      <vt:lpstr>ref VS out</vt:lpstr>
      <vt:lpstr>ref VS out</vt:lpstr>
      <vt:lpstr>Приведение типов</vt:lpstr>
      <vt:lpstr>Интересная ссылка</vt:lpstr>
      <vt:lpstr>Три принципа ООП</vt:lpstr>
      <vt:lpstr>Наследование</vt:lpstr>
      <vt:lpstr>Пример наследования</vt:lpstr>
      <vt:lpstr>Задание</vt:lpstr>
      <vt:lpstr>C# и множественное наследование * усложнение * взаимодействие с разными языками</vt:lpstr>
      <vt:lpstr>Interfaces</vt:lpstr>
      <vt:lpstr>Задание</vt:lpstr>
      <vt:lpstr>Полиморфизм</vt:lpstr>
      <vt:lpstr>Пример</vt:lpstr>
      <vt:lpstr>Перегрузка методов/свойств</vt:lpstr>
      <vt:lpstr>Задание</vt:lpstr>
      <vt:lpstr>Домашнее задание</vt:lpstr>
      <vt:lpstr>Домашнее задание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#11</dc:title>
  <dc:creator>Yaroslav Kuchuk</dc:creator>
  <cp:lastModifiedBy>Yaroslav Kuchuk</cp:lastModifiedBy>
  <cp:revision>13</cp:revision>
  <dcterms:created xsi:type="dcterms:W3CDTF">2018-07-25T20:05:19Z</dcterms:created>
  <dcterms:modified xsi:type="dcterms:W3CDTF">2018-07-28T18:48:26Z</dcterms:modified>
</cp:coreProperties>
</file>