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89" r:id="rId4"/>
    <p:sldId id="290" r:id="rId5"/>
    <p:sldId id="291" r:id="rId6"/>
    <p:sldId id="292" r:id="rId7"/>
    <p:sldId id="293" r:id="rId8"/>
    <p:sldId id="281" r:id="rId9"/>
    <p:sldId id="260" r:id="rId10"/>
    <p:sldId id="257" r:id="rId11"/>
    <p:sldId id="259" r:id="rId12"/>
    <p:sldId id="284" r:id="rId13"/>
    <p:sldId id="276" r:id="rId14"/>
    <p:sldId id="274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ru-ru/dotnet/csharp/language-reference/keywords/sealed" TargetMode="External"/><Relationship Id="rId3" Type="http://schemas.openxmlformats.org/officeDocument/2006/relationships/hyperlink" Target="https://docs.microsoft.com/en-us/dotnet/csharp/programming-guide/classes-and-structs/polymorphism" TargetMode="External"/><Relationship Id="rId7" Type="http://schemas.openxmlformats.org/officeDocument/2006/relationships/hyperlink" Target="https://metanit.com/sharp/patterns/1.3.php" TargetMode="External"/><Relationship Id="rId2" Type="http://schemas.openxmlformats.org/officeDocument/2006/relationships/hyperlink" Target="https://docs.microsoft.com/en-us/dotnet/csharp/programming-guide/classes-and-structs/inherit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ru-ru/library/ms229022(v=vs.100).aspx" TargetMode="External"/><Relationship Id="rId5" Type="http://schemas.openxmlformats.org/officeDocument/2006/relationships/hyperlink" Target="https://msdn.microsoft.com/ru-ru/library/ms229047(v=vs.100).aspx" TargetMode="External"/><Relationship Id="rId4" Type="http://schemas.openxmlformats.org/officeDocument/2006/relationships/hyperlink" Target="https://msdn.microsoft.com/ru-ru/library/ms173150(v=vs.120).aspx" TargetMode="External"/><Relationship Id="rId9" Type="http://schemas.openxmlformats.org/officeDocument/2006/relationships/hyperlink" Target="https://docs.microsoft.com/en-us/dotnet/csharp/programming-guide/classes-and-structs/static-classes-and-static-class-membe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#</a:t>
            </a:r>
            <a:r>
              <a:rPr lang="ru-RU" dirty="0"/>
              <a:t>1</a:t>
            </a:r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Классы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A71-6F55-404D-B070-123F8D1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B77049B-4D22-4A51-9EC4-45F82C63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Абстрактный класс – экземпляр не может быть создан</a:t>
            </a:r>
          </a:p>
          <a:p>
            <a:r>
              <a:rPr lang="ru-RU" dirty="0"/>
              <a:t>Абстрактный метод – не имеет реализации и может быть только переопределен в потомке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9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8FA-DE23-4488-B22E-9F2827E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Абстрактный класс или интерфейс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B50DAF57-F501-4296-AFAA-8AF44C85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 классы когда: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Нужен общий функционал для группы объектов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Много базового функционала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Необходима базовая реализация для всех уровней наследования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Используем интерфейсы когда: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Проектируем небольшой функциональный тип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Хотим определить функционал для разрозненной группы объектов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33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23E9-544D-47E9-A9CE-22F3C76E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Запечатанные классы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9F7C6CE0-AE51-4F7E-ABEF-1AD75BE3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Запрет на наследование</a:t>
            </a:r>
          </a:p>
          <a:p>
            <a:r>
              <a:rPr lang="ru-RU" dirty="0"/>
              <a:t>Запрет на переопределение методов/свойств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2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96C7-D474-45E6-A405-8D4D6C55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классы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1E78-4991-4160-AEE6-F10B78EF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 нужно создавать экземпляр</a:t>
            </a:r>
          </a:p>
          <a:p>
            <a:r>
              <a:rPr lang="ru-RU" dirty="0"/>
              <a:t>Члены одинаковы у всех экземпляров классов</a:t>
            </a:r>
          </a:p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Статический класс содержит только статические члены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 может иметь конструктора экземпляра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 может быть унаследован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 может иметь экземпляра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Может иметь статический конструктор, который вызывается перед созданием первого экземпляра (для нестатического класса) или первой ссылке на члены класса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8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148-3BE7-438B-8B6E-CB562A70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5929979-0CA7-42B1-AE60-A70C0F8C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Абстрагирование</a:t>
            </a:r>
            <a:r>
              <a:rPr lang="ru-RU" dirty="0"/>
              <a:t> – это способ выделить набор значимых характеристик объекта, исключая из рассмотрения незначимые. Соответственно, </a:t>
            </a:r>
            <a:r>
              <a:rPr lang="ru-RU" b="1" dirty="0"/>
              <a:t>абстракция</a:t>
            </a:r>
            <a:r>
              <a:rPr lang="ru-RU" dirty="0"/>
              <a:t> – это набор всех таких характеристик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6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148-3BE7-438B-8B6E-CB562A70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5929979-0CA7-42B1-AE60-A70C0F8C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1. Есть склад, где хранятся некоторые товары. Склад характеризуется объемом.</a:t>
            </a:r>
          </a:p>
          <a:p>
            <a:pPr marL="0" indent="0">
              <a:buNone/>
            </a:pPr>
            <a:r>
              <a:rPr lang="ru-RU" dirty="0"/>
              <a:t>2. Каждое товар характеризуется: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Название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Цена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Базовый товар - базовый товар несет в себе срок годности с момента поставки (по истечению - списание). Например, песок может храниться 5 дней, а проволока - только 3. </a:t>
            </a:r>
          </a:p>
          <a:p>
            <a:pPr marL="0" indent="0">
              <a:buNone/>
            </a:pPr>
            <a:r>
              <a:rPr lang="ru-RU" dirty="0"/>
              <a:t>3. Каждый товар имеет метод эмулятор просрочки – по указанной дате поставки возвращает дату просрочки</a:t>
            </a:r>
            <a:r>
              <a:rPr lang="ru-RU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94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https://progstudy.ru/index.php/sm/article/ob-ektno-orientirovannoe-programmirovanie</a:t>
            </a:r>
            <a:endParaRPr lang="ru-RU" dirty="0">
              <a:hlinkClick r:id="rId2"/>
            </a:endParaRPr>
          </a:p>
          <a:p>
            <a:r>
              <a:rPr lang="en-US" dirty="0">
                <a:hlinkClick r:id="rId3"/>
              </a:rPr>
              <a:t>https://docs.microsoft.com/en-us/dotnet/csharp/programming-guide/classes-and-structs/polymorphism</a:t>
            </a:r>
            <a:endParaRPr lang="en-US" dirty="0"/>
          </a:p>
          <a:p>
            <a:r>
              <a:rPr lang="en-US" dirty="0">
                <a:hlinkClick r:id="rId4"/>
              </a:rPr>
              <a:t>https://msdn.microsoft.com/ru-ru/library/ms173150(v=vs.120).aspx</a:t>
            </a:r>
            <a:endParaRPr lang="en-US" dirty="0"/>
          </a:p>
          <a:p>
            <a:r>
              <a:rPr lang="en-US" dirty="0">
                <a:hlinkClick r:id="rId5"/>
              </a:rPr>
              <a:t>https://msdn.microsoft.com/ru-ru/library/ms229047(v=vs.100).aspx</a:t>
            </a:r>
            <a:endParaRPr lang="en-US" dirty="0"/>
          </a:p>
          <a:p>
            <a:r>
              <a:rPr lang="en-US" dirty="0">
                <a:hlinkClick r:id="rId6"/>
              </a:rPr>
              <a:t>https://msdn.microsoft.com/ru-ru/library/ms229022(v=vs.100).aspx</a:t>
            </a:r>
            <a:endParaRPr lang="ru-RU" dirty="0"/>
          </a:p>
          <a:p>
            <a:r>
              <a:rPr lang="en-US" dirty="0">
                <a:hlinkClick r:id="rId7"/>
              </a:rPr>
              <a:t>https://metanit.com/sharp/patterns/1.3.php</a:t>
            </a:r>
            <a:endParaRPr lang="ru-RU" dirty="0"/>
          </a:p>
          <a:p>
            <a:r>
              <a:rPr lang="en-US" dirty="0">
                <a:hlinkClick r:id="rId8"/>
              </a:rPr>
              <a:t>https://docs.microsoft.com/ru-ru/dotnet/csharp/language-reference/keywords/sealed</a:t>
            </a:r>
            <a:endParaRPr lang="en-US" dirty="0"/>
          </a:p>
          <a:p>
            <a:r>
              <a:rPr lang="en-US" dirty="0">
                <a:hlinkClick r:id="rId9"/>
              </a:rPr>
              <a:t>https://docs.microsoft.com/en-us/dotnet/csharp/programming-guide/classes-and-structs/static-classes-and-static-class-members</a:t>
            </a:r>
            <a:endParaRPr lang="ru-RU" dirty="0"/>
          </a:p>
          <a:p>
            <a:r>
              <a:rPr lang="en-US" dirty="0"/>
              <a:t>https://docs.microsoft.com/ru-ru/dotnet/csharp/programming-guide/classes-and-structs/using-structs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1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1EB80-7689-4F31-8B62-2D6716CE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ООП?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14496FA-5F48-4FDE-8953-90B130F2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говорилось, </a:t>
            </a:r>
            <a:r>
              <a:rPr lang="ru-RU" u="sng" dirty="0"/>
              <a:t>данные против поведения</a:t>
            </a:r>
            <a:r>
              <a:rPr lang="ru-RU" dirty="0"/>
              <a:t>. Описание данных стало встречаться чаще и появилось требование, что данные должны быть определены</a:t>
            </a:r>
          </a:p>
          <a:p>
            <a:r>
              <a:rPr lang="ru-RU" u="sng" dirty="0"/>
              <a:t>Гибкость</a:t>
            </a:r>
            <a:r>
              <a:rPr lang="ru-RU" dirty="0"/>
              <a:t>. </a:t>
            </a:r>
            <a:r>
              <a:rPr lang="ru-RU" b="1" dirty="0"/>
              <a:t>Процедурный подход</a:t>
            </a:r>
            <a:r>
              <a:rPr lang="ru-RU" dirty="0"/>
              <a:t> – мастер объясняет каждому ученику принцип создания детали. </a:t>
            </a:r>
            <a:r>
              <a:rPr lang="ru-RU" b="1" dirty="0"/>
              <a:t>ООП</a:t>
            </a:r>
            <a:r>
              <a:rPr lang="ru-RU" dirty="0"/>
              <a:t> – набор чертежей.</a:t>
            </a:r>
          </a:p>
          <a:p>
            <a:r>
              <a:rPr lang="ru-RU" u="sng" dirty="0"/>
              <a:t>Стоимость сопровождения</a:t>
            </a:r>
            <a:r>
              <a:rPr lang="ru-RU" dirty="0"/>
              <a:t>. Децентрализованное объявление данных, очень долго вносить правки.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83A59-E0CD-4D7D-994D-92B38A45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43C58B9E-ACE8-4309-932C-8C9366D16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Ограничение доступа к коду (бизнес-логики, практики программирования)</a:t>
            </a:r>
          </a:p>
          <a:p>
            <a:r>
              <a:rPr lang="ru-RU" dirty="0"/>
              <a:t>Некоторый участок кода должен быть оставлен без изменений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1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71192-1BEE-4635-AB30-86456DD6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796DCD-13E2-4FB9-98B4-674160F0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Способность построить класс на основании уже заданного. Функциональность предка в потомке может, как полностью сохраниться, так и полностью отличаться.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89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AAAFF-70CE-49D0-8269-FD00D5BD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A689980-C984-4B59-A494-9612B45E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Один интерфейс, множество реализаций</a:t>
            </a:r>
          </a:p>
          <a:p>
            <a:pPr marL="0" indent="0">
              <a:buNone/>
            </a:pPr>
            <a:endParaRPr lang="ru-RU" sz="2400" b="1" dirty="0"/>
          </a:p>
          <a:p>
            <a:r>
              <a:rPr lang="ru-RU" b="1" dirty="0"/>
              <a:t>Виртуальный метод</a:t>
            </a:r>
            <a:r>
              <a:rPr lang="ru-RU" dirty="0"/>
              <a:t> – Метод который может быть переопределен в классе-наследнике.</a:t>
            </a:r>
          </a:p>
          <a:p>
            <a:r>
              <a:rPr lang="ru-RU" b="1" dirty="0"/>
              <a:t>Абстрактный метод</a:t>
            </a:r>
            <a:r>
              <a:rPr lang="ru-RU" dirty="0"/>
              <a:t> – Метод который ОБЯЗАН быть переопределен в наследнике. Не может иметь реализацию.</a:t>
            </a:r>
          </a:p>
          <a:p>
            <a:r>
              <a:rPr lang="ru-RU" b="1" dirty="0"/>
              <a:t>Переопределение метода</a:t>
            </a:r>
            <a:r>
              <a:rPr lang="ru-RU" dirty="0"/>
              <a:t> –Изменение реализации виртуального метода в классе-потомке.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1F39F-4F74-4C8B-A84F-B1F437D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798697-0E2A-45FE-9F95-D313C4ED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качестве «интерфейса» может быть как класс, так и интерфейс.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4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6DA9A-C9E8-47EF-A297-71ABEDDA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endParaRPr lang="en-US" dirty="0"/>
          </a:p>
        </p:txBody>
      </p:sp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id="{D9B1BF69-829B-4273-AACC-AC1B6552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Само понятие «интерфейс»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системы открытая внешнему миру (</a:t>
            </a:r>
            <a:r>
              <a:rPr lang="en-US" dirty="0"/>
              <a:t>public)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Инкапсулирует остальные части системы, предоставляя только интерфейсные методы/свойства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6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23E9-544D-47E9-A9CE-22F3C76E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9F7C6CE0-AE51-4F7E-ABEF-1AD75BE3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Декларация только</a:t>
            </a:r>
          </a:p>
          <a:p>
            <a:r>
              <a:rPr lang="ru-RU" dirty="0"/>
              <a:t>Допускается множественное наследование</a:t>
            </a:r>
          </a:p>
          <a:p>
            <a:r>
              <a:rPr lang="ru-RU" dirty="0"/>
              <a:t>Наследование интерфейсов</a:t>
            </a:r>
          </a:p>
          <a:p>
            <a:r>
              <a:rPr lang="ru-RU" dirty="0"/>
              <a:t>Потомок «реализует интерфейс»</a:t>
            </a:r>
          </a:p>
          <a:p>
            <a:r>
              <a:rPr lang="ru-RU" dirty="0"/>
              <a:t>Правило именования – </a:t>
            </a:r>
            <a:r>
              <a:rPr lang="en-US" dirty="0"/>
              <a:t>I + {name}</a:t>
            </a:r>
            <a:endParaRPr lang="ru-RU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2811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540</Words>
  <Application>Microsoft Office PowerPoint</Application>
  <PresentationFormat>Широкий екран</PresentationFormat>
  <Paragraphs>76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Урок #12</vt:lpstr>
      <vt:lpstr>Links</vt:lpstr>
      <vt:lpstr>Почему ООП?</vt:lpstr>
      <vt:lpstr>Инкапсуляция</vt:lpstr>
      <vt:lpstr>Наследование</vt:lpstr>
      <vt:lpstr>Полиморфизм</vt:lpstr>
      <vt:lpstr>Полиморфизм</vt:lpstr>
      <vt:lpstr>Интерфейсы</vt:lpstr>
      <vt:lpstr>Интерфейсы</vt:lpstr>
      <vt:lpstr>Абстрактные классы</vt:lpstr>
      <vt:lpstr>Абстрактный класс или интерфейс</vt:lpstr>
      <vt:lpstr>Запечатанные классы</vt:lpstr>
      <vt:lpstr>Статические классы</vt:lpstr>
      <vt:lpstr>Абстракция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#11</dc:title>
  <dc:creator>Yaroslav Kuchuk</dc:creator>
  <cp:lastModifiedBy>Yaroslav Kuchuk</cp:lastModifiedBy>
  <cp:revision>49</cp:revision>
  <dcterms:created xsi:type="dcterms:W3CDTF">2018-07-25T20:05:19Z</dcterms:created>
  <dcterms:modified xsi:type="dcterms:W3CDTF">2018-08-02T09:01:37Z</dcterms:modified>
</cp:coreProperties>
</file>