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93" r:id="rId6"/>
    <p:sldId id="284" r:id="rId7"/>
    <p:sldId id="291" r:id="rId8"/>
    <p:sldId id="286" r:id="rId9"/>
    <p:sldId id="287" r:id="rId10"/>
    <p:sldId id="285" r:id="rId11"/>
    <p:sldId id="292" r:id="rId12"/>
    <p:sldId id="288" r:id="rId13"/>
    <p:sldId id="289" r:id="rId14"/>
    <p:sldId id="28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system.collections.arraylist(v=vs.110).aspx" TargetMode="External"/><Relationship Id="rId2" Type="http://schemas.openxmlformats.org/officeDocument/2006/relationships/hyperlink" Target="https://metanit.com/sharp/tutorial/4.2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9eekhta0(v=vs.110).aspx" TargetMode="External"/><Relationship Id="rId2" Type="http://schemas.openxmlformats.org/officeDocument/2006/relationships/hyperlink" Target="https://msdn.microsoft.com/ru-ru/library/system.collections.ienumerable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4.12.php" TargetMode="External"/><Relationship Id="rId5" Type="http://schemas.openxmlformats.org/officeDocument/2006/relationships/hyperlink" Target="https://msdn.microsoft.com/ru-ru/library/system.collections.ienumerator(v=vs.110).aspx" TargetMode="External"/><Relationship Id="rId4" Type="http://schemas.openxmlformats.org/officeDocument/2006/relationships/hyperlink" Target="https://metanit.com/sharp/tutorial/4.11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C18C1-A548-4DCC-B144-148AA601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Неуниверсальные</a:t>
            </a:r>
            <a:r>
              <a:rPr lang="ru-RU" dirty="0"/>
              <a:t> коллекции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E4E6EF4-7F5E-4D24-9B75-FC9132F1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https://metanit.com/sharp/tutorial/4.2.php</a:t>
            </a: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ArrayList</a:t>
            </a:r>
            <a:r>
              <a:rPr lang="en-US" b="1" dirty="0"/>
              <a:t> - </a:t>
            </a:r>
            <a:r>
              <a:rPr lang="en-US" b="1" dirty="0">
                <a:hlinkClick r:id="rId3"/>
              </a:rPr>
              <a:t>https://msdn.microsoft.com/ru-ru/library/system.collections.arraylist(v=vs.110).aspx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HashTable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SortedList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Queue</a:t>
            </a:r>
          </a:p>
          <a:p>
            <a:pPr marL="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0095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66785-D52A-4125-B52E-169EA46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 данных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B3432DA2-69ED-47D2-AB8B-F641D927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 ключ-значение</a:t>
            </a:r>
          </a:p>
          <a:p>
            <a:r>
              <a:rPr lang="ru-RU" dirty="0"/>
              <a:t>Каждый ключ уникален</a:t>
            </a:r>
          </a:p>
          <a:p>
            <a:r>
              <a:rPr lang="en-US" dirty="0" err="1"/>
              <a:t>DictionaryEntry</a:t>
            </a:r>
            <a:endParaRPr lang="en-US" dirty="0"/>
          </a:p>
          <a:p>
            <a:r>
              <a:rPr lang="en-US" dirty="0" err="1"/>
              <a:t>HashTable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894A8DB-3887-472B-B54E-294A5F2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92" y="3429000"/>
            <a:ext cx="3887583" cy="22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4090-722E-4191-8662-8436156E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LIFO/Stack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A93625D-CBFB-49FA-ADE9-37ECECA3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594" y="324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66E8D-75BB-486D-BCBC-FC4DCDD4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и ошибки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3C341A-05F1-4208-BF64-13C8CEE9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297A2E-450C-45A0-BDB1-7596F26E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8" y="2776117"/>
            <a:ext cx="7229475" cy="38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2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01C6-1FD7-4209-A68D-B46A0E48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FIFO/Queue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F53DD5-DA40-4163-ADC7-468ECA57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190" y="2603500"/>
            <a:ext cx="60639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73B82-1DB0-43C6-B288-BE7A0033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D4F0A4-4780-4E06-8901-B4508A9D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Почитать про </a:t>
            </a:r>
            <a:r>
              <a:rPr lang="en-US" dirty="0"/>
              <a:t>yield</a:t>
            </a:r>
          </a:p>
          <a:p>
            <a:r>
              <a:rPr lang="ru-RU" dirty="0"/>
              <a:t>Придумать предметную область для своих дальнейших заданий</a:t>
            </a:r>
          </a:p>
          <a:p>
            <a:r>
              <a:rPr lang="ru-RU" dirty="0"/>
              <a:t>Реализовать собственную коллекцию-перечисление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https://metanit.com/sharp/tutorial/4.2.php</a:t>
            </a:r>
          </a:p>
          <a:p>
            <a:r>
              <a:rPr lang="en-US" b="1" dirty="0">
                <a:hlinkClick r:id="rId2"/>
              </a:rPr>
              <a:t>https://msdn.microsoft.com/ru-ru/library/system.collections.ienumerable(v=vs.110).aspx</a:t>
            </a:r>
            <a:endParaRPr lang="en-US" b="1" dirty="0"/>
          </a:p>
          <a:p>
            <a:r>
              <a:rPr lang="en-US" b="1" dirty="0">
                <a:hlinkClick r:id="rId3"/>
              </a:rPr>
              <a:t>https://msdn.microsoft.com/ru-ru/library/9eekhta0(v=vs.110).aspx</a:t>
            </a:r>
            <a:endParaRPr lang="ru-RU" b="1" dirty="0"/>
          </a:p>
          <a:p>
            <a:r>
              <a:rPr lang="en-US" b="1" dirty="0">
                <a:hlinkClick r:id="rId4"/>
              </a:rPr>
              <a:t>https://metanit.com/sharp/tutorial/4.11.php</a:t>
            </a:r>
            <a:endParaRPr lang="en-US" b="1" dirty="0"/>
          </a:p>
          <a:p>
            <a:r>
              <a:rPr lang="en-US" b="1" dirty="0">
                <a:hlinkClick r:id="rId5"/>
              </a:rPr>
              <a:t>https://msdn.microsoft.com/ru-ru/library/system.collections.ienumerator(v=vs.110).aspx</a:t>
            </a:r>
            <a:endParaRPr lang="en-US" b="1" dirty="0"/>
          </a:p>
          <a:p>
            <a:r>
              <a:rPr lang="en-US" b="1" dirty="0">
                <a:hlinkClick r:id="rId6"/>
              </a:rPr>
              <a:t>https://metanit.com/sharp/tutorial/4.12.php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73973A7-E812-4882-896A-0A3E685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 100;i++)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foreach (</a:t>
            </a:r>
            <a:r>
              <a:rPr lang="en-US" b="1" dirty="0" err="1"/>
              <a:t>var</a:t>
            </a:r>
            <a:r>
              <a:rPr lang="en-US" dirty="0"/>
              <a:t> m in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0E099E-447A-48C9-BDB3-584909D2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IEnumerable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GetEnumerator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IEnumerator</a:t>
            </a:r>
            <a:r>
              <a:rPr lang="en-US" sz="2000" dirty="0"/>
              <a:t>&lt;T&gt;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bool </a:t>
            </a:r>
            <a:r>
              <a:rPr lang="en-US" sz="2000" dirty="0" err="1"/>
              <a:t>MoveNext</a:t>
            </a:r>
            <a:r>
              <a:rPr lang="en-US" sz="2000" dirty="0"/>
              <a:t>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object Current();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void Reset(); // </a:t>
            </a:r>
            <a:r>
              <a:rPr lang="ru-RU" sz="2000" dirty="0"/>
              <a:t>В начало контейнера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5B23-FB20-4EA0-8A54-36596A1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Собственные (</a:t>
            </a:r>
            <a:r>
              <a:rPr lang="ru-RU" dirty="0" err="1"/>
              <a:t>кастомные</a:t>
            </a:r>
            <a:r>
              <a:rPr lang="ru-RU" dirty="0"/>
              <a:t>) коллекции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C097326-0E7D-4106-B17C-C9C1F953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Parking : </a:t>
            </a:r>
            <a:r>
              <a:rPr lang="en-US" dirty="0" err="1"/>
              <a:t>IEnumerable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private Car[] cars = new Car[];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public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en-US" dirty="0" err="1"/>
              <a:t>GetEnumerator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        return </a:t>
            </a:r>
            <a:r>
              <a:rPr lang="en-US" dirty="0" err="1"/>
              <a:t>cars.GetEnumerator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1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E721-D496-4B47-92E0-A56680BB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arrays/</a:t>
            </a:r>
            <a:r>
              <a:rPr lang="ru-RU" dirty="0"/>
              <a:t>структурные (зубчатые) массивы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2B9D376-E529-4B9E-9EAC-EF6641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jaggedArray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[3][];</a:t>
            </a:r>
          </a:p>
          <a:p>
            <a:pPr marL="0" indent="0">
              <a:buNone/>
            </a:pPr>
            <a:r>
              <a:rPr lang="en-US" dirty="0" err="1"/>
              <a:t>jaggedArray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pPr marL="0" indent="0">
              <a:buNone/>
            </a:pPr>
            <a:r>
              <a:rPr lang="en-US" dirty="0" err="1"/>
              <a:t>jaggedArray</a:t>
            </a:r>
            <a:r>
              <a:rPr lang="en-US" dirty="0"/>
              <a:t>[0][0] = 1;</a:t>
            </a:r>
          </a:p>
          <a:p>
            <a:pPr marL="0" indent="0">
              <a:buNone/>
            </a:pPr>
            <a:r>
              <a:rPr lang="en-US" dirty="0" err="1"/>
              <a:t>jaggedArray</a:t>
            </a:r>
            <a:r>
              <a:rPr lang="en-US" dirty="0"/>
              <a:t>[0][1] = 2;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jaggedArray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[1];</a:t>
            </a:r>
          </a:p>
          <a:p>
            <a:pPr marL="0" indent="0">
              <a:buNone/>
            </a:pPr>
            <a:r>
              <a:rPr lang="en-US" dirty="0" err="1"/>
              <a:t>jaggedArray</a:t>
            </a:r>
            <a:r>
              <a:rPr lang="en-US" dirty="0"/>
              <a:t>[1][0] = 3;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170D-568C-4DF0-BD87-1F6EA521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и его +/-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4E85235-4808-417F-B04A-3508D87B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Постоянный размер</a:t>
            </a:r>
          </a:p>
          <a:p>
            <a:r>
              <a:rPr lang="ru-RU" dirty="0"/>
              <a:t>Строгая типизация</a:t>
            </a:r>
          </a:p>
          <a:p>
            <a:pPr lvl="1"/>
            <a:r>
              <a:rPr lang="en-US" dirty="0"/>
              <a:t>object[] array = new object[5]();</a:t>
            </a:r>
          </a:p>
          <a:p>
            <a:pPr lvl="2"/>
            <a:r>
              <a:rPr lang="en-US" dirty="0"/>
              <a:t>Boxing &amp; Unboxing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C77B-93E3-47EB-B14F-AC7A4025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универсальной коллекции</a:t>
            </a:r>
            <a:endParaRPr lang="en-US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C669AC9-4497-44C4-98C8-F008562C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Строго типизирована!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Использование </a:t>
            </a:r>
            <a:r>
              <a:rPr lang="ru-RU" b="1" i="1" dirty="0"/>
              <a:t>универсальных коллекций</a:t>
            </a:r>
            <a:r>
              <a:rPr lang="ru-RU" i="1" dirty="0"/>
              <a:t> является рекомендуемой практикой, поскольку 	при этом сразу же обеспечивается безопасность типов без необходимости наследования 	от базового типа коллекции и реализации элементов определенного типа. Типы 	универсальных коллекций обычно работают лучше, чем соответствующие типы 	</a:t>
            </a:r>
            <a:r>
              <a:rPr lang="ru-RU" i="1" dirty="0" err="1"/>
              <a:t>неуниверсальных</a:t>
            </a:r>
            <a:r>
              <a:rPr lang="ru-RU" i="1" dirty="0"/>
              <a:t> коллекций (и лучше, чем типы, являющиеся производными от базовых 	типов </a:t>
            </a:r>
            <a:r>
              <a:rPr lang="ru-RU" i="1" dirty="0" err="1"/>
              <a:t>неуниверсальных</a:t>
            </a:r>
            <a:r>
              <a:rPr lang="ru-RU" i="1" dirty="0"/>
              <a:t> коллекций), если элементами коллекции являются типы значений, 	поскольку при использовании универсальных коллекций упаковывать элементы не 	требуется.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BF333-C228-4EEC-9896-14B1A32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Универсальные коллекции</a:t>
            </a:r>
            <a:endParaRPr lang="en-US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034F8F-7C4E-426C-BA4E-334D00EF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типизированы во время компиляции</a:t>
            </a:r>
          </a:p>
          <a:p>
            <a:r>
              <a:rPr lang="ru-RU" b="1" dirty="0"/>
              <a:t>Следующее занятие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648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3335</TotalTime>
  <Words>379</Words>
  <Application>Microsoft Office PowerPoint</Application>
  <PresentationFormat>Широкий екран</PresentationFormat>
  <Paragraphs>83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Урок #15</vt:lpstr>
      <vt:lpstr>Links</vt:lpstr>
      <vt:lpstr>Презентація PowerPoint</vt:lpstr>
      <vt:lpstr>Презентація PowerPoint</vt:lpstr>
      <vt:lpstr>Собственные (кастомные) коллекции</vt:lpstr>
      <vt:lpstr>Jagged arrays/структурные (зубчатые) массивы</vt:lpstr>
      <vt:lpstr>Массив и его +/-</vt:lpstr>
      <vt:lpstr>Понятие универсальной коллекции</vt:lpstr>
      <vt:lpstr>Универсальные коллекции</vt:lpstr>
      <vt:lpstr>Неуниверсальные коллекции</vt:lpstr>
      <vt:lpstr>Словари данных</vt:lpstr>
      <vt:lpstr>LIFO/Stack</vt:lpstr>
      <vt:lpstr>Отладка и ошибки</vt:lpstr>
      <vt:lpstr>FIFO/Queue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81</cp:revision>
  <dcterms:created xsi:type="dcterms:W3CDTF">2018-02-21T08:56:49Z</dcterms:created>
  <dcterms:modified xsi:type="dcterms:W3CDTF">2018-04-15T15:09:06Z</dcterms:modified>
</cp:coreProperties>
</file>