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93" r:id="rId6"/>
    <p:sldId id="295" r:id="rId7"/>
    <p:sldId id="296" r:id="rId8"/>
    <p:sldId id="284" r:id="rId9"/>
    <p:sldId id="297" r:id="rId10"/>
    <p:sldId id="291" r:id="rId11"/>
    <p:sldId id="286" r:id="rId12"/>
    <p:sldId id="298" r:id="rId13"/>
    <p:sldId id="300" r:id="rId14"/>
    <p:sldId id="299" r:id="rId15"/>
    <p:sldId id="301" r:id="rId16"/>
    <p:sldId id="302" r:id="rId17"/>
    <p:sldId id="303" r:id="rId18"/>
    <p:sldId id="304" r:id="rId19"/>
    <p:sldId id="3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E%D1%81%D1%82%D0%BE%D1%8F%D0%BD%D0%B8%D0%B5_%D0%B3%D0%BE%D0%BD%D0%BA%D0%B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de41d6/monitor-and-lock-in-C-Sharp/" TargetMode="External"/><Relationship Id="rId2" Type="http://schemas.openxmlformats.org/officeDocument/2006/relationships/hyperlink" Target="https://metanit.com/sharp/tutorial/11.4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UploadFile/de41d6/monitor-and-lock-in-C-Shar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1%82%D0%BE%D0%BA_%D0%B2%D1%8B%D0%BF%D0%BE%D0%BB%D0%BD%D0%B5%D0%BD%D0%B8%D1%8F" TargetMode="External"/><Relationship Id="rId2" Type="http://schemas.openxmlformats.org/officeDocument/2006/relationships/hyperlink" Target="https://metanit.com/sharp/tutorial/11.8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0%D0%B0%D0%B7%D0%B4%D0%B5%D0%BB%D1%8F%D0%B5%D0%BC%D0%B0%D1%8F_%D0%BF%D0%B0%D0%BC%D1%8F%D1%82%D1%8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m-help.net/lib/b/book/1368874890/26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standard/collections/thread-safe/" TargetMode="External"/><Relationship Id="rId2" Type="http://schemas.openxmlformats.org/officeDocument/2006/relationships/hyperlink" Target="https://blogs.msdn.microsoft.com/ruericlippert/2009/10/18/2133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parallel-programming/parallel-linq-plin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parallel-programming/task-parallel-library-tpl" TargetMode="External"/><Relationship Id="rId2" Type="http://schemas.openxmlformats.org/officeDocument/2006/relationships/hyperlink" Target="https://metanit.com/sharp/tutorial/12.1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tanit.com/sharp/tutorial/11.8.php" TargetMode="External"/><Relationship Id="rId3" Type="http://schemas.openxmlformats.org/officeDocument/2006/relationships/hyperlink" Target="https://metanit.com/sharp/tutorial/11.2.php" TargetMode="External"/><Relationship Id="rId7" Type="http://schemas.openxmlformats.org/officeDocument/2006/relationships/hyperlink" Target="https://metanit.com/sharp/tutorial/11.7.php" TargetMode="External"/><Relationship Id="rId2" Type="http://schemas.openxmlformats.org/officeDocument/2006/relationships/hyperlink" Target="https://metanit.com/sharp/tutorial/11.1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11.5.php" TargetMode="External"/><Relationship Id="rId5" Type="http://schemas.openxmlformats.org/officeDocument/2006/relationships/hyperlink" Target="https://metanit.com/sharp/tutorial/11.4.php" TargetMode="External"/><Relationship Id="rId4" Type="http://schemas.openxmlformats.org/officeDocument/2006/relationships/hyperlink" Target="https://metanit.com/sharp/tutorial/11.3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system.threading.thread.join(v=vs.110)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threading.parameterizedthreadstart(v=vs.110)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/>
              <a:t>#19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Потоки, асинхронное программирование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170D-568C-4DF0-BD87-1F6EA52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Гонка данных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C4E85235-4808-417F-B04A-3508D87B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https://ru.wikipedia.org/wiki/%D0%A1%D0%BE%D1%81%D1%82%D0%BE%D1%8F%D0%BD%D0%B8%D0%B5_%D0%B3%D0%BE%D0%BD%D0%BA%D0%B8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ОШИБКА ПРОЕКТИРОВАНИЯ!!!!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Работы приложения зависит от порядка выполнения частей кода!!!</a:t>
            </a:r>
          </a:p>
        </p:txBody>
      </p:sp>
    </p:spTree>
    <p:extLst>
      <p:ext uri="{BB962C8B-B14F-4D97-AF65-F5344CB8AC3E}">
        <p14:creationId xmlns:p14="http://schemas.microsoft.com/office/powerpoint/2010/main" val="62262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C77B-93E3-47EB-B14F-AC7A4025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потоков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C669AC9-4497-44C4-98C8-F008562C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Объект заглушка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https://metanit.com/sharp/tutorial/11.4.php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https://www.c-sharpcorner.com/UploadFile/de41d6/monitor-and-lock-in-C-Sharp/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Пример.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5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2403-FDDF-4151-9D50-E5FBDFF6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VS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437B-0BE6-4339-A04D-C3FCC869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https://www.c-sharpcorner.com/UploadFile/de41d6/monitor-and-lock-in-C-Sharp/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1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A6A-C8F7-418F-8A25-2E24CAF6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7357-5A81-4D10-954C-D93E2A5F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https://metanit.com/sharp/tutorial/11.8.php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Семафор</a:t>
            </a:r>
            <a:r>
              <a:rPr lang="ru-RU" dirty="0"/>
              <a:t> — объект, ограничивающий количество </a:t>
            </a:r>
            <a:r>
              <a:rPr lang="ru-RU" dirty="0">
                <a:hlinkClick r:id="rId3" tooltip="Поток выполнения"/>
              </a:rPr>
              <a:t>потоков</a:t>
            </a:r>
            <a:r>
              <a:rPr lang="ru-RU" dirty="0"/>
              <a:t>, которые могут войти в заданный участок кода. </a:t>
            </a:r>
          </a:p>
          <a:p>
            <a:pPr marL="0" indent="0">
              <a:buNone/>
            </a:pPr>
            <a:r>
              <a:rPr lang="ru-RU" dirty="0"/>
              <a:t>Семафоры используются для синхронизации и защиты передачи данных через </a:t>
            </a:r>
            <a:r>
              <a:rPr lang="ru-RU" dirty="0">
                <a:hlinkClick r:id="rId4" tooltip="Разделяемая память"/>
              </a:rPr>
              <a:t>разделяемую память</a:t>
            </a:r>
            <a:r>
              <a:rPr lang="ru-RU" dirty="0"/>
              <a:t>, а также для синхронизации работы процессов и потоков.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1C10-E497-4F08-B5EE-F2E5606B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5A41-AF8B-4953-8780-CD043885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Мьютекс – («взаимное исключение») — аналог одноместного семафора.</a:t>
            </a:r>
          </a:p>
          <a:p>
            <a:pPr marL="0" indent="0">
              <a:buNone/>
            </a:pPr>
            <a:r>
              <a:rPr lang="ru-RU" b="1" dirty="0"/>
              <a:t>Только владеющий им поток может его освободить, т.е. перевести в отмеченное состояние.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91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DEB3-2277-43DF-BD04-840512A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&amp; 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1F10-F638-4D2E-8FDA-AF468EA7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http://wm-help.net/lib/b/book/1368874890/263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1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20BB-91BE-4A48-965D-7E38122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Потоковая безопасность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14A5-E108-48F7-9EED-64ACD011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Потоковая безопасность</a:t>
            </a:r>
            <a:r>
              <a:rPr lang="ru-RU" dirty="0"/>
              <a:t> - концепция программирования, применимая к мнопоточным программам. Код потокобезопасен, если он функционирует исправно при использовании его из нескольких потоков одновременно. В частности, он должен обеспечивать правильный доступ нескольких потоков к разделяемым данным.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Реентерабельность</a:t>
            </a:r>
            <a:r>
              <a:rPr lang="ru-RU" dirty="0"/>
              <a:t> – код может быть частично выполнен одним потоком, затем другим и продолжен первым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Линериаезуемость</a:t>
            </a:r>
            <a:r>
              <a:rPr lang="ru-RU" dirty="0"/>
              <a:t> – методы реализованы таким образом, что их параллельное выполнение эквивалентно последовательному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3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785C-5292-4209-A9ED-06CCB4ED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Потокобезопасные объекты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B698-8635-4698-B8D6-5D0F4494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https://blogs.msdn.microsoft.com/ruericlippert/2009/10/18/2133/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https://docs.microsoft.com/ru-ru/dotnet/standard/collections/thread-safe/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6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4FC1-52C3-4781-9FBD-9B04CBA1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0741-5C62-46D7-B6D9-3E8F64A1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https://docs.microsoft.com/en-us/dotnet/standard/parallel-programming/parallel-linq-plinq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.</a:t>
            </a:r>
            <a:r>
              <a:rPr lang="en-US" b="1" dirty="0" err="1"/>
              <a:t>AsParallel</a:t>
            </a:r>
            <a:r>
              <a:rPr lang="en-US" b="1" dirty="0"/>
              <a:t>()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62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6E62-C383-4F31-B082-DC9EEE7D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8716-EDF8-444F-8714-72EAAEA1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https://metanit.com/sharp/tutorial/12.1.php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https://docs.microsoft.com/en-us/dotnet/standard/parallel-programming/task-parallel-library-tpl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https://metanit.com/sharp/tutorial/11.1.php</a:t>
            </a:r>
            <a:endParaRPr lang="ru-RU" b="1" dirty="0"/>
          </a:p>
          <a:p>
            <a:r>
              <a:rPr lang="en-US" b="1" dirty="0">
                <a:hlinkClick r:id="rId3"/>
              </a:rPr>
              <a:t>https://metanit.com/sharp/tutorial/11.2.php</a:t>
            </a:r>
            <a:endParaRPr lang="ru-RU" b="1" dirty="0"/>
          </a:p>
          <a:p>
            <a:r>
              <a:rPr lang="en-US" b="1" dirty="0">
                <a:hlinkClick r:id="rId4"/>
              </a:rPr>
              <a:t>https://metanit.com/sharp/tutorial/11.3.php</a:t>
            </a:r>
            <a:endParaRPr lang="ru-RU" b="1" dirty="0"/>
          </a:p>
          <a:p>
            <a:r>
              <a:rPr lang="en-US" b="1" dirty="0">
                <a:hlinkClick r:id="rId5"/>
              </a:rPr>
              <a:t>https://metanit.com/sharp/tutorial/11.4.php</a:t>
            </a:r>
            <a:endParaRPr lang="ru-RU" b="1" dirty="0"/>
          </a:p>
          <a:p>
            <a:r>
              <a:rPr lang="en-US" b="1" dirty="0">
                <a:hlinkClick r:id="rId6"/>
              </a:rPr>
              <a:t>https://metanit.com/sharp/tutorial/11.5.php</a:t>
            </a:r>
            <a:endParaRPr lang="ru-RU" b="1" dirty="0"/>
          </a:p>
          <a:p>
            <a:r>
              <a:rPr lang="en-US" b="1" dirty="0">
                <a:hlinkClick r:id="rId7"/>
              </a:rPr>
              <a:t>https://metanit.com/sharp/tutorial/11.7.php</a:t>
            </a:r>
            <a:endParaRPr lang="ru-RU" b="1" dirty="0"/>
          </a:p>
          <a:p>
            <a:r>
              <a:rPr lang="en-US" b="1" dirty="0">
                <a:hlinkClick r:id="rId8"/>
              </a:rPr>
              <a:t>https://metanit.com/sharp/tutorial/11.8.php</a:t>
            </a:r>
            <a:endParaRPr lang="ru-RU" b="1" dirty="0"/>
          </a:p>
          <a:p>
            <a:r>
              <a:rPr lang="en-US" b="1" dirty="0"/>
              <a:t>https://metanit.com/sharp/tutorial/11.9.php</a:t>
            </a:r>
            <a:endParaRPr lang="ru-RU" b="1" dirty="0"/>
          </a:p>
          <a:p>
            <a:endParaRPr lang="en-US" b="1" dirty="0"/>
          </a:p>
          <a:p>
            <a:endParaRPr lang="en-US" b="1" dirty="0"/>
          </a:p>
          <a:p>
            <a:endParaRPr lang="ru-RU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Таймер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73973A7-E812-4882-896A-0A3E685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класс позволяет запускать определенные действия по истечению некоторого периода времени.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dirty="0" err="1"/>
              <a:t>TimerCallback</a:t>
            </a:r>
            <a:r>
              <a:rPr lang="en-US" dirty="0"/>
              <a:t> tm = new </a:t>
            </a:r>
            <a:r>
              <a:rPr lang="en-US" dirty="0" err="1"/>
              <a:t>TimerCallback</a:t>
            </a:r>
            <a:r>
              <a:rPr lang="en-US" dirty="0"/>
              <a:t>(Count);</a:t>
            </a:r>
            <a:r>
              <a:rPr lang="ru-RU" dirty="0"/>
              <a:t> </a:t>
            </a:r>
            <a:r>
              <a:rPr lang="en-US" dirty="0"/>
              <a:t>// </a:t>
            </a:r>
            <a:r>
              <a:rPr lang="ru-RU" dirty="0"/>
              <a:t>Делегат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da-DK" dirty="0"/>
              <a:t>Timer timer = new Timer(tm, num, 0, 2000);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0E099E-447A-48C9-BDB3-584909D2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(static) </a:t>
            </a:r>
            <a:r>
              <a:rPr lang="ru-RU" sz="2400" b="1" dirty="0"/>
              <a:t>CurrentContext</a:t>
            </a:r>
            <a:r>
              <a:rPr lang="ru-RU" sz="2400" dirty="0"/>
              <a:t> контекст выполнения потока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(static) </a:t>
            </a:r>
            <a:r>
              <a:rPr lang="ru-RU" sz="2400" b="1" dirty="0"/>
              <a:t>CurrentThread</a:t>
            </a:r>
            <a:r>
              <a:rPr lang="ru-RU" sz="2400" dirty="0"/>
              <a:t> ссылка на выполняемый поток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/>
              <a:t>IsAlive</a:t>
            </a:r>
            <a:r>
              <a:rPr lang="ru-RU" sz="2400" dirty="0"/>
              <a:t> – маркер работы потока в текущий момент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/>
              <a:t>IsBackground</a:t>
            </a:r>
            <a:r>
              <a:rPr lang="ru-RU" sz="2400" dirty="0"/>
              <a:t> – маркер фонового потока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/>
              <a:t>Name</a:t>
            </a:r>
            <a:r>
              <a:rPr lang="ru-RU" sz="2400" dirty="0"/>
              <a:t> - имя потока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5B23-FB20-4EA0-8A54-36596A1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097326-0E7D-4106-B17C-C9C1F953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Priority - приоритет потока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Lowest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/>
              <a:t>BelowNormal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/>
              <a:t>AboveNormal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Highest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AutoNum type="arabicParenR"/>
            </a:pPr>
            <a:endParaRPr lang="ru-RU" dirty="0"/>
          </a:p>
          <a:p>
            <a:pPr>
              <a:buAutoNum type="arabicParenR"/>
            </a:pPr>
            <a:endParaRPr lang="ru-RU" dirty="0"/>
          </a:p>
          <a:p>
            <a:pPr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1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F99E2-6C90-4804-8F9F-9B284AD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1679880-F59D-43F6-AB24-69C7FE3F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ThreadState</a:t>
            </a:r>
            <a:r>
              <a:rPr lang="ru-RU" dirty="0"/>
              <a:t> – состояние потока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Aborted</a:t>
            </a:r>
            <a:r>
              <a:rPr lang="ru-RU" dirty="0"/>
              <a:t>: поток остановлен, но пока еще окончательно не завершен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AbortRequested</a:t>
            </a:r>
            <a:r>
              <a:rPr lang="ru-RU" dirty="0"/>
              <a:t>: для потока вызван метод Abort, но остановка потока еще не произошла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Background</a:t>
            </a:r>
            <a:r>
              <a:rPr lang="ru-RU" dirty="0"/>
              <a:t>: поток выполняется в фоновом режиме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Running</a:t>
            </a:r>
            <a:r>
              <a:rPr lang="ru-RU" dirty="0"/>
              <a:t>: поток запущен и работает (не приостановлен)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Stopped</a:t>
            </a:r>
            <a:r>
              <a:rPr lang="ru-RU" dirty="0"/>
              <a:t>: поток завершен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StopRequested</a:t>
            </a:r>
            <a:r>
              <a:rPr lang="ru-RU" dirty="0"/>
              <a:t>: поток получил запрос на остановку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Suspended</a:t>
            </a:r>
            <a:r>
              <a:rPr lang="ru-RU" dirty="0"/>
              <a:t>: поток приостановлен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SuspendRequested</a:t>
            </a:r>
            <a:r>
              <a:rPr lang="ru-RU" dirty="0"/>
              <a:t>: поток получил запрос на приостановку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Unstarted</a:t>
            </a:r>
            <a:r>
              <a:rPr lang="ru-RU" dirty="0"/>
              <a:t>: поток еще не был запущен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WaitSleepJoin</a:t>
            </a:r>
            <a:r>
              <a:rPr lang="ru-RU" dirty="0"/>
              <a:t>: поток заблокирован в результате действия методов Sleep или Join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525D-113E-4B44-B6B6-D864354C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C427B-C235-458B-B983-54D50C5B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GetDomain</a:t>
            </a:r>
            <a:r>
              <a:rPr lang="ru-RU" dirty="0"/>
              <a:t> возвращает ссылку на домен приложения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Статический метод </a:t>
            </a:r>
            <a:r>
              <a:rPr lang="ru-RU" b="1" dirty="0"/>
              <a:t>GetDomainId</a:t>
            </a:r>
            <a:r>
              <a:rPr lang="ru-RU" dirty="0"/>
              <a:t> возвращает id домена приложения, в котором выполняется текущий поток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Статический метод </a:t>
            </a:r>
            <a:r>
              <a:rPr lang="ru-RU" b="1" dirty="0"/>
              <a:t>Sleep</a:t>
            </a:r>
            <a:r>
              <a:rPr lang="ru-RU" dirty="0"/>
              <a:t> останавливает поток на определенное количество миллисекунд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/>
              <a:t>Abort</a:t>
            </a:r>
            <a:r>
              <a:rPr lang="ru-RU" dirty="0"/>
              <a:t> уведомляет среду CLR о том, что надо прекратить поток, однако прекращение работы потока происходит не сразу, а только тогда, когда это становится возможно. Для проверки завершенности потока следует опрашивать его свойство ThreadState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/>
              <a:t>Interrupt</a:t>
            </a:r>
            <a:r>
              <a:rPr lang="ru-RU" dirty="0"/>
              <a:t> прерывает поток на некоторое время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/>
              <a:t>Join</a:t>
            </a:r>
            <a:r>
              <a:rPr lang="ru-RU" dirty="0"/>
              <a:t> блокирует выполнение вызвавшего его потока до тех пор, пока не завершится поток, для которого был вызван данный метод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/>
              <a:t>Resume</a:t>
            </a:r>
            <a:r>
              <a:rPr lang="ru-RU" dirty="0"/>
              <a:t> возобновляет работу ранее приостановленного потока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/>
              <a:t>Start</a:t>
            </a:r>
            <a:r>
              <a:rPr lang="ru-RU" dirty="0"/>
              <a:t> запускает поток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/>
              <a:t>Suspend</a:t>
            </a:r>
            <a:r>
              <a:rPr lang="ru-RU" dirty="0"/>
              <a:t> приостанавливает поток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E721-D496-4B47-92E0-A56680B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Thread/</a:t>
            </a:r>
            <a:r>
              <a:rPr lang="ru-RU" dirty="0"/>
              <a:t>Метод </a:t>
            </a:r>
            <a:r>
              <a:rPr lang="en-US" dirty="0"/>
              <a:t>Join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2B9D376-E529-4B9E-9EAC-EF6641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https://msdn.microsoft.com/ru-ru/library/system.threading.thread.join(v=vs.110).aspx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Ожидаем завершения дочернего потока!!!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6BF7-DB91-4671-ABD7-CACD7BC7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Делегат </a:t>
            </a:r>
            <a:r>
              <a:rPr lang="en-US" b="1" dirty="0" err="1"/>
              <a:t>ParameterizedThreadStart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37DBC4-B098-41BA-B260-9CBD5E94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https://msdn.microsoft.com/en-us/library/system.threading.parameterizedthreadstart(v=vs.110).aspx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Thread </a:t>
            </a:r>
            <a:r>
              <a:rPr lang="en-US" dirty="0" err="1"/>
              <a:t>myThread</a:t>
            </a:r>
            <a:r>
              <a:rPr lang="en-US" dirty="0"/>
              <a:t> = new Thread(new </a:t>
            </a:r>
            <a:r>
              <a:rPr lang="en-US" dirty="0" err="1"/>
              <a:t>ParameterizedThreadStart</a:t>
            </a:r>
            <a:r>
              <a:rPr lang="en-US" dirty="0"/>
              <a:t>(Filter));        </a:t>
            </a:r>
            <a:r>
              <a:rPr lang="en-US" dirty="0" err="1"/>
              <a:t>myThread.Start</a:t>
            </a:r>
            <a:r>
              <a:rPr lang="en-US" dirty="0"/>
              <a:t>(name); </a:t>
            </a:r>
          </a:p>
        </p:txBody>
      </p:sp>
    </p:spTree>
    <p:extLst>
      <p:ext uri="{BB962C8B-B14F-4D97-AF65-F5344CB8AC3E}">
        <p14:creationId xmlns:p14="http://schemas.microsoft.com/office/powerpoint/2010/main" val="366879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8601</TotalTime>
  <Words>743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Урок #19</vt:lpstr>
      <vt:lpstr>Links</vt:lpstr>
      <vt:lpstr>Таймер</vt:lpstr>
      <vt:lpstr>Класс Thread</vt:lpstr>
      <vt:lpstr>Класс Thread</vt:lpstr>
      <vt:lpstr>Класс Thread</vt:lpstr>
      <vt:lpstr>Класс Thread</vt:lpstr>
      <vt:lpstr>Класс Thread/Метод Join</vt:lpstr>
      <vt:lpstr>Делегат ParameterizedThreadStart</vt:lpstr>
      <vt:lpstr>Гонка данных</vt:lpstr>
      <vt:lpstr>Синхронизация потоков</vt:lpstr>
      <vt:lpstr>lock VS Monitor</vt:lpstr>
      <vt:lpstr>Семафор</vt:lpstr>
      <vt:lpstr>Mutex</vt:lpstr>
      <vt:lpstr>Mutex &amp; Semaphore</vt:lpstr>
      <vt:lpstr>Потоковая безопасность</vt:lpstr>
      <vt:lpstr>Потокобезопасные объекты</vt:lpstr>
      <vt:lpstr>PLINQ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138</cp:revision>
  <dcterms:created xsi:type="dcterms:W3CDTF">2018-02-21T08:56:49Z</dcterms:created>
  <dcterms:modified xsi:type="dcterms:W3CDTF">2018-04-30T06:33:02Z</dcterms:modified>
</cp:coreProperties>
</file>