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6"/>
  </p:notesMasterIdLst>
  <p:sldIdLst>
    <p:sldId id="256" r:id="rId2"/>
    <p:sldId id="299" r:id="rId3"/>
    <p:sldId id="257" r:id="rId4"/>
    <p:sldId id="258" r:id="rId5"/>
    <p:sldId id="259" r:id="rId6"/>
    <p:sldId id="260" r:id="rId7"/>
    <p:sldId id="290" r:id="rId8"/>
    <p:sldId id="261" r:id="rId9"/>
    <p:sldId id="262" r:id="rId10"/>
    <p:sldId id="263" r:id="rId11"/>
    <p:sldId id="264" r:id="rId12"/>
    <p:sldId id="266" r:id="rId13"/>
    <p:sldId id="265"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1" r:id="rId38"/>
    <p:sldId id="293" r:id="rId39"/>
    <p:sldId id="292" r:id="rId40"/>
    <p:sldId id="294" r:id="rId41"/>
    <p:sldId id="295" r:id="rId42"/>
    <p:sldId id="296" r:id="rId43"/>
    <p:sldId id="297"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30ABE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76" d="100"/>
          <a:sy n="76" d="100"/>
        </p:scale>
        <p:origin x="5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C2CB4-8BED-4161-A919-BD07838E77D7}" type="datetimeFigureOut">
              <a:rPr lang="en-US" smtClean="0"/>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E6A53-082E-47FA-B825-62F373796E5D}" type="slidenum">
              <a:rPr lang="en-US" smtClean="0"/>
              <a:t>‹#›</a:t>
            </a:fld>
            <a:endParaRPr lang="en-US"/>
          </a:p>
        </p:txBody>
      </p:sp>
    </p:spTree>
    <p:extLst>
      <p:ext uri="{BB962C8B-B14F-4D97-AF65-F5344CB8AC3E}">
        <p14:creationId xmlns:p14="http://schemas.microsoft.com/office/powerpoint/2010/main" val="11396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a:t>
            </a:fld>
            <a:endParaRPr lang="en-US"/>
          </a:p>
        </p:txBody>
      </p:sp>
    </p:spTree>
    <p:extLst>
      <p:ext uri="{BB962C8B-B14F-4D97-AF65-F5344CB8AC3E}">
        <p14:creationId xmlns:p14="http://schemas.microsoft.com/office/powerpoint/2010/main" val="319729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11</a:t>
            </a:fld>
            <a:endParaRPr lang="en-US"/>
          </a:p>
        </p:txBody>
      </p:sp>
    </p:spTree>
    <p:extLst>
      <p:ext uri="{BB962C8B-B14F-4D97-AF65-F5344CB8AC3E}">
        <p14:creationId xmlns:p14="http://schemas.microsoft.com/office/powerpoint/2010/main" val="429222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12</a:t>
            </a:fld>
            <a:endParaRPr lang="en-US"/>
          </a:p>
        </p:txBody>
      </p:sp>
    </p:spTree>
    <p:extLst>
      <p:ext uri="{BB962C8B-B14F-4D97-AF65-F5344CB8AC3E}">
        <p14:creationId xmlns:p14="http://schemas.microsoft.com/office/powerpoint/2010/main" val="411568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13</a:t>
            </a:fld>
            <a:endParaRPr lang="en-US"/>
          </a:p>
        </p:txBody>
      </p:sp>
    </p:spTree>
    <p:extLst>
      <p:ext uri="{BB962C8B-B14F-4D97-AF65-F5344CB8AC3E}">
        <p14:creationId xmlns:p14="http://schemas.microsoft.com/office/powerpoint/2010/main" val="1004485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14</a:t>
            </a:fld>
            <a:endParaRPr lang="en-US"/>
          </a:p>
        </p:txBody>
      </p:sp>
    </p:spTree>
    <p:extLst>
      <p:ext uri="{BB962C8B-B14F-4D97-AF65-F5344CB8AC3E}">
        <p14:creationId xmlns:p14="http://schemas.microsoft.com/office/powerpoint/2010/main" val="2100616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15</a:t>
            </a:fld>
            <a:endParaRPr lang="en-US"/>
          </a:p>
        </p:txBody>
      </p:sp>
    </p:spTree>
    <p:extLst>
      <p:ext uri="{BB962C8B-B14F-4D97-AF65-F5344CB8AC3E}">
        <p14:creationId xmlns:p14="http://schemas.microsoft.com/office/powerpoint/2010/main" val="1772215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16</a:t>
            </a:fld>
            <a:endParaRPr lang="en-US"/>
          </a:p>
        </p:txBody>
      </p:sp>
    </p:spTree>
    <p:extLst>
      <p:ext uri="{BB962C8B-B14F-4D97-AF65-F5344CB8AC3E}">
        <p14:creationId xmlns:p14="http://schemas.microsoft.com/office/powerpoint/2010/main" val="3900257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17</a:t>
            </a:fld>
            <a:endParaRPr lang="en-US"/>
          </a:p>
        </p:txBody>
      </p:sp>
    </p:spTree>
    <p:extLst>
      <p:ext uri="{BB962C8B-B14F-4D97-AF65-F5344CB8AC3E}">
        <p14:creationId xmlns:p14="http://schemas.microsoft.com/office/powerpoint/2010/main" val="1712987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18</a:t>
            </a:fld>
            <a:endParaRPr lang="en-US"/>
          </a:p>
        </p:txBody>
      </p:sp>
    </p:spTree>
    <p:extLst>
      <p:ext uri="{BB962C8B-B14F-4D97-AF65-F5344CB8AC3E}">
        <p14:creationId xmlns:p14="http://schemas.microsoft.com/office/powerpoint/2010/main" val="3694848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19</a:t>
            </a:fld>
            <a:endParaRPr lang="en-US"/>
          </a:p>
        </p:txBody>
      </p:sp>
    </p:spTree>
    <p:extLst>
      <p:ext uri="{BB962C8B-B14F-4D97-AF65-F5344CB8AC3E}">
        <p14:creationId xmlns:p14="http://schemas.microsoft.com/office/powerpoint/2010/main" val="668286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20</a:t>
            </a:fld>
            <a:endParaRPr lang="en-US"/>
          </a:p>
        </p:txBody>
      </p:sp>
    </p:spTree>
    <p:extLst>
      <p:ext uri="{BB962C8B-B14F-4D97-AF65-F5344CB8AC3E}">
        <p14:creationId xmlns:p14="http://schemas.microsoft.com/office/powerpoint/2010/main" val="268165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a:t>
            </a:fld>
            <a:endParaRPr lang="en-US"/>
          </a:p>
        </p:txBody>
      </p:sp>
    </p:spTree>
    <p:extLst>
      <p:ext uri="{BB962C8B-B14F-4D97-AF65-F5344CB8AC3E}">
        <p14:creationId xmlns:p14="http://schemas.microsoft.com/office/powerpoint/2010/main" val="1977549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21</a:t>
            </a:fld>
            <a:endParaRPr lang="en-US"/>
          </a:p>
        </p:txBody>
      </p:sp>
    </p:spTree>
    <p:extLst>
      <p:ext uri="{BB962C8B-B14F-4D97-AF65-F5344CB8AC3E}">
        <p14:creationId xmlns:p14="http://schemas.microsoft.com/office/powerpoint/2010/main" val="3619901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22</a:t>
            </a:fld>
            <a:endParaRPr lang="en-US"/>
          </a:p>
        </p:txBody>
      </p:sp>
    </p:spTree>
    <p:extLst>
      <p:ext uri="{BB962C8B-B14F-4D97-AF65-F5344CB8AC3E}">
        <p14:creationId xmlns:p14="http://schemas.microsoft.com/office/powerpoint/2010/main" val="3835536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23</a:t>
            </a:fld>
            <a:endParaRPr lang="en-US"/>
          </a:p>
        </p:txBody>
      </p:sp>
    </p:spTree>
    <p:extLst>
      <p:ext uri="{BB962C8B-B14F-4D97-AF65-F5344CB8AC3E}">
        <p14:creationId xmlns:p14="http://schemas.microsoft.com/office/powerpoint/2010/main" val="252688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24</a:t>
            </a:fld>
            <a:endParaRPr lang="en-US"/>
          </a:p>
        </p:txBody>
      </p:sp>
    </p:spTree>
    <p:extLst>
      <p:ext uri="{BB962C8B-B14F-4D97-AF65-F5344CB8AC3E}">
        <p14:creationId xmlns:p14="http://schemas.microsoft.com/office/powerpoint/2010/main" val="660689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25</a:t>
            </a:fld>
            <a:endParaRPr lang="en-US"/>
          </a:p>
        </p:txBody>
      </p:sp>
    </p:spTree>
    <p:extLst>
      <p:ext uri="{BB962C8B-B14F-4D97-AF65-F5344CB8AC3E}">
        <p14:creationId xmlns:p14="http://schemas.microsoft.com/office/powerpoint/2010/main" val="2303454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26</a:t>
            </a:fld>
            <a:endParaRPr lang="en-US"/>
          </a:p>
        </p:txBody>
      </p:sp>
    </p:spTree>
    <p:extLst>
      <p:ext uri="{BB962C8B-B14F-4D97-AF65-F5344CB8AC3E}">
        <p14:creationId xmlns:p14="http://schemas.microsoft.com/office/powerpoint/2010/main" val="1679820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27</a:t>
            </a:fld>
            <a:endParaRPr lang="en-US"/>
          </a:p>
        </p:txBody>
      </p:sp>
    </p:spTree>
    <p:extLst>
      <p:ext uri="{BB962C8B-B14F-4D97-AF65-F5344CB8AC3E}">
        <p14:creationId xmlns:p14="http://schemas.microsoft.com/office/powerpoint/2010/main" val="2619072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28</a:t>
            </a:fld>
            <a:endParaRPr lang="en-US"/>
          </a:p>
        </p:txBody>
      </p:sp>
    </p:spTree>
    <p:extLst>
      <p:ext uri="{BB962C8B-B14F-4D97-AF65-F5344CB8AC3E}">
        <p14:creationId xmlns:p14="http://schemas.microsoft.com/office/powerpoint/2010/main" val="4292082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29</a:t>
            </a:fld>
            <a:endParaRPr lang="en-US"/>
          </a:p>
        </p:txBody>
      </p:sp>
    </p:spTree>
    <p:extLst>
      <p:ext uri="{BB962C8B-B14F-4D97-AF65-F5344CB8AC3E}">
        <p14:creationId xmlns:p14="http://schemas.microsoft.com/office/powerpoint/2010/main" val="1768330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30</a:t>
            </a:fld>
            <a:endParaRPr lang="en-US"/>
          </a:p>
        </p:txBody>
      </p:sp>
    </p:spTree>
    <p:extLst>
      <p:ext uri="{BB962C8B-B14F-4D97-AF65-F5344CB8AC3E}">
        <p14:creationId xmlns:p14="http://schemas.microsoft.com/office/powerpoint/2010/main" val="396018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a:t>
            </a:fld>
            <a:endParaRPr lang="en-US"/>
          </a:p>
        </p:txBody>
      </p:sp>
    </p:spTree>
    <p:extLst>
      <p:ext uri="{BB962C8B-B14F-4D97-AF65-F5344CB8AC3E}">
        <p14:creationId xmlns:p14="http://schemas.microsoft.com/office/powerpoint/2010/main" val="274983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31</a:t>
            </a:fld>
            <a:endParaRPr lang="en-US"/>
          </a:p>
        </p:txBody>
      </p:sp>
    </p:spTree>
    <p:extLst>
      <p:ext uri="{BB962C8B-B14F-4D97-AF65-F5344CB8AC3E}">
        <p14:creationId xmlns:p14="http://schemas.microsoft.com/office/powerpoint/2010/main" val="3480561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32</a:t>
            </a:fld>
            <a:endParaRPr lang="en-US"/>
          </a:p>
        </p:txBody>
      </p:sp>
    </p:spTree>
    <p:extLst>
      <p:ext uri="{BB962C8B-B14F-4D97-AF65-F5344CB8AC3E}">
        <p14:creationId xmlns:p14="http://schemas.microsoft.com/office/powerpoint/2010/main" val="2000956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33</a:t>
            </a:fld>
            <a:endParaRPr lang="en-US"/>
          </a:p>
        </p:txBody>
      </p:sp>
    </p:spTree>
    <p:extLst>
      <p:ext uri="{BB962C8B-B14F-4D97-AF65-F5344CB8AC3E}">
        <p14:creationId xmlns:p14="http://schemas.microsoft.com/office/powerpoint/2010/main" val="3575330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34</a:t>
            </a:fld>
            <a:endParaRPr lang="en-US"/>
          </a:p>
        </p:txBody>
      </p:sp>
    </p:spTree>
    <p:extLst>
      <p:ext uri="{BB962C8B-B14F-4D97-AF65-F5344CB8AC3E}">
        <p14:creationId xmlns:p14="http://schemas.microsoft.com/office/powerpoint/2010/main" val="2427790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35</a:t>
            </a:fld>
            <a:endParaRPr lang="en-US"/>
          </a:p>
        </p:txBody>
      </p:sp>
    </p:spTree>
    <p:extLst>
      <p:ext uri="{BB962C8B-B14F-4D97-AF65-F5344CB8AC3E}">
        <p14:creationId xmlns:p14="http://schemas.microsoft.com/office/powerpoint/2010/main" val="3683076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36</a:t>
            </a:fld>
            <a:endParaRPr lang="en-US"/>
          </a:p>
        </p:txBody>
      </p:sp>
    </p:spTree>
    <p:extLst>
      <p:ext uri="{BB962C8B-B14F-4D97-AF65-F5344CB8AC3E}">
        <p14:creationId xmlns:p14="http://schemas.microsoft.com/office/powerpoint/2010/main" val="2374354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0E6A53-082E-47FA-B825-62F373796E5D}" type="slidenum">
              <a:rPr lang="en-US" smtClean="0"/>
              <a:t>37</a:t>
            </a:fld>
            <a:endParaRPr lang="en-US"/>
          </a:p>
        </p:txBody>
      </p:sp>
    </p:spTree>
    <p:extLst>
      <p:ext uri="{BB962C8B-B14F-4D97-AF65-F5344CB8AC3E}">
        <p14:creationId xmlns:p14="http://schemas.microsoft.com/office/powerpoint/2010/main" val="41618164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38</a:t>
            </a:fld>
            <a:endParaRPr lang="en-US"/>
          </a:p>
        </p:txBody>
      </p:sp>
    </p:spTree>
    <p:extLst>
      <p:ext uri="{BB962C8B-B14F-4D97-AF65-F5344CB8AC3E}">
        <p14:creationId xmlns:p14="http://schemas.microsoft.com/office/powerpoint/2010/main" val="4004764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39</a:t>
            </a:fld>
            <a:endParaRPr lang="en-US"/>
          </a:p>
        </p:txBody>
      </p:sp>
    </p:spTree>
    <p:extLst>
      <p:ext uri="{BB962C8B-B14F-4D97-AF65-F5344CB8AC3E}">
        <p14:creationId xmlns:p14="http://schemas.microsoft.com/office/powerpoint/2010/main" val="2367247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40</a:t>
            </a:fld>
            <a:endParaRPr lang="en-US"/>
          </a:p>
        </p:txBody>
      </p:sp>
    </p:spTree>
    <p:extLst>
      <p:ext uri="{BB962C8B-B14F-4D97-AF65-F5344CB8AC3E}">
        <p14:creationId xmlns:p14="http://schemas.microsoft.com/office/powerpoint/2010/main" val="2607215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5</a:t>
            </a:fld>
            <a:endParaRPr lang="en-US"/>
          </a:p>
        </p:txBody>
      </p:sp>
    </p:spTree>
    <p:extLst>
      <p:ext uri="{BB962C8B-B14F-4D97-AF65-F5344CB8AC3E}">
        <p14:creationId xmlns:p14="http://schemas.microsoft.com/office/powerpoint/2010/main" val="1411958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41</a:t>
            </a:fld>
            <a:endParaRPr lang="en-US"/>
          </a:p>
        </p:txBody>
      </p:sp>
    </p:spTree>
    <p:extLst>
      <p:ext uri="{BB962C8B-B14F-4D97-AF65-F5344CB8AC3E}">
        <p14:creationId xmlns:p14="http://schemas.microsoft.com/office/powerpoint/2010/main" val="1740381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42</a:t>
            </a:fld>
            <a:endParaRPr lang="en-US"/>
          </a:p>
        </p:txBody>
      </p:sp>
    </p:spTree>
    <p:extLst>
      <p:ext uri="{BB962C8B-B14F-4D97-AF65-F5344CB8AC3E}">
        <p14:creationId xmlns:p14="http://schemas.microsoft.com/office/powerpoint/2010/main" val="3117487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43</a:t>
            </a:fld>
            <a:endParaRPr lang="en-US"/>
          </a:p>
        </p:txBody>
      </p:sp>
    </p:spTree>
    <p:extLst>
      <p:ext uri="{BB962C8B-B14F-4D97-AF65-F5344CB8AC3E}">
        <p14:creationId xmlns:p14="http://schemas.microsoft.com/office/powerpoint/2010/main" val="3702072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44</a:t>
            </a:fld>
            <a:endParaRPr lang="en-US"/>
          </a:p>
        </p:txBody>
      </p:sp>
    </p:spTree>
    <p:extLst>
      <p:ext uri="{BB962C8B-B14F-4D97-AF65-F5344CB8AC3E}">
        <p14:creationId xmlns:p14="http://schemas.microsoft.com/office/powerpoint/2010/main" val="181421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6</a:t>
            </a:fld>
            <a:endParaRPr lang="en-US"/>
          </a:p>
        </p:txBody>
      </p:sp>
    </p:spTree>
    <p:extLst>
      <p:ext uri="{BB962C8B-B14F-4D97-AF65-F5344CB8AC3E}">
        <p14:creationId xmlns:p14="http://schemas.microsoft.com/office/powerpoint/2010/main" val="186314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7</a:t>
            </a:fld>
            <a:endParaRPr lang="en-US"/>
          </a:p>
        </p:txBody>
      </p:sp>
    </p:spTree>
    <p:extLst>
      <p:ext uri="{BB962C8B-B14F-4D97-AF65-F5344CB8AC3E}">
        <p14:creationId xmlns:p14="http://schemas.microsoft.com/office/powerpoint/2010/main" val="1036513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8</a:t>
            </a:fld>
            <a:endParaRPr lang="en-US"/>
          </a:p>
        </p:txBody>
      </p:sp>
    </p:spTree>
    <p:extLst>
      <p:ext uri="{BB962C8B-B14F-4D97-AF65-F5344CB8AC3E}">
        <p14:creationId xmlns:p14="http://schemas.microsoft.com/office/powerpoint/2010/main" val="4985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E6A53-082E-47FA-B825-62F373796E5D}" type="slidenum">
              <a:rPr lang="en-US" smtClean="0"/>
              <a:t>9</a:t>
            </a:fld>
            <a:endParaRPr lang="en-US"/>
          </a:p>
        </p:txBody>
      </p:sp>
    </p:spTree>
    <p:extLst>
      <p:ext uri="{BB962C8B-B14F-4D97-AF65-F5344CB8AC3E}">
        <p14:creationId xmlns:p14="http://schemas.microsoft.com/office/powerpoint/2010/main" val="154157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E6A53-082E-47FA-B825-62F373796E5D}" type="slidenum">
              <a:rPr lang="en-US" smtClean="0"/>
              <a:t>10</a:t>
            </a:fld>
            <a:endParaRPr lang="en-US"/>
          </a:p>
        </p:txBody>
      </p:sp>
    </p:spTree>
    <p:extLst>
      <p:ext uri="{BB962C8B-B14F-4D97-AF65-F5344CB8AC3E}">
        <p14:creationId xmlns:p14="http://schemas.microsoft.com/office/powerpoint/2010/main" val="29622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latin typeface="Shabnam" panose="020B0603030804020204" pitchFamily="34" charset="-78"/>
                <a:cs typeface="Shabnam" panose="020B0603030804020204" pitchFamily="34" charset="-7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CB47711D-66B2-46A1-B4EE-9997827B22E8}" type="datetime1">
              <a:rPr lang="en-US" smtClean="0"/>
              <a:t>10/31/2016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atin typeface="Shabnam" panose="020B0603030804020204" pitchFamily="34" charset="-78"/>
                <a:cs typeface="Shabnam" panose="020B0603030804020204" pitchFamily="34" charset="-78"/>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atin typeface="Shabnam" panose="020B0603030804020204" pitchFamily="34" charset="-78"/>
                <a:cs typeface="Shabnam" panose="020B0603030804020204" pitchFamily="34" charset="-7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0EF6D14D-D07E-405E-B14F-E9804E453950}" type="datetime1">
              <a:rPr lang="en-US" smtClean="0"/>
              <a:t>10/31/2016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4145B911-C5E1-46F6-B29A-005B134CE207}" type="datetime1">
              <a:rPr lang="en-US" smtClean="0"/>
              <a:t>10/31/2016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Shabnam" panose="020B0603030804020204" pitchFamily="34" charset="-78"/>
                <a:cs typeface="Shabnam" panose="020B0603030804020204" pitchFamily="34" charset="-78"/>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Shabnam" panose="020B0603030804020204" pitchFamily="34" charset="-78"/>
                <a:cs typeface="Shabnam" panose="020B0603030804020204" pitchFamily="34" charset="-78"/>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atin typeface="Shabnam" panose="020B0603030804020204" pitchFamily="34" charset="-78"/>
                <a:cs typeface="Shabnam" panose="020B0603030804020204" pitchFamily="34" charset="-78"/>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C91CA537-9714-4E94-9307-DCC581E38485}" type="datetime1">
              <a:rPr lang="en-US" smtClean="0"/>
              <a:t>10/31/2016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579F3C47-FDBF-49AC-AA52-FD8371E189AC}" type="datetime1">
              <a:rPr lang="en-US" smtClean="0"/>
              <a:t>10/31/2016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latin typeface="Shabnam" panose="020B0603030804020204" pitchFamily="34" charset="-78"/>
                <a:cs typeface="Shabnam" panose="020B0603030804020204" pitchFamily="34" charset="-78"/>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Shabnam" panose="020B0603030804020204" pitchFamily="34" charset="-78"/>
                <a:cs typeface="Shabnam" panose="020B0603030804020204" pitchFamily="34" charset="-78"/>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latin typeface="Shabnam" panose="020B0603030804020204" pitchFamily="34" charset="-78"/>
                <a:cs typeface="Shabnam" panose="020B0603030804020204" pitchFamily="34" charset="-78"/>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40A11A17-5846-4DE4-BD6C-9B4D9EFA9266}" type="datetime1">
              <a:rPr lang="en-US" smtClean="0"/>
              <a:t>10/31/2016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atin typeface="Shabnam" panose="020B0603030804020204" pitchFamily="34" charset="-78"/>
                <a:cs typeface="Shabnam" panose="020B0603030804020204" pitchFamily="34" charset="-78"/>
              </a:defRPr>
            </a:lvl1pPr>
          </a:lstStyle>
          <a:p>
            <a:pPr marL="0" lvl="0"/>
            <a:r>
              <a:rPr lang="en-US" dirty="0"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latin typeface="Shabnam" panose="020B0603030804020204" pitchFamily="34" charset="-78"/>
                <a:cs typeface="Shabnam" panose="020B0603030804020204" pitchFamily="34" charset="-78"/>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439E8A09-030E-4646-A271-5791CA3F30F4}" type="datetime1">
              <a:rPr lang="en-US" smtClean="0"/>
              <a:t>10/31/2016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chor="ctr"/>
          <a:lstStyle>
            <a:lvl1pPr>
              <a:defRPr>
                <a:latin typeface="Shabnam" panose="020B0603030804020204" pitchFamily="34" charset="-78"/>
                <a:cs typeface="Shabnam" panose="020B0603030804020204" pitchFamily="34" charset="-78"/>
              </a:defRPr>
            </a:lvl1pPr>
            <a:lvl2pPr>
              <a:defRPr>
                <a:latin typeface="Shabnam" panose="020B0603030804020204" pitchFamily="34" charset="-78"/>
                <a:cs typeface="Shabnam" panose="020B0603030804020204" pitchFamily="34" charset="-78"/>
              </a:defRPr>
            </a:lvl2pPr>
            <a:lvl3pPr>
              <a:defRPr>
                <a:latin typeface="Shabnam" panose="020B0603030804020204" pitchFamily="34" charset="-78"/>
                <a:cs typeface="Shabnam" panose="020B0603030804020204" pitchFamily="34" charset="-78"/>
              </a:defRPr>
            </a:lvl3pPr>
            <a:lvl4pPr>
              <a:defRPr>
                <a:latin typeface="Shabnam" panose="020B0603030804020204" pitchFamily="34" charset="-78"/>
                <a:cs typeface="Shabnam" panose="020B0603030804020204" pitchFamily="34" charset="-78"/>
              </a:defRPr>
            </a:lvl4pPr>
            <a:lvl5pPr>
              <a:defRPr>
                <a:latin typeface="Shabnam" panose="020B0603030804020204" pitchFamily="34" charset="-78"/>
                <a:cs typeface="Shabnam" panose="020B0603030804020204" pitchFamily="34" charset="-78"/>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885CEEF8-EF7A-4A36-90CB-85DCE4D8E813}" type="datetime1">
              <a:rPr lang="en-US" smtClean="0"/>
              <a:t>10/31/2016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latin typeface="Shabnam" panose="020B0603030804020204" pitchFamily="34" charset="-78"/>
                <a:cs typeface="Shabnam" panose="020B0603030804020204" pitchFamily="34"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242FA802-03F2-458A-BDA5-84A7DA4EA9F3}" type="datetime1">
              <a:rPr lang="en-US" smtClean="0"/>
              <a:t>10/31/2016</a:t>
            </a:fld>
            <a:endParaRPr lang="en-US" dirty="0"/>
          </a:p>
        </p:txBody>
      </p:sp>
      <p:sp>
        <p:nvSpPr>
          <p:cNvPr id="5" name="Footer Placeholder 4"/>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dirty="0" smtClean="0"/>
              <a:t>دستورات پرکاربرد در شبکه - رضا آرانی کاشانی</a:t>
            </a:r>
            <a:endParaRPr lang="en-US" dirty="0"/>
          </a:p>
        </p:txBody>
      </p:sp>
      <p:sp>
        <p:nvSpPr>
          <p:cNvPr id="6" name="Slide Number Placeholder 5"/>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lvl1pPr>
              <a:defRPr>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799086E3-5D34-4D1A-AD1E-FA2BDD08EAAD}" type="datetime1">
              <a:rPr lang="en-US" smtClean="0"/>
              <a:t>10/31/2016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latin typeface="Shabnam" panose="020B0603030804020204" pitchFamily="34" charset="-78"/>
                <a:cs typeface="Shabnam" panose="020B060303080402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latin typeface="Shabnam" panose="020B0603030804020204" pitchFamily="34" charset="-78"/>
                <a:cs typeface="Shabnam" panose="020B0603030804020204" pitchFamily="34"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atin typeface="Shabnam" panose="020B0603030804020204" pitchFamily="34" charset="-78"/>
                <a:cs typeface="Shabnam" panose="020B0603030804020204" pitchFamily="34" charset="-78"/>
              </a:defRPr>
            </a:lvl1pPr>
            <a:lvl2pPr>
              <a:defRPr sz="1600">
                <a:latin typeface="Shabnam" panose="020B0603030804020204" pitchFamily="34" charset="-78"/>
                <a:cs typeface="Shabnam" panose="020B0603030804020204" pitchFamily="34" charset="-78"/>
              </a:defRPr>
            </a:lvl2pPr>
            <a:lvl3pPr>
              <a:defRPr sz="1400">
                <a:latin typeface="Shabnam" panose="020B0603030804020204" pitchFamily="34" charset="-78"/>
                <a:cs typeface="Shabnam" panose="020B0603030804020204" pitchFamily="34" charset="-78"/>
              </a:defRPr>
            </a:lvl3pPr>
            <a:lvl4pPr>
              <a:defRPr sz="1200">
                <a:latin typeface="Shabnam" panose="020B0603030804020204" pitchFamily="34" charset="-78"/>
                <a:cs typeface="Shabnam" panose="020B0603030804020204" pitchFamily="34" charset="-78"/>
              </a:defRPr>
            </a:lvl4pPr>
            <a:lvl5pPr>
              <a:defRPr sz="1200">
                <a:latin typeface="Shabnam" panose="020B0603030804020204" pitchFamily="34" charset="-78"/>
                <a:cs typeface="Shabnam" panose="020B0603030804020204" pitchFamily="34" charset="-78"/>
              </a:defRPr>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3844ED6E-E476-47B9-BFF5-9029CA0AA6D4}" type="datetime1">
              <a:rPr lang="en-US" smtClean="0"/>
              <a:t>10/31/2016</a:t>
            </a:fld>
            <a:endParaRPr lang="en-US" dirty="0"/>
          </a:p>
        </p:txBody>
      </p:sp>
      <p:sp>
        <p:nvSpPr>
          <p:cNvPr id="8" name="Footer Placeholder 7"/>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9" name="Slide Number Placeholder 8"/>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6062" y="1352282"/>
            <a:ext cx="12762963" cy="3000777"/>
          </a:xfrm>
        </p:spPr>
        <p:txBody>
          <a:bodyPr>
            <a:normAutofit/>
          </a:bodyPr>
          <a:lstStyle>
            <a:lvl1pPr>
              <a:defRPr sz="6000">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B8DFAE54-D71E-4A8E-B070-0EC2F89E1DFF}" type="datetime1">
              <a:rPr lang="en-US" smtClean="0"/>
              <a:t>10/31/2016</a:t>
            </a:fld>
            <a:endParaRPr lang="en-US" dirty="0"/>
          </a:p>
        </p:txBody>
      </p:sp>
      <p:sp>
        <p:nvSpPr>
          <p:cNvPr id="4" name="Footer Placeholder 3"/>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5" name="Slide Number Placeholder 4"/>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6081A2AA-DF1B-4F32-8556-D4C6C4A2EFB0}" type="datetime1">
              <a:rPr lang="en-US" smtClean="0"/>
              <a:pPr/>
              <a:t>10/31/2016</a:t>
            </a:fld>
            <a:endParaRPr lang="en-US" dirty="0"/>
          </a:p>
        </p:txBody>
      </p:sp>
      <p:sp>
        <p:nvSpPr>
          <p:cNvPr id="9" name="Footer Placeholder 8"/>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10" name="Slide Number Placeholder 9"/>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atin typeface="Shabnam" panose="020B0603030804020204" pitchFamily="34" charset="-78"/>
                <a:cs typeface="Shabnam" panose="020B0603030804020204" pitchFamily="34" charset="-78"/>
              </a:defRPr>
            </a:lvl1pPr>
          </a:lstStyle>
          <a:p>
            <a:r>
              <a:rPr lang="en-US" dirty="0"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atin typeface="Shabnam" panose="020B0603030804020204" pitchFamily="34" charset="-78"/>
                <a:cs typeface="Shabnam" panose="020B0603030804020204" pitchFamily="34" charset="-78"/>
              </a:defRPr>
            </a:lvl1pPr>
            <a:lvl2pPr>
              <a:defRPr sz="1800">
                <a:latin typeface="Shabnam" panose="020B0603030804020204" pitchFamily="34" charset="-78"/>
                <a:cs typeface="Shabnam" panose="020B0603030804020204" pitchFamily="34" charset="-78"/>
              </a:defRPr>
            </a:lvl2pPr>
            <a:lvl3pPr>
              <a:defRPr sz="1600">
                <a:latin typeface="Shabnam" panose="020B0603030804020204" pitchFamily="34" charset="-78"/>
                <a:cs typeface="Shabnam" panose="020B0603030804020204" pitchFamily="34" charset="-78"/>
              </a:defRPr>
            </a:lvl3pPr>
            <a:lvl4pPr>
              <a:defRPr sz="1400">
                <a:latin typeface="Shabnam" panose="020B0603030804020204" pitchFamily="34" charset="-78"/>
                <a:cs typeface="Shabnam" panose="020B0603030804020204" pitchFamily="34" charset="-78"/>
              </a:defRPr>
            </a:lvl4pPr>
            <a:lvl5pPr>
              <a:defRPr sz="1400">
                <a:latin typeface="Shabnam" panose="020B0603030804020204" pitchFamily="34" charset="-78"/>
                <a:cs typeface="Shabnam" panose="020B0603030804020204" pitchFamily="34" charset="-78"/>
              </a:defRPr>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atin typeface="Shabnam" panose="020B0603030804020204" pitchFamily="34" charset="-78"/>
                <a:cs typeface="Shabnam" panose="020B0603030804020204" pitchFamily="34" charset="-7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652D78C5-97EF-45C1-8DDD-A6F8F1AEEB0F}" type="datetime1">
              <a:rPr lang="en-US" smtClean="0"/>
              <a:t>10/31/2016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atin typeface="Shabnam" panose="020B0603030804020204" pitchFamily="34" charset="-78"/>
                <a:cs typeface="Shabnam" panose="020B0603030804020204" pitchFamily="34" charset="-78"/>
              </a:defRPr>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atin typeface="Shabnam" panose="020B0603030804020204" pitchFamily="34" charset="-78"/>
                <a:cs typeface="Shabnam" panose="020B0603030804020204" pitchFamily="34" charset="-78"/>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atin typeface="Shabnam" panose="020B0603030804020204" pitchFamily="34" charset="-78"/>
                <a:cs typeface="Shabnam" panose="020B0603030804020204" pitchFamily="34" charset="-7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atin typeface="Shabnam" panose="020B0603030804020204" pitchFamily="34" charset="-78"/>
                <a:cs typeface="Shabnam" panose="020B0603030804020204" pitchFamily="34" charset="-78"/>
              </a:defRPr>
            </a:lvl1pPr>
          </a:lstStyle>
          <a:p>
            <a:fld id="{7DA915BB-5777-4853-BD26-4F2561C8025D}" type="datetime1">
              <a:rPr lang="en-US" smtClean="0"/>
              <a:t>10/31/2016</a:t>
            </a:fld>
            <a:endParaRPr lang="en-US" dirty="0"/>
          </a:p>
        </p:txBody>
      </p:sp>
      <p:sp>
        <p:nvSpPr>
          <p:cNvPr id="6" name="Footer Placeholder 5"/>
          <p:cNvSpPr>
            <a:spLocks noGrp="1"/>
          </p:cNvSpPr>
          <p:nvPr>
            <p:ph type="ftr" sz="quarter" idx="11"/>
          </p:nvPr>
        </p:nvSpPr>
        <p:spPr/>
        <p:txBody>
          <a:bodyPr/>
          <a:lstStyle>
            <a:lvl1pPr>
              <a:defRPr>
                <a:latin typeface="Shabnam" panose="020B0603030804020204" pitchFamily="34" charset="-78"/>
                <a:cs typeface="Shabnam" panose="020B0603030804020204" pitchFamily="34" charset="-78"/>
              </a:defRPr>
            </a:lvl1pPr>
          </a:lstStyle>
          <a:p>
            <a:r>
              <a:rPr lang="fa-IR" smtClean="0"/>
              <a:t>دستورات پرکاربرد در شبکه - رضا آرانی کاشانی</a:t>
            </a:r>
            <a:endParaRPr lang="en-US" dirty="0"/>
          </a:p>
        </p:txBody>
      </p:sp>
      <p:sp>
        <p:nvSpPr>
          <p:cNvPr id="7" name="Slide Number Placeholder 6"/>
          <p:cNvSpPr>
            <a:spLocks noGrp="1"/>
          </p:cNvSpPr>
          <p:nvPr>
            <p:ph type="sldNum" sz="quarter" idx="12"/>
          </p:nvPr>
        </p:nvSpPr>
        <p:spPr/>
        <p:txBody>
          <a:bodyPr/>
          <a:lstStyle>
            <a:lvl1pPr>
              <a:defRPr>
                <a:latin typeface="Shabnam" panose="020B0603030804020204" pitchFamily="34" charset="-78"/>
                <a:cs typeface="Shabnam" panose="020B0603030804020204" pitchFamily="34" charset="-78"/>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81A2AA-DF1B-4F32-8556-D4C6C4A2EFB0}" type="datetime1">
              <a:rPr lang="en-US" smtClean="0"/>
              <a:t>10/31/2016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a-IR" smtClean="0"/>
              <a:t>دستورات پرکاربرد در شبکه - رضا آرانی کاشانی</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1014308"/>
            <a:ext cx="8574622" cy="2616199"/>
          </a:xfrm>
        </p:spPr>
        <p:txBody>
          <a:bodyPr/>
          <a:lstStyle/>
          <a:p>
            <a:r>
              <a:rPr lang="fa-IR" dirty="0" smtClean="0"/>
              <a:t>دستورات پرکاربرد در شبکه</a:t>
            </a:r>
            <a:endParaRPr lang="en-US" dirty="0"/>
          </a:p>
        </p:txBody>
      </p:sp>
      <p:sp>
        <p:nvSpPr>
          <p:cNvPr id="3" name="Subtitle 2"/>
          <p:cNvSpPr>
            <a:spLocks noGrp="1"/>
          </p:cNvSpPr>
          <p:nvPr>
            <p:ph type="subTitle" idx="1"/>
          </p:nvPr>
        </p:nvSpPr>
        <p:spPr>
          <a:xfrm>
            <a:off x="4515377" y="3996266"/>
            <a:ext cx="6987645" cy="1738327"/>
          </a:xfrm>
        </p:spPr>
        <p:txBody>
          <a:bodyPr>
            <a:normAutofit fontScale="85000" lnSpcReduction="20000"/>
          </a:bodyPr>
          <a:lstStyle/>
          <a:p>
            <a:r>
              <a:rPr lang="fa-IR" dirty="0" smtClean="0"/>
              <a:t>رضا آرانی کاشانی </a:t>
            </a:r>
          </a:p>
          <a:p>
            <a:r>
              <a:rPr lang="fa-IR" dirty="0" smtClean="0"/>
              <a:t>درس آزمایشگاه شبکه های کامپیوتری </a:t>
            </a:r>
          </a:p>
          <a:p>
            <a:r>
              <a:rPr lang="fa-IR" dirty="0" smtClean="0"/>
              <a:t>استاد غلام نژاد</a:t>
            </a:r>
          </a:p>
          <a:p>
            <a:r>
              <a:rPr lang="fa-IR" dirty="0" smtClean="0"/>
              <a:t>دانشگاه آزاد اسلامی واحد تهران مرکزی </a:t>
            </a:r>
          </a:p>
          <a:p>
            <a:r>
              <a:rPr lang="fa-IR" dirty="0" smtClean="0"/>
              <a:t>نیم سال اول ۹۵-۹۶</a:t>
            </a:r>
          </a:p>
        </p:txBody>
      </p:sp>
    </p:spTree>
    <p:extLst>
      <p:ext uri="{BB962C8B-B14F-4D97-AF65-F5344CB8AC3E}">
        <p14:creationId xmlns:p14="http://schemas.microsoft.com/office/powerpoint/2010/main" val="30367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7" y="0"/>
            <a:ext cx="10018713" cy="1752599"/>
          </a:xfrm>
        </p:spPr>
        <p:txBody>
          <a:bodyPr>
            <a:normAutofit/>
          </a:bodyPr>
          <a:lstStyle/>
          <a:p>
            <a:r>
              <a:rPr lang="fa-IR" sz="5400" dirty="0" smtClean="0"/>
              <a:t>خانواده ویندوز</a:t>
            </a:r>
            <a:endParaRPr lang="en-US" sz="5400"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34503"/>
          <a:stretch/>
        </p:blipFill>
        <p:spPr>
          <a:xfrm>
            <a:off x="1999682" y="2360021"/>
            <a:ext cx="4335804" cy="2577739"/>
          </a:xfrm>
          <a:prstGeom prst="rect">
            <a:avLst/>
          </a:prstGeom>
        </p:spPr>
      </p:pic>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27548" y="1414506"/>
            <a:ext cx="1219200" cy="1219200"/>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7620" y="2360021"/>
            <a:ext cx="4757066" cy="258502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676" y="1290901"/>
            <a:ext cx="2368055" cy="1550440"/>
          </a:xfrm>
          <a:prstGeom prst="rect">
            <a:avLst/>
          </a:prstGeom>
        </p:spPr>
      </p:pic>
      <p:sp>
        <p:nvSpPr>
          <p:cNvPr id="9" name="TextBox 8"/>
          <p:cNvSpPr txBox="1"/>
          <p:nvPr/>
        </p:nvSpPr>
        <p:spPr>
          <a:xfrm>
            <a:off x="2939144" y="1972489"/>
            <a:ext cx="2934458" cy="369332"/>
          </a:xfrm>
          <a:prstGeom prst="rect">
            <a:avLst/>
          </a:prstGeom>
          <a:noFill/>
        </p:spPr>
        <p:txBody>
          <a:bodyPr wrap="none" rtlCol="0">
            <a:spAutoFit/>
          </a:bodyPr>
          <a:lstStyle/>
          <a:p>
            <a:r>
              <a:rPr lang="en-US" dirty="0" smtClean="0"/>
              <a:t>Command prompt (cmd.exe)</a:t>
            </a:r>
            <a:endParaRPr lang="en-US" dirty="0"/>
          </a:p>
        </p:txBody>
      </p:sp>
      <p:sp>
        <p:nvSpPr>
          <p:cNvPr id="10" name="TextBox 9"/>
          <p:cNvSpPr txBox="1"/>
          <p:nvPr/>
        </p:nvSpPr>
        <p:spPr>
          <a:xfrm>
            <a:off x="8138157" y="1972490"/>
            <a:ext cx="2187907" cy="369332"/>
          </a:xfrm>
          <a:prstGeom prst="rect">
            <a:avLst/>
          </a:prstGeom>
          <a:noFill/>
        </p:spPr>
        <p:txBody>
          <a:bodyPr wrap="none" rtlCol="0">
            <a:spAutoFit/>
          </a:bodyPr>
          <a:lstStyle/>
          <a:p>
            <a:r>
              <a:rPr lang="en-US" dirty="0" smtClean="0"/>
              <a:t>Windows PowerShell</a:t>
            </a:r>
            <a:endParaRPr lang="en-US" dirty="0"/>
          </a:p>
        </p:txBody>
      </p:sp>
    </p:spTree>
    <p:extLst>
      <p:ext uri="{BB962C8B-B14F-4D97-AF65-F5344CB8AC3E}">
        <p14:creationId xmlns:p14="http://schemas.microsoft.com/office/powerpoint/2010/main" val="3993658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a-IR" dirty="0" smtClean="0"/>
              <a:t>باز کردن خط فرمان ویندوز</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2563" y="2023501"/>
            <a:ext cx="6240462" cy="2429998"/>
          </a:xfrm>
        </p:spPr>
      </p:pic>
      <p:sp>
        <p:nvSpPr>
          <p:cNvPr id="8" name="Text Placeholder 7"/>
          <p:cNvSpPr>
            <a:spLocks noGrp="1"/>
          </p:cNvSpPr>
          <p:nvPr>
            <p:ph type="body" sz="half" idx="2"/>
          </p:nvPr>
        </p:nvSpPr>
        <p:spPr/>
        <p:txBody>
          <a:bodyPr/>
          <a:lstStyle/>
          <a:p>
            <a:pPr marL="285750" indent="-285750" rtl="1">
              <a:buFont typeface="Wingdings" panose="05000000000000000000" pitchFamily="2" charset="2"/>
              <a:buChar char="ü"/>
            </a:pPr>
            <a:r>
              <a:rPr lang="fa-IR" dirty="0" smtClean="0"/>
              <a:t>تایپ عبارت </a:t>
            </a:r>
            <a:r>
              <a:rPr lang="en-US" dirty="0" err="1" smtClean="0"/>
              <a:t>cmd</a:t>
            </a:r>
            <a:r>
              <a:rPr lang="fa-IR" dirty="0" smtClean="0"/>
              <a:t> در منوی استارت</a:t>
            </a:r>
          </a:p>
          <a:p>
            <a:pPr marL="285750" indent="-285750" rtl="1">
              <a:buFont typeface="Wingdings" panose="05000000000000000000" pitchFamily="2" charset="2"/>
              <a:buChar char="ü"/>
            </a:pPr>
            <a:r>
              <a:rPr lang="fa-IR" dirty="0" smtClean="0"/>
              <a:t>باز کردن </a:t>
            </a:r>
            <a:r>
              <a:rPr lang="en-US" dirty="0" smtClean="0"/>
              <a:t>run</a:t>
            </a:r>
            <a:r>
              <a:rPr lang="fa-IR" dirty="0"/>
              <a:t> </a:t>
            </a:r>
            <a:r>
              <a:rPr lang="fa-IR" dirty="0" smtClean="0"/>
              <a:t>و اجرای </a:t>
            </a:r>
            <a:r>
              <a:rPr lang="en-US" dirty="0" err="1" smtClean="0"/>
              <a:t>cmd</a:t>
            </a:r>
            <a:endParaRPr lang="en-US"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1179522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fa-IR" sz="6000" dirty="0" smtClean="0"/>
              <a:t>بررسی چند دستور پرکاربرد</a:t>
            </a:r>
            <a:endParaRPr lang="en-US" sz="6000" dirty="0"/>
          </a:p>
        </p:txBody>
      </p:sp>
      <p:sp>
        <p:nvSpPr>
          <p:cNvPr id="7" name="Text Placeholder 6"/>
          <p:cNvSpPr>
            <a:spLocks noGrp="1"/>
          </p:cNvSpPr>
          <p:nvPr>
            <p:ph type="body" idx="1"/>
          </p:nvPr>
        </p:nvSpPr>
        <p:spPr/>
        <p:txBody>
          <a:bodyPr/>
          <a:lstStyle/>
          <a:p>
            <a:r>
              <a:rPr lang="fa-IR" dirty="0" smtClean="0"/>
              <a:t>معرفی دستورها و سوییچ (گزینه) های آنها</a:t>
            </a:r>
            <a:endParaRPr lang="en-US" dirty="0"/>
          </a:p>
        </p:txBody>
      </p:sp>
      <p:sp>
        <p:nvSpPr>
          <p:cNvPr id="5" name="Footer Placeholder 4"/>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2879066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72279" y="5883275"/>
            <a:ext cx="7084177" cy="365125"/>
          </a:xfrm>
        </p:spPr>
        <p:txBody>
          <a:bodyPr/>
          <a:lstStyle/>
          <a:p>
            <a:r>
              <a:rPr lang="fa-IR" dirty="0" smtClean="0">
                <a:latin typeface="Shabnam" panose="020B0603030804020204" pitchFamily="34" charset="-78"/>
                <a:cs typeface="Shabnam" panose="020B0603030804020204" pitchFamily="34" charset="-78"/>
              </a:rPr>
              <a:t>دستورات پرکاربرد در شبکه - رضا آرانی کاشانی</a:t>
            </a:r>
            <a:endParaRPr lang="en-US" dirty="0">
              <a:latin typeface="Shabnam" panose="020B0603030804020204" pitchFamily="34" charset="-78"/>
              <a:cs typeface="Shabnam" panose="020B0603030804020204" pitchFamily="34" charset="-78"/>
            </a:endParaRPr>
          </a:p>
        </p:txBody>
      </p:sp>
      <p:sp>
        <p:nvSpPr>
          <p:cNvPr id="3" name="Rectangle 2"/>
          <p:cNvSpPr>
            <a:spLocks noChangeArrowheads="1"/>
          </p:cNvSpPr>
          <p:nvPr/>
        </p:nvSpPr>
        <p:spPr bwMode="auto">
          <a:xfrm>
            <a:off x="464185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4" name="Freeform 3"/>
          <p:cNvSpPr>
            <a:spLocks noEditPoints="1"/>
          </p:cNvSpPr>
          <p:nvPr/>
        </p:nvSpPr>
        <p:spPr bwMode="auto">
          <a:xfrm>
            <a:off x="3022601" y="576944"/>
            <a:ext cx="1152525" cy="1571625"/>
          </a:xfrm>
          <a:custGeom>
            <a:avLst/>
            <a:gdLst>
              <a:gd name="T0" fmla="*/ 256 w 726"/>
              <a:gd name="T1" fmla="*/ 110 h 990"/>
              <a:gd name="T2" fmla="*/ 242 w 726"/>
              <a:gd name="T3" fmla="*/ 141 h 990"/>
              <a:gd name="T4" fmla="*/ 222 w 726"/>
              <a:gd name="T5" fmla="*/ 169 h 990"/>
              <a:gd name="T6" fmla="*/ 194 w 726"/>
              <a:gd name="T7" fmla="*/ 191 h 990"/>
              <a:gd name="T8" fmla="*/ 156 w 726"/>
              <a:gd name="T9" fmla="*/ 204 h 990"/>
              <a:gd name="T10" fmla="*/ 102 w 726"/>
              <a:gd name="T11" fmla="*/ 209 h 990"/>
              <a:gd name="T12" fmla="*/ 215 w 726"/>
              <a:gd name="T13" fmla="*/ 313 h 990"/>
              <a:gd name="T14" fmla="*/ 360 w 726"/>
              <a:gd name="T15" fmla="*/ 911 h 990"/>
              <a:gd name="T16" fmla="*/ 262 w 726"/>
              <a:gd name="T17" fmla="*/ 93 h 990"/>
              <a:gd name="T18" fmla="*/ 421 w 726"/>
              <a:gd name="T19" fmla="*/ 1 h 990"/>
              <a:gd name="T20" fmla="*/ 442 w 726"/>
              <a:gd name="T21" fmla="*/ 7 h 990"/>
              <a:gd name="T22" fmla="*/ 452 w 726"/>
              <a:gd name="T23" fmla="*/ 17 h 990"/>
              <a:gd name="T24" fmla="*/ 454 w 726"/>
              <a:gd name="T25" fmla="*/ 23 h 990"/>
              <a:gd name="T26" fmla="*/ 455 w 726"/>
              <a:gd name="T27" fmla="*/ 284 h 990"/>
              <a:gd name="T28" fmla="*/ 726 w 726"/>
              <a:gd name="T29" fmla="*/ 988 h 990"/>
              <a:gd name="T30" fmla="*/ 413 w 726"/>
              <a:gd name="T31" fmla="*/ 989 h 990"/>
              <a:gd name="T32" fmla="*/ 413 w 726"/>
              <a:gd name="T33" fmla="*/ 989 h 990"/>
              <a:gd name="T34" fmla="*/ 361 w 726"/>
              <a:gd name="T35" fmla="*/ 990 h 990"/>
              <a:gd name="T36" fmla="*/ 299 w 726"/>
              <a:gd name="T37" fmla="*/ 990 h 990"/>
              <a:gd name="T38" fmla="*/ 234 w 726"/>
              <a:gd name="T39" fmla="*/ 990 h 990"/>
              <a:gd name="T40" fmla="*/ 190 w 726"/>
              <a:gd name="T41" fmla="*/ 988 h 990"/>
              <a:gd name="T42" fmla="*/ 165 w 726"/>
              <a:gd name="T43" fmla="*/ 979 h 990"/>
              <a:gd name="T44" fmla="*/ 152 w 726"/>
              <a:gd name="T45" fmla="*/ 966 h 990"/>
              <a:gd name="T46" fmla="*/ 145 w 726"/>
              <a:gd name="T47" fmla="*/ 952 h 990"/>
              <a:gd name="T48" fmla="*/ 143 w 726"/>
              <a:gd name="T49" fmla="*/ 943 h 990"/>
              <a:gd name="T50" fmla="*/ 141 w 726"/>
              <a:gd name="T51" fmla="*/ 394 h 990"/>
              <a:gd name="T52" fmla="*/ 48 w 726"/>
              <a:gd name="T53" fmla="*/ 393 h 990"/>
              <a:gd name="T54" fmla="*/ 22 w 726"/>
              <a:gd name="T55" fmla="*/ 386 h 990"/>
              <a:gd name="T56" fmla="*/ 9 w 726"/>
              <a:gd name="T57" fmla="*/ 373 h 990"/>
              <a:gd name="T58" fmla="*/ 2 w 726"/>
              <a:gd name="T59" fmla="*/ 360 h 990"/>
              <a:gd name="T60" fmla="*/ 0 w 726"/>
              <a:gd name="T61" fmla="*/ 351 h 990"/>
              <a:gd name="T62" fmla="*/ 0 w 726"/>
              <a:gd name="T63" fmla="*/ 161 h 990"/>
              <a:gd name="T64" fmla="*/ 8 w 726"/>
              <a:gd name="T65" fmla="*/ 132 h 990"/>
              <a:gd name="T66" fmla="*/ 23 w 726"/>
              <a:gd name="T67" fmla="*/ 114 h 990"/>
              <a:gd name="T68" fmla="*/ 41 w 726"/>
              <a:gd name="T69" fmla="*/ 105 h 990"/>
              <a:gd name="T70" fmla="*/ 53 w 726"/>
              <a:gd name="T71" fmla="*/ 102 h 990"/>
              <a:gd name="T72" fmla="*/ 88 w 726"/>
              <a:gd name="T73" fmla="*/ 91 h 990"/>
              <a:gd name="T74" fmla="*/ 144 w 726"/>
              <a:gd name="T75" fmla="*/ 66 h 990"/>
              <a:gd name="T76" fmla="*/ 183 w 726"/>
              <a:gd name="T77" fmla="*/ 39 h 990"/>
              <a:gd name="T78" fmla="*/ 205 w 726"/>
              <a:gd name="T79" fmla="*/ 17 h 990"/>
              <a:gd name="T80" fmla="*/ 217 w 726"/>
              <a:gd name="T81" fmla="*/ 2 h 990"/>
              <a:gd name="T82" fmla="*/ 223 w 726"/>
              <a:gd name="T83" fmla="*/ 0 h 990"/>
              <a:gd name="T84" fmla="*/ 249 w 726"/>
              <a:gd name="T85" fmla="*/ 0 h 990"/>
              <a:gd name="T86" fmla="*/ 290 w 726"/>
              <a:gd name="T87" fmla="*/ 0 h 990"/>
              <a:gd name="T88" fmla="*/ 335 w 726"/>
              <a:gd name="T89" fmla="*/ 0 h 990"/>
              <a:gd name="T90" fmla="*/ 375 w 726"/>
              <a:gd name="T91" fmla="*/ 0 h 990"/>
              <a:gd name="T92" fmla="*/ 400 w 726"/>
              <a:gd name="T93"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6" h="990">
                <a:moveTo>
                  <a:pt x="262" y="93"/>
                </a:moveTo>
                <a:lnTo>
                  <a:pt x="256" y="110"/>
                </a:lnTo>
                <a:lnTo>
                  <a:pt x="249" y="126"/>
                </a:lnTo>
                <a:lnTo>
                  <a:pt x="242" y="141"/>
                </a:lnTo>
                <a:lnTo>
                  <a:pt x="232" y="155"/>
                </a:lnTo>
                <a:lnTo>
                  <a:pt x="222" y="169"/>
                </a:lnTo>
                <a:lnTo>
                  <a:pt x="210" y="180"/>
                </a:lnTo>
                <a:lnTo>
                  <a:pt x="194" y="191"/>
                </a:lnTo>
                <a:lnTo>
                  <a:pt x="176" y="198"/>
                </a:lnTo>
                <a:lnTo>
                  <a:pt x="156" y="204"/>
                </a:lnTo>
                <a:lnTo>
                  <a:pt x="131" y="208"/>
                </a:lnTo>
                <a:lnTo>
                  <a:pt x="102" y="209"/>
                </a:lnTo>
                <a:lnTo>
                  <a:pt x="102" y="313"/>
                </a:lnTo>
                <a:lnTo>
                  <a:pt x="215" y="313"/>
                </a:lnTo>
                <a:lnTo>
                  <a:pt x="215" y="911"/>
                </a:lnTo>
                <a:lnTo>
                  <a:pt x="360" y="911"/>
                </a:lnTo>
                <a:lnTo>
                  <a:pt x="360" y="93"/>
                </a:lnTo>
                <a:lnTo>
                  <a:pt x="262" y="93"/>
                </a:lnTo>
                <a:close/>
                <a:moveTo>
                  <a:pt x="403" y="0"/>
                </a:moveTo>
                <a:lnTo>
                  <a:pt x="421" y="1"/>
                </a:lnTo>
                <a:lnTo>
                  <a:pt x="433" y="3"/>
                </a:lnTo>
                <a:lnTo>
                  <a:pt x="442" y="7"/>
                </a:lnTo>
                <a:lnTo>
                  <a:pt x="448" y="11"/>
                </a:lnTo>
                <a:lnTo>
                  <a:pt x="452" y="17"/>
                </a:lnTo>
                <a:lnTo>
                  <a:pt x="453" y="21"/>
                </a:lnTo>
                <a:lnTo>
                  <a:pt x="454" y="23"/>
                </a:lnTo>
                <a:lnTo>
                  <a:pt x="454" y="24"/>
                </a:lnTo>
                <a:lnTo>
                  <a:pt x="455" y="284"/>
                </a:lnTo>
                <a:lnTo>
                  <a:pt x="726" y="284"/>
                </a:lnTo>
                <a:lnTo>
                  <a:pt x="726" y="988"/>
                </a:lnTo>
                <a:lnTo>
                  <a:pt x="414" y="989"/>
                </a:lnTo>
                <a:lnTo>
                  <a:pt x="413" y="989"/>
                </a:lnTo>
                <a:lnTo>
                  <a:pt x="413" y="989"/>
                </a:lnTo>
                <a:lnTo>
                  <a:pt x="413" y="989"/>
                </a:lnTo>
                <a:lnTo>
                  <a:pt x="361" y="990"/>
                </a:lnTo>
                <a:lnTo>
                  <a:pt x="361" y="990"/>
                </a:lnTo>
                <a:lnTo>
                  <a:pt x="331" y="990"/>
                </a:lnTo>
                <a:lnTo>
                  <a:pt x="299" y="990"/>
                </a:lnTo>
                <a:lnTo>
                  <a:pt x="266" y="990"/>
                </a:lnTo>
                <a:lnTo>
                  <a:pt x="234" y="990"/>
                </a:lnTo>
                <a:lnTo>
                  <a:pt x="209" y="990"/>
                </a:lnTo>
                <a:lnTo>
                  <a:pt x="190" y="988"/>
                </a:lnTo>
                <a:lnTo>
                  <a:pt x="176" y="985"/>
                </a:lnTo>
                <a:lnTo>
                  <a:pt x="165" y="979"/>
                </a:lnTo>
                <a:lnTo>
                  <a:pt x="157" y="973"/>
                </a:lnTo>
                <a:lnTo>
                  <a:pt x="152" y="966"/>
                </a:lnTo>
                <a:lnTo>
                  <a:pt x="147" y="959"/>
                </a:lnTo>
                <a:lnTo>
                  <a:pt x="145" y="952"/>
                </a:lnTo>
                <a:lnTo>
                  <a:pt x="144" y="947"/>
                </a:lnTo>
                <a:lnTo>
                  <a:pt x="143" y="943"/>
                </a:lnTo>
                <a:lnTo>
                  <a:pt x="143" y="942"/>
                </a:lnTo>
                <a:lnTo>
                  <a:pt x="141" y="394"/>
                </a:lnTo>
                <a:lnTo>
                  <a:pt x="66" y="394"/>
                </a:lnTo>
                <a:lnTo>
                  <a:pt x="48" y="393"/>
                </a:lnTo>
                <a:lnTo>
                  <a:pt x="33" y="390"/>
                </a:lnTo>
                <a:lnTo>
                  <a:pt x="22" y="386"/>
                </a:lnTo>
                <a:lnTo>
                  <a:pt x="14" y="379"/>
                </a:lnTo>
                <a:lnTo>
                  <a:pt x="9" y="373"/>
                </a:lnTo>
                <a:lnTo>
                  <a:pt x="4" y="366"/>
                </a:lnTo>
                <a:lnTo>
                  <a:pt x="2" y="360"/>
                </a:lnTo>
                <a:lnTo>
                  <a:pt x="0" y="354"/>
                </a:lnTo>
                <a:lnTo>
                  <a:pt x="0" y="351"/>
                </a:lnTo>
                <a:lnTo>
                  <a:pt x="0" y="350"/>
                </a:lnTo>
                <a:lnTo>
                  <a:pt x="0" y="161"/>
                </a:lnTo>
                <a:lnTo>
                  <a:pt x="2" y="144"/>
                </a:lnTo>
                <a:lnTo>
                  <a:pt x="8" y="132"/>
                </a:lnTo>
                <a:lnTo>
                  <a:pt x="15" y="121"/>
                </a:lnTo>
                <a:lnTo>
                  <a:pt x="23" y="114"/>
                </a:lnTo>
                <a:lnTo>
                  <a:pt x="32" y="109"/>
                </a:lnTo>
                <a:lnTo>
                  <a:pt x="41" y="105"/>
                </a:lnTo>
                <a:lnTo>
                  <a:pt x="48" y="103"/>
                </a:lnTo>
                <a:lnTo>
                  <a:pt x="53" y="102"/>
                </a:lnTo>
                <a:lnTo>
                  <a:pt x="54" y="102"/>
                </a:lnTo>
                <a:lnTo>
                  <a:pt x="88" y="91"/>
                </a:lnTo>
                <a:lnTo>
                  <a:pt x="118" y="79"/>
                </a:lnTo>
                <a:lnTo>
                  <a:pt x="144" y="66"/>
                </a:lnTo>
                <a:lnTo>
                  <a:pt x="165" y="53"/>
                </a:lnTo>
                <a:lnTo>
                  <a:pt x="183" y="39"/>
                </a:lnTo>
                <a:lnTo>
                  <a:pt x="196" y="27"/>
                </a:lnTo>
                <a:lnTo>
                  <a:pt x="205" y="17"/>
                </a:lnTo>
                <a:lnTo>
                  <a:pt x="213" y="7"/>
                </a:lnTo>
                <a:lnTo>
                  <a:pt x="217" y="2"/>
                </a:lnTo>
                <a:lnTo>
                  <a:pt x="218" y="0"/>
                </a:lnTo>
                <a:lnTo>
                  <a:pt x="223" y="0"/>
                </a:lnTo>
                <a:lnTo>
                  <a:pt x="233" y="0"/>
                </a:lnTo>
                <a:lnTo>
                  <a:pt x="249" y="0"/>
                </a:lnTo>
                <a:lnTo>
                  <a:pt x="269" y="0"/>
                </a:lnTo>
                <a:lnTo>
                  <a:pt x="290" y="0"/>
                </a:lnTo>
                <a:lnTo>
                  <a:pt x="313" y="0"/>
                </a:lnTo>
                <a:lnTo>
                  <a:pt x="335" y="0"/>
                </a:lnTo>
                <a:lnTo>
                  <a:pt x="357" y="0"/>
                </a:lnTo>
                <a:lnTo>
                  <a:pt x="375" y="0"/>
                </a:lnTo>
                <a:lnTo>
                  <a:pt x="390" y="0"/>
                </a:lnTo>
                <a:lnTo>
                  <a:pt x="400" y="0"/>
                </a:lnTo>
                <a:lnTo>
                  <a:pt x="40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6" name="Freeform 5"/>
          <p:cNvSpPr>
            <a:spLocks/>
          </p:cNvSpPr>
          <p:nvPr/>
        </p:nvSpPr>
        <p:spPr bwMode="auto">
          <a:xfrm>
            <a:off x="4175126" y="900794"/>
            <a:ext cx="466725" cy="1244600"/>
          </a:xfrm>
          <a:custGeom>
            <a:avLst/>
            <a:gdLst>
              <a:gd name="T0" fmla="*/ 294 w 294"/>
              <a:gd name="T1" fmla="*/ 0 h 784"/>
              <a:gd name="T2" fmla="*/ 294 w 294"/>
              <a:gd name="T3" fmla="*/ 707 h 784"/>
              <a:gd name="T4" fmla="*/ 0 w 294"/>
              <a:gd name="T5" fmla="*/ 784 h 784"/>
              <a:gd name="T6" fmla="*/ 0 w 294"/>
              <a:gd name="T7" fmla="*/ 80 h 784"/>
              <a:gd name="T8" fmla="*/ 294 w 294"/>
              <a:gd name="T9" fmla="*/ 0 h 784"/>
            </a:gdLst>
            <a:ahLst/>
            <a:cxnLst>
              <a:cxn ang="0">
                <a:pos x="T0" y="T1"/>
              </a:cxn>
              <a:cxn ang="0">
                <a:pos x="T2" y="T3"/>
              </a:cxn>
              <a:cxn ang="0">
                <a:pos x="T4" y="T5"/>
              </a:cxn>
              <a:cxn ang="0">
                <a:pos x="T6" y="T7"/>
              </a:cxn>
              <a:cxn ang="0">
                <a:pos x="T8" y="T9"/>
              </a:cxn>
            </a:cxnLst>
            <a:rect l="0" t="0" r="r" b="b"/>
            <a:pathLst>
              <a:path w="294" h="784">
                <a:moveTo>
                  <a:pt x="294" y="0"/>
                </a:moveTo>
                <a:lnTo>
                  <a:pt x="294" y="707"/>
                </a:lnTo>
                <a:lnTo>
                  <a:pt x="0" y="784"/>
                </a:lnTo>
                <a:lnTo>
                  <a:pt x="0" y="80"/>
                </a:lnTo>
                <a:lnTo>
                  <a:pt x="294"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Freeform 6"/>
          <p:cNvSpPr>
            <a:spLocks/>
          </p:cNvSpPr>
          <p:nvPr/>
        </p:nvSpPr>
        <p:spPr bwMode="auto">
          <a:xfrm>
            <a:off x="738981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8" name="Rectangle 7"/>
          <p:cNvSpPr>
            <a:spLocks noChangeArrowheads="1"/>
          </p:cNvSpPr>
          <p:nvPr/>
        </p:nvSpPr>
        <p:spPr bwMode="auto">
          <a:xfrm>
            <a:off x="786447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9" name="Freeform 8"/>
          <p:cNvSpPr>
            <a:spLocks/>
          </p:cNvSpPr>
          <p:nvPr/>
        </p:nvSpPr>
        <p:spPr bwMode="auto">
          <a:xfrm>
            <a:off x="4175126" y="2610531"/>
            <a:ext cx="466725" cy="1246188"/>
          </a:xfrm>
          <a:custGeom>
            <a:avLst/>
            <a:gdLst>
              <a:gd name="T0" fmla="*/ 294 w 294"/>
              <a:gd name="T1" fmla="*/ 0 h 785"/>
              <a:gd name="T2" fmla="*/ 294 w 294"/>
              <a:gd name="T3" fmla="*/ 707 h 785"/>
              <a:gd name="T4" fmla="*/ 0 w 294"/>
              <a:gd name="T5" fmla="*/ 785 h 785"/>
              <a:gd name="T6" fmla="*/ 0 w 294"/>
              <a:gd name="T7" fmla="*/ 80 h 785"/>
              <a:gd name="T8" fmla="*/ 294 w 294"/>
              <a:gd name="T9" fmla="*/ 0 h 785"/>
            </a:gdLst>
            <a:ahLst/>
            <a:cxnLst>
              <a:cxn ang="0">
                <a:pos x="T0" y="T1"/>
              </a:cxn>
              <a:cxn ang="0">
                <a:pos x="T2" y="T3"/>
              </a:cxn>
              <a:cxn ang="0">
                <a:pos x="T4" y="T5"/>
              </a:cxn>
              <a:cxn ang="0">
                <a:pos x="T6" y="T7"/>
              </a:cxn>
              <a:cxn ang="0">
                <a:pos x="T8" y="T9"/>
              </a:cxn>
            </a:cxnLst>
            <a:rect l="0" t="0" r="r" b="b"/>
            <a:pathLst>
              <a:path w="294" h="785">
                <a:moveTo>
                  <a:pt x="294" y="0"/>
                </a:moveTo>
                <a:lnTo>
                  <a:pt x="294" y="707"/>
                </a:lnTo>
                <a:lnTo>
                  <a:pt x="0" y="785"/>
                </a:lnTo>
                <a:lnTo>
                  <a:pt x="0" y="80"/>
                </a:lnTo>
                <a:lnTo>
                  <a:pt x="294"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0" name="Rectangle 9"/>
          <p:cNvSpPr>
            <a:spLocks noChangeArrowheads="1"/>
          </p:cNvSpPr>
          <p:nvPr/>
        </p:nvSpPr>
        <p:spPr bwMode="auto">
          <a:xfrm>
            <a:off x="4641851" y="2610531"/>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1" name="Freeform 10"/>
          <p:cNvSpPr>
            <a:spLocks/>
          </p:cNvSpPr>
          <p:nvPr/>
        </p:nvSpPr>
        <p:spPr bwMode="auto">
          <a:xfrm>
            <a:off x="7389813" y="2610531"/>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3" name="Freeform 12"/>
          <p:cNvSpPr>
            <a:spLocks noEditPoints="1"/>
          </p:cNvSpPr>
          <p:nvPr/>
        </p:nvSpPr>
        <p:spPr bwMode="auto">
          <a:xfrm>
            <a:off x="3009901" y="2300969"/>
            <a:ext cx="1165225" cy="1562100"/>
          </a:xfrm>
          <a:custGeom>
            <a:avLst/>
            <a:gdLst>
              <a:gd name="T0" fmla="*/ 232 w 734"/>
              <a:gd name="T1" fmla="*/ 109 h 984"/>
              <a:gd name="T2" fmla="*/ 157 w 734"/>
              <a:gd name="T3" fmla="*/ 152 h 984"/>
              <a:gd name="T4" fmla="*/ 118 w 734"/>
              <a:gd name="T5" fmla="*/ 229 h 984"/>
              <a:gd name="T6" fmla="*/ 110 w 734"/>
              <a:gd name="T7" fmla="*/ 373 h 984"/>
              <a:gd name="T8" fmla="*/ 231 w 734"/>
              <a:gd name="T9" fmla="*/ 267 h 984"/>
              <a:gd name="T10" fmla="*/ 253 w 734"/>
              <a:gd name="T11" fmla="*/ 225 h 984"/>
              <a:gd name="T12" fmla="*/ 295 w 734"/>
              <a:gd name="T13" fmla="*/ 213 h 984"/>
              <a:gd name="T14" fmla="*/ 335 w 734"/>
              <a:gd name="T15" fmla="*/ 222 h 984"/>
              <a:gd name="T16" fmla="*/ 356 w 734"/>
              <a:gd name="T17" fmla="*/ 258 h 984"/>
              <a:gd name="T18" fmla="*/ 360 w 734"/>
              <a:gd name="T19" fmla="*/ 338 h 984"/>
              <a:gd name="T20" fmla="*/ 329 w 734"/>
              <a:gd name="T21" fmla="*/ 428 h 984"/>
              <a:gd name="T22" fmla="*/ 277 w 734"/>
              <a:gd name="T23" fmla="*/ 502 h 984"/>
              <a:gd name="T24" fmla="*/ 214 w 734"/>
              <a:gd name="T25" fmla="*/ 569 h 984"/>
              <a:gd name="T26" fmla="*/ 157 w 734"/>
              <a:gd name="T27" fmla="*/ 639 h 984"/>
              <a:gd name="T28" fmla="*/ 119 w 734"/>
              <a:gd name="T29" fmla="*/ 724 h 984"/>
              <a:gd name="T30" fmla="*/ 110 w 734"/>
              <a:gd name="T31" fmla="*/ 890 h 984"/>
              <a:gd name="T32" fmla="*/ 237 w 734"/>
              <a:gd name="T33" fmla="*/ 779 h 984"/>
              <a:gd name="T34" fmla="*/ 248 w 734"/>
              <a:gd name="T35" fmla="*/ 713 h 984"/>
              <a:gd name="T36" fmla="*/ 291 w 734"/>
              <a:gd name="T37" fmla="*/ 650 h 984"/>
              <a:gd name="T38" fmla="*/ 353 w 734"/>
              <a:gd name="T39" fmla="*/ 582 h 984"/>
              <a:gd name="T40" fmla="*/ 418 w 734"/>
              <a:gd name="T41" fmla="*/ 506 h 984"/>
              <a:gd name="T42" fmla="*/ 468 w 734"/>
              <a:gd name="T43" fmla="*/ 413 h 984"/>
              <a:gd name="T44" fmla="*/ 488 w 734"/>
              <a:gd name="T45" fmla="*/ 298 h 984"/>
              <a:gd name="T46" fmla="*/ 471 w 734"/>
              <a:gd name="T47" fmla="*/ 199 h 984"/>
              <a:gd name="T48" fmla="*/ 420 w 734"/>
              <a:gd name="T49" fmla="*/ 134 h 984"/>
              <a:gd name="T50" fmla="*/ 335 w 734"/>
              <a:gd name="T51" fmla="*/ 103 h 984"/>
              <a:gd name="T52" fmla="*/ 288 w 734"/>
              <a:gd name="T53" fmla="*/ 0 h 984"/>
              <a:gd name="T54" fmla="*/ 373 w 734"/>
              <a:gd name="T55" fmla="*/ 6 h 984"/>
              <a:gd name="T56" fmla="*/ 468 w 734"/>
              <a:gd name="T57" fmla="*/ 36 h 984"/>
              <a:gd name="T58" fmla="*/ 533 w 734"/>
              <a:gd name="T59" fmla="*/ 83 h 984"/>
              <a:gd name="T60" fmla="*/ 572 w 734"/>
              <a:gd name="T61" fmla="*/ 138 h 984"/>
              <a:gd name="T62" fmla="*/ 593 w 734"/>
              <a:gd name="T63" fmla="*/ 192 h 984"/>
              <a:gd name="T64" fmla="*/ 600 w 734"/>
              <a:gd name="T65" fmla="*/ 238 h 984"/>
              <a:gd name="T66" fmla="*/ 601 w 734"/>
              <a:gd name="T67" fmla="*/ 267 h 984"/>
              <a:gd name="T68" fmla="*/ 600 w 734"/>
              <a:gd name="T69" fmla="*/ 275 h 984"/>
              <a:gd name="T70" fmla="*/ 572 w 734"/>
              <a:gd name="T71" fmla="*/ 980 h 984"/>
              <a:gd name="T72" fmla="*/ 104 w 734"/>
              <a:gd name="T73" fmla="*/ 978 h 984"/>
              <a:gd name="T74" fmla="*/ 46 w 734"/>
              <a:gd name="T75" fmla="*/ 958 h 984"/>
              <a:gd name="T76" fmla="*/ 17 w 734"/>
              <a:gd name="T77" fmla="*/ 931 h 984"/>
              <a:gd name="T78" fmla="*/ 5 w 734"/>
              <a:gd name="T79" fmla="*/ 906 h 984"/>
              <a:gd name="T80" fmla="*/ 3 w 734"/>
              <a:gd name="T81" fmla="*/ 895 h 984"/>
              <a:gd name="T82" fmla="*/ 9 w 734"/>
              <a:gd name="T83" fmla="*/ 673 h 984"/>
              <a:gd name="T84" fmla="*/ 33 w 734"/>
              <a:gd name="T85" fmla="*/ 600 h 984"/>
              <a:gd name="T86" fmla="*/ 62 w 734"/>
              <a:gd name="T87" fmla="*/ 545 h 984"/>
              <a:gd name="T88" fmla="*/ 81 w 734"/>
              <a:gd name="T89" fmla="*/ 517 h 984"/>
              <a:gd name="T90" fmla="*/ 45 w 734"/>
              <a:gd name="T91" fmla="*/ 494 h 984"/>
              <a:gd name="T92" fmla="*/ 13 w 734"/>
              <a:gd name="T93" fmla="*/ 454 h 984"/>
              <a:gd name="T94" fmla="*/ 4 w 734"/>
              <a:gd name="T95" fmla="*/ 426 h 984"/>
              <a:gd name="T96" fmla="*/ 0 w 734"/>
              <a:gd name="T97" fmla="*/ 325 h 984"/>
              <a:gd name="T98" fmla="*/ 17 w 734"/>
              <a:gd name="T99" fmla="*/ 207 h 984"/>
              <a:gd name="T100" fmla="*/ 54 w 734"/>
              <a:gd name="T101" fmla="*/ 122 h 984"/>
              <a:gd name="T102" fmla="*/ 103 w 734"/>
              <a:gd name="T103" fmla="*/ 64 h 984"/>
              <a:gd name="T104" fmla="*/ 159 w 734"/>
              <a:gd name="T105" fmla="*/ 28 h 984"/>
              <a:gd name="T106" fmla="*/ 211 w 734"/>
              <a:gd name="T107" fmla="*/ 9 h 984"/>
              <a:gd name="T108" fmla="*/ 256 w 734"/>
              <a:gd name="T109" fmla="*/ 1 h 984"/>
              <a:gd name="T110" fmla="*/ 284 w 734"/>
              <a:gd name="T111" fmla="*/ 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4" h="984">
                <a:moveTo>
                  <a:pt x="299" y="101"/>
                </a:moveTo>
                <a:lnTo>
                  <a:pt x="263" y="103"/>
                </a:lnTo>
                <a:lnTo>
                  <a:pt x="232" y="109"/>
                </a:lnTo>
                <a:lnTo>
                  <a:pt x="203" y="119"/>
                </a:lnTo>
                <a:lnTo>
                  <a:pt x="179" y="134"/>
                </a:lnTo>
                <a:lnTo>
                  <a:pt x="157" y="152"/>
                </a:lnTo>
                <a:lnTo>
                  <a:pt x="141" y="174"/>
                </a:lnTo>
                <a:lnTo>
                  <a:pt x="127" y="199"/>
                </a:lnTo>
                <a:lnTo>
                  <a:pt x="118" y="229"/>
                </a:lnTo>
                <a:lnTo>
                  <a:pt x="112" y="261"/>
                </a:lnTo>
                <a:lnTo>
                  <a:pt x="110" y="298"/>
                </a:lnTo>
                <a:lnTo>
                  <a:pt x="110" y="373"/>
                </a:lnTo>
                <a:lnTo>
                  <a:pt x="230" y="373"/>
                </a:lnTo>
                <a:lnTo>
                  <a:pt x="230" y="289"/>
                </a:lnTo>
                <a:lnTo>
                  <a:pt x="231" y="267"/>
                </a:lnTo>
                <a:lnTo>
                  <a:pt x="236" y="250"/>
                </a:lnTo>
                <a:lnTo>
                  <a:pt x="243" y="235"/>
                </a:lnTo>
                <a:lnTo>
                  <a:pt x="253" y="225"/>
                </a:lnTo>
                <a:lnTo>
                  <a:pt x="265" y="218"/>
                </a:lnTo>
                <a:lnTo>
                  <a:pt x="280" y="214"/>
                </a:lnTo>
                <a:lnTo>
                  <a:pt x="295" y="213"/>
                </a:lnTo>
                <a:lnTo>
                  <a:pt x="310" y="214"/>
                </a:lnTo>
                <a:lnTo>
                  <a:pt x="323" y="217"/>
                </a:lnTo>
                <a:lnTo>
                  <a:pt x="335" y="222"/>
                </a:lnTo>
                <a:lnTo>
                  <a:pt x="344" y="230"/>
                </a:lnTo>
                <a:lnTo>
                  <a:pt x="351" y="243"/>
                </a:lnTo>
                <a:lnTo>
                  <a:pt x="356" y="258"/>
                </a:lnTo>
                <a:lnTo>
                  <a:pt x="361" y="278"/>
                </a:lnTo>
                <a:lnTo>
                  <a:pt x="362" y="302"/>
                </a:lnTo>
                <a:lnTo>
                  <a:pt x="360" y="338"/>
                </a:lnTo>
                <a:lnTo>
                  <a:pt x="353" y="370"/>
                </a:lnTo>
                <a:lnTo>
                  <a:pt x="343" y="400"/>
                </a:lnTo>
                <a:lnTo>
                  <a:pt x="329" y="428"/>
                </a:lnTo>
                <a:lnTo>
                  <a:pt x="314" y="454"/>
                </a:lnTo>
                <a:lnTo>
                  <a:pt x="296" y="479"/>
                </a:lnTo>
                <a:lnTo>
                  <a:pt x="277" y="502"/>
                </a:lnTo>
                <a:lnTo>
                  <a:pt x="257" y="524"/>
                </a:lnTo>
                <a:lnTo>
                  <a:pt x="236" y="546"/>
                </a:lnTo>
                <a:lnTo>
                  <a:pt x="214" y="569"/>
                </a:lnTo>
                <a:lnTo>
                  <a:pt x="195" y="592"/>
                </a:lnTo>
                <a:lnTo>
                  <a:pt x="175" y="615"/>
                </a:lnTo>
                <a:lnTo>
                  <a:pt x="157" y="639"/>
                </a:lnTo>
                <a:lnTo>
                  <a:pt x="142" y="665"/>
                </a:lnTo>
                <a:lnTo>
                  <a:pt x="128" y="694"/>
                </a:lnTo>
                <a:lnTo>
                  <a:pt x="119" y="724"/>
                </a:lnTo>
                <a:lnTo>
                  <a:pt x="112" y="758"/>
                </a:lnTo>
                <a:lnTo>
                  <a:pt x="110" y="795"/>
                </a:lnTo>
                <a:lnTo>
                  <a:pt x="110" y="890"/>
                </a:lnTo>
                <a:lnTo>
                  <a:pt x="477" y="890"/>
                </a:lnTo>
                <a:lnTo>
                  <a:pt x="477" y="779"/>
                </a:lnTo>
                <a:lnTo>
                  <a:pt x="237" y="779"/>
                </a:lnTo>
                <a:lnTo>
                  <a:pt x="235" y="757"/>
                </a:lnTo>
                <a:lnTo>
                  <a:pt x="239" y="735"/>
                </a:lnTo>
                <a:lnTo>
                  <a:pt x="248" y="713"/>
                </a:lnTo>
                <a:lnTo>
                  <a:pt x="259" y="692"/>
                </a:lnTo>
                <a:lnTo>
                  <a:pt x="274" y="672"/>
                </a:lnTo>
                <a:lnTo>
                  <a:pt x="291" y="650"/>
                </a:lnTo>
                <a:lnTo>
                  <a:pt x="311" y="628"/>
                </a:lnTo>
                <a:lnTo>
                  <a:pt x="332" y="606"/>
                </a:lnTo>
                <a:lnTo>
                  <a:pt x="353" y="582"/>
                </a:lnTo>
                <a:lnTo>
                  <a:pt x="375" y="559"/>
                </a:lnTo>
                <a:lnTo>
                  <a:pt x="397" y="533"/>
                </a:lnTo>
                <a:lnTo>
                  <a:pt x="418" y="506"/>
                </a:lnTo>
                <a:lnTo>
                  <a:pt x="437" y="477"/>
                </a:lnTo>
                <a:lnTo>
                  <a:pt x="454" y="446"/>
                </a:lnTo>
                <a:lnTo>
                  <a:pt x="468" y="413"/>
                </a:lnTo>
                <a:lnTo>
                  <a:pt x="479" y="376"/>
                </a:lnTo>
                <a:lnTo>
                  <a:pt x="486" y="338"/>
                </a:lnTo>
                <a:lnTo>
                  <a:pt x="488" y="298"/>
                </a:lnTo>
                <a:lnTo>
                  <a:pt x="486" y="261"/>
                </a:lnTo>
                <a:lnTo>
                  <a:pt x="481" y="229"/>
                </a:lnTo>
                <a:lnTo>
                  <a:pt x="471" y="199"/>
                </a:lnTo>
                <a:lnTo>
                  <a:pt x="458" y="174"/>
                </a:lnTo>
                <a:lnTo>
                  <a:pt x="440" y="152"/>
                </a:lnTo>
                <a:lnTo>
                  <a:pt x="420" y="134"/>
                </a:lnTo>
                <a:lnTo>
                  <a:pt x="395" y="119"/>
                </a:lnTo>
                <a:lnTo>
                  <a:pt x="367" y="109"/>
                </a:lnTo>
                <a:lnTo>
                  <a:pt x="335" y="103"/>
                </a:lnTo>
                <a:lnTo>
                  <a:pt x="299" y="101"/>
                </a:lnTo>
                <a:close/>
                <a:moveTo>
                  <a:pt x="284" y="0"/>
                </a:moveTo>
                <a:lnTo>
                  <a:pt x="288" y="0"/>
                </a:lnTo>
                <a:lnTo>
                  <a:pt x="290" y="0"/>
                </a:lnTo>
                <a:lnTo>
                  <a:pt x="334" y="2"/>
                </a:lnTo>
                <a:lnTo>
                  <a:pt x="373" y="6"/>
                </a:lnTo>
                <a:lnTo>
                  <a:pt x="409" y="15"/>
                </a:lnTo>
                <a:lnTo>
                  <a:pt x="440" y="25"/>
                </a:lnTo>
                <a:lnTo>
                  <a:pt x="468" y="36"/>
                </a:lnTo>
                <a:lnTo>
                  <a:pt x="493" y="51"/>
                </a:lnTo>
                <a:lnTo>
                  <a:pt x="515" y="66"/>
                </a:lnTo>
                <a:lnTo>
                  <a:pt x="533" y="83"/>
                </a:lnTo>
                <a:lnTo>
                  <a:pt x="548" y="101"/>
                </a:lnTo>
                <a:lnTo>
                  <a:pt x="562" y="119"/>
                </a:lnTo>
                <a:lnTo>
                  <a:pt x="572" y="138"/>
                </a:lnTo>
                <a:lnTo>
                  <a:pt x="580" y="157"/>
                </a:lnTo>
                <a:lnTo>
                  <a:pt x="587" y="174"/>
                </a:lnTo>
                <a:lnTo>
                  <a:pt x="593" y="192"/>
                </a:lnTo>
                <a:lnTo>
                  <a:pt x="596" y="208"/>
                </a:lnTo>
                <a:lnTo>
                  <a:pt x="599" y="224"/>
                </a:lnTo>
                <a:lnTo>
                  <a:pt x="600" y="238"/>
                </a:lnTo>
                <a:lnTo>
                  <a:pt x="601" y="250"/>
                </a:lnTo>
                <a:lnTo>
                  <a:pt x="601" y="260"/>
                </a:lnTo>
                <a:lnTo>
                  <a:pt x="601" y="267"/>
                </a:lnTo>
                <a:lnTo>
                  <a:pt x="601" y="273"/>
                </a:lnTo>
                <a:lnTo>
                  <a:pt x="600" y="274"/>
                </a:lnTo>
                <a:lnTo>
                  <a:pt x="600" y="275"/>
                </a:lnTo>
                <a:lnTo>
                  <a:pt x="734" y="275"/>
                </a:lnTo>
                <a:lnTo>
                  <a:pt x="734" y="980"/>
                </a:lnTo>
                <a:lnTo>
                  <a:pt x="572" y="980"/>
                </a:lnTo>
                <a:lnTo>
                  <a:pt x="162" y="984"/>
                </a:lnTo>
                <a:lnTo>
                  <a:pt x="131" y="983"/>
                </a:lnTo>
                <a:lnTo>
                  <a:pt x="104" y="978"/>
                </a:lnTo>
                <a:lnTo>
                  <a:pt x="81" y="973"/>
                </a:lnTo>
                <a:lnTo>
                  <a:pt x="61" y="966"/>
                </a:lnTo>
                <a:lnTo>
                  <a:pt x="46" y="958"/>
                </a:lnTo>
                <a:lnTo>
                  <a:pt x="33" y="949"/>
                </a:lnTo>
                <a:lnTo>
                  <a:pt x="24" y="940"/>
                </a:lnTo>
                <a:lnTo>
                  <a:pt x="17" y="931"/>
                </a:lnTo>
                <a:lnTo>
                  <a:pt x="11" y="921"/>
                </a:lnTo>
                <a:lnTo>
                  <a:pt x="7" y="913"/>
                </a:lnTo>
                <a:lnTo>
                  <a:pt x="5" y="906"/>
                </a:lnTo>
                <a:lnTo>
                  <a:pt x="4" y="901"/>
                </a:lnTo>
                <a:lnTo>
                  <a:pt x="4" y="896"/>
                </a:lnTo>
                <a:lnTo>
                  <a:pt x="3" y="895"/>
                </a:lnTo>
                <a:lnTo>
                  <a:pt x="3" y="728"/>
                </a:lnTo>
                <a:lnTo>
                  <a:pt x="5" y="700"/>
                </a:lnTo>
                <a:lnTo>
                  <a:pt x="9" y="673"/>
                </a:lnTo>
                <a:lnTo>
                  <a:pt x="16" y="648"/>
                </a:lnTo>
                <a:lnTo>
                  <a:pt x="24" y="623"/>
                </a:lnTo>
                <a:lnTo>
                  <a:pt x="33" y="600"/>
                </a:lnTo>
                <a:lnTo>
                  <a:pt x="44" y="579"/>
                </a:lnTo>
                <a:lnTo>
                  <a:pt x="53" y="562"/>
                </a:lnTo>
                <a:lnTo>
                  <a:pt x="62" y="545"/>
                </a:lnTo>
                <a:lnTo>
                  <a:pt x="70" y="533"/>
                </a:lnTo>
                <a:lnTo>
                  <a:pt x="77" y="523"/>
                </a:lnTo>
                <a:lnTo>
                  <a:pt x="81" y="517"/>
                </a:lnTo>
                <a:lnTo>
                  <a:pt x="83" y="515"/>
                </a:lnTo>
                <a:lnTo>
                  <a:pt x="61" y="506"/>
                </a:lnTo>
                <a:lnTo>
                  <a:pt x="45" y="494"/>
                </a:lnTo>
                <a:lnTo>
                  <a:pt x="31" y="481"/>
                </a:lnTo>
                <a:lnTo>
                  <a:pt x="21" y="467"/>
                </a:lnTo>
                <a:lnTo>
                  <a:pt x="13" y="454"/>
                </a:lnTo>
                <a:lnTo>
                  <a:pt x="9" y="443"/>
                </a:lnTo>
                <a:lnTo>
                  <a:pt x="6" y="432"/>
                </a:lnTo>
                <a:lnTo>
                  <a:pt x="4" y="426"/>
                </a:lnTo>
                <a:lnTo>
                  <a:pt x="4" y="424"/>
                </a:lnTo>
                <a:lnTo>
                  <a:pt x="0" y="372"/>
                </a:lnTo>
                <a:lnTo>
                  <a:pt x="0" y="325"/>
                </a:lnTo>
                <a:lnTo>
                  <a:pt x="3" y="282"/>
                </a:lnTo>
                <a:lnTo>
                  <a:pt x="8" y="243"/>
                </a:lnTo>
                <a:lnTo>
                  <a:pt x="17" y="207"/>
                </a:lnTo>
                <a:lnTo>
                  <a:pt x="27" y="176"/>
                </a:lnTo>
                <a:lnTo>
                  <a:pt x="39" y="148"/>
                </a:lnTo>
                <a:lnTo>
                  <a:pt x="54" y="122"/>
                </a:lnTo>
                <a:lnTo>
                  <a:pt x="69" y="101"/>
                </a:lnTo>
                <a:lnTo>
                  <a:pt x="86" y="81"/>
                </a:lnTo>
                <a:lnTo>
                  <a:pt x="103" y="64"/>
                </a:lnTo>
                <a:lnTo>
                  <a:pt x="121" y="51"/>
                </a:lnTo>
                <a:lnTo>
                  <a:pt x="140" y="38"/>
                </a:lnTo>
                <a:lnTo>
                  <a:pt x="159" y="28"/>
                </a:lnTo>
                <a:lnTo>
                  <a:pt x="176" y="21"/>
                </a:lnTo>
                <a:lnTo>
                  <a:pt x="195" y="14"/>
                </a:lnTo>
                <a:lnTo>
                  <a:pt x="211" y="9"/>
                </a:lnTo>
                <a:lnTo>
                  <a:pt x="228" y="5"/>
                </a:lnTo>
                <a:lnTo>
                  <a:pt x="242" y="3"/>
                </a:lnTo>
                <a:lnTo>
                  <a:pt x="256" y="1"/>
                </a:lnTo>
                <a:lnTo>
                  <a:pt x="267" y="0"/>
                </a:lnTo>
                <a:lnTo>
                  <a:pt x="277" y="0"/>
                </a:lnTo>
                <a:lnTo>
                  <a:pt x="28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4" name="Freeform 13"/>
          <p:cNvSpPr>
            <a:spLocks/>
          </p:cNvSpPr>
          <p:nvPr/>
        </p:nvSpPr>
        <p:spPr bwMode="auto">
          <a:xfrm>
            <a:off x="4159251" y="4363131"/>
            <a:ext cx="482600" cy="1239838"/>
          </a:xfrm>
          <a:custGeom>
            <a:avLst/>
            <a:gdLst>
              <a:gd name="T0" fmla="*/ 304 w 304"/>
              <a:gd name="T1" fmla="*/ 0 h 781"/>
              <a:gd name="T2" fmla="*/ 304 w 304"/>
              <a:gd name="T3" fmla="*/ 702 h 781"/>
              <a:gd name="T4" fmla="*/ 0 w 304"/>
              <a:gd name="T5" fmla="*/ 781 h 781"/>
              <a:gd name="T6" fmla="*/ 0 w 304"/>
              <a:gd name="T7" fmla="*/ 82 h 781"/>
              <a:gd name="T8" fmla="*/ 304 w 304"/>
              <a:gd name="T9" fmla="*/ 0 h 781"/>
            </a:gdLst>
            <a:ahLst/>
            <a:cxnLst>
              <a:cxn ang="0">
                <a:pos x="T0" y="T1"/>
              </a:cxn>
              <a:cxn ang="0">
                <a:pos x="T2" y="T3"/>
              </a:cxn>
              <a:cxn ang="0">
                <a:pos x="T4" y="T5"/>
              </a:cxn>
              <a:cxn ang="0">
                <a:pos x="T6" y="T7"/>
              </a:cxn>
              <a:cxn ang="0">
                <a:pos x="T8" y="T9"/>
              </a:cxn>
            </a:cxnLst>
            <a:rect l="0" t="0" r="r" b="b"/>
            <a:pathLst>
              <a:path w="304" h="781">
                <a:moveTo>
                  <a:pt x="304" y="0"/>
                </a:moveTo>
                <a:lnTo>
                  <a:pt x="304" y="702"/>
                </a:lnTo>
                <a:lnTo>
                  <a:pt x="0" y="781"/>
                </a:lnTo>
                <a:lnTo>
                  <a:pt x="0" y="82"/>
                </a:lnTo>
                <a:lnTo>
                  <a:pt x="304"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5" name="Rectangle 17"/>
          <p:cNvSpPr>
            <a:spLocks noChangeArrowheads="1"/>
          </p:cNvSpPr>
          <p:nvPr/>
        </p:nvSpPr>
        <p:spPr bwMode="auto">
          <a:xfrm>
            <a:off x="4641851" y="4363131"/>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6" name="Freeform 18"/>
          <p:cNvSpPr>
            <a:spLocks/>
          </p:cNvSpPr>
          <p:nvPr/>
        </p:nvSpPr>
        <p:spPr bwMode="auto">
          <a:xfrm>
            <a:off x="7389813" y="4363131"/>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7" name="Rectangle 19"/>
          <p:cNvSpPr>
            <a:spLocks noChangeArrowheads="1"/>
          </p:cNvSpPr>
          <p:nvPr/>
        </p:nvSpPr>
        <p:spPr bwMode="auto">
          <a:xfrm>
            <a:off x="7864476" y="4482194"/>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18" name="Freeform 20"/>
          <p:cNvSpPr>
            <a:spLocks noEditPoints="1"/>
          </p:cNvSpPr>
          <p:nvPr/>
        </p:nvSpPr>
        <p:spPr bwMode="auto">
          <a:xfrm>
            <a:off x="3011488" y="4020231"/>
            <a:ext cx="1147762" cy="1582738"/>
          </a:xfrm>
          <a:custGeom>
            <a:avLst/>
            <a:gdLst>
              <a:gd name="T0" fmla="*/ 196 w 723"/>
              <a:gd name="T1" fmla="*/ 121 h 997"/>
              <a:gd name="T2" fmla="*/ 121 w 723"/>
              <a:gd name="T3" fmla="*/ 203 h 997"/>
              <a:gd name="T4" fmla="*/ 104 w 723"/>
              <a:gd name="T5" fmla="*/ 346 h 997"/>
              <a:gd name="T6" fmla="*/ 228 w 723"/>
              <a:gd name="T7" fmla="*/ 254 h 997"/>
              <a:gd name="T8" fmla="*/ 271 w 723"/>
              <a:gd name="T9" fmla="*/ 218 h 997"/>
              <a:gd name="T10" fmla="*/ 325 w 723"/>
              <a:gd name="T11" fmla="*/ 226 h 997"/>
              <a:gd name="T12" fmla="*/ 351 w 723"/>
              <a:gd name="T13" fmla="*/ 283 h 997"/>
              <a:gd name="T14" fmla="*/ 347 w 723"/>
              <a:gd name="T15" fmla="*/ 392 h 997"/>
              <a:gd name="T16" fmla="*/ 309 w 723"/>
              <a:gd name="T17" fmla="*/ 432 h 997"/>
              <a:gd name="T18" fmla="*/ 228 w 723"/>
              <a:gd name="T19" fmla="*/ 550 h 997"/>
              <a:gd name="T20" fmla="*/ 321 w 723"/>
              <a:gd name="T21" fmla="*/ 563 h 997"/>
              <a:gd name="T22" fmla="*/ 351 w 723"/>
              <a:gd name="T23" fmla="*/ 626 h 997"/>
              <a:gd name="T24" fmla="*/ 348 w 723"/>
              <a:gd name="T25" fmla="*/ 759 h 997"/>
              <a:gd name="T26" fmla="*/ 314 w 723"/>
              <a:gd name="T27" fmla="*/ 801 h 997"/>
              <a:gd name="T28" fmla="*/ 257 w 723"/>
              <a:gd name="T29" fmla="*/ 799 h 997"/>
              <a:gd name="T30" fmla="*/ 224 w 723"/>
              <a:gd name="T31" fmla="*/ 748 h 997"/>
              <a:gd name="T32" fmla="*/ 104 w 723"/>
              <a:gd name="T33" fmla="*/ 718 h 997"/>
              <a:gd name="T34" fmla="*/ 134 w 723"/>
              <a:gd name="T35" fmla="*/ 844 h 997"/>
              <a:gd name="T36" fmla="*/ 224 w 723"/>
              <a:gd name="T37" fmla="*/ 911 h 997"/>
              <a:gd name="T38" fmla="*/ 357 w 723"/>
              <a:gd name="T39" fmla="*/ 911 h 997"/>
              <a:gd name="T40" fmla="*/ 448 w 723"/>
              <a:gd name="T41" fmla="*/ 844 h 997"/>
              <a:gd name="T42" fmla="*/ 478 w 723"/>
              <a:gd name="T43" fmla="*/ 718 h 997"/>
              <a:gd name="T44" fmla="*/ 466 w 723"/>
              <a:gd name="T45" fmla="*/ 574 h 997"/>
              <a:gd name="T46" fmla="*/ 412 w 723"/>
              <a:gd name="T47" fmla="*/ 500 h 997"/>
              <a:gd name="T48" fmla="*/ 450 w 723"/>
              <a:gd name="T49" fmla="*/ 439 h 997"/>
              <a:gd name="T50" fmla="*/ 478 w 723"/>
              <a:gd name="T51" fmla="*/ 323 h 997"/>
              <a:gd name="T52" fmla="*/ 461 w 723"/>
              <a:gd name="T53" fmla="*/ 203 h 997"/>
              <a:gd name="T54" fmla="*/ 385 w 723"/>
              <a:gd name="T55" fmla="*/ 121 h 997"/>
              <a:gd name="T56" fmla="*/ 284 w 723"/>
              <a:gd name="T57" fmla="*/ 0 h 997"/>
              <a:gd name="T58" fmla="*/ 373 w 723"/>
              <a:gd name="T59" fmla="*/ 6 h 997"/>
              <a:gd name="T60" fmla="*/ 492 w 723"/>
              <a:gd name="T61" fmla="*/ 50 h 997"/>
              <a:gd name="T62" fmla="*/ 560 w 723"/>
              <a:gd name="T63" fmla="*/ 118 h 997"/>
              <a:gd name="T64" fmla="*/ 591 w 723"/>
              <a:gd name="T65" fmla="*/ 193 h 997"/>
              <a:gd name="T66" fmla="*/ 599 w 723"/>
              <a:gd name="T67" fmla="*/ 256 h 997"/>
              <a:gd name="T68" fmla="*/ 597 w 723"/>
              <a:gd name="T69" fmla="*/ 290 h 997"/>
              <a:gd name="T70" fmla="*/ 250 w 723"/>
              <a:gd name="T71" fmla="*/ 997 h 997"/>
              <a:gd name="T72" fmla="*/ 115 w 723"/>
              <a:gd name="T73" fmla="*/ 982 h 997"/>
              <a:gd name="T74" fmla="*/ 40 w 723"/>
              <a:gd name="T75" fmla="*/ 936 h 997"/>
              <a:gd name="T76" fmla="*/ 8 w 723"/>
              <a:gd name="T77" fmla="*/ 872 h 997"/>
              <a:gd name="T78" fmla="*/ 2 w 723"/>
              <a:gd name="T79" fmla="*/ 804 h 997"/>
              <a:gd name="T80" fmla="*/ 2 w 723"/>
              <a:gd name="T81" fmla="*/ 617 h 997"/>
              <a:gd name="T82" fmla="*/ 5 w 723"/>
              <a:gd name="T83" fmla="*/ 566 h 997"/>
              <a:gd name="T84" fmla="*/ 41 w 723"/>
              <a:gd name="T85" fmla="*/ 505 h 997"/>
              <a:gd name="T86" fmla="*/ 69 w 723"/>
              <a:gd name="T87" fmla="*/ 486 h 997"/>
              <a:gd name="T88" fmla="*/ 16 w 723"/>
              <a:gd name="T89" fmla="*/ 403 h 997"/>
              <a:gd name="T90" fmla="*/ 1 w 723"/>
              <a:gd name="T91" fmla="*/ 319 h 997"/>
              <a:gd name="T92" fmla="*/ 5 w 723"/>
              <a:gd name="T93" fmla="*/ 251 h 997"/>
              <a:gd name="T94" fmla="*/ 52 w 723"/>
              <a:gd name="T95" fmla="*/ 122 h 997"/>
              <a:gd name="T96" fmla="*/ 124 w 723"/>
              <a:gd name="T97" fmla="*/ 48 h 997"/>
              <a:gd name="T98" fmla="*/ 202 w 723"/>
              <a:gd name="T99" fmla="*/ 11 h 997"/>
              <a:gd name="T100" fmla="*/ 264 w 723"/>
              <a:gd name="T101" fmla="*/ 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3" h="997">
                <a:moveTo>
                  <a:pt x="291" y="102"/>
                </a:moveTo>
                <a:lnTo>
                  <a:pt x="256" y="104"/>
                </a:lnTo>
                <a:lnTo>
                  <a:pt x="224" y="110"/>
                </a:lnTo>
                <a:lnTo>
                  <a:pt x="196" y="121"/>
                </a:lnTo>
                <a:lnTo>
                  <a:pt x="172" y="136"/>
                </a:lnTo>
                <a:lnTo>
                  <a:pt x="151" y="154"/>
                </a:lnTo>
                <a:lnTo>
                  <a:pt x="134" y="176"/>
                </a:lnTo>
                <a:lnTo>
                  <a:pt x="121" y="203"/>
                </a:lnTo>
                <a:lnTo>
                  <a:pt x="111" y="232"/>
                </a:lnTo>
                <a:lnTo>
                  <a:pt x="106" y="266"/>
                </a:lnTo>
                <a:lnTo>
                  <a:pt x="104" y="303"/>
                </a:lnTo>
                <a:lnTo>
                  <a:pt x="104" y="346"/>
                </a:lnTo>
                <a:lnTo>
                  <a:pt x="223" y="346"/>
                </a:lnTo>
                <a:lnTo>
                  <a:pt x="223" y="294"/>
                </a:lnTo>
                <a:lnTo>
                  <a:pt x="224" y="273"/>
                </a:lnTo>
                <a:lnTo>
                  <a:pt x="228" y="254"/>
                </a:lnTo>
                <a:lnTo>
                  <a:pt x="235" y="239"/>
                </a:lnTo>
                <a:lnTo>
                  <a:pt x="245" y="229"/>
                </a:lnTo>
                <a:lnTo>
                  <a:pt x="257" y="222"/>
                </a:lnTo>
                <a:lnTo>
                  <a:pt x="271" y="218"/>
                </a:lnTo>
                <a:lnTo>
                  <a:pt x="287" y="216"/>
                </a:lnTo>
                <a:lnTo>
                  <a:pt x="302" y="217"/>
                </a:lnTo>
                <a:lnTo>
                  <a:pt x="314" y="220"/>
                </a:lnTo>
                <a:lnTo>
                  <a:pt x="325" y="226"/>
                </a:lnTo>
                <a:lnTo>
                  <a:pt x="335" y="234"/>
                </a:lnTo>
                <a:lnTo>
                  <a:pt x="342" y="247"/>
                </a:lnTo>
                <a:lnTo>
                  <a:pt x="348" y="262"/>
                </a:lnTo>
                <a:lnTo>
                  <a:pt x="351" y="283"/>
                </a:lnTo>
                <a:lnTo>
                  <a:pt x="352" y="307"/>
                </a:lnTo>
                <a:lnTo>
                  <a:pt x="352" y="351"/>
                </a:lnTo>
                <a:lnTo>
                  <a:pt x="351" y="374"/>
                </a:lnTo>
                <a:lnTo>
                  <a:pt x="347" y="392"/>
                </a:lnTo>
                <a:lnTo>
                  <a:pt x="341" y="406"/>
                </a:lnTo>
                <a:lnTo>
                  <a:pt x="333" y="418"/>
                </a:lnTo>
                <a:lnTo>
                  <a:pt x="321" y="426"/>
                </a:lnTo>
                <a:lnTo>
                  <a:pt x="309" y="432"/>
                </a:lnTo>
                <a:lnTo>
                  <a:pt x="294" y="435"/>
                </a:lnTo>
                <a:lnTo>
                  <a:pt x="277" y="436"/>
                </a:lnTo>
                <a:lnTo>
                  <a:pt x="228" y="436"/>
                </a:lnTo>
                <a:lnTo>
                  <a:pt x="228" y="550"/>
                </a:lnTo>
                <a:lnTo>
                  <a:pt x="270" y="550"/>
                </a:lnTo>
                <a:lnTo>
                  <a:pt x="290" y="551"/>
                </a:lnTo>
                <a:lnTo>
                  <a:pt x="307" y="555"/>
                </a:lnTo>
                <a:lnTo>
                  <a:pt x="321" y="563"/>
                </a:lnTo>
                <a:lnTo>
                  <a:pt x="333" y="573"/>
                </a:lnTo>
                <a:lnTo>
                  <a:pt x="342" y="588"/>
                </a:lnTo>
                <a:lnTo>
                  <a:pt x="347" y="605"/>
                </a:lnTo>
                <a:lnTo>
                  <a:pt x="351" y="626"/>
                </a:lnTo>
                <a:lnTo>
                  <a:pt x="352" y="652"/>
                </a:lnTo>
                <a:lnTo>
                  <a:pt x="352" y="715"/>
                </a:lnTo>
                <a:lnTo>
                  <a:pt x="351" y="739"/>
                </a:lnTo>
                <a:lnTo>
                  <a:pt x="348" y="759"/>
                </a:lnTo>
                <a:lnTo>
                  <a:pt x="342" y="774"/>
                </a:lnTo>
                <a:lnTo>
                  <a:pt x="335" y="787"/>
                </a:lnTo>
                <a:lnTo>
                  <a:pt x="325" y="795"/>
                </a:lnTo>
                <a:lnTo>
                  <a:pt x="314" y="801"/>
                </a:lnTo>
                <a:lnTo>
                  <a:pt x="302" y="804"/>
                </a:lnTo>
                <a:lnTo>
                  <a:pt x="287" y="805"/>
                </a:lnTo>
                <a:lnTo>
                  <a:pt x="271" y="803"/>
                </a:lnTo>
                <a:lnTo>
                  <a:pt x="257" y="799"/>
                </a:lnTo>
                <a:lnTo>
                  <a:pt x="245" y="792"/>
                </a:lnTo>
                <a:lnTo>
                  <a:pt x="235" y="781"/>
                </a:lnTo>
                <a:lnTo>
                  <a:pt x="228" y="767"/>
                </a:lnTo>
                <a:lnTo>
                  <a:pt x="224" y="748"/>
                </a:lnTo>
                <a:lnTo>
                  <a:pt x="223" y="726"/>
                </a:lnTo>
                <a:lnTo>
                  <a:pt x="223" y="652"/>
                </a:lnTo>
                <a:lnTo>
                  <a:pt x="104" y="652"/>
                </a:lnTo>
                <a:lnTo>
                  <a:pt x="104" y="718"/>
                </a:lnTo>
                <a:lnTo>
                  <a:pt x="106" y="754"/>
                </a:lnTo>
                <a:lnTo>
                  <a:pt x="111" y="788"/>
                </a:lnTo>
                <a:lnTo>
                  <a:pt x="121" y="818"/>
                </a:lnTo>
                <a:lnTo>
                  <a:pt x="134" y="844"/>
                </a:lnTo>
                <a:lnTo>
                  <a:pt x="151" y="866"/>
                </a:lnTo>
                <a:lnTo>
                  <a:pt x="172" y="885"/>
                </a:lnTo>
                <a:lnTo>
                  <a:pt x="196" y="900"/>
                </a:lnTo>
                <a:lnTo>
                  <a:pt x="224" y="911"/>
                </a:lnTo>
                <a:lnTo>
                  <a:pt x="256" y="917"/>
                </a:lnTo>
                <a:lnTo>
                  <a:pt x="291" y="919"/>
                </a:lnTo>
                <a:lnTo>
                  <a:pt x="326" y="917"/>
                </a:lnTo>
                <a:lnTo>
                  <a:pt x="357" y="911"/>
                </a:lnTo>
                <a:lnTo>
                  <a:pt x="385" y="900"/>
                </a:lnTo>
                <a:lnTo>
                  <a:pt x="410" y="885"/>
                </a:lnTo>
                <a:lnTo>
                  <a:pt x="431" y="866"/>
                </a:lnTo>
                <a:lnTo>
                  <a:pt x="448" y="844"/>
                </a:lnTo>
                <a:lnTo>
                  <a:pt x="461" y="818"/>
                </a:lnTo>
                <a:lnTo>
                  <a:pt x="470" y="788"/>
                </a:lnTo>
                <a:lnTo>
                  <a:pt x="476" y="754"/>
                </a:lnTo>
                <a:lnTo>
                  <a:pt x="478" y="718"/>
                </a:lnTo>
                <a:lnTo>
                  <a:pt x="478" y="655"/>
                </a:lnTo>
                <a:lnTo>
                  <a:pt x="477" y="626"/>
                </a:lnTo>
                <a:lnTo>
                  <a:pt x="474" y="599"/>
                </a:lnTo>
                <a:lnTo>
                  <a:pt x="466" y="574"/>
                </a:lnTo>
                <a:lnTo>
                  <a:pt x="458" y="551"/>
                </a:lnTo>
                <a:lnTo>
                  <a:pt x="446" y="532"/>
                </a:lnTo>
                <a:lnTo>
                  <a:pt x="430" y="514"/>
                </a:lnTo>
                <a:lnTo>
                  <a:pt x="412" y="500"/>
                </a:lnTo>
                <a:lnTo>
                  <a:pt x="391" y="487"/>
                </a:lnTo>
                <a:lnTo>
                  <a:pt x="414" y="475"/>
                </a:lnTo>
                <a:lnTo>
                  <a:pt x="434" y="459"/>
                </a:lnTo>
                <a:lnTo>
                  <a:pt x="450" y="439"/>
                </a:lnTo>
                <a:lnTo>
                  <a:pt x="462" y="416"/>
                </a:lnTo>
                <a:lnTo>
                  <a:pt x="471" y="389"/>
                </a:lnTo>
                <a:lnTo>
                  <a:pt x="477" y="358"/>
                </a:lnTo>
                <a:lnTo>
                  <a:pt x="478" y="323"/>
                </a:lnTo>
                <a:lnTo>
                  <a:pt x="478" y="303"/>
                </a:lnTo>
                <a:lnTo>
                  <a:pt x="476" y="266"/>
                </a:lnTo>
                <a:lnTo>
                  <a:pt x="470" y="232"/>
                </a:lnTo>
                <a:lnTo>
                  <a:pt x="461" y="203"/>
                </a:lnTo>
                <a:lnTo>
                  <a:pt x="448" y="176"/>
                </a:lnTo>
                <a:lnTo>
                  <a:pt x="431" y="154"/>
                </a:lnTo>
                <a:lnTo>
                  <a:pt x="410" y="136"/>
                </a:lnTo>
                <a:lnTo>
                  <a:pt x="385" y="121"/>
                </a:lnTo>
                <a:lnTo>
                  <a:pt x="357" y="110"/>
                </a:lnTo>
                <a:lnTo>
                  <a:pt x="326" y="104"/>
                </a:lnTo>
                <a:lnTo>
                  <a:pt x="291" y="102"/>
                </a:lnTo>
                <a:close/>
                <a:moveTo>
                  <a:pt x="284" y="0"/>
                </a:moveTo>
                <a:lnTo>
                  <a:pt x="288" y="0"/>
                </a:lnTo>
                <a:lnTo>
                  <a:pt x="290" y="0"/>
                </a:lnTo>
                <a:lnTo>
                  <a:pt x="334" y="2"/>
                </a:lnTo>
                <a:lnTo>
                  <a:pt x="373" y="6"/>
                </a:lnTo>
                <a:lnTo>
                  <a:pt x="408" y="14"/>
                </a:lnTo>
                <a:lnTo>
                  <a:pt x="439" y="24"/>
                </a:lnTo>
                <a:lnTo>
                  <a:pt x="467" y="35"/>
                </a:lnTo>
                <a:lnTo>
                  <a:pt x="492" y="50"/>
                </a:lnTo>
                <a:lnTo>
                  <a:pt x="513" y="65"/>
                </a:lnTo>
                <a:lnTo>
                  <a:pt x="532" y="82"/>
                </a:lnTo>
                <a:lnTo>
                  <a:pt x="547" y="100"/>
                </a:lnTo>
                <a:lnTo>
                  <a:pt x="560" y="118"/>
                </a:lnTo>
                <a:lnTo>
                  <a:pt x="571" y="137"/>
                </a:lnTo>
                <a:lnTo>
                  <a:pt x="579" y="155"/>
                </a:lnTo>
                <a:lnTo>
                  <a:pt x="585" y="174"/>
                </a:lnTo>
                <a:lnTo>
                  <a:pt x="591" y="193"/>
                </a:lnTo>
                <a:lnTo>
                  <a:pt x="595" y="210"/>
                </a:lnTo>
                <a:lnTo>
                  <a:pt x="597" y="227"/>
                </a:lnTo>
                <a:lnTo>
                  <a:pt x="598" y="243"/>
                </a:lnTo>
                <a:lnTo>
                  <a:pt x="599" y="256"/>
                </a:lnTo>
                <a:lnTo>
                  <a:pt x="599" y="268"/>
                </a:lnTo>
                <a:lnTo>
                  <a:pt x="598" y="278"/>
                </a:lnTo>
                <a:lnTo>
                  <a:pt x="598" y="285"/>
                </a:lnTo>
                <a:lnTo>
                  <a:pt x="597" y="290"/>
                </a:lnTo>
                <a:lnTo>
                  <a:pt x="597" y="291"/>
                </a:lnTo>
                <a:lnTo>
                  <a:pt x="723" y="298"/>
                </a:lnTo>
                <a:lnTo>
                  <a:pt x="723" y="997"/>
                </a:lnTo>
                <a:lnTo>
                  <a:pt x="250" y="997"/>
                </a:lnTo>
                <a:lnTo>
                  <a:pt x="209" y="997"/>
                </a:lnTo>
                <a:lnTo>
                  <a:pt x="174" y="995"/>
                </a:lnTo>
                <a:lnTo>
                  <a:pt x="142" y="990"/>
                </a:lnTo>
                <a:lnTo>
                  <a:pt x="115" y="982"/>
                </a:lnTo>
                <a:lnTo>
                  <a:pt x="91" y="973"/>
                </a:lnTo>
                <a:lnTo>
                  <a:pt x="72" y="963"/>
                </a:lnTo>
                <a:lnTo>
                  <a:pt x="55" y="949"/>
                </a:lnTo>
                <a:lnTo>
                  <a:pt x="40" y="936"/>
                </a:lnTo>
                <a:lnTo>
                  <a:pt x="29" y="921"/>
                </a:lnTo>
                <a:lnTo>
                  <a:pt x="21" y="905"/>
                </a:lnTo>
                <a:lnTo>
                  <a:pt x="14" y="888"/>
                </a:lnTo>
                <a:lnTo>
                  <a:pt x="8" y="872"/>
                </a:lnTo>
                <a:lnTo>
                  <a:pt x="5" y="854"/>
                </a:lnTo>
                <a:lnTo>
                  <a:pt x="3" y="837"/>
                </a:lnTo>
                <a:lnTo>
                  <a:pt x="2" y="821"/>
                </a:lnTo>
                <a:lnTo>
                  <a:pt x="2" y="804"/>
                </a:lnTo>
                <a:lnTo>
                  <a:pt x="2" y="789"/>
                </a:lnTo>
                <a:lnTo>
                  <a:pt x="2" y="774"/>
                </a:lnTo>
                <a:lnTo>
                  <a:pt x="2" y="761"/>
                </a:lnTo>
                <a:lnTo>
                  <a:pt x="2" y="617"/>
                </a:lnTo>
                <a:lnTo>
                  <a:pt x="2" y="601"/>
                </a:lnTo>
                <a:lnTo>
                  <a:pt x="2" y="591"/>
                </a:lnTo>
                <a:lnTo>
                  <a:pt x="2" y="588"/>
                </a:lnTo>
                <a:lnTo>
                  <a:pt x="5" y="566"/>
                </a:lnTo>
                <a:lnTo>
                  <a:pt x="11" y="546"/>
                </a:lnTo>
                <a:lnTo>
                  <a:pt x="20" y="530"/>
                </a:lnTo>
                <a:lnTo>
                  <a:pt x="30" y="516"/>
                </a:lnTo>
                <a:lnTo>
                  <a:pt x="41" y="505"/>
                </a:lnTo>
                <a:lnTo>
                  <a:pt x="52" y="496"/>
                </a:lnTo>
                <a:lnTo>
                  <a:pt x="61" y="490"/>
                </a:lnTo>
                <a:lnTo>
                  <a:pt x="67" y="487"/>
                </a:lnTo>
                <a:lnTo>
                  <a:pt x="69" y="486"/>
                </a:lnTo>
                <a:lnTo>
                  <a:pt x="51" y="468"/>
                </a:lnTo>
                <a:lnTo>
                  <a:pt x="36" y="449"/>
                </a:lnTo>
                <a:lnTo>
                  <a:pt x="24" y="426"/>
                </a:lnTo>
                <a:lnTo>
                  <a:pt x="16" y="403"/>
                </a:lnTo>
                <a:lnTo>
                  <a:pt x="9" y="379"/>
                </a:lnTo>
                <a:lnTo>
                  <a:pt x="4" y="358"/>
                </a:lnTo>
                <a:lnTo>
                  <a:pt x="2" y="337"/>
                </a:lnTo>
                <a:lnTo>
                  <a:pt x="1" y="319"/>
                </a:lnTo>
                <a:lnTo>
                  <a:pt x="0" y="306"/>
                </a:lnTo>
                <a:lnTo>
                  <a:pt x="1" y="296"/>
                </a:lnTo>
                <a:lnTo>
                  <a:pt x="1" y="293"/>
                </a:lnTo>
                <a:lnTo>
                  <a:pt x="5" y="251"/>
                </a:lnTo>
                <a:lnTo>
                  <a:pt x="14" y="214"/>
                </a:lnTo>
                <a:lnTo>
                  <a:pt x="24" y="179"/>
                </a:lnTo>
                <a:lnTo>
                  <a:pt x="36" y="149"/>
                </a:lnTo>
                <a:lnTo>
                  <a:pt x="52" y="122"/>
                </a:lnTo>
                <a:lnTo>
                  <a:pt x="68" y="100"/>
                </a:lnTo>
                <a:lnTo>
                  <a:pt x="86" y="79"/>
                </a:lnTo>
                <a:lnTo>
                  <a:pt x="105" y="62"/>
                </a:lnTo>
                <a:lnTo>
                  <a:pt x="124" y="48"/>
                </a:lnTo>
                <a:lnTo>
                  <a:pt x="144" y="35"/>
                </a:lnTo>
                <a:lnTo>
                  <a:pt x="164" y="26"/>
                </a:lnTo>
                <a:lnTo>
                  <a:pt x="183" y="18"/>
                </a:lnTo>
                <a:lnTo>
                  <a:pt x="202" y="11"/>
                </a:lnTo>
                <a:lnTo>
                  <a:pt x="221" y="7"/>
                </a:lnTo>
                <a:lnTo>
                  <a:pt x="237" y="4"/>
                </a:lnTo>
                <a:lnTo>
                  <a:pt x="252" y="2"/>
                </a:lnTo>
                <a:lnTo>
                  <a:pt x="264" y="1"/>
                </a:lnTo>
                <a:lnTo>
                  <a:pt x="276" y="0"/>
                </a:lnTo>
                <a:lnTo>
                  <a:pt x="28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TextBox 18"/>
          <p:cNvSpPr txBox="1"/>
          <p:nvPr/>
        </p:nvSpPr>
        <p:spPr>
          <a:xfrm>
            <a:off x="4710066" y="1377383"/>
            <a:ext cx="2552132" cy="307777"/>
          </a:xfrm>
          <a:prstGeom prst="rect">
            <a:avLst/>
          </a:prstGeom>
          <a:noFill/>
        </p:spPr>
        <p:txBody>
          <a:bodyPr wrap="square" rtlCol="0">
            <a:spAutoFit/>
          </a:bodyPr>
          <a:lstStyle/>
          <a:p>
            <a:pPr algn="r" rtl="1"/>
            <a:r>
              <a:rPr lang="fa-IR" sz="1400" kern="0" dirty="0" smtClean="0">
                <a:solidFill>
                  <a:schemeClr val="bg1"/>
                </a:solidFill>
                <a:latin typeface="Shabnam" panose="020B0603030804020204" pitchFamily="34" charset="-78"/>
                <a:cs typeface="Shabnam" panose="020B0603030804020204" pitchFamily="34" charset="-78"/>
              </a:rPr>
              <a:t>تشریح کاربرد دستور و عملکرد آن</a:t>
            </a:r>
            <a:endParaRPr lang="en-US" sz="1400" dirty="0">
              <a:solidFill>
                <a:schemeClr val="bg1"/>
              </a:solidFill>
              <a:latin typeface="Shabnam" panose="020B0603030804020204" pitchFamily="34" charset="-78"/>
              <a:cs typeface="Shabnam" panose="020B0603030804020204" pitchFamily="34" charset="-78"/>
            </a:endParaRPr>
          </a:p>
        </p:txBody>
      </p:sp>
      <p:sp>
        <p:nvSpPr>
          <p:cNvPr id="20" name="TextBox 19"/>
          <p:cNvSpPr txBox="1"/>
          <p:nvPr/>
        </p:nvSpPr>
        <p:spPr>
          <a:xfrm>
            <a:off x="4710066" y="1002737"/>
            <a:ext cx="2544468" cy="400110"/>
          </a:xfrm>
          <a:prstGeom prst="rect">
            <a:avLst/>
          </a:prstGeom>
          <a:noFill/>
        </p:spPr>
        <p:txBody>
          <a:bodyPr wrap="square" rtlCol="0">
            <a:spAutoFit/>
          </a:bodyPr>
          <a:lstStyle/>
          <a:p>
            <a:pPr algn="r" rtl="1"/>
            <a:r>
              <a:rPr lang="fa-IR" sz="2000" dirty="0" smtClean="0">
                <a:solidFill>
                  <a:schemeClr val="bg1"/>
                </a:solidFill>
                <a:latin typeface="Shabnam" panose="020B0603030804020204" pitchFamily="34" charset="-78"/>
                <a:cs typeface="Shabnam" panose="020B0603030804020204" pitchFamily="34" charset="-78"/>
              </a:rPr>
              <a:t>معرفی دستور</a:t>
            </a:r>
            <a:endParaRPr lang="en-US" sz="2000" dirty="0">
              <a:solidFill>
                <a:schemeClr val="bg1"/>
              </a:solidFill>
              <a:latin typeface="Shabnam" panose="020B0603030804020204" pitchFamily="34" charset="-78"/>
              <a:cs typeface="Shabnam" panose="020B0603030804020204" pitchFamily="34" charset="-78"/>
            </a:endParaRPr>
          </a:p>
        </p:txBody>
      </p:sp>
      <p:sp>
        <p:nvSpPr>
          <p:cNvPr id="21" name="TextBox 20"/>
          <p:cNvSpPr txBox="1"/>
          <p:nvPr/>
        </p:nvSpPr>
        <p:spPr>
          <a:xfrm>
            <a:off x="4710066" y="3073471"/>
            <a:ext cx="2514137" cy="523220"/>
          </a:xfrm>
          <a:prstGeom prst="rect">
            <a:avLst/>
          </a:prstGeom>
          <a:noFill/>
        </p:spPr>
        <p:txBody>
          <a:bodyPr wrap="square" rtlCol="0">
            <a:spAutoFit/>
          </a:bodyPr>
          <a:lstStyle/>
          <a:p>
            <a:pPr algn="r" rtl="1"/>
            <a:r>
              <a:rPr lang="fa-IR" sz="1400" kern="0" dirty="0" smtClean="0">
                <a:solidFill>
                  <a:schemeClr val="bg1"/>
                </a:solidFill>
                <a:latin typeface="Shabnam" panose="020B0603030804020204" pitchFamily="34" charset="-78"/>
                <a:cs typeface="Shabnam" panose="020B0603030804020204" pitchFamily="34" charset="-78"/>
              </a:rPr>
              <a:t>معرفی سوییچ ها</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وگزینه های مختلف دستور</a:t>
            </a:r>
            <a:endParaRPr lang="en-US" sz="1400" dirty="0">
              <a:solidFill>
                <a:schemeClr val="bg1"/>
              </a:solidFill>
              <a:latin typeface="Shabnam" panose="020B0603030804020204" pitchFamily="34" charset="-78"/>
              <a:cs typeface="Shabnam" panose="020B0603030804020204" pitchFamily="34" charset="-78"/>
            </a:endParaRPr>
          </a:p>
        </p:txBody>
      </p:sp>
      <p:sp>
        <p:nvSpPr>
          <p:cNvPr id="22" name="TextBox 21"/>
          <p:cNvSpPr txBox="1"/>
          <p:nvPr/>
        </p:nvSpPr>
        <p:spPr>
          <a:xfrm>
            <a:off x="4710066" y="2712473"/>
            <a:ext cx="2536932" cy="400110"/>
          </a:xfrm>
          <a:prstGeom prst="rect">
            <a:avLst/>
          </a:prstGeom>
          <a:noFill/>
        </p:spPr>
        <p:txBody>
          <a:bodyPr wrap="square" rtlCol="0">
            <a:spAutoFit/>
          </a:bodyPr>
          <a:lstStyle/>
          <a:p>
            <a:pPr algn="r" rtl="1"/>
            <a:r>
              <a:rPr lang="fa-IR" sz="2000" dirty="0" smtClean="0">
                <a:solidFill>
                  <a:schemeClr val="bg1"/>
                </a:solidFill>
                <a:latin typeface="Shabnam" panose="020B0603030804020204" pitchFamily="34" charset="-78"/>
                <a:cs typeface="Shabnam" panose="020B0603030804020204" pitchFamily="34" charset="-78"/>
              </a:rPr>
              <a:t>بررسی سوییچ ها</a:t>
            </a:r>
            <a:endParaRPr lang="en-US" sz="2000" dirty="0">
              <a:solidFill>
                <a:schemeClr val="bg1"/>
              </a:solidFill>
              <a:latin typeface="Shabnam" panose="020B0603030804020204" pitchFamily="34" charset="-78"/>
              <a:cs typeface="Shabnam" panose="020B0603030804020204" pitchFamily="34" charset="-78"/>
            </a:endParaRPr>
          </a:p>
        </p:txBody>
      </p:sp>
      <p:sp>
        <p:nvSpPr>
          <p:cNvPr id="23" name="TextBox 22"/>
          <p:cNvSpPr txBox="1"/>
          <p:nvPr/>
        </p:nvSpPr>
        <p:spPr>
          <a:xfrm>
            <a:off x="4710066" y="4822102"/>
            <a:ext cx="2524110" cy="307777"/>
          </a:xfrm>
          <a:prstGeom prst="rect">
            <a:avLst/>
          </a:prstGeom>
          <a:noFill/>
        </p:spPr>
        <p:txBody>
          <a:bodyPr wrap="square" rtlCol="0">
            <a:spAutoFit/>
          </a:bodyPr>
          <a:lstStyle/>
          <a:p>
            <a:pPr algn="r" rtl="1"/>
            <a:r>
              <a:rPr lang="fa-IR" sz="1400" kern="0" dirty="0" smtClean="0">
                <a:solidFill>
                  <a:schemeClr val="bg1"/>
                </a:solidFill>
                <a:latin typeface="Shabnam" panose="020B0603030804020204" pitchFamily="34" charset="-78"/>
                <a:cs typeface="Shabnam" panose="020B0603030804020204" pitchFamily="34" charset="-78"/>
              </a:rPr>
              <a:t>اجرای دستور و مشاهده نتایج</a:t>
            </a:r>
            <a:endParaRPr lang="en-US" sz="1400" dirty="0">
              <a:solidFill>
                <a:schemeClr val="bg1"/>
              </a:solidFill>
              <a:latin typeface="Shabnam" panose="020B0603030804020204" pitchFamily="34" charset="-78"/>
              <a:cs typeface="Shabnam" panose="020B0603030804020204" pitchFamily="34" charset="-78"/>
            </a:endParaRPr>
          </a:p>
        </p:txBody>
      </p:sp>
      <p:sp>
        <p:nvSpPr>
          <p:cNvPr id="24" name="TextBox 23"/>
          <p:cNvSpPr txBox="1"/>
          <p:nvPr/>
        </p:nvSpPr>
        <p:spPr>
          <a:xfrm>
            <a:off x="4710066" y="4461104"/>
            <a:ext cx="2533121" cy="400110"/>
          </a:xfrm>
          <a:prstGeom prst="rect">
            <a:avLst/>
          </a:prstGeom>
          <a:noFill/>
        </p:spPr>
        <p:txBody>
          <a:bodyPr wrap="square" rtlCol="0">
            <a:spAutoFit/>
          </a:bodyPr>
          <a:lstStyle/>
          <a:p>
            <a:pPr algn="r" rtl="1"/>
            <a:r>
              <a:rPr lang="fa-IR" sz="2000" dirty="0" smtClean="0">
                <a:solidFill>
                  <a:schemeClr val="bg1"/>
                </a:solidFill>
                <a:latin typeface="Shabnam" panose="020B0603030804020204" pitchFamily="34" charset="-78"/>
                <a:cs typeface="Shabnam" panose="020B0603030804020204" pitchFamily="34" charset="-78"/>
              </a:rPr>
              <a:t>اجرای دستور</a:t>
            </a:r>
            <a:endParaRPr lang="en-US" sz="2000" dirty="0">
              <a:solidFill>
                <a:schemeClr val="bg1"/>
              </a:solidFill>
              <a:latin typeface="Shabnam" panose="020B0603030804020204" pitchFamily="34" charset="-78"/>
              <a:cs typeface="Shabnam" panose="020B0603030804020204" pitchFamily="34" charset="-78"/>
            </a:endParaRPr>
          </a:p>
        </p:txBody>
      </p:sp>
      <p:grpSp>
        <p:nvGrpSpPr>
          <p:cNvPr id="25" name="Group 24"/>
          <p:cNvGrpSpPr/>
          <p:nvPr/>
        </p:nvGrpSpPr>
        <p:grpSpPr>
          <a:xfrm>
            <a:off x="8197911" y="1227511"/>
            <a:ext cx="650754" cy="714990"/>
            <a:chOff x="2171700" y="1574800"/>
            <a:chExt cx="739776" cy="812800"/>
          </a:xfrm>
          <a:solidFill>
            <a:schemeClr val="bg1"/>
          </a:solidFill>
        </p:grpSpPr>
        <p:sp>
          <p:nvSpPr>
            <p:cNvPr id="26"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8"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9"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0"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3"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4"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5"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52" name="TextBox 51"/>
          <p:cNvSpPr txBox="1"/>
          <p:nvPr/>
        </p:nvSpPr>
        <p:spPr>
          <a:xfrm>
            <a:off x="8534400" y="234044"/>
            <a:ext cx="3195105" cy="523220"/>
          </a:xfrm>
          <a:prstGeom prst="rect">
            <a:avLst/>
          </a:prstGeom>
          <a:noFill/>
        </p:spPr>
        <p:txBody>
          <a:bodyPr wrap="none" rtlCol="0">
            <a:spAutoFit/>
          </a:bodyPr>
          <a:lstStyle/>
          <a:p>
            <a:r>
              <a:rPr lang="fa-IR" sz="2800" dirty="0" smtClean="0">
                <a:latin typeface="Shabnam" panose="020B0603030804020204" pitchFamily="34" charset="-78"/>
                <a:cs typeface="Shabnam" panose="020B0603030804020204" pitchFamily="34" charset="-78"/>
              </a:rPr>
              <a:t>رویه بررسی دستورات</a:t>
            </a:r>
            <a:endParaRPr lang="en-US" sz="2800" dirty="0">
              <a:latin typeface="Shabnam" panose="020B0603030804020204" pitchFamily="34" charset="-78"/>
              <a:cs typeface="Shabnam" panose="020B0603030804020204" pitchFamily="34" charset="-78"/>
            </a:endParaRPr>
          </a:p>
        </p:txBody>
      </p:sp>
      <p:sp>
        <p:nvSpPr>
          <p:cNvPr id="60" name="Rectangle 59"/>
          <p:cNvSpPr>
            <a:spLocks noChangeArrowheads="1"/>
          </p:cNvSpPr>
          <p:nvPr/>
        </p:nvSpPr>
        <p:spPr bwMode="auto">
          <a:xfrm>
            <a:off x="7864475" y="2743881"/>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61" name="Group 60"/>
          <p:cNvGrpSpPr/>
          <p:nvPr/>
        </p:nvGrpSpPr>
        <p:grpSpPr>
          <a:xfrm>
            <a:off x="8229085" y="3010247"/>
            <a:ext cx="588405" cy="586457"/>
            <a:chOff x="4575175" y="3521076"/>
            <a:chExt cx="479425" cy="477838"/>
          </a:xfrm>
          <a:solidFill>
            <a:schemeClr val="bg1"/>
          </a:solidFill>
        </p:grpSpPr>
        <p:sp>
          <p:nvSpPr>
            <p:cNvPr id="62"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3"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4"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5"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6"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7"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99669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algn="r" rtl="1">
              <a:lnSpc>
                <a:spcPct val="150000"/>
              </a:lnSpc>
            </a:pPr>
            <a:r>
              <a:rPr lang="fa-IR" dirty="0" smtClean="0"/>
              <a:t>بررسی روشن و فعال بودن</a:t>
            </a:r>
            <a:r>
              <a:rPr lang="fa-IR" dirty="0"/>
              <a:t> </a:t>
            </a:r>
            <a:r>
              <a:rPr lang="fa-IR" dirty="0" smtClean="0"/>
              <a:t>و درنتیجه قابل دسترس کامپیوتر مقصد با (</a:t>
            </a:r>
            <a:r>
              <a:rPr lang="en-US" dirty="0" smtClean="0"/>
              <a:t>IP</a:t>
            </a:r>
            <a:r>
              <a:rPr lang="fa-IR" dirty="0" smtClean="0"/>
              <a:t> یا </a:t>
            </a:r>
            <a:r>
              <a:rPr lang="en-US" dirty="0" smtClean="0"/>
              <a:t>Hostname</a:t>
            </a:r>
            <a:r>
              <a:rPr lang="fa-IR" dirty="0" smtClean="0"/>
              <a:t>)</a:t>
            </a:r>
          </a:p>
          <a:p>
            <a:pPr algn="r" rtl="1">
              <a:lnSpc>
                <a:spcPct val="150000"/>
              </a:lnSpc>
            </a:pPr>
            <a:r>
              <a:rPr lang="fa-IR" dirty="0" smtClean="0"/>
              <a:t>بررسی مدت زمان رسیدن بسته های </a:t>
            </a:r>
            <a:r>
              <a:rPr lang="en-US" dirty="0" smtClean="0"/>
              <a:t>TCP/IP</a:t>
            </a:r>
            <a:r>
              <a:rPr lang="fa-IR" dirty="0" smtClean="0"/>
              <a:t> به کامپیوتر مقصد</a:t>
            </a:r>
            <a:endParaRPr lang="en-US" dirty="0" smtClean="0"/>
          </a:p>
          <a:p>
            <a:pPr algn="r" rtl="1">
              <a:lnSpc>
                <a:spcPct val="150000"/>
              </a:lnSpc>
            </a:pPr>
            <a:r>
              <a:rPr lang="fa-IR" dirty="0" smtClean="0"/>
              <a:t>نحوه استفاده (</a:t>
            </a:r>
            <a:r>
              <a:rPr lang="en-US" dirty="0" smtClean="0"/>
              <a:t>target</a:t>
            </a:r>
            <a:r>
              <a:rPr lang="fa-IR" dirty="0" smtClean="0"/>
              <a:t>ـ</a:t>
            </a:r>
            <a:r>
              <a:rPr lang="en-US" dirty="0" smtClean="0"/>
              <a:t>name</a:t>
            </a:r>
            <a:r>
              <a:rPr lang="fa-IR" dirty="0" smtClean="0"/>
              <a:t> آدرس </a:t>
            </a:r>
            <a:r>
              <a:rPr lang="en-US" dirty="0" smtClean="0"/>
              <a:t>IP</a:t>
            </a:r>
            <a:r>
              <a:rPr lang="fa-IR" dirty="0" smtClean="0"/>
              <a:t> یا </a:t>
            </a:r>
            <a:r>
              <a:rPr lang="en-US" dirty="0" smtClean="0"/>
              <a:t> Hostname </a:t>
            </a:r>
            <a:r>
              <a:rPr lang="fa-IR" dirty="0" smtClean="0"/>
              <a:t>کامپیوتر مقصد است):</a:t>
            </a:r>
            <a:endParaRPr lang="en-US" dirty="0" smtClean="0"/>
          </a:p>
          <a:p>
            <a:pPr marL="0" indent="0" algn="l">
              <a:lnSpc>
                <a:spcPct val="150000"/>
              </a:lnSpc>
              <a:buNone/>
            </a:pPr>
            <a:r>
              <a:rPr lang="en-US" dirty="0" smtClean="0"/>
              <a:t>    </a:t>
            </a:r>
            <a:r>
              <a:rPr lang="en-US" dirty="0" smtClean="0">
                <a:solidFill>
                  <a:srgbClr val="000000"/>
                </a:solidFill>
                <a:effectLst>
                  <a:outerShdw blurRad="38100" dist="38100" dir="2700000" algn="tl">
                    <a:srgbClr val="000000">
                      <a:alpha val="43137"/>
                    </a:srgbClr>
                  </a:outerShdw>
                </a:effectLst>
                <a:latin typeface="Consolas" panose="020B0609020204030204" pitchFamily="49" charset="0"/>
              </a:rPr>
              <a:t>C:\&gt; ping target_name</a:t>
            </a:r>
            <a:endParaRPr lang="en-US" dirty="0">
              <a:solidFill>
                <a:srgbClr val="000000"/>
              </a:solidFill>
              <a:effectLst>
                <a:outerShdw blurRad="38100" dist="38100" dir="2700000" algn="tl">
                  <a:srgbClr val="000000">
                    <a:alpha val="43137"/>
                  </a:srgbClr>
                </a:outerShdw>
              </a:effectLst>
              <a:latin typeface="Consolas" panose="020B0609020204030204" pitchFamily="49" charset="0"/>
            </a:endParaRPr>
          </a:p>
        </p:txBody>
      </p:sp>
      <p:sp>
        <p:nvSpPr>
          <p:cNvPr id="2" name="Footer Placeholder 1"/>
          <p:cNvSpPr>
            <a:spLocks noGrp="1"/>
          </p:cNvSpPr>
          <p:nvPr>
            <p:ph type="ftr" sz="quarter" idx="11"/>
          </p:nvPr>
        </p:nvSpPr>
        <p:spPr/>
        <p:txBody>
          <a:bodyPr/>
          <a:lstStyle/>
          <a:p>
            <a:r>
              <a:rPr lang="fa-IR"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ping</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4195437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247045"/>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ping</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274240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623810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555034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275058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204936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414355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432278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275497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502839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502180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2159123"/>
            <a:ext cx="3076176"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تا زمانی که کاربر آن را متوقف کند به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ping</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ادامه می‌دهد</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902558" y="4210212"/>
            <a:ext cx="2449468" cy="707886"/>
          </a:xfrm>
          <a:prstGeom prst="rect">
            <a:avLst/>
          </a:prstGeom>
          <a:noFill/>
        </p:spPr>
        <p:txBody>
          <a:bodyPr wrap="square" rtlCol="0">
            <a:spAutoFit/>
          </a:bodyPr>
          <a:lstStyle/>
          <a:p>
            <a:pPr algn="ctr" defTabSz="1218987"/>
            <a:r>
              <a:rPr lang="en-US" sz="40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ping</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219928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289651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571070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2230062"/>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ping -t</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563983" y="2931414"/>
            <a:ext cx="3764172" cy="307777"/>
          </a:xfrm>
          <a:prstGeom prst="rect">
            <a:avLst/>
          </a:prstGeom>
          <a:noFill/>
        </p:spPr>
        <p:txBody>
          <a:bodyPr wrap="non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نام هاست متناظر با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داده شده را نمایش می‌دهد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205313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68665" y="2927295"/>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ping -a</a:t>
            </a:r>
            <a:endParaRPr lang="en-US" sz="1600" dirty="0">
              <a:solidFill>
                <a:srgbClr val="FFFFFF"/>
              </a:solidFill>
              <a:latin typeface="Consolas" panose="020B0609020204030204" pitchFamily="49"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ping –n [count]</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432893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ping –l [size]</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ping –i [TTL]</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571709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ping –w [timeout]</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503535"/>
            <a:ext cx="3967444"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تعداد دفعات ارسال بسته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ping</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و دریافت پاسخ را با عدد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count</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مشخص می‌‎کند. پیشفرض: 4</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493104" y="4347763"/>
            <a:ext cx="3813865"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حجم بسته ارسالی را مشخص می‌کند. پیشفرض: 32</a:t>
            </a:r>
          </a:p>
        </p:txBody>
      </p:sp>
      <p:sp>
        <p:nvSpPr>
          <p:cNvPr id="167" name="TextBox 141"/>
          <p:cNvSpPr txBox="1"/>
          <p:nvPr/>
        </p:nvSpPr>
        <p:spPr>
          <a:xfrm>
            <a:off x="7162126" y="503227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مدت زمان زنده(معتبربودن) بسته</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(Time To Live /TTL)</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مشخص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5737029"/>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مدت زمان انتظار برای دریافت پاسخ را برحسب میلی ثانیه مشخص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1840255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635" y="3971109"/>
            <a:ext cx="5842731" cy="1912166"/>
          </a:xfrm>
          <a:prstGeom prst="rect">
            <a:avLst/>
          </a:prstGeom>
        </p:spPr>
      </p:pic>
      <p:sp>
        <p:nvSpPr>
          <p:cNvPr id="3" name="Content Placeholder 2"/>
          <p:cNvSpPr>
            <a:spLocks noGrp="1"/>
          </p:cNvSpPr>
          <p:nvPr>
            <p:ph idx="1"/>
          </p:nvPr>
        </p:nvSpPr>
        <p:spPr>
          <a:xfrm>
            <a:off x="1484310" y="1857102"/>
            <a:ext cx="10018713" cy="2349138"/>
          </a:xfrm>
        </p:spPr>
        <p:txBody>
          <a:bodyPr/>
          <a:lstStyle/>
          <a:p>
            <a:pPr algn="r" rtl="1"/>
            <a:r>
              <a:rPr lang="fa-IR" dirty="0" smtClean="0"/>
              <a:t>برای اجرای این دستور می‌توانید در صورت دسترسی به اینترنت، یک سرور اینترنتی را امتحان کنید و در غیر این صورت اگر به شبکه محلی متصل هستید یکی از کامپیوتر های درون شبکه را امتحان نمایید.دقت کنید که ممکن است لازم باشد تا </a:t>
            </a:r>
            <a:r>
              <a:rPr lang="en-US" dirty="0" smtClean="0"/>
              <a:t>firewall </a:t>
            </a:r>
            <a:r>
              <a:rPr lang="fa-IR" dirty="0"/>
              <a:t> </a:t>
            </a:r>
            <a:r>
              <a:rPr lang="fa-IR" dirty="0" smtClean="0"/>
              <a:t>ویندوز را خاموش کنید.</a:t>
            </a:r>
            <a:endParaRPr lang="en-US" dirty="0"/>
          </a:p>
        </p:txBody>
      </p:sp>
      <p:sp>
        <p:nvSpPr>
          <p:cNvPr id="4" name="Footer Placeholder 3"/>
          <p:cNvSpPr>
            <a:spLocks noGrp="1"/>
          </p:cNvSpPr>
          <p:nvPr>
            <p:ph type="ftr" sz="quarter" idx="11"/>
          </p:nvPr>
        </p:nvSpPr>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825876" y="483462"/>
            <a:ext cx="4540249" cy="1239838"/>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ping</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3290350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000794"/>
            <a:ext cx="10018713" cy="3981995"/>
          </a:xfrm>
        </p:spPr>
        <p:txBody>
          <a:bodyPr>
            <a:normAutofit fontScale="77500" lnSpcReduction="20000"/>
          </a:bodyPr>
          <a:lstStyle/>
          <a:p>
            <a:pPr algn="r" rtl="1">
              <a:lnSpc>
                <a:spcPct val="150000"/>
              </a:lnSpc>
            </a:pPr>
            <a:r>
              <a:rPr lang="fa-IR" dirty="0" smtClean="0"/>
              <a:t>بررسی وضعیت پیکربندی </a:t>
            </a:r>
            <a:r>
              <a:rPr lang="en-US" dirty="0" smtClean="0"/>
              <a:t>TCP/IP</a:t>
            </a:r>
            <a:r>
              <a:rPr lang="fa-IR" dirty="0" smtClean="0"/>
              <a:t> در کامپیوتر های سرویس دهنده و گیرنده با سیستم عامل ویندوز</a:t>
            </a:r>
            <a:endParaRPr lang="en-US" dirty="0" smtClean="0"/>
          </a:p>
          <a:p>
            <a:pPr algn="r" rtl="1">
              <a:lnSpc>
                <a:spcPct val="150000"/>
              </a:lnSpc>
            </a:pPr>
            <a:r>
              <a:rPr lang="fa-IR" dirty="0" smtClean="0"/>
              <a:t>بررسی صحت سرویس های </a:t>
            </a:r>
            <a:r>
              <a:rPr lang="en-US" dirty="0" smtClean="0"/>
              <a:t>DNS</a:t>
            </a:r>
            <a:r>
              <a:rPr lang="fa-IR" dirty="0" smtClean="0"/>
              <a:t> و </a:t>
            </a:r>
            <a:r>
              <a:rPr lang="en-US" dirty="0" smtClean="0"/>
              <a:t>DHCP</a:t>
            </a:r>
            <a:r>
              <a:rPr lang="fa-IR" dirty="0" smtClean="0"/>
              <a:t> </a:t>
            </a:r>
          </a:p>
          <a:p>
            <a:pPr algn="r" rtl="1">
              <a:lnSpc>
                <a:spcPct val="150000"/>
              </a:lnSpc>
            </a:pPr>
            <a:r>
              <a:rPr lang="fa-IR" dirty="0" smtClean="0"/>
              <a:t>درصورت اجرای این دستور بدون سوییچ اطلاعات برای هر کدام از آداپتور های شبکه به نمایش در خواهد آمد:</a:t>
            </a:r>
            <a:endParaRPr lang="fa-IR" dirty="0"/>
          </a:p>
          <a:p>
            <a:pPr lvl="1" algn="r" rtl="1">
              <a:lnSpc>
                <a:spcPct val="150000"/>
              </a:lnSpc>
            </a:pPr>
            <a:r>
              <a:rPr lang="en-US" dirty="0" smtClean="0"/>
              <a:t>IP Address</a:t>
            </a:r>
          </a:p>
          <a:p>
            <a:pPr lvl="1" algn="r" rtl="1">
              <a:lnSpc>
                <a:spcPct val="150000"/>
              </a:lnSpc>
            </a:pPr>
            <a:r>
              <a:rPr lang="en-US" dirty="0" smtClean="0"/>
              <a:t>Subnet mask</a:t>
            </a:r>
          </a:p>
          <a:p>
            <a:pPr lvl="1" algn="r" rtl="1">
              <a:lnSpc>
                <a:spcPct val="150000"/>
              </a:lnSpc>
            </a:pPr>
            <a:r>
              <a:rPr lang="en-US" dirty="0" smtClean="0"/>
              <a:t>Default gateway</a:t>
            </a:r>
          </a:p>
          <a:p>
            <a:pPr lvl="1" algn="r" rtl="1">
              <a:lnSpc>
                <a:spcPct val="150000"/>
              </a:lnSpc>
            </a:pPr>
            <a:r>
              <a:rPr lang="en-US" dirty="0" smtClean="0"/>
              <a:t>Domain </a:t>
            </a:r>
            <a:endParaRPr lang="fa-IR" dirty="0" smtClean="0"/>
          </a:p>
        </p:txBody>
      </p:sp>
      <p:sp>
        <p:nvSpPr>
          <p:cNvPr id="2" name="Footer Placeholder 1"/>
          <p:cNvSpPr>
            <a:spLocks noGrp="1"/>
          </p:cNvSpPr>
          <p:nvPr>
            <p:ph type="ftr" sz="quarter" idx="11"/>
          </p:nvPr>
        </p:nvSpPr>
        <p:spPr/>
        <p:txBody>
          <a:bodyPr/>
          <a:lstStyle/>
          <a:p>
            <a:r>
              <a:rPr lang="fa-IR" smtClean="0"/>
              <a:t>دستورات پرکاربرد در شبکه - رضا آرانی کاشانی</a:t>
            </a:r>
            <a:endParaRPr lang="en-US" dirty="0"/>
          </a:p>
        </p:txBody>
      </p:sp>
      <p:grpSp>
        <p:nvGrpSpPr>
          <p:cNvPr id="35" name="Group 34"/>
          <p:cNvGrpSpPr/>
          <p:nvPr/>
        </p:nvGrpSpPr>
        <p:grpSpPr>
          <a:xfrm>
            <a:off x="3822791" y="574220"/>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ipconfig</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047940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ipconfig</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174093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313767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1005780"/>
            <a:ext cx="3076176"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علاوه بر اطلاعات اشاره شده در قسمت معرفی، آدرس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MAC</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کارت شبکه و نیز اطلاعات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DHCP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نیز نمایش می‌دهد.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ipconfig</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fa-IR" sz="1600" dirty="0" smtClean="0">
                <a:solidFill>
                  <a:srgbClr val="FFFFFF"/>
                </a:solidFill>
                <a:latin typeface="Consolas" panose="020B0609020204030204" pitchFamily="49" charset="0"/>
                <a:ea typeface="Calibri Light" charset="0"/>
                <a:cs typeface="Calibri Light" charset="0"/>
              </a:rPr>
              <a:t>‌</a:t>
            </a:r>
            <a:r>
              <a:rPr lang="en-US" sz="1600" dirty="0" smtClean="0">
                <a:solidFill>
                  <a:srgbClr val="FFFFFF"/>
                </a:solidFill>
                <a:latin typeface="Consolas" panose="020B0609020204030204" pitchFamily="49" charset="0"/>
                <a:ea typeface="Calibri Light" charset="0"/>
                <a:cs typeface="Calibri Light" charset="0"/>
              </a:rPr>
              <a:t>/all</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836039"/>
            <a:ext cx="3606371" cy="523220"/>
          </a:xfrm>
          <a:prstGeom prst="rect">
            <a:avLst/>
          </a:prstGeom>
          <a:noFill/>
        </p:spPr>
        <p:txBody>
          <a:bodyPr wrap="square" rtlCol="0">
            <a:spAutoFit/>
          </a:bodyPr>
          <a:lstStyle/>
          <a:p>
            <a:pPr algn="r" defTabSz="1218987" rtl="1"/>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آزاد می‌کند. اگر بدون نام کارت شبکه استفاده نشود،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همه کارت ها را آزاد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86617" y="1927079"/>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/release</a:t>
            </a:r>
            <a:r>
              <a:rPr lang="fa-IR" sz="1400" dirty="0" smtClean="0">
                <a:solidFill>
                  <a:srgbClr val="FFFFFF"/>
                </a:solidFill>
                <a:latin typeface="Consolas" panose="020B0609020204030204" pitchFamily="49" charset="0"/>
                <a:ea typeface="Calibri Light" charset="0"/>
                <a:cs typeface="Calibri Light" charset="0"/>
              </a:rPr>
              <a:t> </a:t>
            </a:r>
            <a:r>
              <a:rPr lang="en-US" sz="1400" dirty="0" smtClean="0">
                <a:solidFill>
                  <a:srgbClr val="FFFFFF"/>
                </a:solidFill>
                <a:latin typeface="Consolas" panose="020B0609020204030204" pitchFamily="49" charset="0"/>
                <a:ea typeface="Calibri Light" charset="0"/>
                <a:cs typeface="Calibri Light" charset="0"/>
              </a:rPr>
              <a:t> [adapter]</a:t>
            </a:r>
            <a:endParaRPr lang="en-US" sz="14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331928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/flushdns</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/registerdns</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/displaydns</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21782" y="2493885"/>
            <a:ext cx="3596453"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یک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جدید از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DHCP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درخواست می‌کند. اگر نام کارت استفاده نشود، برای همه کارت‌ها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جدید درخواست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757599" y="3338113"/>
            <a:ext cx="3549370"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محتویات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DNS Resolver Cache</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خالی می‌کند</a:t>
            </a:r>
          </a:p>
        </p:txBody>
      </p:sp>
      <p:sp>
        <p:nvSpPr>
          <p:cNvPr id="167" name="TextBox 141"/>
          <p:cNvSpPr txBox="1"/>
          <p:nvPr/>
        </p:nvSpPr>
        <p:spPr>
          <a:xfrm>
            <a:off x="7162126" y="402262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تمامی اطلاعات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DNS</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را تازه می‌کند و دوباره اسامی و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IP</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ها را ثبت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محتویات </a:t>
            </a:r>
            <a:r>
              <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DNS Resolver Cache</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 را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نشان می‌دهد.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/renew</a:t>
            </a:r>
            <a:r>
              <a:rPr lang="fa-IR" sz="1400" dirty="0" smtClean="0">
                <a:solidFill>
                  <a:srgbClr val="FFFFFF"/>
                </a:solidFill>
                <a:latin typeface="Consolas" panose="020B0609020204030204" pitchFamily="49" charset="0"/>
                <a:ea typeface="Calibri Light" charset="0"/>
                <a:cs typeface="Calibri Light" charset="0"/>
              </a:rPr>
              <a:t> </a:t>
            </a:r>
            <a:r>
              <a:rPr lang="en-US" sz="1400" dirty="0" smtClean="0">
                <a:solidFill>
                  <a:srgbClr val="FFFFFF"/>
                </a:solidFill>
                <a:latin typeface="Consolas" panose="020B0609020204030204" pitchFamily="49" charset="0"/>
                <a:ea typeface="Calibri Light" charset="0"/>
                <a:cs typeface="Calibri Light" charset="0"/>
              </a:rPr>
              <a:t> [adapter]</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4328383"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07</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08</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48389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a:t>
            </a:r>
            <a:r>
              <a:rPr lang="en-US" sz="1600" dirty="0" err="1" smtClean="0">
                <a:solidFill>
                  <a:srgbClr val="FFFFFF"/>
                </a:solidFill>
                <a:latin typeface="Consolas" panose="020B0609020204030204" pitchFamily="49" charset="0"/>
                <a:ea typeface="Calibri Light" charset="0"/>
                <a:cs typeface="Calibri Light" charset="0"/>
              </a:rPr>
              <a:t>showclassid</a:t>
            </a:r>
            <a:r>
              <a:rPr lang="en-US" sz="1600" dirty="0" smtClean="0">
                <a:solidFill>
                  <a:srgbClr val="FFFFFF"/>
                </a:solidFill>
                <a:latin typeface="Consolas" panose="020B0609020204030204" pitchFamily="49" charset="0"/>
                <a:ea typeface="Calibri Light" charset="0"/>
                <a:cs typeface="Calibri Light" charset="0"/>
              </a:rPr>
              <a:t> [adapter]</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400" dirty="0" smtClean="0">
                <a:solidFill>
                  <a:srgbClr val="FFFFFF"/>
                </a:solidFill>
                <a:latin typeface="Consolas" panose="020B0609020204030204" pitchFamily="49" charset="0"/>
                <a:ea typeface="Calibri Light" charset="0"/>
                <a:cs typeface="Calibri Light" charset="0"/>
              </a:rPr>
              <a:t>/</a:t>
            </a:r>
            <a:r>
              <a:rPr lang="en-US" sz="1400" dirty="0" err="1" smtClean="0">
                <a:solidFill>
                  <a:srgbClr val="FFFFFF"/>
                </a:solidFill>
                <a:latin typeface="Consolas" panose="020B0609020204030204" pitchFamily="49" charset="0"/>
                <a:ea typeface="Calibri Light" charset="0"/>
                <a:cs typeface="Calibri Light" charset="0"/>
              </a:rPr>
              <a:t>setclassid</a:t>
            </a:r>
            <a:r>
              <a:rPr lang="en-US" sz="1400" dirty="0">
                <a:solidFill>
                  <a:srgbClr val="FFFFFF"/>
                </a:solidFill>
                <a:latin typeface="Consolas" panose="020B0609020204030204" pitchFamily="49" charset="0"/>
                <a:ea typeface="Calibri Light" charset="0"/>
                <a:cs typeface="Calibri Light" charset="0"/>
              </a:rPr>
              <a:t> </a:t>
            </a:r>
            <a:r>
              <a:rPr lang="en-US" sz="1400" dirty="0" smtClean="0">
                <a:solidFill>
                  <a:srgbClr val="FFFFFF"/>
                </a:solidFill>
                <a:latin typeface="Consolas" panose="020B0609020204030204" pitchFamily="49" charset="0"/>
                <a:ea typeface="Calibri Light" charset="0"/>
                <a:cs typeface="Calibri Light" charset="0"/>
              </a:rPr>
              <a:t>[adapter] [</a:t>
            </a:r>
            <a:r>
              <a:rPr lang="en-US" sz="1400" dirty="0" err="1" smtClean="0">
                <a:solidFill>
                  <a:srgbClr val="FFFFFF"/>
                </a:solidFill>
                <a:latin typeface="Consolas" panose="020B0609020204030204" pitchFamily="49" charset="0"/>
                <a:ea typeface="Calibri Light" charset="0"/>
                <a:cs typeface="Calibri Light" charset="0"/>
              </a:rPr>
              <a:t>classidtoset</a:t>
            </a:r>
            <a:r>
              <a:rPr lang="en-US" sz="1400" dirty="0" smtClean="0">
                <a:solidFill>
                  <a:srgbClr val="FFFFFF"/>
                </a:solidFill>
                <a:latin typeface="Consolas" panose="020B0609020204030204" pitchFamily="49" charset="0"/>
                <a:ea typeface="Calibri Light" charset="0"/>
                <a:cs typeface="Calibri Light" charset="0"/>
              </a:rPr>
              <a:t>]</a:t>
            </a:r>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315007" y="5336031"/>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DHCP Class ID</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مجاز برای کارت مشخص شده را نمایش می‌دهد.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DHCP Class ID</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 مجاز برای کارت مشخص شده را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تغییر می‌دهد.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1780273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371873"/>
          </a:xfrm>
        </p:spPr>
        <p:txBody>
          <a:bodyPr>
            <a:normAutofit/>
          </a:bodyPr>
          <a:lstStyle/>
          <a:p>
            <a:pPr algn="r" rtl="1"/>
            <a:r>
              <a:rPr lang="fa-IR" sz="2000" dirty="0" smtClean="0"/>
              <a:t>برای اجرای این دستور می‌توانید با سوییچ </a:t>
            </a:r>
            <a:r>
              <a:rPr lang="en-US" sz="2000" dirty="0" smtClean="0"/>
              <a:t>/all</a:t>
            </a:r>
            <a:r>
              <a:rPr lang="fa-IR" sz="2000" dirty="0" smtClean="0"/>
              <a:t> همه اطلاعات کارت های شبکه را ببینید و یا با سوییچ های </a:t>
            </a:r>
            <a:r>
              <a:rPr lang="en-US" sz="2000" dirty="0" smtClean="0"/>
              <a:t>/renew</a:t>
            </a:r>
            <a:r>
              <a:rPr lang="fa-IR" sz="2000" dirty="0" smtClean="0"/>
              <a:t> و </a:t>
            </a:r>
            <a:r>
              <a:rPr lang="en-US" sz="2000" dirty="0" smtClean="0"/>
              <a:t>/release</a:t>
            </a:r>
            <a:r>
              <a:rPr lang="fa-IR" sz="2000" dirty="0" smtClean="0"/>
              <a:t> عملکرد </a:t>
            </a:r>
            <a:r>
              <a:rPr lang="en-US" sz="2000" dirty="0" smtClean="0"/>
              <a:t>DHCP</a:t>
            </a:r>
            <a:r>
              <a:rPr lang="fa-IR" sz="2000" dirty="0" smtClean="0"/>
              <a:t> را بررسی کنید. همچنین می‌توانید برای پاک کردن </a:t>
            </a:r>
            <a:r>
              <a:rPr lang="en-US" sz="2000" dirty="0" smtClean="0"/>
              <a:t>DNS cache</a:t>
            </a:r>
            <a:r>
              <a:rPr lang="fa-IR" sz="2000" dirty="0" smtClean="0"/>
              <a:t> هنگامی که یک رکورد قدیمی به روز شده است این دستور را با سوییچ </a:t>
            </a:r>
            <a:r>
              <a:rPr lang="en-US" sz="2000" dirty="0" smtClean="0"/>
              <a:t>/flushdns</a:t>
            </a:r>
            <a:r>
              <a:rPr lang="fa-IR" sz="2000" dirty="0" smtClean="0"/>
              <a:t> استفاده کنید.</a:t>
            </a:r>
            <a:endParaRPr lang="en-US" sz="2000" dirty="0"/>
          </a:p>
        </p:txBody>
      </p:sp>
      <p:sp>
        <p:nvSpPr>
          <p:cNvPr id="4" name="Footer Placeholder 3"/>
          <p:cNvSpPr>
            <a:spLocks noGrp="1"/>
          </p:cNvSpPr>
          <p:nvPr>
            <p:ph type="ftr" sz="quarter" idx="11"/>
          </p:nvPr>
        </p:nvSpPr>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825876" y="483462"/>
            <a:ext cx="4540249" cy="1239838"/>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ipconfig</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3402013" y="3362778"/>
            <a:ext cx="5387975" cy="2520498"/>
          </a:xfrm>
          <a:prstGeom prst="rect">
            <a:avLst/>
          </a:prstGeom>
        </p:spPr>
      </p:pic>
    </p:spTree>
    <p:extLst>
      <p:ext uri="{BB962C8B-B14F-4D97-AF65-F5344CB8AC3E}">
        <p14:creationId xmlns:p14="http://schemas.microsoft.com/office/powerpoint/2010/main" val="1675244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fa-IR" sz="13800" dirty="0" smtClean="0"/>
              <a:t>سلام!</a:t>
            </a:r>
            <a:endParaRPr lang="en-US" sz="13800"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2408842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pPr algn="r" rtl="1">
              <a:lnSpc>
                <a:spcPct val="150000"/>
              </a:lnSpc>
            </a:pPr>
            <a:r>
              <a:rPr lang="fa-IR" dirty="0" smtClean="0"/>
              <a:t>پیداکردن مسیر بین دو دستگاه درون شبکه</a:t>
            </a:r>
          </a:p>
          <a:p>
            <a:pPr algn="r" rtl="1">
              <a:lnSpc>
                <a:spcPct val="150000"/>
              </a:lnSpc>
            </a:pPr>
            <a:r>
              <a:rPr lang="fa-IR" dirty="0" smtClean="0"/>
              <a:t>با پروتکل </a:t>
            </a:r>
            <a:r>
              <a:rPr lang="en-US" dirty="0" smtClean="0"/>
              <a:t>ICMP</a:t>
            </a:r>
            <a:r>
              <a:rPr lang="fa-IR" dirty="0" smtClean="0"/>
              <a:t> یک بسته </a:t>
            </a:r>
            <a:r>
              <a:rPr lang="en-US" dirty="0" smtClean="0"/>
              <a:t>Echo request</a:t>
            </a:r>
            <a:r>
              <a:rPr lang="fa-IR" dirty="0" smtClean="0"/>
              <a:t> فرستاده و از هر دستگاهی که بگذرد یک بسته </a:t>
            </a:r>
            <a:r>
              <a:rPr lang="en-US" dirty="0" smtClean="0"/>
              <a:t>Echo reply </a:t>
            </a:r>
            <a:r>
              <a:rPr lang="fa-IR" dirty="0" smtClean="0"/>
              <a:t> به دستگاه ما ارسال می‌شود. </a:t>
            </a:r>
          </a:p>
          <a:p>
            <a:pPr algn="r" rtl="1">
              <a:lnSpc>
                <a:spcPct val="150000"/>
              </a:lnSpc>
            </a:pPr>
            <a:r>
              <a:rPr lang="fa-IR" dirty="0" smtClean="0"/>
              <a:t>گام‌های طی شده تا مقصد، زمان رفت، برگشت، </a:t>
            </a:r>
            <a:r>
              <a:rPr lang="en-US" dirty="0" smtClean="0"/>
              <a:t>IP</a:t>
            </a:r>
            <a:r>
              <a:rPr lang="fa-IR" dirty="0" smtClean="0"/>
              <a:t> و </a:t>
            </a:r>
            <a:r>
              <a:rPr lang="en-US" dirty="0" smtClean="0"/>
              <a:t>Hostname</a:t>
            </a:r>
            <a:r>
              <a:rPr lang="fa-IR" dirty="0" smtClean="0"/>
              <a:t> دستگاه پاسخ دهنده در هر مرحله را نشان می‌دهد.</a:t>
            </a:r>
          </a:p>
          <a:p>
            <a:pPr algn="r" rtl="1">
              <a:lnSpc>
                <a:spcPct val="150000"/>
              </a:lnSpc>
            </a:pPr>
            <a:r>
              <a:rPr lang="fa-IR" dirty="0" smtClean="0"/>
              <a:t>درصورت عدم موفقیت در رسیدن به مقصد با </a:t>
            </a:r>
            <a:r>
              <a:rPr lang="en-US" dirty="0" smtClean="0"/>
              <a:t>request timeout</a:t>
            </a:r>
            <a:r>
              <a:rPr lang="fa-IR" dirty="0" smtClean="0"/>
              <a:t> های متوالی و متوقف شدن عملیات به ما اطلاع می‌دهد.</a:t>
            </a:r>
          </a:p>
        </p:txBody>
      </p:sp>
      <p:sp>
        <p:nvSpPr>
          <p:cNvPr id="2" name="Footer Placeholder 1"/>
          <p:cNvSpPr>
            <a:spLocks noGrp="1"/>
          </p:cNvSpPr>
          <p:nvPr>
            <p:ph type="ftr" sz="quarter" idx="11"/>
          </p:nvPr>
        </p:nvSpPr>
        <p:spPr/>
        <p:txBody>
          <a:bodyPr/>
          <a:lstStyle/>
          <a:p>
            <a:r>
              <a:rPr lang="fa-IR"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tracert</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442269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371873"/>
          </a:xfrm>
        </p:spPr>
        <p:txBody>
          <a:bodyPr>
            <a:normAutofit fontScale="77500" lnSpcReduction="20000"/>
          </a:bodyPr>
          <a:lstStyle/>
          <a:p>
            <a:pPr algn="r" rtl="1"/>
            <a:r>
              <a:rPr lang="fa-IR" sz="2000" dirty="0" smtClean="0"/>
              <a:t>برای استفاده از این دستور هنگامی که به اینترنت متصل هستید می‌توانید یک آدرس اینترنتی را امتحان کنید و یا در شبکه محلی نحوه راهیابی تا آدرس مقصد را ببینید.</a:t>
            </a:r>
          </a:p>
          <a:p>
            <a:pPr algn="r" rtl="1"/>
            <a:r>
              <a:rPr lang="fa-IR" sz="2000" dirty="0" smtClean="0"/>
              <a:t>هنگام عدم موفقیت در اجرای این دستور می‌توان مشخص کرد که تا کجای شبکه درست کار می‌کند که عیب یابی از گره های بعدی صورت گیرد. ازجمله عوامل شکست آن می‌توان اشکال در جدول مسیریابی و یا خرابی اتصال گره را عنوان کرد.</a:t>
            </a:r>
          </a:p>
          <a:p>
            <a:pPr algn="r" rtl="1"/>
            <a:r>
              <a:rPr lang="fa-IR" sz="2000" dirty="0" smtClean="0"/>
              <a:t>در صورت موفقیت در پایان عبارت </a:t>
            </a:r>
            <a:r>
              <a:rPr lang="en-US" sz="2000" dirty="0" smtClean="0"/>
              <a:t>trace complete</a:t>
            </a:r>
            <a:r>
              <a:rPr lang="fa-IR" sz="2000" dirty="0" smtClean="0"/>
              <a:t> نمایش داده می‌شود.</a:t>
            </a:r>
            <a:endParaRPr lang="en-US" sz="2000" dirty="0"/>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825876" y="483462"/>
            <a:ext cx="4540249" cy="1239838"/>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tracert</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a:blip r:embed="rId3"/>
          <a:stretch>
            <a:fillRect/>
          </a:stretch>
        </p:blipFill>
        <p:spPr>
          <a:xfrm>
            <a:off x="4037807" y="3273606"/>
            <a:ext cx="4471987" cy="2999421"/>
          </a:xfrm>
          <a:prstGeom prst="rect">
            <a:avLst/>
          </a:prstGeom>
        </p:spPr>
      </p:pic>
    </p:spTree>
    <p:extLst>
      <p:ext uri="{BB962C8B-B14F-4D97-AF65-F5344CB8AC3E}">
        <p14:creationId xmlns:p14="http://schemas.microsoft.com/office/powerpoint/2010/main" val="36648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fontScale="70000" lnSpcReduction="20000"/>
          </a:bodyPr>
          <a:lstStyle/>
          <a:p>
            <a:pPr algn="r" rtl="1">
              <a:lnSpc>
                <a:spcPct val="150000"/>
              </a:lnSpc>
            </a:pPr>
            <a:r>
              <a:rPr lang="en-US" dirty="0" smtClean="0"/>
              <a:t>network statistics</a:t>
            </a:r>
            <a:r>
              <a:rPr lang="fa-IR" dirty="0" smtClean="0"/>
              <a:t>: آمار و اطلاعات شبکه، اتصالات به داخل و خارج را نشان می‌دهد. </a:t>
            </a:r>
          </a:p>
          <a:p>
            <a:pPr algn="r" rtl="1">
              <a:lnSpc>
                <a:spcPct val="150000"/>
              </a:lnSpc>
            </a:pPr>
            <a:r>
              <a:rPr lang="fa-IR" dirty="0" smtClean="0"/>
              <a:t>جهت پیدا کردن اشکالات در شبکه و نیز به عنوان ابزار اندازه گیری میزان داده رد و بدل شده استفاده می‌شود.</a:t>
            </a:r>
          </a:p>
          <a:p>
            <a:pPr algn="r" rtl="1">
              <a:lnSpc>
                <a:spcPct val="150000"/>
              </a:lnSpc>
            </a:pPr>
            <a:r>
              <a:rPr lang="fa-IR" dirty="0" smtClean="0"/>
              <a:t>در خروجی آن اطلاعات زیر به تفکیک هر اتصال دیده می‌شود:</a:t>
            </a:r>
          </a:p>
          <a:p>
            <a:pPr lvl="1" algn="r" rtl="1">
              <a:lnSpc>
                <a:spcPct val="150000"/>
              </a:lnSpc>
            </a:pPr>
            <a:r>
              <a:rPr lang="fa-IR" dirty="0" smtClean="0"/>
              <a:t>پروتکل (</a:t>
            </a:r>
            <a:r>
              <a:rPr lang="en-US" dirty="0" smtClean="0"/>
              <a:t>TCP</a:t>
            </a:r>
            <a:r>
              <a:rPr lang="fa-IR" dirty="0" smtClean="0"/>
              <a:t> / </a:t>
            </a:r>
            <a:r>
              <a:rPr lang="en-US" dirty="0" smtClean="0"/>
              <a:t>UDP</a:t>
            </a:r>
            <a:r>
              <a:rPr lang="fa-IR" dirty="0" smtClean="0"/>
              <a:t>)</a:t>
            </a:r>
          </a:p>
          <a:p>
            <a:pPr lvl="1" algn="r" rtl="1">
              <a:lnSpc>
                <a:spcPct val="150000"/>
              </a:lnSpc>
            </a:pPr>
            <a:r>
              <a:rPr lang="fa-IR" dirty="0" smtClean="0"/>
              <a:t>آدرس محلی و پورتی که برای اتصال استفاده شده است</a:t>
            </a:r>
          </a:p>
          <a:p>
            <a:pPr lvl="1" algn="r" rtl="1">
              <a:lnSpc>
                <a:spcPct val="150000"/>
              </a:lnSpc>
            </a:pPr>
            <a:r>
              <a:rPr lang="fa-IR" dirty="0" smtClean="0"/>
              <a:t>آدرس خارجی و پورتی که برای اتصال به آن استفاده شده است. </a:t>
            </a:r>
          </a:p>
          <a:p>
            <a:pPr lvl="1" algn="r" rtl="1">
              <a:lnSpc>
                <a:spcPct val="150000"/>
              </a:lnSpc>
            </a:pPr>
            <a:r>
              <a:rPr lang="fa-IR" dirty="0" smtClean="0"/>
              <a:t>حالت اتصالات </a:t>
            </a:r>
            <a:r>
              <a:rPr lang="en-US" dirty="0" smtClean="0"/>
              <a:t>TCP</a:t>
            </a:r>
            <a:endParaRPr lang="fa-IR" dirty="0" smtClean="0"/>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netstat</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3536068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673761"/>
            </a:xfrm>
            <a:prstGeom prst="rect">
              <a:avLst/>
            </a:prstGeom>
            <a:noFill/>
          </p:spPr>
          <p:txBody>
            <a:bodyPr wrap="square" rtlCol="0">
              <a:spAutoFit/>
            </a:bodyPr>
            <a:lstStyle/>
            <a:p>
              <a:pPr algn="ctr" rtl="1"/>
              <a:r>
                <a:rPr lang="en-US" sz="2000" b="1" dirty="0" err="1"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netstat</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174093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313767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1005780"/>
            <a:ext cx="3076176"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اتصالات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TCP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و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UDP</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err="1"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netstat</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fa-IR" sz="1600" dirty="0" smtClean="0">
                <a:solidFill>
                  <a:srgbClr val="FFFFFF"/>
                </a:solidFill>
                <a:latin typeface="Consolas" panose="020B0609020204030204" pitchFamily="49" charset="0"/>
                <a:ea typeface="Calibri Light" charset="0"/>
                <a:cs typeface="Calibri Light" charset="0"/>
              </a:rPr>
              <a:t>‌</a:t>
            </a:r>
            <a:r>
              <a:rPr lang="en-US" sz="1600" dirty="0" smtClean="0">
                <a:solidFill>
                  <a:srgbClr val="FFFFFF"/>
                </a:solidFill>
                <a:latin typeface="Consolas" panose="020B0609020204030204" pitchFamily="49" charset="0"/>
                <a:ea typeface="Calibri Light" charset="0"/>
                <a:cs typeface="Calibri Light" charset="0"/>
              </a:rPr>
              <a:t>-a</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836039"/>
            <a:ext cx="3606371"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برنامه سازنده و یا استفاده کننده هر اتصال</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86617" y="1927079"/>
            <a:ext cx="2048935" cy="307777"/>
          </a:xfrm>
          <a:prstGeom prst="rect">
            <a:avLst/>
          </a:prstGeom>
          <a:noFill/>
        </p:spPr>
        <p:txBody>
          <a:bodyPr wrap="square" rtlCol="0">
            <a:spAutoFit/>
          </a:bodyPr>
          <a:lstStyle/>
          <a:p>
            <a:pPr defTabSz="1218987"/>
            <a:r>
              <a:rPr lang="fa-IR" sz="1400" dirty="0" smtClean="0">
                <a:solidFill>
                  <a:srgbClr val="FFFFFF"/>
                </a:solidFill>
                <a:latin typeface="Consolas" panose="020B0609020204030204" pitchFamily="49" charset="0"/>
                <a:ea typeface="Calibri Light" charset="0"/>
                <a:cs typeface="Calibri Light" charset="0"/>
              </a:rPr>
              <a:t>-</a:t>
            </a:r>
            <a:r>
              <a:rPr lang="en-US" sz="1400" dirty="0" smtClean="0">
                <a:solidFill>
                  <a:srgbClr val="FFFFFF"/>
                </a:solidFill>
                <a:latin typeface="Consolas" panose="020B0609020204030204" pitchFamily="49" charset="0"/>
                <a:ea typeface="Calibri Light" charset="0"/>
                <a:cs typeface="Calibri Light" charset="0"/>
              </a:rPr>
              <a:t>b</a:t>
            </a:r>
            <a:endParaRPr lang="en-US" sz="14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331928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-f</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-n</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-o</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21782" y="2493885"/>
            <a:ext cx="3596453"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آمار مربوط به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Ethernet</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8302306" y="3211113"/>
            <a:ext cx="300466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FQDN (Fully Qualified Domain Name)</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برای اتصالات خارجی</a:t>
            </a:r>
          </a:p>
        </p:txBody>
      </p:sp>
      <p:sp>
        <p:nvSpPr>
          <p:cNvPr id="167" name="TextBox 141"/>
          <p:cNvSpPr txBox="1"/>
          <p:nvPr/>
        </p:nvSpPr>
        <p:spPr>
          <a:xfrm>
            <a:off x="7162126" y="402262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آدرس ها و پورت ها به صورت عددی </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process ID</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مربوط به هر اتصال</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-e</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4328383"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07</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08</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55120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 [proto]</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315007" y="5336031"/>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آمار مربوط به یک پروتکل خاص</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آمار به تفکیک پروتکل</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80" name="TextBox 158"/>
          <p:cNvSpPr txBox="1"/>
          <p:nvPr/>
        </p:nvSpPr>
        <p:spPr>
          <a:xfrm>
            <a:off x="5520830" y="6097450"/>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a:t>
            </a:r>
            <a:endParaRPr lang="en-US" sz="1600" dirty="0">
              <a:solidFill>
                <a:srgbClr val="FFFFFF"/>
              </a:solidFill>
              <a:latin typeface="Consolas" panose="020B0609020204030204" pitchFamily="49" charset="0"/>
              <a:ea typeface="Calibri Light" charset="0"/>
              <a:cs typeface="Calibri Light" charset="0"/>
            </a:endParaRPr>
          </a:p>
        </p:txBody>
      </p:sp>
    </p:spTree>
    <p:extLst>
      <p:ext uri="{BB962C8B-B14F-4D97-AF65-F5344CB8AC3E}">
        <p14:creationId xmlns:p14="http://schemas.microsoft.com/office/powerpoint/2010/main" val="855260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846909"/>
          </a:xfrm>
        </p:spPr>
        <p:txBody>
          <a:bodyPr>
            <a:normAutofit/>
          </a:bodyPr>
          <a:lstStyle/>
          <a:p>
            <a:pPr algn="r" rtl="1"/>
            <a:r>
              <a:rPr lang="fa-IR" sz="2000" dirty="0" smtClean="0"/>
              <a:t>برای استفاده از این دستور هنگامی که به اینترنت یا شبکه محلی متصل هستید، با هرکدام از سوییچ های دلخواه خود این دستور را اجرا کنید. </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netstat</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3884499" y="2833810"/>
            <a:ext cx="4423002" cy="3308862"/>
          </a:xfrm>
          <a:prstGeom prst="rect">
            <a:avLst/>
          </a:prstGeom>
        </p:spPr>
      </p:pic>
    </p:spTree>
    <p:extLst>
      <p:ext uri="{BB962C8B-B14F-4D97-AF65-F5344CB8AC3E}">
        <p14:creationId xmlns:p14="http://schemas.microsoft.com/office/powerpoint/2010/main" val="2173229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fa-IR" dirty="0" smtClean="0"/>
              <a:t>نمایش آدرس فیزیکی کارت شبکه</a:t>
            </a:r>
          </a:p>
          <a:p>
            <a:pPr algn="r" rtl="1">
              <a:lnSpc>
                <a:spcPct val="150000"/>
              </a:lnSpc>
            </a:pPr>
            <a:r>
              <a:rPr lang="fa-IR" dirty="0" smtClean="0"/>
              <a:t>نمایش پروتکل های مربوطه</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getmac</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2060543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913250"/>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getmac</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5" name="TextBox 124"/>
          <p:cNvSpPr txBox="1"/>
          <p:nvPr/>
        </p:nvSpPr>
        <p:spPr>
          <a:xfrm>
            <a:off x="902558" y="4380031"/>
            <a:ext cx="2449468" cy="707886"/>
          </a:xfrm>
          <a:prstGeom prst="rect">
            <a:avLst/>
          </a:prstGeom>
          <a:noFill/>
        </p:spPr>
        <p:txBody>
          <a:bodyPr wrap="square" rtlCol="0">
            <a:spAutoFit/>
          </a:bodyPr>
          <a:lstStyle/>
          <a:p>
            <a:pPr algn="ctr" defTabSz="1218987"/>
            <a:r>
              <a:rPr lang="en-US" sz="40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getmac</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a:t>
            </a:r>
            <a:r>
              <a:rPr lang="en-US" sz="2000" dirty="0">
                <a:solidFill>
                  <a:srgbClr val="FFFFFF"/>
                </a:solidFill>
                <a:latin typeface="Calibri Light" charset="0"/>
                <a:ea typeface="Calibri Light" charset="0"/>
                <a:cs typeface="Calibri Light" charset="0"/>
              </a:rPr>
              <a:t>1</a:t>
            </a: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/s [target]</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238206" y="4328939"/>
            <a:ext cx="211258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/u [Domain/User]</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 [Password]</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647228"/>
            <a:ext cx="3967444" cy="307777"/>
          </a:xfrm>
          <a:prstGeom prst="rect">
            <a:avLst/>
          </a:prstGeom>
          <a:noFill/>
        </p:spPr>
        <p:txBody>
          <a:bodyPr wrap="square" rtlCol="0">
            <a:spAutoFit/>
          </a:bodyPr>
          <a:lstStyle/>
          <a:p>
            <a:pPr algn="r" defTabSz="1218987" rtl="1"/>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اجرای دستور روی کامپیوتر دیگر (</a:t>
            </a:r>
            <a:r>
              <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Hostname / IP</a:t>
            </a:r>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342421" y="4347763"/>
            <a:ext cx="3964548" cy="307777"/>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rPr>
              <a:t>دستور را با نام کاربر و دامنه مشخص شده اجرا می‌کند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7" name="TextBox 141"/>
          <p:cNvSpPr txBox="1"/>
          <p:nvPr/>
        </p:nvSpPr>
        <p:spPr>
          <a:xfrm>
            <a:off x="7162126" y="503227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کلمه عبور کاربر مورد نظر برای اجرای دستور</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2513320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846909"/>
          </a:xfrm>
        </p:spPr>
        <p:txBody>
          <a:bodyPr>
            <a:normAutofit/>
          </a:bodyPr>
          <a:lstStyle/>
          <a:p>
            <a:pPr algn="r" rtl="1"/>
            <a:r>
              <a:rPr lang="fa-IR" sz="2000" dirty="0" smtClean="0"/>
              <a:t>این دستور را می‌توانید بدون سوییچ برای دیدن </a:t>
            </a:r>
            <a:r>
              <a:rPr lang="en-US" sz="2000" dirty="0" smtClean="0"/>
              <a:t>MAC Address</a:t>
            </a:r>
            <a:r>
              <a:rPr lang="fa-IR" sz="2000" dirty="0" smtClean="0"/>
              <a:t> کارت شبکه خود و یا با سوییچ </a:t>
            </a:r>
            <a:r>
              <a:rPr lang="en-US" sz="2000" dirty="0" smtClean="0"/>
              <a:t>/s</a:t>
            </a:r>
            <a:r>
              <a:rPr lang="fa-IR" sz="2000" dirty="0" smtClean="0"/>
              <a:t> برای </a:t>
            </a:r>
            <a:r>
              <a:rPr lang="en-US" sz="2000" dirty="0" smtClean="0"/>
              <a:t>MAC Address</a:t>
            </a:r>
            <a:r>
              <a:rPr lang="fa-IR" sz="2000" dirty="0" smtClean="0"/>
              <a:t> کامپیوتر های موجود در شبکه اجرا کنید</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getmac</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a:blip r:embed="rId3"/>
          <a:stretch>
            <a:fillRect/>
          </a:stretch>
        </p:blipFill>
        <p:spPr>
          <a:xfrm>
            <a:off x="2975879" y="2979193"/>
            <a:ext cx="6276975" cy="3276600"/>
          </a:xfrm>
          <a:prstGeom prst="rect">
            <a:avLst/>
          </a:prstGeom>
        </p:spPr>
      </p:pic>
    </p:spTree>
    <p:extLst>
      <p:ext uri="{BB962C8B-B14F-4D97-AF65-F5344CB8AC3E}">
        <p14:creationId xmlns:p14="http://schemas.microsoft.com/office/powerpoint/2010/main" val="608534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en-US" dirty="0" smtClean="0"/>
              <a:t>System File Checker</a:t>
            </a:r>
            <a:r>
              <a:rPr lang="fa-IR" dirty="0" smtClean="0"/>
              <a:t>: بررسی نسخه و صحت فایل های سیستمی و محافظت شده ویندوز </a:t>
            </a:r>
          </a:p>
          <a:p>
            <a:pPr algn="r" rtl="1">
              <a:lnSpc>
                <a:spcPct val="150000"/>
              </a:lnSpc>
            </a:pPr>
            <a:r>
              <a:rPr lang="fa-IR" dirty="0" smtClean="0"/>
              <a:t>ترمیم و جایگزینی فایل های معیوب با نسخه های اصلی </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sfc</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3417016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913250"/>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sfc</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5" name="TextBox 124"/>
          <p:cNvSpPr txBox="1"/>
          <p:nvPr/>
        </p:nvSpPr>
        <p:spPr>
          <a:xfrm>
            <a:off x="902558" y="4380031"/>
            <a:ext cx="2449468" cy="707886"/>
          </a:xfrm>
          <a:prstGeom prst="rect">
            <a:avLst/>
          </a:prstGeom>
          <a:noFill/>
        </p:spPr>
        <p:txBody>
          <a:bodyPr wrap="square" rtlCol="0">
            <a:spAutoFit/>
          </a:bodyPr>
          <a:lstStyle/>
          <a:p>
            <a:pPr algn="ctr" defTabSz="1218987"/>
            <a:r>
              <a:rPr lang="en-US" sz="40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sfc</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a:t>
            </a:r>
            <a:r>
              <a:rPr lang="en-US" sz="2000" dirty="0">
                <a:solidFill>
                  <a:srgbClr val="FFFFFF"/>
                </a:solidFill>
                <a:latin typeface="Calibri Light" charset="0"/>
                <a:ea typeface="Calibri Light" charset="0"/>
                <a:cs typeface="Calibri Light" charset="0"/>
              </a:rPr>
              <a:t>1</a:t>
            </a: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/scannow</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4324007"/>
            <a:ext cx="211258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/scanboot</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/verfiyonly</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647228"/>
            <a:ext cx="3967444"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بلافاصله اسکن را شروع کرده و در صورت لزوم به ترمیم فایل های محافظت شده ویندوز میپردازد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431477" y="4347763"/>
            <a:ext cx="387549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با هر بار راه اندازی سیستم، عملیات اسکن و ترمیم را انجام می‌دهد.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7" name="TextBox 141"/>
          <p:cNvSpPr txBox="1"/>
          <p:nvPr/>
        </p:nvSpPr>
        <p:spPr>
          <a:xfrm>
            <a:off x="7162126" y="503227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با این سوییچ فقط عملیات اسکن انجام می‌شود و ترمیم صورت نمی‌گیرد.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3074018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a-IR" sz="6000" dirty="0" smtClean="0"/>
              <a:t>مقدمه ای بر خط فرمان</a:t>
            </a:r>
            <a:endParaRPr lang="en-US" sz="6000" dirty="0"/>
          </a:p>
        </p:txBody>
      </p:sp>
      <p:sp>
        <p:nvSpPr>
          <p:cNvPr id="5" name="Text Placeholder 4"/>
          <p:cNvSpPr>
            <a:spLocks noGrp="1"/>
          </p:cNvSpPr>
          <p:nvPr>
            <p:ph type="body" idx="1"/>
          </p:nvPr>
        </p:nvSpPr>
        <p:spPr/>
        <p:txBody>
          <a:bodyPr/>
          <a:lstStyle/>
          <a:p>
            <a:r>
              <a:rPr lang="fa-IR" dirty="0" smtClean="0"/>
              <a:t>توضیخ مختصر درباره خط فرمان </a:t>
            </a:r>
            <a:endParaRPr lang="en-US" dirty="0"/>
          </a:p>
        </p:txBody>
      </p:sp>
      <p:sp>
        <p:nvSpPr>
          <p:cNvPr id="6" name="Footer Placeholder 5"/>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4203123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127398"/>
          </a:xfrm>
        </p:spPr>
        <p:txBody>
          <a:bodyPr>
            <a:normAutofit fontScale="77500" lnSpcReduction="20000"/>
          </a:bodyPr>
          <a:lstStyle/>
          <a:p>
            <a:pPr algn="r" rtl="1"/>
            <a:r>
              <a:rPr lang="fa-IR" sz="2000" dirty="0" smtClean="0"/>
              <a:t>هنگام اجرای این دستور باید حتما در گروه کاربران </a:t>
            </a:r>
            <a:r>
              <a:rPr lang="en-US" sz="2000" dirty="0" smtClean="0"/>
              <a:t>Administrator</a:t>
            </a:r>
            <a:r>
              <a:rPr lang="fa-IR" sz="2000" dirty="0" smtClean="0"/>
              <a:t> باشید</a:t>
            </a:r>
          </a:p>
          <a:p>
            <a:pPr algn="r" rtl="1"/>
            <a:r>
              <a:rPr lang="fa-IR" sz="2000" dirty="0" smtClean="0"/>
              <a:t>این دستور هنگام اجرا به زمان زیادی نیازمند است.</a:t>
            </a:r>
          </a:p>
          <a:p>
            <a:pPr algn="r" rtl="1"/>
            <a:r>
              <a:rPr lang="fa-IR" sz="2000" dirty="0" smtClean="0"/>
              <a:t>اگر در هنگام اسکن و یا ترمیم فایل ها مشکلی وجود داشته باشد گزارش آن در یک فایل ذخیره می‌شود که به شما اعلام خواهد شد</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sfc</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2975879" y="2984500"/>
            <a:ext cx="6276975" cy="3276600"/>
          </a:xfrm>
          <a:prstGeom prst="rect">
            <a:avLst/>
          </a:prstGeom>
        </p:spPr>
      </p:pic>
    </p:spTree>
    <p:extLst>
      <p:ext uri="{BB962C8B-B14F-4D97-AF65-F5344CB8AC3E}">
        <p14:creationId xmlns:p14="http://schemas.microsoft.com/office/powerpoint/2010/main" val="958809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en-US" dirty="0" smtClean="0"/>
              <a:t>System information</a:t>
            </a:r>
            <a:r>
              <a:rPr lang="fa-IR" dirty="0" smtClean="0"/>
              <a:t>: این دستور گزارش کاملی از تجهیزات سخت افزاری و سیستم نشان می‌دهد.</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systeminfo</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71567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0" y="1455475"/>
            <a:ext cx="10018713" cy="1127398"/>
          </a:xfrm>
        </p:spPr>
        <p:txBody>
          <a:bodyPr>
            <a:normAutofit/>
          </a:bodyPr>
          <a:lstStyle/>
          <a:p>
            <a:pPr algn="r" rtl="1"/>
            <a:r>
              <a:rPr lang="fa-IR" sz="2000" dirty="0" smtClean="0"/>
              <a:t>با اجرای این دستور اطلاعات جامعی از سیستم عامل و سخت افزار های سیستم خود بگیرید</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systeminfo</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rotWithShape="1">
          <a:blip r:embed="rId3"/>
          <a:srcRect b="34796"/>
          <a:stretch/>
        </p:blipFill>
        <p:spPr>
          <a:xfrm>
            <a:off x="2390775" y="2282825"/>
            <a:ext cx="7410450" cy="4248150"/>
          </a:xfrm>
          <a:prstGeom prst="rect">
            <a:avLst/>
          </a:prstGeom>
        </p:spPr>
      </p:pic>
    </p:spTree>
    <p:extLst>
      <p:ext uri="{BB962C8B-B14F-4D97-AF65-F5344CB8AC3E}">
        <p14:creationId xmlns:p14="http://schemas.microsoft.com/office/powerpoint/2010/main" val="3381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en-US" dirty="0" smtClean="0"/>
              <a:t>who am i?</a:t>
            </a:r>
            <a:r>
              <a:rPr lang="fa-IR" dirty="0" smtClean="0"/>
              <a:t>: نام دامنه، نام رایانه، نام کاربر و نام گروه هایی که کاربر عضو آن می‌باشد را نشان می‌دهد</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whoami</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711848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3844243" y="247045"/>
            <a:ext cx="4540248" cy="1252538"/>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514137" cy="307777"/>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a:t>
              </a:r>
              <a:r>
                <a:rPr lang="en-US" sz="1400" kern="0" dirty="0" smtClean="0">
                  <a:solidFill>
                    <a:schemeClr val="bg1"/>
                  </a:solidFill>
                  <a:latin typeface="Shabnam" panose="020B0603030804020204" pitchFamily="34" charset="-78"/>
                  <a:cs typeface="Shabnam" panose="020B0603030804020204" pitchFamily="34" charset="-78"/>
                </a:rPr>
                <a:t> </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400110"/>
            </a:xfrm>
            <a:prstGeom prst="rect">
              <a:avLst/>
            </a:prstGeom>
            <a:noFill/>
          </p:spPr>
          <p:txBody>
            <a:bodyPr wrap="square" rtlCol="0">
              <a:spAutoFit/>
            </a:bodyPr>
            <a:lstStyle/>
            <a:p>
              <a:pPr algn="ctr" rtl="1"/>
              <a:r>
                <a:rPr lang="en-US" sz="2000" b="1" dirty="0" err="1"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whoami</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274240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343099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414364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484848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554859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623810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555034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484916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7" y="2750587"/>
            <a:ext cx="3256366"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204936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345115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414732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414355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432278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275497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449635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345115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467558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414732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484916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485131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502839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502180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8123637" y="2159123"/>
            <a:ext cx="3076176" cy="307777"/>
          </a:xfrm>
          <a:prstGeom prst="rect">
            <a:avLst/>
          </a:prstGeom>
          <a:noFill/>
        </p:spPr>
        <p:txBody>
          <a:bodyPr wrap="square" rtlCol="0">
            <a:spAutoFit/>
          </a:bodyPr>
          <a:lstStyle/>
          <a:p>
            <a:pPr algn="r" defTabSz="1218987" rtl="1"/>
            <a:r>
              <a:rPr lang="fa-IR" sz="140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نام کاربر به همراه نام دامنه</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902558" y="4210212"/>
            <a:ext cx="2449468" cy="707886"/>
          </a:xfrm>
          <a:prstGeom prst="rect">
            <a:avLst/>
          </a:prstGeom>
          <a:noFill/>
        </p:spPr>
        <p:txBody>
          <a:bodyPr wrap="square" rtlCol="0">
            <a:spAutoFit/>
          </a:bodyPr>
          <a:lstStyle/>
          <a:p>
            <a:pPr algn="ctr" defTabSz="1218987"/>
            <a:r>
              <a:rPr lang="en-US" sz="4000" b="1" dirty="0" err="1"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whoami</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219928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289651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360145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429630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500104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571070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2230062"/>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/user</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964734" y="2931414"/>
            <a:ext cx="3363421" cy="307777"/>
          </a:xfrm>
          <a:prstGeom prst="rect">
            <a:avLst/>
          </a:prstGeom>
          <a:noFill/>
        </p:spPr>
        <p:txBody>
          <a:bodyPr wrap="non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نام گروه هایی که کاربر عضو آن‌هاست</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205313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5468665" y="2927295"/>
            <a:ext cx="1600200"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/groups</a:t>
            </a:r>
            <a:endParaRPr lang="en-US" sz="1600" dirty="0">
              <a:solidFill>
                <a:srgbClr val="FFFFFF"/>
              </a:solidFill>
              <a:latin typeface="Consolas" panose="020B0609020204030204" pitchFamily="49" charset="0"/>
              <a:ea typeface="Calibri Light" charset="0"/>
              <a:cs typeface="Calibri Light" charset="0"/>
            </a:endParaRPr>
          </a:p>
        </p:txBody>
      </p:sp>
      <p:sp>
        <p:nvSpPr>
          <p:cNvPr id="160" name="TextBox 159"/>
          <p:cNvSpPr txBox="1"/>
          <p:nvPr/>
        </p:nvSpPr>
        <p:spPr>
          <a:xfrm>
            <a:off x="5486618" y="3625389"/>
            <a:ext cx="186417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/priv</a:t>
            </a:r>
            <a:endParaRPr lang="en-US" sz="16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432893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a:solidFill>
                  <a:srgbClr val="FFFFFF"/>
                </a:solidFill>
                <a:latin typeface="Consolas" panose="020B0609020204030204" pitchFamily="49" charset="0"/>
                <a:ea typeface="Calibri Light" charset="0"/>
                <a:cs typeface="Calibri Light" charset="0"/>
              </a:rPr>
              <a:t>/fqdn</a:t>
            </a:r>
          </a:p>
        </p:txBody>
      </p:sp>
      <p:sp>
        <p:nvSpPr>
          <p:cNvPr id="162" name="TextBox 158"/>
          <p:cNvSpPr txBox="1"/>
          <p:nvPr/>
        </p:nvSpPr>
        <p:spPr>
          <a:xfrm>
            <a:off x="5486618" y="503062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/logonid</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571709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/all</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350792" y="3503535"/>
            <a:ext cx="3967444"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مجوزهای امنیتی که به کاربر داده شده است مانند نصب و حذف برنامه ها،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shutdown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کردن سیستم، ...</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6" name="TextBox 141"/>
          <p:cNvSpPr txBox="1"/>
          <p:nvPr/>
        </p:nvSpPr>
        <p:spPr>
          <a:xfrm>
            <a:off x="7350791" y="4347763"/>
            <a:ext cx="3956177"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نام کابر به صورت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FQDN</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در صورتی که کاربر عضو دامنه باشد</a:t>
            </a:r>
          </a:p>
        </p:txBody>
      </p:sp>
      <p:sp>
        <p:nvSpPr>
          <p:cNvPr id="167" name="TextBox 141"/>
          <p:cNvSpPr txBox="1"/>
          <p:nvPr/>
        </p:nvSpPr>
        <p:spPr>
          <a:xfrm>
            <a:off x="7162126" y="503227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logon ID</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کاربر در ویندوز</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5737029"/>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تمامی موارد قابل نمایش به کاربر شامل موارد بالا و دیگر موارد</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Tree>
    <p:extLst>
      <p:ext uri="{BB962C8B-B14F-4D97-AF65-F5344CB8AC3E}">
        <p14:creationId xmlns:p14="http://schemas.microsoft.com/office/powerpoint/2010/main" val="14237695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127398"/>
          </a:xfrm>
        </p:spPr>
        <p:txBody>
          <a:bodyPr>
            <a:normAutofit/>
          </a:bodyPr>
          <a:lstStyle/>
          <a:p>
            <a:pPr algn="r" rtl="1"/>
            <a:r>
              <a:rPr lang="fa-IR" sz="2000" dirty="0" smtClean="0"/>
              <a:t>هنگام اجرای این دستور اگر جز کاربران </a:t>
            </a:r>
            <a:r>
              <a:rPr lang="en-US" sz="2000" dirty="0" smtClean="0"/>
              <a:t>Administrator</a:t>
            </a:r>
            <a:r>
              <a:rPr lang="fa-IR" sz="2000" dirty="0" smtClean="0"/>
              <a:t> باشید با استفاده از سوییچ </a:t>
            </a:r>
            <a:r>
              <a:rPr lang="en-US" sz="2000" dirty="0" smtClean="0"/>
              <a:t>/all</a:t>
            </a:r>
            <a:r>
              <a:rPr lang="fa-IR" sz="2000" dirty="0" smtClean="0"/>
              <a:t> یا </a:t>
            </a:r>
            <a:r>
              <a:rPr lang="en-US" sz="2000" dirty="0" smtClean="0"/>
              <a:t>/priv</a:t>
            </a:r>
            <a:r>
              <a:rPr lang="fa-IR" sz="2000" dirty="0" smtClean="0"/>
              <a:t> تمامی دسترسی های این دسته از کاربران را می‌توانید ببینید و درغیر این صورت، مجوز های مربوط به گروه کاربری خودتان نمایش داده خواهد شد.</a:t>
            </a: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whoami</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10" name="Picture 9"/>
          <p:cNvPicPr>
            <a:picLocks noChangeAspect="1"/>
          </p:cNvPicPr>
          <p:nvPr/>
        </p:nvPicPr>
        <p:blipFill>
          <a:blip r:embed="rId3"/>
          <a:stretch>
            <a:fillRect/>
          </a:stretch>
        </p:blipFill>
        <p:spPr>
          <a:xfrm>
            <a:off x="2975879" y="2892425"/>
            <a:ext cx="6276975" cy="3638550"/>
          </a:xfrm>
          <a:prstGeom prst="rect">
            <a:avLst/>
          </a:prstGeom>
        </p:spPr>
      </p:pic>
    </p:spTree>
    <p:extLst>
      <p:ext uri="{BB962C8B-B14F-4D97-AF65-F5344CB8AC3E}">
        <p14:creationId xmlns:p14="http://schemas.microsoft.com/office/powerpoint/2010/main" val="2097632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a:bodyPr>
          <a:lstStyle/>
          <a:p>
            <a:pPr algn="r" rtl="1">
              <a:lnSpc>
                <a:spcPct val="150000"/>
              </a:lnSpc>
            </a:pPr>
            <a:r>
              <a:rPr lang="fa-IR" dirty="0" smtClean="0"/>
              <a:t>مدیریت تمامی ابعاد شبکه و تنظیمات آن مانند اشتراک گذاری ها، چاپ ها، کاربران شبکه،‌ ....</a:t>
            </a:r>
          </a:p>
          <a:p>
            <a:pPr algn="r" rtl="1">
              <a:lnSpc>
                <a:spcPct val="150000"/>
              </a:lnSpc>
            </a:pPr>
            <a:r>
              <a:rPr lang="fa-IR" dirty="0" smtClean="0"/>
              <a:t>سرعت بخشیدن به بسیاری از اعمال در ویندوز که در حالت عادی با رابط گرافیکی زمان بیشتری را مصرف خواهد کرد. </a:t>
            </a:r>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3287887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732352" cy="518278"/>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ها(۱)</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673761"/>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6" y="1740937"/>
            <a:ext cx="4248692"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7" y="3137675"/>
            <a:ext cx="3043175"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7981518" y="1132682"/>
            <a:ext cx="3333222"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راهنما</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اگر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command </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وارد شود راهنمای دستور مربوطه نمایش داده می‌شود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net</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01</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02</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03</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04</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05</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06</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help [command]</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937639"/>
            <a:ext cx="3606371"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اضافه یا کم کردن کامپیوتر ها به دامنه</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59" name="TextBox 158"/>
          <p:cNvSpPr txBox="1"/>
          <p:nvPr/>
        </p:nvSpPr>
        <p:spPr>
          <a:xfrm>
            <a:off x="4902417" y="1940991"/>
            <a:ext cx="3653890" cy="276999"/>
          </a:xfrm>
          <a:prstGeom prst="rect">
            <a:avLst/>
          </a:prstGeom>
          <a:noFill/>
        </p:spPr>
        <p:txBody>
          <a:bodyPr wrap="square" rtlCol="0">
            <a:spAutoFit/>
          </a:bodyPr>
          <a:lstStyle/>
          <a:p>
            <a:pPr defTabSz="1218987"/>
            <a:r>
              <a:rPr lang="en-US" sz="1200" dirty="0" smtClean="0">
                <a:solidFill>
                  <a:srgbClr val="FFFFFF"/>
                </a:solidFill>
                <a:latin typeface="Consolas" panose="020B0609020204030204" pitchFamily="49" charset="0"/>
                <a:ea typeface="Calibri Light" charset="0"/>
                <a:cs typeface="Calibri Light" charset="0"/>
              </a:rPr>
              <a:t>Computer [COMPUTER_NAME] [/ADD | /DEL]</a:t>
            </a:r>
            <a:endParaRPr lang="en-US" sz="1200" dirty="0">
              <a:solidFill>
                <a:srgbClr val="FFFFFF"/>
              </a:solidFill>
              <a:latin typeface="Consolas" panose="020B0609020204030204" pitchFamily="49" charset="0"/>
              <a:ea typeface="Calibri Light" charset="0"/>
              <a:cs typeface="Calibri Light" charset="0"/>
            </a:endParaRPr>
          </a:p>
        </p:txBody>
      </p:sp>
      <p:sp>
        <p:nvSpPr>
          <p:cNvPr id="161" name="TextBox 158"/>
          <p:cNvSpPr txBox="1"/>
          <p:nvPr/>
        </p:nvSpPr>
        <p:spPr>
          <a:xfrm>
            <a:off x="5486618" y="3319289"/>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file</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helpmsg</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start</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05587" y="2522043"/>
            <a:ext cx="3596453" cy="523220"/>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وضعیت حساب های کاربری مانند مشخصات کلمه عبور</a:t>
            </a:r>
          </a:p>
        </p:txBody>
      </p:sp>
      <p:sp>
        <p:nvSpPr>
          <p:cNvPr id="166" name="TextBox 141"/>
          <p:cNvSpPr txBox="1"/>
          <p:nvPr/>
        </p:nvSpPr>
        <p:spPr>
          <a:xfrm>
            <a:off x="8302306" y="3236513"/>
            <a:ext cx="300466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فایل های باز در صورت در حال اجرا بودن سرور</a:t>
            </a:r>
          </a:p>
        </p:txBody>
      </p:sp>
      <p:sp>
        <p:nvSpPr>
          <p:cNvPr id="167" name="TextBox 141"/>
          <p:cNvSpPr txBox="1"/>
          <p:nvPr/>
        </p:nvSpPr>
        <p:spPr>
          <a:xfrm>
            <a:off x="7162126" y="3921029"/>
            <a:ext cx="415611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جزییات خطا کدهای خطا در هنگام اجرای دستورات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net</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اجرای یک سرویس به صورت دستی</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Accounts</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3994689"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07</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08</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55120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pause</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149037" y="5336031"/>
            <a:ext cx="316919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توقف و تعلیق اجرای یک سرویس ویندوز</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سرویسی که توسط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pause</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معلق شده را دوباره به حالت اجرا درمی‌آورد</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80" name="TextBox 158"/>
          <p:cNvSpPr txBox="1"/>
          <p:nvPr/>
        </p:nvSpPr>
        <p:spPr>
          <a:xfrm>
            <a:off x="5520830" y="6097450"/>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continue</a:t>
            </a:r>
            <a:endParaRPr lang="en-US" sz="1600" dirty="0">
              <a:solidFill>
                <a:srgbClr val="FFFFFF"/>
              </a:solidFill>
              <a:latin typeface="Consolas" panose="020B0609020204030204" pitchFamily="49" charset="0"/>
              <a:ea typeface="Calibri Light" charset="0"/>
              <a:cs typeface="Calibri Light" charset="0"/>
            </a:endParaRPr>
          </a:p>
        </p:txBody>
      </p:sp>
    </p:spTree>
    <p:extLst>
      <p:ext uri="{BB962C8B-B14F-4D97-AF65-F5344CB8AC3E}">
        <p14:creationId xmlns:p14="http://schemas.microsoft.com/office/powerpoint/2010/main" val="3040868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سرویس؟</a:t>
            </a:r>
            <a:endParaRPr lang="en-US"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pic>
        <p:nvPicPr>
          <p:cNvPr id="6" name="Picture 5"/>
          <p:cNvPicPr>
            <a:picLocks noChangeAspect="1"/>
          </p:cNvPicPr>
          <p:nvPr/>
        </p:nvPicPr>
        <p:blipFill>
          <a:blip r:embed="rId3"/>
          <a:stretch>
            <a:fillRect/>
          </a:stretch>
        </p:blipFill>
        <p:spPr>
          <a:xfrm>
            <a:off x="1484311" y="1918003"/>
            <a:ext cx="5389560" cy="3965272"/>
          </a:xfrm>
          <a:prstGeom prst="rect">
            <a:avLst/>
          </a:prstGeom>
        </p:spPr>
      </p:pic>
      <p:sp>
        <p:nvSpPr>
          <p:cNvPr id="7" name="TextBox 6"/>
          <p:cNvSpPr txBox="1"/>
          <p:nvPr/>
        </p:nvSpPr>
        <p:spPr>
          <a:xfrm>
            <a:off x="7720980" y="2578100"/>
            <a:ext cx="4131259" cy="369332"/>
          </a:xfrm>
          <a:prstGeom prst="rect">
            <a:avLst/>
          </a:prstGeom>
          <a:noFill/>
        </p:spPr>
        <p:txBody>
          <a:bodyPr wrap="none" rtlCol="0">
            <a:spAutoFit/>
          </a:bodyPr>
          <a:lstStyle/>
          <a:p>
            <a:pPr algn="r" rtl="1"/>
            <a:r>
              <a:rPr lang="fa-IR" dirty="0" smtClean="0">
                <a:latin typeface="Shabnam" panose="020B0603030804020204" pitchFamily="34" charset="-78"/>
                <a:cs typeface="Shabnam" panose="020B0603030804020204" pitchFamily="34" charset="-78"/>
              </a:rPr>
              <a:t>برنامه ای که در پشت پرده در حال اجراست!</a:t>
            </a:r>
            <a:endParaRPr lang="en-US" dirty="0">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595058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572279" y="6543675"/>
            <a:ext cx="7084177" cy="365125"/>
          </a:xfrm>
        </p:spPr>
        <p:txBody>
          <a:bodyPr/>
          <a:lstStyle/>
          <a:p>
            <a:r>
              <a:rPr lang="fa-IR" dirty="0" smtClean="0"/>
              <a:t>دستورات پرکاربرد در شبکه - رضا آرانی کاشانی</a:t>
            </a:r>
            <a:endParaRPr lang="en-US" dirty="0"/>
          </a:p>
        </p:txBody>
      </p:sp>
      <p:grpSp>
        <p:nvGrpSpPr>
          <p:cNvPr id="3" name="Group 2"/>
          <p:cNvGrpSpPr/>
          <p:nvPr/>
        </p:nvGrpSpPr>
        <p:grpSpPr>
          <a:xfrm>
            <a:off x="4216400" y="249635"/>
            <a:ext cx="3397251" cy="743814"/>
            <a:chOff x="3822791" y="1155246"/>
            <a:chExt cx="4540248" cy="1252538"/>
          </a:xfrm>
        </p:grpSpPr>
        <p:sp>
          <p:nvSpPr>
            <p:cNvPr id="28" name="Rectangle 27"/>
            <p:cNvSpPr>
              <a:spLocks noChangeArrowheads="1"/>
            </p:cNvSpPr>
            <p:nvPr/>
          </p:nvSpPr>
          <p:spPr bwMode="auto">
            <a:xfrm>
              <a:off x="3822791" y="1155246"/>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1" name="Freeform 30"/>
            <p:cNvSpPr>
              <a:spLocks/>
            </p:cNvSpPr>
            <p:nvPr/>
          </p:nvSpPr>
          <p:spPr bwMode="auto">
            <a:xfrm>
              <a:off x="6570753" y="1155246"/>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32" name="TextBox 31"/>
            <p:cNvSpPr txBox="1"/>
            <p:nvPr/>
          </p:nvSpPr>
          <p:spPr>
            <a:xfrm>
              <a:off x="3891006" y="1618186"/>
              <a:ext cx="2732352" cy="518278"/>
            </a:xfrm>
            <a:prstGeom prst="rect">
              <a:avLst/>
            </a:prstGeom>
            <a:noFill/>
          </p:spPr>
          <p:txBody>
            <a:bodyPr wrap="square" rtlCol="0">
              <a:spAutoFit/>
            </a:bodyPr>
            <a:lstStyle/>
            <a:p>
              <a:pPr algn="ctr" rtl="1"/>
              <a:r>
                <a:rPr lang="fa-IR" sz="1400" kern="0" dirty="0" smtClean="0">
                  <a:solidFill>
                    <a:schemeClr val="bg1"/>
                  </a:solidFill>
                  <a:latin typeface="Shabnam" panose="020B0603030804020204" pitchFamily="34" charset="-78"/>
                  <a:cs typeface="Shabnam" panose="020B0603030804020204" pitchFamily="34" charset="-78"/>
                </a:rPr>
                <a:t>معرفی</a:t>
              </a:r>
              <a:r>
                <a:rPr lang="en-US" sz="1400" kern="0" dirty="0" smtClean="0">
                  <a:solidFill>
                    <a:schemeClr val="bg1"/>
                  </a:solidFill>
                  <a:latin typeface="Shabnam" panose="020B0603030804020204" pitchFamily="34" charset="-78"/>
                  <a:cs typeface="Shabnam" panose="020B0603030804020204" pitchFamily="34" charset="-78"/>
                </a:rPr>
                <a:t> </a:t>
              </a:r>
              <a:r>
                <a:rPr lang="fa-IR" sz="1400" kern="0" dirty="0" smtClean="0">
                  <a:solidFill>
                    <a:schemeClr val="bg1"/>
                  </a:solidFill>
                  <a:latin typeface="Shabnam" panose="020B0603030804020204" pitchFamily="34" charset="-78"/>
                  <a:cs typeface="Shabnam" panose="020B0603030804020204" pitchFamily="34" charset="-78"/>
                </a:rPr>
                <a:t>برخی سوییچ ها(۲)</a:t>
              </a:r>
              <a:endParaRPr lang="en-US" sz="1400" dirty="0">
                <a:solidFill>
                  <a:schemeClr val="bg1"/>
                </a:solidFill>
                <a:latin typeface="Shabnam" panose="020B0603030804020204" pitchFamily="34" charset="-78"/>
                <a:cs typeface="Shabnam" panose="020B0603030804020204" pitchFamily="34" charset="-78"/>
              </a:endParaRPr>
            </a:p>
          </p:txBody>
        </p:sp>
        <p:sp>
          <p:nvSpPr>
            <p:cNvPr id="33" name="TextBox 32"/>
            <p:cNvSpPr txBox="1"/>
            <p:nvPr/>
          </p:nvSpPr>
          <p:spPr>
            <a:xfrm>
              <a:off x="3891006" y="1257188"/>
              <a:ext cx="2536932" cy="673761"/>
            </a:xfrm>
            <a:prstGeom prst="rect">
              <a:avLst/>
            </a:prstGeom>
            <a:noFill/>
          </p:spPr>
          <p:txBody>
            <a:bodyPr wrap="square" rtlCol="0">
              <a:spAutoFit/>
            </a:bodyPr>
            <a:lstStyle/>
            <a:p>
              <a:pPr algn="ctr" rtl="1"/>
              <a:r>
                <a:rPr lang="en-US" sz="2000" b="1" dirty="0" smtClean="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a:t>
              </a:r>
              <a:endParaRPr lang="en-US" sz="2000" b="1" dirty="0">
                <a:solidFill>
                  <a:schemeClr val="bg1"/>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6" name="Rectangle 35"/>
            <p:cNvSpPr>
              <a:spLocks noChangeArrowheads="1"/>
            </p:cNvSpPr>
            <p:nvPr/>
          </p:nvSpPr>
          <p:spPr bwMode="auto">
            <a:xfrm>
              <a:off x="7045415" y="1288596"/>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7" name="Group 36"/>
            <p:cNvGrpSpPr/>
            <p:nvPr/>
          </p:nvGrpSpPr>
          <p:grpSpPr>
            <a:xfrm>
              <a:off x="7410025" y="1554962"/>
              <a:ext cx="588405" cy="586457"/>
              <a:chOff x="4575175" y="3521076"/>
              <a:chExt cx="479425" cy="477838"/>
            </a:xfrm>
            <a:solidFill>
              <a:schemeClr val="bg1"/>
            </a:solidFill>
          </p:grpSpPr>
          <p:sp>
            <p:nvSpPr>
              <p:cNvPr id="38" name="Freeform 54"/>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55"/>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56"/>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1" name="Freeform 57"/>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58"/>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59"/>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cxnSp>
        <p:nvCxnSpPr>
          <p:cNvPr id="149" name="Straight Connector 148"/>
          <p:cNvCxnSpPr/>
          <p:nvPr/>
        </p:nvCxnSpPr>
        <p:spPr>
          <a:xfrm flipV="1">
            <a:off x="4307617" y="1732754"/>
            <a:ext cx="6892195" cy="3045"/>
          </a:xfrm>
          <a:prstGeom prst="line">
            <a:avLst/>
          </a:prstGeom>
          <a:noFill/>
          <a:ln w="9525" cap="flat" cmpd="sng" algn="ctr">
            <a:solidFill>
              <a:srgbClr val="6BC2ED">
                <a:lumMod val="40000"/>
                <a:lumOff val="60000"/>
              </a:srgbClr>
            </a:solidFill>
            <a:prstDash val="solid"/>
          </a:ln>
          <a:effectLst/>
        </p:spPr>
      </p:cxnSp>
      <p:cxnSp>
        <p:nvCxnSpPr>
          <p:cNvPr id="150" name="Straight Connector 149"/>
          <p:cNvCxnSpPr/>
          <p:nvPr/>
        </p:nvCxnSpPr>
        <p:spPr>
          <a:xfrm flipV="1">
            <a:off x="4307617" y="2421343"/>
            <a:ext cx="6892195" cy="3045"/>
          </a:xfrm>
          <a:prstGeom prst="line">
            <a:avLst/>
          </a:prstGeom>
          <a:noFill/>
          <a:ln w="9525" cap="flat" cmpd="sng" algn="ctr">
            <a:solidFill>
              <a:srgbClr val="6BC2ED">
                <a:lumMod val="40000"/>
                <a:lumOff val="60000"/>
              </a:srgbClr>
            </a:solidFill>
            <a:prstDash val="solid"/>
          </a:ln>
          <a:effectLst/>
        </p:spPr>
      </p:cxnSp>
      <p:cxnSp>
        <p:nvCxnSpPr>
          <p:cNvPr id="151" name="Straight Connector 150"/>
          <p:cNvCxnSpPr/>
          <p:nvPr/>
        </p:nvCxnSpPr>
        <p:spPr>
          <a:xfrm flipV="1">
            <a:off x="4307617" y="3133997"/>
            <a:ext cx="6892195" cy="3045"/>
          </a:xfrm>
          <a:prstGeom prst="line">
            <a:avLst/>
          </a:prstGeom>
          <a:noFill/>
          <a:ln w="9525" cap="flat" cmpd="sng" algn="ctr">
            <a:solidFill>
              <a:srgbClr val="6BC2ED">
                <a:lumMod val="40000"/>
                <a:lumOff val="60000"/>
              </a:srgbClr>
            </a:solidFill>
            <a:prstDash val="solid"/>
          </a:ln>
          <a:effectLst/>
        </p:spPr>
      </p:cxnSp>
      <p:cxnSp>
        <p:nvCxnSpPr>
          <p:cNvPr id="152" name="Straight Connector 151"/>
          <p:cNvCxnSpPr/>
          <p:nvPr/>
        </p:nvCxnSpPr>
        <p:spPr>
          <a:xfrm flipV="1">
            <a:off x="4307617" y="3838831"/>
            <a:ext cx="6892195" cy="3045"/>
          </a:xfrm>
          <a:prstGeom prst="line">
            <a:avLst/>
          </a:prstGeom>
          <a:noFill/>
          <a:ln w="9525" cap="flat" cmpd="sng" algn="ctr">
            <a:solidFill>
              <a:srgbClr val="6BC2ED">
                <a:lumMod val="40000"/>
                <a:lumOff val="60000"/>
              </a:srgbClr>
            </a:solidFill>
            <a:prstDash val="solid"/>
          </a:ln>
          <a:effectLst/>
        </p:spPr>
      </p:cxnSp>
      <p:cxnSp>
        <p:nvCxnSpPr>
          <p:cNvPr id="153" name="Straight Connector 152"/>
          <p:cNvCxnSpPr/>
          <p:nvPr/>
        </p:nvCxnSpPr>
        <p:spPr>
          <a:xfrm flipV="1">
            <a:off x="4307617" y="4538942"/>
            <a:ext cx="6892195" cy="3045"/>
          </a:xfrm>
          <a:prstGeom prst="line">
            <a:avLst/>
          </a:prstGeom>
          <a:noFill/>
          <a:ln w="9525" cap="flat" cmpd="sng" algn="ctr">
            <a:solidFill>
              <a:srgbClr val="6BC2ED">
                <a:lumMod val="40000"/>
                <a:lumOff val="60000"/>
              </a:srgbClr>
            </a:solidFill>
            <a:prstDash val="solid"/>
          </a:ln>
          <a:effectLst/>
        </p:spPr>
      </p:cxnSp>
      <p:cxnSp>
        <p:nvCxnSpPr>
          <p:cNvPr id="154" name="Straight Connector 153"/>
          <p:cNvCxnSpPr/>
          <p:nvPr/>
        </p:nvCxnSpPr>
        <p:spPr>
          <a:xfrm flipV="1">
            <a:off x="4307617" y="5228457"/>
            <a:ext cx="6892195" cy="3045"/>
          </a:xfrm>
          <a:prstGeom prst="line">
            <a:avLst/>
          </a:prstGeom>
          <a:noFill/>
          <a:ln w="9525" cap="flat" cmpd="sng" algn="ctr">
            <a:solidFill>
              <a:srgbClr val="6BC2ED">
                <a:lumMod val="40000"/>
                <a:lumOff val="60000"/>
              </a:srgbClr>
            </a:solidFill>
            <a:prstDash val="solid"/>
          </a:ln>
          <a:effectLst/>
        </p:spPr>
      </p:cxnSp>
      <p:sp>
        <p:nvSpPr>
          <p:cNvPr id="102" name="Freeform 7"/>
          <p:cNvSpPr>
            <a:spLocks/>
          </p:cNvSpPr>
          <p:nvPr/>
        </p:nvSpPr>
        <p:spPr bwMode="auto">
          <a:xfrm>
            <a:off x="4307617" y="4540695"/>
            <a:ext cx="3720483" cy="703138"/>
          </a:xfrm>
          <a:custGeom>
            <a:avLst/>
            <a:gdLst>
              <a:gd name="T0" fmla="*/ 1972 w 1972"/>
              <a:gd name="T1" fmla="*/ 185 h 369"/>
              <a:gd name="T2" fmla="*/ 1778 w 1972"/>
              <a:gd name="T3" fmla="*/ 0 h 369"/>
              <a:gd name="T4" fmla="*/ 1778 w 1972"/>
              <a:gd name="T5" fmla="*/ 0 h 369"/>
              <a:gd name="T6" fmla="*/ 0 w 1972"/>
              <a:gd name="T7" fmla="*/ 0 h 369"/>
              <a:gd name="T8" fmla="*/ 0 w 1972"/>
              <a:gd name="T9" fmla="*/ 369 h 369"/>
              <a:gd name="T10" fmla="*/ 1778 w 1972"/>
              <a:gd name="T11" fmla="*/ 369 h 369"/>
              <a:gd name="T12" fmla="*/ 1778 w 1972"/>
              <a:gd name="T13" fmla="*/ 369 h 369"/>
              <a:gd name="T14" fmla="*/ 1972 w 1972"/>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2" h="369">
                <a:moveTo>
                  <a:pt x="1972" y="185"/>
                </a:moveTo>
                <a:lnTo>
                  <a:pt x="1778" y="0"/>
                </a:lnTo>
                <a:lnTo>
                  <a:pt x="1778" y="0"/>
                </a:lnTo>
                <a:lnTo>
                  <a:pt x="0" y="0"/>
                </a:lnTo>
                <a:lnTo>
                  <a:pt x="0" y="369"/>
                </a:lnTo>
                <a:lnTo>
                  <a:pt x="1778" y="369"/>
                </a:lnTo>
                <a:lnTo>
                  <a:pt x="1778" y="369"/>
                </a:lnTo>
                <a:lnTo>
                  <a:pt x="1972"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3" name="Freeform 8"/>
          <p:cNvSpPr>
            <a:spLocks/>
          </p:cNvSpPr>
          <p:nvPr/>
        </p:nvSpPr>
        <p:spPr bwMode="auto">
          <a:xfrm>
            <a:off x="4307617" y="3839510"/>
            <a:ext cx="2854509" cy="701835"/>
          </a:xfrm>
          <a:custGeom>
            <a:avLst/>
            <a:gdLst>
              <a:gd name="T0" fmla="*/ 1513 w 1513"/>
              <a:gd name="T1" fmla="*/ 185 h 372"/>
              <a:gd name="T2" fmla="*/ 1319 w 1513"/>
              <a:gd name="T3" fmla="*/ 0 h 372"/>
              <a:gd name="T4" fmla="*/ 1319 w 1513"/>
              <a:gd name="T5" fmla="*/ 0 h 372"/>
              <a:gd name="T6" fmla="*/ 0 w 1513"/>
              <a:gd name="T7" fmla="*/ 0 h 372"/>
              <a:gd name="T8" fmla="*/ 0 w 1513"/>
              <a:gd name="T9" fmla="*/ 372 h 372"/>
              <a:gd name="T10" fmla="*/ 1319 w 1513"/>
              <a:gd name="T11" fmla="*/ 372 h 372"/>
              <a:gd name="T12" fmla="*/ 1319 w 1513"/>
              <a:gd name="T13" fmla="*/ 369 h 372"/>
              <a:gd name="T14" fmla="*/ 1513 w 1513"/>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3" h="372">
                <a:moveTo>
                  <a:pt x="1513" y="185"/>
                </a:moveTo>
                <a:lnTo>
                  <a:pt x="1319" y="0"/>
                </a:lnTo>
                <a:lnTo>
                  <a:pt x="1319" y="0"/>
                </a:lnTo>
                <a:lnTo>
                  <a:pt x="0" y="0"/>
                </a:lnTo>
                <a:lnTo>
                  <a:pt x="0" y="372"/>
                </a:lnTo>
                <a:lnTo>
                  <a:pt x="1319" y="372"/>
                </a:lnTo>
                <a:lnTo>
                  <a:pt x="1319" y="369"/>
                </a:lnTo>
                <a:lnTo>
                  <a:pt x="1513" y="185"/>
                </a:lnTo>
                <a:close/>
              </a:path>
            </a:pathLst>
          </a:custGeom>
          <a:solidFill>
            <a:srgbClr val="6BC2ED">
              <a:lumMod val="60000"/>
              <a:lumOff val="4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4" name="Freeform 9"/>
          <p:cNvSpPr>
            <a:spLocks/>
          </p:cNvSpPr>
          <p:nvPr/>
        </p:nvSpPr>
        <p:spPr bwMode="auto">
          <a:xfrm>
            <a:off x="4307616" y="1740937"/>
            <a:ext cx="3579084" cy="705043"/>
          </a:xfrm>
          <a:custGeom>
            <a:avLst/>
            <a:gdLst>
              <a:gd name="T0" fmla="*/ 1726 w 1726"/>
              <a:gd name="T1" fmla="*/ 185 h 370"/>
              <a:gd name="T2" fmla="*/ 1530 w 1726"/>
              <a:gd name="T3" fmla="*/ 0 h 370"/>
              <a:gd name="T4" fmla="*/ 1530 w 1726"/>
              <a:gd name="T5" fmla="*/ 0 h 370"/>
              <a:gd name="T6" fmla="*/ 0 w 1726"/>
              <a:gd name="T7" fmla="*/ 0 h 370"/>
              <a:gd name="T8" fmla="*/ 0 w 1726"/>
              <a:gd name="T9" fmla="*/ 370 h 370"/>
              <a:gd name="T10" fmla="*/ 1530 w 1726"/>
              <a:gd name="T11" fmla="*/ 370 h 370"/>
              <a:gd name="T12" fmla="*/ 1530 w 1726"/>
              <a:gd name="T13" fmla="*/ 370 h 370"/>
              <a:gd name="T14" fmla="*/ 1726 w 1726"/>
              <a:gd name="T15" fmla="*/ 185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6" h="370">
                <a:moveTo>
                  <a:pt x="1726" y="185"/>
                </a:moveTo>
                <a:lnTo>
                  <a:pt x="1530" y="0"/>
                </a:lnTo>
                <a:lnTo>
                  <a:pt x="1530" y="0"/>
                </a:lnTo>
                <a:lnTo>
                  <a:pt x="0" y="0"/>
                </a:lnTo>
                <a:lnTo>
                  <a:pt x="0" y="370"/>
                </a:lnTo>
                <a:lnTo>
                  <a:pt x="1530" y="370"/>
                </a:lnTo>
                <a:lnTo>
                  <a:pt x="1530" y="370"/>
                </a:lnTo>
                <a:lnTo>
                  <a:pt x="1726" y="185"/>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5" name="Freeform 10"/>
          <p:cNvSpPr>
            <a:spLocks/>
          </p:cNvSpPr>
          <p:nvPr/>
        </p:nvSpPr>
        <p:spPr bwMode="auto">
          <a:xfrm>
            <a:off x="4307617" y="1039715"/>
            <a:ext cx="3873303" cy="699949"/>
          </a:xfrm>
          <a:custGeom>
            <a:avLst/>
            <a:gdLst>
              <a:gd name="T0" fmla="*/ 2053 w 2053"/>
              <a:gd name="T1" fmla="*/ 187 h 371"/>
              <a:gd name="T2" fmla="*/ 1859 w 2053"/>
              <a:gd name="T3" fmla="*/ 2 h 371"/>
              <a:gd name="T4" fmla="*/ 1859 w 2053"/>
              <a:gd name="T5" fmla="*/ 0 h 371"/>
              <a:gd name="T6" fmla="*/ 0 w 2053"/>
              <a:gd name="T7" fmla="*/ 0 h 371"/>
              <a:gd name="T8" fmla="*/ 0 w 2053"/>
              <a:gd name="T9" fmla="*/ 371 h 371"/>
              <a:gd name="T10" fmla="*/ 1859 w 2053"/>
              <a:gd name="T11" fmla="*/ 371 h 371"/>
              <a:gd name="T12" fmla="*/ 1859 w 2053"/>
              <a:gd name="T13" fmla="*/ 371 h 371"/>
              <a:gd name="T14" fmla="*/ 2053 w 2053"/>
              <a:gd name="T15" fmla="*/ 187 h 3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3" h="371">
                <a:moveTo>
                  <a:pt x="2053" y="187"/>
                </a:moveTo>
                <a:lnTo>
                  <a:pt x="1859" y="2"/>
                </a:lnTo>
                <a:lnTo>
                  <a:pt x="1859" y="0"/>
                </a:lnTo>
                <a:lnTo>
                  <a:pt x="0" y="0"/>
                </a:lnTo>
                <a:lnTo>
                  <a:pt x="0" y="371"/>
                </a:lnTo>
                <a:lnTo>
                  <a:pt x="1859" y="371"/>
                </a:lnTo>
                <a:lnTo>
                  <a:pt x="1859" y="371"/>
                </a:lnTo>
                <a:lnTo>
                  <a:pt x="2053" y="187"/>
                </a:lnTo>
                <a:close/>
              </a:path>
            </a:pathLst>
          </a:custGeom>
          <a:solidFill>
            <a:srgbClr val="6BC2ED">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6" name="Freeform 11"/>
          <p:cNvSpPr>
            <a:spLocks/>
          </p:cNvSpPr>
          <p:nvPr/>
        </p:nvSpPr>
        <p:spPr bwMode="auto">
          <a:xfrm>
            <a:off x="4307617" y="2441500"/>
            <a:ext cx="3452578" cy="696176"/>
          </a:xfrm>
          <a:custGeom>
            <a:avLst/>
            <a:gdLst>
              <a:gd name="T0" fmla="*/ 1830 w 1830"/>
              <a:gd name="T1" fmla="*/ 185 h 369"/>
              <a:gd name="T2" fmla="*/ 1636 w 1830"/>
              <a:gd name="T3" fmla="*/ 0 h 369"/>
              <a:gd name="T4" fmla="*/ 1636 w 1830"/>
              <a:gd name="T5" fmla="*/ 0 h 369"/>
              <a:gd name="T6" fmla="*/ 0 w 1830"/>
              <a:gd name="T7" fmla="*/ 0 h 369"/>
              <a:gd name="T8" fmla="*/ 0 w 1830"/>
              <a:gd name="T9" fmla="*/ 369 h 369"/>
              <a:gd name="T10" fmla="*/ 1636 w 1830"/>
              <a:gd name="T11" fmla="*/ 369 h 369"/>
              <a:gd name="T12" fmla="*/ 1636 w 1830"/>
              <a:gd name="T13" fmla="*/ 369 h 369"/>
              <a:gd name="T14" fmla="*/ 1830 w 1830"/>
              <a:gd name="T15" fmla="*/ 185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0" h="369">
                <a:moveTo>
                  <a:pt x="1830" y="185"/>
                </a:moveTo>
                <a:lnTo>
                  <a:pt x="1636" y="0"/>
                </a:lnTo>
                <a:lnTo>
                  <a:pt x="1636" y="0"/>
                </a:lnTo>
                <a:lnTo>
                  <a:pt x="0" y="0"/>
                </a:lnTo>
                <a:lnTo>
                  <a:pt x="0" y="369"/>
                </a:lnTo>
                <a:lnTo>
                  <a:pt x="1636" y="369"/>
                </a:lnTo>
                <a:lnTo>
                  <a:pt x="1636" y="369"/>
                </a:lnTo>
                <a:lnTo>
                  <a:pt x="1830" y="185"/>
                </a:lnTo>
                <a:close/>
              </a:path>
            </a:pathLst>
          </a:custGeom>
          <a:solidFill>
            <a:srgbClr val="6BC2E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7" name="Freeform 12"/>
          <p:cNvSpPr>
            <a:spLocks/>
          </p:cNvSpPr>
          <p:nvPr/>
        </p:nvSpPr>
        <p:spPr bwMode="auto">
          <a:xfrm>
            <a:off x="4307616" y="3137675"/>
            <a:ext cx="4158188" cy="701835"/>
          </a:xfrm>
          <a:custGeom>
            <a:avLst/>
            <a:gdLst>
              <a:gd name="T0" fmla="*/ 1613 w 1613"/>
              <a:gd name="T1" fmla="*/ 187 h 372"/>
              <a:gd name="T2" fmla="*/ 1418 w 1613"/>
              <a:gd name="T3" fmla="*/ 3 h 372"/>
              <a:gd name="T4" fmla="*/ 1418 w 1613"/>
              <a:gd name="T5" fmla="*/ 0 h 372"/>
              <a:gd name="T6" fmla="*/ 0 w 1613"/>
              <a:gd name="T7" fmla="*/ 0 h 372"/>
              <a:gd name="T8" fmla="*/ 0 w 1613"/>
              <a:gd name="T9" fmla="*/ 372 h 372"/>
              <a:gd name="T10" fmla="*/ 1418 w 1613"/>
              <a:gd name="T11" fmla="*/ 372 h 372"/>
              <a:gd name="T12" fmla="*/ 1418 w 1613"/>
              <a:gd name="T13" fmla="*/ 372 h 372"/>
              <a:gd name="T14" fmla="*/ 1613 w 1613"/>
              <a:gd name="T15" fmla="*/ 187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3" h="372">
                <a:moveTo>
                  <a:pt x="1613" y="187"/>
                </a:moveTo>
                <a:lnTo>
                  <a:pt x="1418" y="3"/>
                </a:lnTo>
                <a:lnTo>
                  <a:pt x="1418" y="0"/>
                </a:lnTo>
                <a:lnTo>
                  <a:pt x="0" y="0"/>
                </a:lnTo>
                <a:lnTo>
                  <a:pt x="0" y="372"/>
                </a:lnTo>
                <a:lnTo>
                  <a:pt x="1418" y="372"/>
                </a:lnTo>
                <a:lnTo>
                  <a:pt x="1418" y="372"/>
                </a:lnTo>
                <a:lnTo>
                  <a:pt x="1613" y="187"/>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8" name="Rectangle 13"/>
          <p:cNvSpPr>
            <a:spLocks noChangeArrowheads="1"/>
          </p:cNvSpPr>
          <p:nvPr/>
        </p:nvSpPr>
        <p:spPr bwMode="auto">
          <a:xfrm>
            <a:off x="3102044" y="3133902"/>
            <a:ext cx="499964" cy="179233"/>
          </a:xfrm>
          <a:prstGeom prst="rect">
            <a:avLst/>
          </a:prstGeom>
          <a:solidFill>
            <a:srgbClr val="6BC2ED">
              <a:lumMod val="5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09" name="Rectangle 15"/>
          <p:cNvSpPr>
            <a:spLocks noChangeArrowheads="1"/>
          </p:cNvSpPr>
          <p:nvPr/>
        </p:nvSpPr>
        <p:spPr bwMode="auto">
          <a:xfrm>
            <a:off x="3102044" y="3313134"/>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0" name="Freeform 16"/>
          <p:cNvSpPr>
            <a:spLocks/>
          </p:cNvSpPr>
          <p:nvPr/>
        </p:nvSpPr>
        <p:spPr bwMode="auto">
          <a:xfrm>
            <a:off x="3602008" y="1745324"/>
            <a:ext cx="705609" cy="1741383"/>
          </a:xfrm>
          <a:custGeom>
            <a:avLst/>
            <a:gdLst>
              <a:gd name="T0" fmla="*/ 0 w 374"/>
              <a:gd name="T1" fmla="*/ 923 h 923"/>
              <a:gd name="T2" fmla="*/ 374 w 374"/>
              <a:gd name="T3" fmla="*/ 369 h 923"/>
              <a:gd name="T4" fmla="*/ 374 w 374"/>
              <a:gd name="T5" fmla="*/ 0 h 923"/>
              <a:gd name="T6" fmla="*/ 0 w 374"/>
              <a:gd name="T7" fmla="*/ 831 h 923"/>
              <a:gd name="T8" fmla="*/ 0 w 374"/>
              <a:gd name="T9" fmla="*/ 923 h 923"/>
            </a:gdLst>
            <a:ahLst/>
            <a:cxnLst>
              <a:cxn ang="0">
                <a:pos x="T0" y="T1"/>
              </a:cxn>
              <a:cxn ang="0">
                <a:pos x="T2" y="T3"/>
              </a:cxn>
              <a:cxn ang="0">
                <a:pos x="T4" y="T5"/>
              </a:cxn>
              <a:cxn ang="0">
                <a:pos x="T6" y="T7"/>
              </a:cxn>
              <a:cxn ang="0">
                <a:pos x="T8" y="T9"/>
              </a:cxn>
            </a:cxnLst>
            <a:rect l="0" t="0" r="r" b="b"/>
            <a:pathLst>
              <a:path w="374" h="923">
                <a:moveTo>
                  <a:pt x="0" y="923"/>
                </a:moveTo>
                <a:lnTo>
                  <a:pt x="374" y="369"/>
                </a:lnTo>
                <a:lnTo>
                  <a:pt x="374" y="0"/>
                </a:lnTo>
                <a:lnTo>
                  <a:pt x="0" y="831"/>
                </a:lnTo>
                <a:lnTo>
                  <a:pt x="0" y="923"/>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1" name="Rectangle 17"/>
          <p:cNvSpPr>
            <a:spLocks noChangeArrowheads="1"/>
          </p:cNvSpPr>
          <p:nvPr/>
        </p:nvSpPr>
        <p:spPr bwMode="auto">
          <a:xfrm>
            <a:off x="3102044" y="3486707"/>
            <a:ext cx="499964" cy="179233"/>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2" name="Freeform 18"/>
          <p:cNvSpPr>
            <a:spLocks/>
          </p:cNvSpPr>
          <p:nvPr/>
        </p:nvSpPr>
        <p:spPr bwMode="auto">
          <a:xfrm>
            <a:off x="3602008" y="2441500"/>
            <a:ext cx="705609" cy="1224439"/>
          </a:xfrm>
          <a:custGeom>
            <a:avLst/>
            <a:gdLst>
              <a:gd name="T0" fmla="*/ 0 w 374"/>
              <a:gd name="T1" fmla="*/ 649 h 649"/>
              <a:gd name="T2" fmla="*/ 374 w 374"/>
              <a:gd name="T3" fmla="*/ 369 h 649"/>
              <a:gd name="T4" fmla="*/ 374 w 374"/>
              <a:gd name="T5" fmla="*/ 0 h 649"/>
              <a:gd name="T6" fmla="*/ 0 w 374"/>
              <a:gd name="T7" fmla="*/ 554 h 649"/>
              <a:gd name="T8" fmla="*/ 0 w 374"/>
              <a:gd name="T9" fmla="*/ 649 h 649"/>
            </a:gdLst>
            <a:ahLst/>
            <a:cxnLst>
              <a:cxn ang="0">
                <a:pos x="T0" y="T1"/>
              </a:cxn>
              <a:cxn ang="0">
                <a:pos x="T2" y="T3"/>
              </a:cxn>
              <a:cxn ang="0">
                <a:pos x="T4" y="T5"/>
              </a:cxn>
              <a:cxn ang="0">
                <a:pos x="T6" y="T7"/>
              </a:cxn>
              <a:cxn ang="0">
                <a:pos x="T8" y="T9"/>
              </a:cxn>
            </a:cxnLst>
            <a:rect l="0" t="0" r="r" b="b"/>
            <a:pathLst>
              <a:path w="374" h="649">
                <a:moveTo>
                  <a:pt x="0" y="649"/>
                </a:moveTo>
                <a:lnTo>
                  <a:pt x="374" y="369"/>
                </a:lnTo>
                <a:lnTo>
                  <a:pt x="374" y="0"/>
                </a:lnTo>
                <a:lnTo>
                  <a:pt x="0" y="554"/>
                </a:lnTo>
                <a:lnTo>
                  <a:pt x="0" y="649"/>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3" name="Rectangle 19"/>
          <p:cNvSpPr>
            <a:spLocks noChangeArrowheads="1"/>
          </p:cNvSpPr>
          <p:nvPr/>
        </p:nvSpPr>
        <p:spPr bwMode="auto">
          <a:xfrm>
            <a:off x="3102044" y="3665938"/>
            <a:ext cx="499964" cy="173572"/>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4" name="Freeform 20"/>
          <p:cNvSpPr>
            <a:spLocks/>
          </p:cNvSpPr>
          <p:nvPr/>
        </p:nvSpPr>
        <p:spPr bwMode="auto">
          <a:xfrm>
            <a:off x="3602008" y="3137675"/>
            <a:ext cx="705609" cy="701835"/>
          </a:xfrm>
          <a:custGeom>
            <a:avLst/>
            <a:gdLst>
              <a:gd name="T0" fmla="*/ 0 w 374"/>
              <a:gd name="T1" fmla="*/ 372 h 372"/>
              <a:gd name="T2" fmla="*/ 374 w 374"/>
              <a:gd name="T3" fmla="*/ 372 h 372"/>
              <a:gd name="T4" fmla="*/ 374 w 374"/>
              <a:gd name="T5" fmla="*/ 0 h 372"/>
              <a:gd name="T6" fmla="*/ 0 w 374"/>
              <a:gd name="T7" fmla="*/ 280 h 372"/>
              <a:gd name="T8" fmla="*/ 0 w 374"/>
              <a:gd name="T9" fmla="*/ 372 h 372"/>
            </a:gdLst>
            <a:ahLst/>
            <a:cxnLst>
              <a:cxn ang="0">
                <a:pos x="T0" y="T1"/>
              </a:cxn>
              <a:cxn ang="0">
                <a:pos x="T2" y="T3"/>
              </a:cxn>
              <a:cxn ang="0">
                <a:pos x="T4" y="T5"/>
              </a:cxn>
              <a:cxn ang="0">
                <a:pos x="T6" y="T7"/>
              </a:cxn>
              <a:cxn ang="0">
                <a:pos x="T8" y="T9"/>
              </a:cxn>
            </a:cxnLst>
            <a:rect l="0" t="0" r="r" b="b"/>
            <a:pathLst>
              <a:path w="374" h="372">
                <a:moveTo>
                  <a:pt x="0" y="372"/>
                </a:moveTo>
                <a:lnTo>
                  <a:pt x="374" y="372"/>
                </a:lnTo>
                <a:lnTo>
                  <a:pt x="374" y="0"/>
                </a:lnTo>
                <a:lnTo>
                  <a:pt x="0" y="280"/>
                </a:lnTo>
                <a:lnTo>
                  <a:pt x="0" y="372"/>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5" name="Rectangle 21"/>
          <p:cNvSpPr>
            <a:spLocks noChangeArrowheads="1"/>
          </p:cNvSpPr>
          <p:nvPr/>
        </p:nvSpPr>
        <p:spPr bwMode="auto">
          <a:xfrm>
            <a:off x="3102044" y="3839510"/>
            <a:ext cx="499964" cy="179233"/>
          </a:xfrm>
          <a:prstGeom prst="rect">
            <a:avLst/>
          </a:prstGeom>
          <a:solidFill>
            <a:srgbClr val="6BC2ED">
              <a:lumMod val="60000"/>
              <a:lumOff val="40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6" name="Freeform 22"/>
          <p:cNvSpPr>
            <a:spLocks/>
          </p:cNvSpPr>
          <p:nvPr/>
        </p:nvSpPr>
        <p:spPr bwMode="auto">
          <a:xfrm>
            <a:off x="3602008" y="3841660"/>
            <a:ext cx="711269" cy="708854"/>
          </a:xfrm>
          <a:custGeom>
            <a:avLst/>
            <a:gdLst>
              <a:gd name="T0" fmla="*/ 0 w 377"/>
              <a:gd name="T1" fmla="*/ 95 h 372"/>
              <a:gd name="T2" fmla="*/ 377 w 377"/>
              <a:gd name="T3" fmla="*/ 372 h 372"/>
              <a:gd name="T4" fmla="*/ 377 w 377"/>
              <a:gd name="T5" fmla="*/ 0 h 372"/>
              <a:gd name="T6" fmla="*/ 0 w 377"/>
              <a:gd name="T7" fmla="*/ 0 h 372"/>
              <a:gd name="T8" fmla="*/ 0 w 377"/>
              <a:gd name="T9" fmla="*/ 95 h 372"/>
            </a:gdLst>
            <a:ahLst/>
            <a:cxnLst>
              <a:cxn ang="0">
                <a:pos x="T0" y="T1"/>
              </a:cxn>
              <a:cxn ang="0">
                <a:pos x="T2" y="T3"/>
              </a:cxn>
              <a:cxn ang="0">
                <a:pos x="T4" y="T5"/>
              </a:cxn>
              <a:cxn ang="0">
                <a:pos x="T6" y="T7"/>
              </a:cxn>
              <a:cxn ang="0">
                <a:pos x="T8" y="T9"/>
              </a:cxn>
            </a:cxnLst>
            <a:rect l="0" t="0" r="r" b="b"/>
            <a:pathLst>
              <a:path w="377" h="372">
                <a:moveTo>
                  <a:pt x="0" y="95"/>
                </a:moveTo>
                <a:lnTo>
                  <a:pt x="377" y="372"/>
                </a:lnTo>
                <a:lnTo>
                  <a:pt x="377" y="0"/>
                </a:lnTo>
                <a:lnTo>
                  <a:pt x="0" y="0"/>
                </a:lnTo>
                <a:lnTo>
                  <a:pt x="0" y="95"/>
                </a:lnTo>
                <a:close/>
              </a:path>
            </a:pathLst>
          </a:custGeom>
          <a:gradFill>
            <a:gsLst>
              <a:gs pos="0">
                <a:srgbClr val="6BC2ED">
                  <a:lumMod val="20000"/>
                  <a:lumOff val="80000"/>
                </a:srgbClr>
              </a:gs>
              <a:gs pos="100000">
                <a:srgbClr val="6BC2ED">
                  <a:lumMod val="60000"/>
                  <a:lumOff val="4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7" name="Rectangle 23"/>
          <p:cNvSpPr>
            <a:spLocks noChangeArrowheads="1"/>
          </p:cNvSpPr>
          <p:nvPr/>
        </p:nvSpPr>
        <p:spPr bwMode="auto">
          <a:xfrm>
            <a:off x="3102044" y="4018743"/>
            <a:ext cx="499964" cy="173572"/>
          </a:xfrm>
          <a:prstGeom prst="rect">
            <a:avLst/>
          </a:prstGeom>
          <a:solidFill>
            <a:srgbClr val="6BC2ED"/>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18" name="Freeform 24"/>
          <p:cNvSpPr>
            <a:spLocks/>
          </p:cNvSpPr>
          <p:nvPr/>
        </p:nvSpPr>
        <p:spPr bwMode="auto">
          <a:xfrm>
            <a:off x="3602008" y="4012153"/>
            <a:ext cx="705609" cy="1243276"/>
          </a:xfrm>
          <a:custGeom>
            <a:avLst/>
            <a:gdLst>
              <a:gd name="T0" fmla="*/ 0 w 374"/>
              <a:gd name="T1" fmla="*/ 92 h 646"/>
              <a:gd name="T2" fmla="*/ 374 w 374"/>
              <a:gd name="T3" fmla="*/ 646 h 646"/>
              <a:gd name="T4" fmla="*/ 374 w 374"/>
              <a:gd name="T5" fmla="*/ 277 h 646"/>
              <a:gd name="T6" fmla="*/ 0 w 374"/>
              <a:gd name="T7" fmla="*/ 0 h 646"/>
              <a:gd name="T8" fmla="*/ 0 w 374"/>
              <a:gd name="T9" fmla="*/ 92 h 646"/>
            </a:gdLst>
            <a:ahLst/>
            <a:cxnLst>
              <a:cxn ang="0">
                <a:pos x="T0" y="T1"/>
              </a:cxn>
              <a:cxn ang="0">
                <a:pos x="T2" y="T3"/>
              </a:cxn>
              <a:cxn ang="0">
                <a:pos x="T4" y="T5"/>
              </a:cxn>
              <a:cxn ang="0">
                <a:pos x="T6" y="T7"/>
              </a:cxn>
              <a:cxn ang="0">
                <a:pos x="T8" y="T9"/>
              </a:cxn>
            </a:cxnLst>
            <a:rect l="0" t="0" r="r" b="b"/>
            <a:pathLst>
              <a:path w="374" h="646">
                <a:moveTo>
                  <a:pt x="0" y="92"/>
                </a:moveTo>
                <a:lnTo>
                  <a:pt x="374" y="646"/>
                </a:lnTo>
                <a:lnTo>
                  <a:pt x="374" y="277"/>
                </a:lnTo>
                <a:lnTo>
                  <a:pt x="0" y="0"/>
                </a:lnTo>
                <a:lnTo>
                  <a:pt x="0" y="92"/>
                </a:lnTo>
                <a:close/>
              </a:path>
            </a:pathLst>
          </a:custGeom>
          <a:gradFill>
            <a:gsLst>
              <a:gs pos="0">
                <a:srgbClr val="6BC2ED">
                  <a:lumMod val="40000"/>
                  <a:lumOff val="60000"/>
                </a:srgbClr>
              </a:gs>
              <a:gs pos="100000">
                <a:srgbClr val="6BC2ED"/>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23" name="TextBox 122"/>
          <p:cNvSpPr txBox="1"/>
          <p:nvPr/>
        </p:nvSpPr>
        <p:spPr>
          <a:xfrm>
            <a:off x="7981518" y="1246982"/>
            <a:ext cx="3333222"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سرویس را کاملا متوقف می‌کند.</a:t>
            </a:r>
            <a:endParaRPr lang="en-US" sz="140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25" name="TextBox 124"/>
          <p:cNvSpPr txBox="1"/>
          <p:nvPr/>
        </p:nvSpPr>
        <p:spPr>
          <a:xfrm>
            <a:off x="816833" y="3457737"/>
            <a:ext cx="2449468" cy="646331"/>
          </a:xfrm>
          <a:prstGeom prst="rect">
            <a:avLst/>
          </a:prstGeom>
          <a:noFill/>
        </p:spPr>
        <p:txBody>
          <a:bodyPr wrap="square" rtlCol="0">
            <a:spAutoFit/>
          </a:bodyPr>
          <a:lstStyle/>
          <a:p>
            <a:pPr algn="ctr" defTabSz="1218987"/>
            <a:r>
              <a:rPr lang="en-US" sz="3600" b="1" dirty="0" smtClean="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rPr>
              <a:t>net</a:t>
            </a:r>
            <a:endParaRPr lang="en-US" sz="4000" b="1" dirty="0">
              <a:solidFill>
                <a:srgbClr val="000000">
                  <a:lumMod val="75000"/>
                  <a:lumOff val="25000"/>
                </a:srgbClr>
              </a:solidFill>
              <a:effectLst>
                <a:outerShdw blurRad="38100" dist="38100" dir="2700000" algn="tl">
                  <a:srgbClr val="000000">
                    <a:alpha val="43137"/>
                  </a:srgbClr>
                </a:outerShdw>
              </a:effectLst>
              <a:latin typeface="Consolas" panose="020B0609020204030204" pitchFamily="49" charset="0"/>
              <a:ea typeface="Calibri Light" charset="0"/>
              <a:cs typeface="Calibri Light" charset="0"/>
            </a:endParaRPr>
          </a:p>
        </p:txBody>
      </p:sp>
      <p:sp>
        <p:nvSpPr>
          <p:cNvPr id="126" name="TextBox 125"/>
          <p:cNvSpPr txBox="1"/>
          <p:nvPr/>
        </p:nvSpPr>
        <p:spPr>
          <a:xfrm>
            <a:off x="4307617" y="1189634"/>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09</a:t>
            </a:r>
            <a:endParaRPr lang="en-US" sz="2000" dirty="0">
              <a:solidFill>
                <a:srgbClr val="FFFFFF"/>
              </a:solidFill>
              <a:latin typeface="Calibri Light" charset="0"/>
              <a:ea typeface="Calibri Light" charset="0"/>
              <a:cs typeface="Calibri Light" charset="0"/>
            </a:endParaRPr>
          </a:p>
        </p:txBody>
      </p:sp>
      <p:sp>
        <p:nvSpPr>
          <p:cNvPr id="127" name="TextBox 126"/>
          <p:cNvSpPr txBox="1"/>
          <p:nvPr/>
        </p:nvSpPr>
        <p:spPr>
          <a:xfrm>
            <a:off x="4307617" y="188686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10</a:t>
            </a:r>
            <a:endParaRPr lang="en-US" sz="2000" dirty="0">
              <a:solidFill>
                <a:srgbClr val="FFFFFF"/>
              </a:solidFill>
              <a:latin typeface="Calibri Light" charset="0"/>
              <a:ea typeface="Calibri Light" charset="0"/>
              <a:cs typeface="Calibri Light" charset="0"/>
            </a:endParaRPr>
          </a:p>
        </p:txBody>
      </p:sp>
      <p:sp>
        <p:nvSpPr>
          <p:cNvPr id="128" name="TextBox 127"/>
          <p:cNvSpPr txBox="1"/>
          <p:nvPr/>
        </p:nvSpPr>
        <p:spPr>
          <a:xfrm>
            <a:off x="4307617" y="259180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11</a:t>
            </a:r>
            <a:endParaRPr lang="en-US" sz="2000" dirty="0">
              <a:solidFill>
                <a:srgbClr val="FFFFFF"/>
              </a:solidFill>
              <a:latin typeface="Calibri Light" charset="0"/>
              <a:ea typeface="Calibri Light" charset="0"/>
              <a:cs typeface="Calibri Light" charset="0"/>
            </a:endParaRPr>
          </a:p>
        </p:txBody>
      </p:sp>
      <p:sp>
        <p:nvSpPr>
          <p:cNvPr id="129" name="TextBox 128"/>
          <p:cNvSpPr txBox="1"/>
          <p:nvPr/>
        </p:nvSpPr>
        <p:spPr>
          <a:xfrm>
            <a:off x="4307617" y="3286650"/>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12</a:t>
            </a:r>
            <a:endParaRPr lang="en-US" sz="2000" dirty="0">
              <a:solidFill>
                <a:srgbClr val="FFFFFF"/>
              </a:solidFill>
              <a:latin typeface="Calibri Light" charset="0"/>
              <a:ea typeface="Calibri Light" charset="0"/>
              <a:cs typeface="Calibri Light" charset="0"/>
            </a:endParaRPr>
          </a:p>
        </p:txBody>
      </p:sp>
      <p:sp>
        <p:nvSpPr>
          <p:cNvPr id="130" name="TextBox 129"/>
          <p:cNvSpPr txBox="1"/>
          <p:nvPr/>
        </p:nvSpPr>
        <p:spPr>
          <a:xfrm>
            <a:off x="4307617" y="3991396"/>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13</a:t>
            </a:r>
            <a:endParaRPr lang="en-US" sz="2000" dirty="0">
              <a:solidFill>
                <a:srgbClr val="FFFFFF"/>
              </a:solidFill>
              <a:latin typeface="Calibri Light" charset="0"/>
              <a:ea typeface="Calibri Light" charset="0"/>
              <a:cs typeface="Calibri Light" charset="0"/>
            </a:endParaRPr>
          </a:p>
        </p:txBody>
      </p:sp>
      <p:sp>
        <p:nvSpPr>
          <p:cNvPr id="131" name="TextBox 130"/>
          <p:cNvSpPr txBox="1"/>
          <p:nvPr/>
        </p:nvSpPr>
        <p:spPr>
          <a:xfrm>
            <a:off x="4307617" y="470105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14</a:t>
            </a:r>
            <a:endParaRPr lang="en-US" sz="2000" dirty="0">
              <a:solidFill>
                <a:srgbClr val="FFFFFF"/>
              </a:solidFill>
              <a:latin typeface="Calibri Light" charset="0"/>
              <a:ea typeface="Calibri Light" charset="0"/>
              <a:cs typeface="Calibri Light" charset="0"/>
            </a:endParaRPr>
          </a:p>
        </p:txBody>
      </p:sp>
      <p:sp>
        <p:nvSpPr>
          <p:cNvPr id="134" name="TextBox 133"/>
          <p:cNvSpPr txBox="1"/>
          <p:nvPr/>
        </p:nvSpPr>
        <p:spPr>
          <a:xfrm>
            <a:off x="5468270" y="1220412"/>
            <a:ext cx="2024834"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stop</a:t>
            </a:r>
            <a:endParaRPr lang="en-US" sz="1600" dirty="0">
              <a:solidFill>
                <a:srgbClr val="FFFFFF"/>
              </a:solidFill>
              <a:latin typeface="Consolas" panose="020B0609020204030204" pitchFamily="49" charset="0"/>
              <a:ea typeface="Calibri Light" charset="0"/>
              <a:cs typeface="Calibri Light" charset="0"/>
            </a:endParaRPr>
          </a:p>
        </p:txBody>
      </p:sp>
      <p:sp>
        <p:nvSpPr>
          <p:cNvPr id="142" name="TextBox 141"/>
          <p:cNvSpPr txBox="1"/>
          <p:nvPr/>
        </p:nvSpPr>
        <p:spPr>
          <a:xfrm>
            <a:off x="7721783" y="1734439"/>
            <a:ext cx="3606371" cy="738664"/>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زمان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time-server</a:t>
            </a:r>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 در صورت استفاده به تنهایی. نمایش/همگام سازی زمان با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computername</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57" name="Freeform 14"/>
          <p:cNvSpPr>
            <a:spLocks/>
          </p:cNvSpPr>
          <p:nvPr/>
        </p:nvSpPr>
        <p:spPr bwMode="auto">
          <a:xfrm>
            <a:off x="3602008" y="1043488"/>
            <a:ext cx="711269" cy="2269646"/>
          </a:xfrm>
          <a:custGeom>
            <a:avLst/>
            <a:gdLst>
              <a:gd name="T0" fmla="*/ 0 w 377"/>
              <a:gd name="T1" fmla="*/ 1203 h 1203"/>
              <a:gd name="T2" fmla="*/ 377 w 377"/>
              <a:gd name="T3" fmla="*/ 369 h 1203"/>
              <a:gd name="T4" fmla="*/ 377 w 377"/>
              <a:gd name="T5" fmla="*/ 0 h 1203"/>
              <a:gd name="T6" fmla="*/ 0 w 377"/>
              <a:gd name="T7" fmla="*/ 1108 h 1203"/>
              <a:gd name="T8" fmla="*/ 0 w 377"/>
              <a:gd name="T9" fmla="*/ 1203 h 1203"/>
            </a:gdLst>
            <a:ahLst/>
            <a:cxnLst>
              <a:cxn ang="0">
                <a:pos x="T0" y="T1"/>
              </a:cxn>
              <a:cxn ang="0">
                <a:pos x="T2" y="T3"/>
              </a:cxn>
              <a:cxn ang="0">
                <a:pos x="T4" y="T5"/>
              </a:cxn>
              <a:cxn ang="0">
                <a:pos x="T6" y="T7"/>
              </a:cxn>
              <a:cxn ang="0">
                <a:pos x="T8" y="T9"/>
              </a:cxn>
            </a:cxnLst>
            <a:rect l="0" t="0" r="r" b="b"/>
            <a:pathLst>
              <a:path w="377" h="1203">
                <a:moveTo>
                  <a:pt x="0" y="1203"/>
                </a:moveTo>
                <a:lnTo>
                  <a:pt x="377" y="369"/>
                </a:lnTo>
                <a:lnTo>
                  <a:pt x="377" y="0"/>
                </a:lnTo>
                <a:lnTo>
                  <a:pt x="0" y="1108"/>
                </a:lnTo>
                <a:lnTo>
                  <a:pt x="0" y="1203"/>
                </a:lnTo>
                <a:close/>
              </a:path>
            </a:pathLst>
          </a:custGeom>
          <a:gradFill>
            <a:gsLst>
              <a:gs pos="0">
                <a:srgbClr val="6BC2ED"/>
              </a:gs>
              <a:gs pos="100000">
                <a:srgbClr val="6BC2ED">
                  <a:lumMod val="5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161" name="TextBox 158"/>
          <p:cNvSpPr txBox="1"/>
          <p:nvPr/>
        </p:nvSpPr>
        <p:spPr>
          <a:xfrm>
            <a:off x="4750017" y="3319289"/>
            <a:ext cx="389309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statistics [server/workstation]</a:t>
            </a:r>
            <a:endParaRPr lang="en-US" sz="1600" dirty="0">
              <a:solidFill>
                <a:srgbClr val="FFFFFF"/>
              </a:solidFill>
              <a:latin typeface="Consolas" panose="020B0609020204030204" pitchFamily="49" charset="0"/>
              <a:ea typeface="Calibri Light" charset="0"/>
              <a:cs typeface="Calibri Light" charset="0"/>
            </a:endParaRPr>
          </a:p>
        </p:txBody>
      </p:sp>
      <p:sp>
        <p:nvSpPr>
          <p:cNvPr id="162" name="TextBox 158"/>
          <p:cNvSpPr txBox="1"/>
          <p:nvPr/>
        </p:nvSpPr>
        <p:spPr>
          <a:xfrm>
            <a:off x="5486618" y="4020975"/>
            <a:ext cx="18641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share</a:t>
            </a:r>
            <a:endParaRPr lang="en-US" sz="1600" dirty="0">
              <a:solidFill>
                <a:srgbClr val="FFFFFF"/>
              </a:solidFill>
              <a:latin typeface="Consolas" panose="020B0609020204030204" pitchFamily="49" charset="0"/>
              <a:ea typeface="Calibri Light" charset="0"/>
              <a:cs typeface="Calibri Light" charset="0"/>
            </a:endParaRPr>
          </a:p>
        </p:txBody>
      </p:sp>
      <p:sp>
        <p:nvSpPr>
          <p:cNvPr id="163" name="TextBox 158"/>
          <p:cNvSpPr txBox="1"/>
          <p:nvPr/>
        </p:nvSpPr>
        <p:spPr>
          <a:xfrm>
            <a:off x="5486617" y="4707445"/>
            <a:ext cx="2299462"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err="1" smtClean="0">
                <a:solidFill>
                  <a:srgbClr val="FFFFFF"/>
                </a:solidFill>
                <a:latin typeface="Consolas" panose="020B0609020204030204" pitchFamily="49" charset="0"/>
                <a:ea typeface="Calibri Light" charset="0"/>
                <a:cs typeface="Calibri Light" charset="0"/>
              </a:rPr>
              <a:t>localgroup</a:t>
            </a:r>
            <a:endParaRPr lang="en-US" sz="1600" dirty="0">
              <a:solidFill>
                <a:srgbClr val="FFFFFF"/>
              </a:solidFill>
              <a:latin typeface="Consolas" panose="020B0609020204030204" pitchFamily="49" charset="0"/>
              <a:ea typeface="Calibri Light" charset="0"/>
              <a:cs typeface="Calibri Light" charset="0"/>
            </a:endParaRPr>
          </a:p>
        </p:txBody>
      </p:sp>
      <p:sp>
        <p:nvSpPr>
          <p:cNvPr id="165" name="TextBox 164"/>
          <p:cNvSpPr txBox="1"/>
          <p:nvPr/>
        </p:nvSpPr>
        <p:spPr>
          <a:xfrm>
            <a:off x="7705587" y="2649043"/>
            <a:ext cx="3596453" cy="307777"/>
          </a:xfrm>
          <a:prstGeom prst="rect">
            <a:avLst/>
          </a:prstGeom>
          <a:noFill/>
        </p:spPr>
        <p:txBody>
          <a:bodyPr wrap="square" rtlCol="0">
            <a:spAutoFit/>
          </a:body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منابع موجود در شبکه</a:t>
            </a:r>
          </a:p>
        </p:txBody>
      </p:sp>
      <p:sp>
        <p:nvSpPr>
          <p:cNvPr id="166" name="TextBox 141"/>
          <p:cNvSpPr txBox="1"/>
          <p:nvPr/>
        </p:nvSpPr>
        <p:spPr>
          <a:xfrm>
            <a:off x="8302306" y="3211113"/>
            <a:ext cx="300466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آمار (خطا ها، فایل های دسترسی پیدا شده، ...)</a:t>
            </a:r>
          </a:p>
        </p:txBody>
      </p:sp>
      <p:sp>
        <p:nvSpPr>
          <p:cNvPr id="167" name="TextBox 141"/>
          <p:cNvSpPr txBox="1"/>
          <p:nvPr/>
        </p:nvSpPr>
        <p:spPr>
          <a:xfrm>
            <a:off x="7162126" y="3921029"/>
            <a:ext cx="4156110"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منابع محلی سرویس </a:t>
            </a:r>
            <a:r>
              <a:rPr lang="en-US"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server</a:t>
            </a:r>
            <a:endParaRPr lang="en-US"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68" name="TextBox 141"/>
          <p:cNvSpPr txBox="1"/>
          <p:nvPr/>
        </p:nvSpPr>
        <p:spPr>
          <a:xfrm>
            <a:off x="8305800" y="4727379"/>
            <a:ext cx="300322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و ویرایش گروه های محلی </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59" name="TextBox 58"/>
          <p:cNvSpPr txBox="1"/>
          <p:nvPr/>
        </p:nvSpPr>
        <p:spPr>
          <a:xfrm>
            <a:off x="5486617" y="2632122"/>
            <a:ext cx="2048935" cy="307777"/>
          </a:xfrm>
          <a:prstGeom prst="rect">
            <a:avLst/>
          </a:prstGeom>
          <a:noFill/>
        </p:spPr>
        <p:txBody>
          <a:bodyPr wrap="square" rtlCol="0">
            <a:spAutoFit/>
          </a:bodyPr>
          <a:lstStyle/>
          <a:p>
            <a:pPr defTabSz="1218987"/>
            <a:r>
              <a:rPr lang="en-US" sz="1400" dirty="0" smtClean="0">
                <a:solidFill>
                  <a:srgbClr val="FFFFFF"/>
                </a:solidFill>
                <a:latin typeface="Consolas" panose="020B0609020204030204" pitchFamily="49" charset="0"/>
                <a:ea typeface="Calibri Light" charset="0"/>
                <a:cs typeface="Calibri Light" charset="0"/>
              </a:rPr>
              <a:t>view</a:t>
            </a:r>
            <a:endParaRPr lang="en-US" sz="1400" dirty="0">
              <a:solidFill>
                <a:srgbClr val="FFFFFF"/>
              </a:solidFill>
              <a:latin typeface="Consolas" panose="020B0609020204030204" pitchFamily="49" charset="0"/>
              <a:ea typeface="Calibri Light" charset="0"/>
              <a:cs typeface="Calibri Light" charset="0"/>
            </a:endParaRPr>
          </a:p>
        </p:txBody>
      </p:sp>
      <p:sp>
        <p:nvSpPr>
          <p:cNvPr id="72" name="Freeform 5"/>
          <p:cNvSpPr>
            <a:spLocks/>
          </p:cNvSpPr>
          <p:nvPr/>
        </p:nvSpPr>
        <p:spPr bwMode="auto">
          <a:xfrm>
            <a:off x="4307617" y="5937090"/>
            <a:ext cx="4328383" cy="701835"/>
          </a:xfrm>
          <a:custGeom>
            <a:avLst/>
            <a:gdLst>
              <a:gd name="T0" fmla="*/ 1549 w 1549"/>
              <a:gd name="T1" fmla="*/ 185 h 372"/>
              <a:gd name="T2" fmla="*/ 1355 w 1549"/>
              <a:gd name="T3" fmla="*/ 0 h 372"/>
              <a:gd name="T4" fmla="*/ 1508 w 1549"/>
              <a:gd name="T5" fmla="*/ 0 h 372"/>
              <a:gd name="T6" fmla="*/ 0 w 1549"/>
              <a:gd name="T7" fmla="*/ 0 h 372"/>
              <a:gd name="T8" fmla="*/ 0 w 1549"/>
              <a:gd name="T9" fmla="*/ 372 h 372"/>
              <a:gd name="T10" fmla="*/ 1355 w 1549"/>
              <a:gd name="T11" fmla="*/ 372 h 372"/>
              <a:gd name="T12" fmla="*/ 1355 w 1549"/>
              <a:gd name="T13" fmla="*/ 372 h 372"/>
              <a:gd name="T14" fmla="*/ 1549 w 1549"/>
              <a:gd name="T15" fmla="*/ 185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9" h="372">
                <a:moveTo>
                  <a:pt x="1549" y="185"/>
                </a:moveTo>
                <a:lnTo>
                  <a:pt x="1355" y="0"/>
                </a:lnTo>
                <a:lnTo>
                  <a:pt x="1508" y="0"/>
                </a:lnTo>
                <a:lnTo>
                  <a:pt x="0" y="0"/>
                </a:lnTo>
                <a:lnTo>
                  <a:pt x="0" y="372"/>
                </a:lnTo>
                <a:lnTo>
                  <a:pt x="1355" y="372"/>
                </a:lnTo>
                <a:lnTo>
                  <a:pt x="1355" y="372"/>
                </a:lnTo>
                <a:lnTo>
                  <a:pt x="1549" y="18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3" name="Freeform 6"/>
          <p:cNvSpPr>
            <a:spLocks/>
          </p:cNvSpPr>
          <p:nvPr/>
        </p:nvSpPr>
        <p:spPr bwMode="auto">
          <a:xfrm>
            <a:off x="4307617" y="5240913"/>
            <a:ext cx="3212974" cy="696176"/>
          </a:xfrm>
          <a:custGeom>
            <a:avLst/>
            <a:gdLst>
              <a:gd name="T0" fmla="*/ 1703 w 1703"/>
              <a:gd name="T1" fmla="*/ 184 h 369"/>
              <a:gd name="T2" fmla="*/ 1508 w 1703"/>
              <a:gd name="T3" fmla="*/ 0 h 369"/>
              <a:gd name="T4" fmla="*/ 1508 w 1703"/>
              <a:gd name="T5" fmla="*/ 0 h 369"/>
              <a:gd name="T6" fmla="*/ 0 w 1703"/>
              <a:gd name="T7" fmla="*/ 0 h 369"/>
              <a:gd name="T8" fmla="*/ 0 w 1703"/>
              <a:gd name="T9" fmla="*/ 369 h 369"/>
              <a:gd name="T10" fmla="*/ 1508 w 1703"/>
              <a:gd name="T11" fmla="*/ 369 h 369"/>
              <a:gd name="T12" fmla="*/ 1508 w 1703"/>
              <a:gd name="T13" fmla="*/ 369 h 369"/>
              <a:gd name="T14" fmla="*/ 1703 w 1703"/>
              <a:gd name="T15" fmla="*/ 184 h 3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3" h="369">
                <a:moveTo>
                  <a:pt x="1703" y="184"/>
                </a:moveTo>
                <a:lnTo>
                  <a:pt x="1508" y="0"/>
                </a:lnTo>
                <a:lnTo>
                  <a:pt x="1508" y="0"/>
                </a:lnTo>
                <a:lnTo>
                  <a:pt x="0" y="0"/>
                </a:lnTo>
                <a:lnTo>
                  <a:pt x="0" y="369"/>
                </a:lnTo>
                <a:lnTo>
                  <a:pt x="1508" y="369"/>
                </a:lnTo>
                <a:lnTo>
                  <a:pt x="1508" y="369"/>
                </a:lnTo>
                <a:lnTo>
                  <a:pt x="1703" y="184"/>
                </a:lnTo>
                <a:close/>
              </a:path>
            </a:pathLst>
          </a:custGeom>
          <a:solidFill>
            <a:srgbClr val="6BC2ED">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4" name="Rectangle 25"/>
          <p:cNvSpPr>
            <a:spLocks noChangeArrowheads="1"/>
          </p:cNvSpPr>
          <p:nvPr/>
        </p:nvSpPr>
        <p:spPr bwMode="auto">
          <a:xfrm>
            <a:off x="3102044" y="4190047"/>
            <a:ext cx="499964" cy="179233"/>
          </a:xfrm>
          <a:prstGeom prst="rect">
            <a:avLst/>
          </a:prstGeom>
          <a:solidFill>
            <a:srgbClr val="6BC2ED">
              <a:lumMod val="75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5" name="Freeform 26"/>
          <p:cNvSpPr>
            <a:spLocks/>
          </p:cNvSpPr>
          <p:nvPr/>
        </p:nvSpPr>
        <p:spPr bwMode="auto">
          <a:xfrm>
            <a:off x="3602008" y="4190047"/>
            <a:ext cx="705609" cy="1747042"/>
          </a:xfrm>
          <a:custGeom>
            <a:avLst/>
            <a:gdLst>
              <a:gd name="T0" fmla="*/ 0 w 374"/>
              <a:gd name="T1" fmla="*/ 95 h 926"/>
              <a:gd name="T2" fmla="*/ 374 w 374"/>
              <a:gd name="T3" fmla="*/ 926 h 926"/>
              <a:gd name="T4" fmla="*/ 374 w 374"/>
              <a:gd name="T5" fmla="*/ 557 h 926"/>
              <a:gd name="T6" fmla="*/ 0 w 374"/>
              <a:gd name="T7" fmla="*/ 0 h 926"/>
              <a:gd name="T8" fmla="*/ 0 w 374"/>
              <a:gd name="T9" fmla="*/ 95 h 926"/>
            </a:gdLst>
            <a:ahLst/>
            <a:cxnLst>
              <a:cxn ang="0">
                <a:pos x="T0" y="T1"/>
              </a:cxn>
              <a:cxn ang="0">
                <a:pos x="T2" y="T3"/>
              </a:cxn>
              <a:cxn ang="0">
                <a:pos x="T4" y="T5"/>
              </a:cxn>
              <a:cxn ang="0">
                <a:pos x="T6" y="T7"/>
              </a:cxn>
              <a:cxn ang="0">
                <a:pos x="T8" y="T9"/>
              </a:cxn>
            </a:cxnLst>
            <a:rect l="0" t="0" r="r" b="b"/>
            <a:pathLst>
              <a:path w="374" h="926">
                <a:moveTo>
                  <a:pt x="0" y="95"/>
                </a:moveTo>
                <a:lnTo>
                  <a:pt x="374" y="926"/>
                </a:lnTo>
                <a:lnTo>
                  <a:pt x="374" y="557"/>
                </a:lnTo>
                <a:lnTo>
                  <a:pt x="0" y="0"/>
                </a:lnTo>
                <a:lnTo>
                  <a:pt x="0" y="95"/>
                </a:lnTo>
                <a:close/>
              </a:path>
            </a:pathLst>
          </a:custGeom>
          <a:gradFill>
            <a:gsLst>
              <a:gs pos="0">
                <a:srgbClr val="6BC2ED"/>
              </a:gs>
              <a:gs pos="100000">
                <a:srgbClr val="6BC2ED">
                  <a:lumMod val="75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6" name="Rectangle 27"/>
          <p:cNvSpPr>
            <a:spLocks noChangeArrowheads="1"/>
          </p:cNvSpPr>
          <p:nvPr/>
        </p:nvSpPr>
        <p:spPr bwMode="auto">
          <a:xfrm>
            <a:off x="3102044" y="4369279"/>
            <a:ext cx="499964" cy="173572"/>
          </a:xfrm>
          <a:prstGeom prst="rect">
            <a:avLst/>
          </a:prstGeom>
          <a:solidFill>
            <a:schemeClr val="accent1">
              <a:lumMod val="60000"/>
              <a:lumOff val="4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7" name="Freeform 28"/>
          <p:cNvSpPr>
            <a:spLocks/>
          </p:cNvSpPr>
          <p:nvPr/>
        </p:nvSpPr>
        <p:spPr bwMode="auto">
          <a:xfrm>
            <a:off x="3602008" y="4369279"/>
            <a:ext cx="705609" cy="2263985"/>
          </a:xfrm>
          <a:custGeom>
            <a:avLst/>
            <a:gdLst>
              <a:gd name="T0" fmla="*/ 0 w 374"/>
              <a:gd name="T1" fmla="*/ 92 h 1200"/>
              <a:gd name="T2" fmla="*/ 374 w 374"/>
              <a:gd name="T3" fmla="*/ 1200 h 1200"/>
              <a:gd name="T4" fmla="*/ 374 w 374"/>
              <a:gd name="T5" fmla="*/ 831 h 1200"/>
              <a:gd name="T6" fmla="*/ 0 w 374"/>
              <a:gd name="T7" fmla="*/ 0 h 1200"/>
              <a:gd name="T8" fmla="*/ 0 w 374"/>
              <a:gd name="T9" fmla="*/ 92 h 1200"/>
            </a:gdLst>
            <a:ahLst/>
            <a:cxnLst>
              <a:cxn ang="0">
                <a:pos x="T0" y="T1"/>
              </a:cxn>
              <a:cxn ang="0">
                <a:pos x="T2" y="T3"/>
              </a:cxn>
              <a:cxn ang="0">
                <a:pos x="T4" y="T5"/>
              </a:cxn>
              <a:cxn ang="0">
                <a:pos x="T6" y="T7"/>
              </a:cxn>
              <a:cxn ang="0">
                <a:pos x="T8" y="T9"/>
              </a:cxn>
            </a:cxnLst>
            <a:rect l="0" t="0" r="r" b="b"/>
            <a:pathLst>
              <a:path w="374" h="1200">
                <a:moveTo>
                  <a:pt x="0" y="92"/>
                </a:moveTo>
                <a:lnTo>
                  <a:pt x="374" y="1200"/>
                </a:lnTo>
                <a:lnTo>
                  <a:pt x="374" y="831"/>
                </a:lnTo>
                <a:lnTo>
                  <a:pt x="0" y="0"/>
                </a:lnTo>
                <a:lnTo>
                  <a:pt x="0" y="92"/>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srgbClr val="000000"/>
              </a:solidFill>
              <a:effectLst/>
              <a:uLnTx/>
              <a:uFillTx/>
              <a:latin typeface="Calibri Light" charset="0"/>
              <a:ea typeface="Calibri Light" charset="0"/>
              <a:cs typeface="Calibri Light" charset="0"/>
            </a:endParaRPr>
          </a:p>
        </p:txBody>
      </p:sp>
      <p:sp>
        <p:nvSpPr>
          <p:cNvPr id="78" name="TextBox 77"/>
          <p:cNvSpPr txBox="1"/>
          <p:nvPr/>
        </p:nvSpPr>
        <p:spPr>
          <a:xfrm>
            <a:off x="4307617" y="5392147"/>
            <a:ext cx="505624" cy="400110"/>
          </a:xfrm>
          <a:prstGeom prst="rect">
            <a:avLst/>
          </a:prstGeom>
          <a:noFill/>
        </p:spPr>
        <p:txBody>
          <a:bodyPr wrap="square" rtlCol="0">
            <a:spAutoFit/>
          </a:bodyPr>
          <a:lstStyle/>
          <a:p>
            <a:pPr algn="ctr" defTabSz="1218987"/>
            <a:r>
              <a:rPr lang="en-US" sz="2000" dirty="0" smtClean="0">
                <a:solidFill>
                  <a:srgbClr val="FFFFFF"/>
                </a:solidFill>
                <a:latin typeface="Calibri Light" charset="0"/>
                <a:ea typeface="Calibri Light" charset="0"/>
                <a:cs typeface="Calibri Light" charset="0"/>
              </a:rPr>
              <a:t>15</a:t>
            </a:r>
            <a:endParaRPr lang="en-US" sz="2000" dirty="0">
              <a:solidFill>
                <a:srgbClr val="FFFFFF"/>
              </a:solidFill>
              <a:latin typeface="Calibri Light" charset="0"/>
              <a:ea typeface="Calibri Light" charset="0"/>
              <a:cs typeface="Calibri Light" charset="0"/>
            </a:endParaRPr>
          </a:p>
        </p:txBody>
      </p:sp>
      <p:cxnSp>
        <p:nvCxnSpPr>
          <p:cNvPr id="83" name="Straight Connector 82"/>
          <p:cNvCxnSpPr/>
          <p:nvPr/>
        </p:nvCxnSpPr>
        <p:spPr>
          <a:xfrm flipV="1">
            <a:off x="4307617" y="5932784"/>
            <a:ext cx="6892195" cy="3045"/>
          </a:xfrm>
          <a:prstGeom prst="line">
            <a:avLst/>
          </a:prstGeom>
          <a:noFill/>
          <a:ln w="9525" cap="flat" cmpd="sng" algn="ctr">
            <a:solidFill>
              <a:srgbClr val="6BC2ED">
                <a:lumMod val="40000"/>
                <a:lumOff val="60000"/>
              </a:srgbClr>
            </a:solidFill>
            <a:prstDash val="solid"/>
          </a:ln>
          <a:effectLst/>
        </p:spPr>
      </p:cxnSp>
      <p:sp>
        <p:nvSpPr>
          <p:cNvPr id="97" name="TextBox 96"/>
          <p:cNvSpPr txBox="1"/>
          <p:nvPr/>
        </p:nvSpPr>
        <p:spPr>
          <a:xfrm>
            <a:off x="4307617" y="6077944"/>
            <a:ext cx="505624" cy="400110"/>
          </a:xfrm>
          <a:prstGeom prst="rect">
            <a:avLst/>
          </a:prstGeom>
          <a:noFill/>
        </p:spPr>
        <p:txBody>
          <a:bodyPr wrap="square" rtlCol="0">
            <a:spAutoFit/>
          </a:bodyPr>
          <a:lstStyle/>
          <a:p>
            <a:pPr algn="ctr"/>
            <a:r>
              <a:rPr lang="en-US" sz="2000" dirty="0" smtClean="0">
                <a:solidFill>
                  <a:schemeClr val="bg1"/>
                </a:solidFill>
                <a:latin typeface="Calibri Light" charset="0"/>
                <a:ea typeface="Calibri Light" charset="0"/>
                <a:cs typeface="Calibri Light" charset="0"/>
              </a:rPr>
              <a:t>16</a:t>
            </a:r>
            <a:endParaRPr lang="en-US" sz="2000" dirty="0">
              <a:solidFill>
                <a:schemeClr val="bg1"/>
              </a:solidFill>
              <a:latin typeface="Calibri Light" charset="0"/>
              <a:ea typeface="Calibri Light" charset="0"/>
              <a:cs typeface="Calibri Light" charset="0"/>
            </a:endParaRPr>
          </a:p>
        </p:txBody>
      </p:sp>
      <p:sp>
        <p:nvSpPr>
          <p:cNvPr id="98" name="TextBox 158"/>
          <p:cNvSpPr txBox="1"/>
          <p:nvPr/>
        </p:nvSpPr>
        <p:spPr>
          <a:xfrm>
            <a:off x="5512017" y="5418927"/>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user</a:t>
            </a:r>
            <a:endParaRPr lang="en-US" sz="1600" dirty="0">
              <a:solidFill>
                <a:srgbClr val="FFFFFF"/>
              </a:solidFill>
              <a:latin typeface="Consolas" panose="020B0609020204030204" pitchFamily="49" charset="0"/>
              <a:ea typeface="Calibri Light" charset="0"/>
              <a:cs typeface="Calibri Light" charset="0"/>
            </a:endParaRPr>
          </a:p>
        </p:txBody>
      </p:sp>
      <p:sp>
        <p:nvSpPr>
          <p:cNvPr id="99" name="TextBox 158"/>
          <p:cNvSpPr txBox="1"/>
          <p:nvPr/>
        </p:nvSpPr>
        <p:spPr>
          <a:xfrm>
            <a:off x="4822726" y="6118730"/>
            <a:ext cx="4328383"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endParaRPr lang="en-US" sz="1400" dirty="0">
              <a:solidFill>
                <a:srgbClr val="FFFFFF"/>
              </a:solidFill>
              <a:latin typeface="Consolas" panose="020B0609020204030204" pitchFamily="49" charset="0"/>
              <a:ea typeface="Calibri Light" charset="0"/>
              <a:cs typeface="Calibri Light" charset="0"/>
            </a:endParaRPr>
          </a:p>
        </p:txBody>
      </p:sp>
      <p:sp>
        <p:nvSpPr>
          <p:cNvPr id="100" name="TextBox 141"/>
          <p:cNvSpPr txBox="1"/>
          <p:nvPr/>
        </p:nvSpPr>
        <p:spPr>
          <a:xfrm>
            <a:off x="8149037" y="5336031"/>
            <a:ext cx="3169198"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مدیریت کاربران*</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101" name="TextBox 141"/>
          <p:cNvSpPr txBox="1"/>
          <p:nvPr/>
        </p:nvSpPr>
        <p:spPr>
          <a:xfrm>
            <a:off x="8302306" y="6026397"/>
            <a:ext cx="3003228"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1218987" rtl="1"/>
            <a:r>
              <a:rPr lang="fa-IR" sz="1400" kern="0" dirty="0" smtClean="0">
                <a:solidFill>
                  <a:srgbClr val="000000">
                    <a:lumMod val="75000"/>
                    <a:lumOff val="25000"/>
                  </a:srgbClr>
                </a:solidFill>
                <a:latin typeface="Shabnam" panose="020B0603030804020204" pitchFamily="34" charset="-78"/>
                <a:ea typeface="Calibri Light" charset="0"/>
                <a:cs typeface="Shabnam" panose="020B0603030804020204" pitchFamily="34" charset="-78"/>
              </a:rPr>
              <a:t>نمایش اطلاعات منابع به اشتراک گذاشته شده در شبکه، اتصال و یا قطع به شبکه*</a:t>
            </a:r>
            <a:endParaRPr lang="fa-IR" sz="1400" kern="0" dirty="0">
              <a:solidFill>
                <a:srgbClr val="000000">
                  <a:lumMod val="75000"/>
                  <a:lumOff val="25000"/>
                </a:srgbClr>
              </a:solidFill>
              <a:latin typeface="Shabnam" panose="020B0603030804020204" pitchFamily="34" charset="-78"/>
              <a:ea typeface="Calibri Light" charset="0"/>
              <a:cs typeface="Shabnam" panose="020B0603030804020204" pitchFamily="34" charset="-78"/>
            </a:endParaRPr>
          </a:p>
        </p:txBody>
      </p:sp>
      <p:sp>
        <p:nvSpPr>
          <p:cNvPr id="80" name="TextBox 158"/>
          <p:cNvSpPr txBox="1"/>
          <p:nvPr/>
        </p:nvSpPr>
        <p:spPr>
          <a:xfrm>
            <a:off x="5520830" y="6097450"/>
            <a:ext cx="26370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218987"/>
            <a:r>
              <a:rPr lang="en-US" sz="1600" dirty="0" smtClean="0">
                <a:solidFill>
                  <a:srgbClr val="FFFFFF"/>
                </a:solidFill>
                <a:latin typeface="Consolas" panose="020B0609020204030204" pitchFamily="49" charset="0"/>
                <a:ea typeface="Calibri Light" charset="0"/>
                <a:cs typeface="Calibri Light" charset="0"/>
              </a:rPr>
              <a:t>use</a:t>
            </a:r>
            <a:endParaRPr lang="en-US" sz="1600" dirty="0">
              <a:solidFill>
                <a:srgbClr val="FFFFFF"/>
              </a:solidFill>
              <a:latin typeface="Consolas" panose="020B0609020204030204" pitchFamily="49" charset="0"/>
              <a:ea typeface="Calibri Light" charset="0"/>
              <a:cs typeface="Calibri Light" charset="0"/>
            </a:endParaRPr>
          </a:p>
        </p:txBody>
      </p:sp>
      <p:sp>
        <p:nvSpPr>
          <p:cNvPr id="79" name="TextBox 78"/>
          <p:cNvSpPr txBox="1"/>
          <p:nvPr/>
        </p:nvSpPr>
        <p:spPr>
          <a:xfrm>
            <a:off x="5129717" y="1893538"/>
            <a:ext cx="2575869" cy="338554"/>
          </a:xfrm>
          <a:prstGeom prst="rect">
            <a:avLst/>
          </a:prstGeom>
          <a:noFill/>
        </p:spPr>
        <p:txBody>
          <a:bodyPr wrap="square" rtlCol="0">
            <a:spAutoFit/>
          </a:bodyPr>
          <a:lstStyle/>
          <a:p>
            <a:pPr defTabSz="1218987"/>
            <a:r>
              <a:rPr lang="en-US" sz="1600" dirty="0" smtClean="0">
                <a:solidFill>
                  <a:srgbClr val="FFFFFF"/>
                </a:solidFill>
                <a:latin typeface="Consolas" panose="020B0609020204030204" pitchFamily="49" charset="0"/>
                <a:ea typeface="Calibri Light" charset="0"/>
                <a:cs typeface="Calibri Light" charset="0"/>
              </a:rPr>
              <a:t>time [\\computername]</a:t>
            </a:r>
            <a:endParaRPr lang="en-US" sz="1600" dirty="0">
              <a:solidFill>
                <a:srgbClr val="FFFFFF"/>
              </a:solidFill>
              <a:latin typeface="Consolas" panose="020B0609020204030204" pitchFamily="49" charset="0"/>
              <a:ea typeface="Calibri Light" charset="0"/>
              <a:cs typeface="Calibri Light" charset="0"/>
            </a:endParaRPr>
          </a:p>
        </p:txBody>
      </p:sp>
    </p:spTree>
    <p:extLst>
      <p:ext uri="{BB962C8B-B14F-4D97-AF65-F5344CB8AC3E}">
        <p14:creationId xmlns:p14="http://schemas.microsoft.com/office/powerpoint/2010/main" val="4287929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a-IR" dirty="0" smtClean="0"/>
              <a:t>خط فرمان؟</a:t>
            </a:r>
            <a:endParaRPr lang="en-US" dirty="0"/>
          </a:p>
        </p:txBody>
      </p:sp>
      <p:sp>
        <p:nvSpPr>
          <p:cNvPr id="4" name="Content Placeholder 3"/>
          <p:cNvSpPr>
            <a:spLocks noGrp="1"/>
          </p:cNvSpPr>
          <p:nvPr>
            <p:ph idx="1"/>
          </p:nvPr>
        </p:nvSpPr>
        <p:spPr/>
        <p:txBody>
          <a:bodyPr/>
          <a:lstStyle/>
          <a:p>
            <a:pPr algn="r" rtl="1"/>
            <a:r>
              <a:rPr lang="fa-IR" dirty="0" smtClean="0"/>
              <a:t>رابط متنی شما و کامپیوتر (درمقابل رابط گرافیکی)</a:t>
            </a:r>
            <a:endParaRPr lang="en-US" dirty="0" smtClean="0"/>
          </a:p>
          <a:p>
            <a:pPr algn="r" rtl="1"/>
            <a:r>
              <a:rPr lang="fa-IR" dirty="0" smtClean="0"/>
              <a:t>خواندن دستورات شما</a:t>
            </a:r>
          </a:p>
          <a:p>
            <a:pPr algn="r" rtl="1"/>
            <a:r>
              <a:rPr lang="fa-IR" dirty="0" smtClean="0"/>
              <a:t>درخواست از سیستم عامل برای اجرای دستورات</a:t>
            </a:r>
            <a:endParaRPr lang="en-US" dirty="0"/>
          </a:p>
        </p:txBody>
      </p:sp>
      <p:sp>
        <p:nvSpPr>
          <p:cNvPr id="5" name="Footer Placeholder 4"/>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1691140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1775098"/>
          </a:xfrm>
        </p:spPr>
        <p:txBody>
          <a:bodyPr>
            <a:normAutofit fontScale="85000" lnSpcReduction="20000"/>
          </a:bodyPr>
          <a:lstStyle/>
          <a:p>
            <a:pPr algn="r" rtl="1"/>
            <a:r>
              <a:rPr lang="fa-IR" sz="2000" dirty="0" smtClean="0"/>
              <a:t>با اجرای این دستور به همین صورت لیست کاربران نمایش داده می‌شود.</a:t>
            </a:r>
          </a:p>
          <a:p>
            <a:pPr algn="r" rtl="1"/>
            <a:r>
              <a:rPr lang="fa-IR" sz="2000" dirty="0" smtClean="0"/>
              <a:t>برای اضافه کردن کاربر به این صورت عمل می‌کنیم:</a:t>
            </a:r>
            <a:endParaRPr lang="en-US" sz="2000" dirty="0" smtClean="0"/>
          </a:p>
          <a:p>
            <a:pPr marL="0" indent="0" algn="l">
              <a:buNone/>
            </a:pPr>
            <a:r>
              <a:rPr lang="en-US" sz="2000" dirty="0" smtClean="0">
                <a:latin typeface="Consolas" panose="020B0609020204030204" pitchFamily="49" charset="0"/>
              </a:rPr>
              <a:t>net user [username] [password] /add</a:t>
            </a:r>
            <a:endParaRPr lang="fa-IR" sz="2000" dirty="0" smtClean="0">
              <a:latin typeface="Consolas" panose="020B0609020204030204" pitchFamily="49" charset="0"/>
            </a:endParaRPr>
          </a:p>
          <a:p>
            <a:pPr algn="r" rtl="1"/>
            <a:r>
              <a:rPr lang="fa-IR" sz="2000" dirty="0" smtClean="0"/>
              <a:t>برای حذف کاربر از این دستور به این شکل استفاده میشود:</a:t>
            </a:r>
          </a:p>
          <a:p>
            <a:pPr marL="0" indent="0" algn="l">
              <a:buNone/>
            </a:pPr>
            <a:r>
              <a:rPr lang="en-US" sz="2000" dirty="0" smtClean="0">
                <a:latin typeface="Consolas" panose="020B0609020204030204" pitchFamily="49" charset="0"/>
              </a:rPr>
              <a:t>net user [username] /delete</a:t>
            </a:r>
          </a:p>
          <a:p>
            <a:pPr marL="0" indent="0" algn="l">
              <a:buNone/>
            </a:pPr>
            <a:endParaRPr lang="en-US" sz="2000" dirty="0">
              <a:latin typeface="Consolas" panose="020B0609020204030204" pitchFamily="49" charset="0"/>
            </a:endParaRP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 user</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pic>
        <p:nvPicPr>
          <p:cNvPr id="2" name="Picture 1"/>
          <p:cNvPicPr>
            <a:picLocks noChangeAspect="1"/>
          </p:cNvPicPr>
          <p:nvPr/>
        </p:nvPicPr>
        <p:blipFill>
          <a:blip r:embed="rId3"/>
          <a:stretch>
            <a:fillRect/>
          </a:stretch>
        </p:blipFill>
        <p:spPr>
          <a:xfrm>
            <a:off x="3608156" y="3625444"/>
            <a:ext cx="5012421" cy="2905531"/>
          </a:xfrm>
          <a:prstGeom prst="rect">
            <a:avLst/>
          </a:prstGeom>
        </p:spPr>
      </p:pic>
    </p:spTree>
    <p:extLst>
      <p:ext uri="{BB962C8B-B14F-4D97-AF65-F5344CB8AC3E}">
        <p14:creationId xmlns:p14="http://schemas.microsoft.com/office/powerpoint/2010/main" val="1539083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857102"/>
            <a:ext cx="10018713" cy="4035698"/>
          </a:xfrm>
        </p:spPr>
        <p:txBody>
          <a:bodyPr>
            <a:normAutofit fontScale="92500" lnSpcReduction="20000"/>
          </a:bodyPr>
          <a:lstStyle/>
          <a:p>
            <a:pPr algn="r" rtl="1"/>
            <a:r>
              <a:rPr lang="fa-IR" sz="2000" dirty="0" smtClean="0"/>
              <a:t>برای وصل شدن به یک کامپیوتر در شبکه با دانستن نام کاربری و کلمه عبور می‌توانیم به شکل زیر از این دستور استفاده کنیم:</a:t>
            </a:r>
          </a:p>
          <a:p>
            <a:pPr marL="0" indent="0" algn="l">
              <a:buNone/>
            </a:pPr>
            <a:r>
              <a:rPr lang="en-US" sz="2000" dirty="0" smtClean="0">
                <a:latin typeface="Consolas" panose="020B0609020204030204" pitchFamily="49" charset="0"/>
              </a:rPr>
              <a:t>net use [\\computername]</a:t>
            </a:r>
            <a:r>
              <a:rPr lang="fa-IR" sz="2000" dirty="0" smtClean="0">
                <a:latin typeface="Consolas" panose="020B0609020204030204" pitchFamily="49" charset="0"/>
              </a:rPr>
              <a:t>\</a:t>
            </a:r>
            <a:r>
              <a:rPr lang="en-US" sz="2000" dirty="0" smtClean="0">
                <a:latin typeface="Consolas" panose="020B0609020204030204" pitchFamily="49" charset="0"/>
              </a:rPr>
              <a:t>[</a:t>
            </a:r>
            <a:r>
              <a:rPr lang="en-US" sz="2000" dirty="0" err="1" smtClean="0">
                <a:latin typeface="Consolas" panose="020B0609020204030204" pitchFamily="49" charset="0"/>
              </a:rPr>
              <a:t>sharename</a:t>
            </a:r>
            <a:r>
              <a:rPr lang="en-US" sz="2000" dirty="0" smtClean="0">
                <a:latin typeface="Consolas" panose="020B0609020204030204" pitchFamily="49" charset="0"/>
              </a:rPr>
              <a:t>] “[password]” /user:”[username]”</a:t>
            </a:r>
          </a:p>
          <a:p>
            <a:pPr marL="0" indent="0" algn="r" rtl="1">
              <a:buNone/>
            </a:pPr>
            <a:r>
              <a:rPr lang="fa-IR" sz="2000" dirty="0" smtClean="0">
                <a:latin typeface="Consolas" panose="020B0609020204030204" pitchFamily="49" charset="0"/>
              </a:rPr>
              <a:t>که در آن </a:t>
            </a:r>
            <a:r>
              <a:rPr lang="en-US" sz="2000" dirty="0" smtClean="0">
                <a:latin typeface="Consolas" panose="020B0609020204030204" pitchFamily="49" charset="0"/>
              </a:rPr>
              <a:t>[computername]</a:t>
            </a:r>
            <a:r>
              <a:rPr lang="fa-IR" sz="2000" dirty="0" smtClean="0">
                <a:latin typeface="Consolas" panose="020B0609020204030204" pitchFamily="49" charset="0"/>
              </a:rPr>
              <a:t> آدرس </a:t>
            </a:r>
            <a:r>
              <a:rPr lang="en-US" sz="2000" dirty="0" smtClean="0">
                <a:latin typeface="Consolas" panose="020B0609020204030204" pitchFamily="49" charset="0"/>
              </a:rPr>
              <a:t>IP</a:t>
            </a:r>
            <a:r>
              <a:rPr lang="fa-IR" sz="2000" dirty="0" smtClean="0">
                <a:latin typeface="Consolas" panose="020B0609020204030204" pitchFamily="49" charset="0"/>
              </a:rPr>
              <a:t> یا </a:t>
            </a:r>
            <a:r>
              <a:rPr lang="en-US" sz="2000" dirty="0" smtClean="0">
                <a:latin typeface="Consolas" panose="020B0609020204030204" pitchFamily="49" charset="0"/>
              </a:rPr>
              <a:t>hostname</a:t>
            </a:r>
            <a:r>
              <a:rPr lang="fa-IR" sz="2000" dirty="0" smtClean="0">
                <a:latin typeface="Consolas" panose="020B0609020204030204" pitchFamily="49" charset="0"/>
              </a:rPr>
              <a:t> کامپیوتر مقصد و </a:t>
            </a:r>
            <a:r>
              <a:rPr lang="en-US" sz="2000" dirty="0" smtClean="0">
                <a:latin typeface="Consolas" panose="020B0609020204030204" pitchFamily="49" charset="0"/>
              </a:rPr>
              <a:t>[</a:t>
            </a:r>
            <a:r>
              <a:rPr lang="en-US" sz="2000" dirty="0" err="1" smtClean="0">
                <a:latin typeface="Consolas" panose="020B0609020204030204" pitchFamily="49" charset="0"/>
              </a:rPr>
              <a:t>sharename</a:t>
            </a:r>
            <a:r>
              <a:rPr lang="en-US" sz="2000" dirty="0" smtClean="0">
                <a:latin typeface="Consolas" panose="020B0609020204030204" pitchFamily="49" charset="0"/>
              </a:rPr>
              <a:t>]</a:t>
            </a:r>
            <a:r>
              <a:rPr lang="fa-IR" sz="2000" dirty="0" smtClean="0">
                <a:latin typeface="Consolas" panose="020B0609020204030204" pitchFamily="49" charset="0"/>
              </a:rPr>
              <a:t> نام فولدری است که </a:t>
            </a:r>
            <a:r>
              <a:rPr lang="en-US" sz="2000" dirty="0" smtClean="0">
                <a:latin typeface="Consolas" panose="020B0609020204030204" pitchFamily="49" charset="0"/>
              </a:rPr>
              <a:t>share</a:t>
            </a:r>
            <a:r>
              <a:rPr lang="fa-IR" sz="2000" dirty="0" smtClean="0">
                <a:latin typeface="Consolas" panose="020B0609020204030204" pitchFamily="49" charset="0"/>
              </a:rPr>
              <a:t> شده.</a:t>
            </a:r>
          </a:p>
          <a:p>
            <a:pPr algn="r" rtl="1"/>
            <a:r>
              <a:rPr lang="fa-IR" sz="2000" dirty="0" smtClean="0">
                <a:latin typeface="Consolas" panose="020B0609020204030204" pitchFamily="49" charset="0"/>
              </a:rPr>
              <a:t>حالا برای این که </a:t>
            </a:r>
            <a:r>
              <a:rPr lang="en-US" sz="2000" dirty="0" smtClean="0">
                <a:latin typeface="Consolas" panose="020B0609020204030204" pitchFamily="49" charset="0"/>
              </a:rPr>
              <a:t>share</a:t>
            </a:r>
            <a:r>
              <a:rPr lang="fa-IR" sz="2000" dirty="0" smtClean="0">
                <a:latin typeface="Consolas" panose="020B0609020204030204" pitchFamily="49" charset="0"/>
              </a:rPr>
              <a:t> مورد نظر را به یک </a:t>
            </a:r>
            <a:r>
              <a:rPr lang="en-US" sz="2000" dirty="0" smtClean="0">
                <a:latin typeface="Consolas" panose="020B0609020204030204" pitchFamily="49" charset="0"/>
              </a:rPr>
              <a:t>network drive</a:t>
            </a:r>
            <a:r>
              <a:rPr lang="fa-IR" sz="2000" dirty="0" smtClean="0">
                <a:latin typeface="Consolas" panose="020B0609020204030204" pitchFamily="49" charset="0"/>
              </a:rPr>
              <a:t> نسبت بدهیم تا در دسترس باشد از این شکل دستور استفاده می‌کنیم:</a:t>
            </a:r>
          </a:p>
          <a:p>
            <a:pPr marL="0" indent="0" algn="l">
              <a:buNone/>
            </a:pPr>
            <a:r>
              <a:rPr lang="en-US" sz="2000" dirty="0" smtClean="0">
                <a:latin typeface="Consolas" panose="020B0609020204030204" pitchFamily="49" charset="0"/>
              </a:rPr>
              <a:t>net use *[\\computername]\[</a:t>
            </a:r>
            <a:r>
              <a:rPr lang="en-US" sz="2000" dirty="0" err="1" smtClean="0">
                <a:latin typeface="Consolas" panose="020B0609020204030204" pitchFamily="49" charset="0"/>
              </a:rPr>
              <a:t>sharename</a:t>
            </a:r>
            <a:r>
              <a:rPr lang="en-US" sz="2000" dirty="0" smtClean="0">
                <a:latin typeface="Consolas" panose="020B0609020204030204" pitchFamily="49" charset="0"/>
              </a:rPr>
              <a:t>] “[]”</a:t>
            </a:r>
            <a:endParaRPr lang="fa-IR" sz="2000" dirty="0" smtClean="0">
              <a:latin typeface="Consolas" panose="020B0609020204030204" pitchFamily="49" charset="0"/>
            </a:endParaRPr>
          </a:p>
          <a:p>
            <a:pPr marL="0" indent="0" algn="r" rtl="1">
              <a:buNone/>
            </a:pPr>
            <a:r>
              <a:rPr lang="fa-IR" sz="2000" dirty="0" smtClean="0">
                <a:latin typeface="Consolas" panose="020B0609020204030204" pitchFamily="49" charset="0"/>
              </a:rPr>
              <a:t>در این حالت </a:t>
            </a:r>
            <a:r>
              <a:rPr lang="en-US" sz="2000" dirty="0" smtClean="0">
                <a:latin typeface="Consolas" panose="020B0609020204030204" pitchFamily="49" charset="0"/>
              </a:rPr>
              <a:t>[</a:t>
            </a:r>
            <a:r>
              <a:rPr lang="en-US" sz="2000" dirty="0" err="1" smtClean="0">
                <a:latin typeface="Consolas" panose="020B0609020204030204" pitchFamily="49" charset="0"/>
              </a:rPr>
              <a:t>sharename</a:t>
            </a:r>
            <a:r>
              <a:rPr lang="en-US" sz="2000" dirty="0" smtClean="0">
                <a:latin typeface="Consolas" panose="020B0609020204030204" pitchFamily="49" charset="0"/>
              </a:rPr>
              <a:t>]</a:t>
            </a:r>
            <a:r>
              <a:rPr lang="fa-IR" sz="2000" dirty="0" smtClean="0">
                <a:latin typeface="Consolas" panose="020B0609020204030204" pitchFamily="49" charset="0"/>
              </a:rPr>
              <a:t> به عنوان اخرین درایو در سیستم قرار می‌گیرد.</a:t>
            </a:r>
          </a:p>
          <a:p>
            <a:pPr algn="r" rtl="1"/>
            <a:r>
              <a:rPr lang="fa-IR" sz="2000" dirty="0" smtClean="0">
                <a:latin typeface="Consolas" panose="020B0609020204030204" pitchFamily="49" charset="0"/>
              </a:rPr>
              <a:t>برای حذف این درایو  از دستور به شکل زیر استفاده می‌کنیم</a:t>
            </a:r>
          </a:p>
          <a:p>
            <a:pPr marL="0" indent="0" algn="l">
              <a:buNone/>
            </a:pPr>
            <a:r>
              <a:rPr lang="en-US" sz="2000" dirty="0" smtClean="0">
                <a:latin typeface="Consolas" panose="020B0609020204030204" pitchFamily="49" charset="0"/>
              </a:rPr>
              <a:t>net use /delete [</a:t>
            </a:r>
            <a:r>
              <a:rPr lang="en-US" sz="2000" dirty="0" err="1" smtClean="0">
                <a:latin typeface="Consolas" panose="020B0609020204030204" pitchFamily="49" charset="0"/>
              </a:rPr>
              <a:t>driveletter</a:t>
            </a:r>
            <a:r>
              <a:rPr lang="en-US" sz="2000" dirty="0" smtClean="0">
                <a:latin typeface="Consolas" panose="020B0609020204030204" pitchFamily="49" charset="0"/>
              </a:rPr>
              <a:t>]</a:t>
            </a:r>
          </a:p>
          <a:p>
            <a:pPr marL="0" indent="0" algn="r" rtl="1">
              <a:buNone/>
            </a:pPr>
            <a:r>
              <a:rPr lang="fa-IR" sz="2000" dirty="0" smtClean="0">
                <a:latin typeface="Consolas" panose="020B0609020204030204" pitchFamily="49" charset="0"/>
              </a:rPr>
              <a:t>که </a:t>
            </a:r>
            <a:r>
              <a:rPr lang="en-US" sz="2000" dirty="0" err="1" smtClean="0">
                <a:latin typeface="Consolas" panose="020B0609020204030204" pitchFamily="49" charset="0"/>
              </a:rPr>
              <a:t>driveletter</a:t>
            </a:r>
            <a:r>
              <a:rPr lang="fa-IR" sz="2000" dirty="0">
                <a:latin typeface="Consolas" panose="020B0609020204030204" pitchFamily="49" charset="0"/>
              </a:rPr>
              <a:t> </a:t>
            </a:r>
            <a:r>
              <a:rPr lang="fa-IR" sz="2000" dirty="0" smtClean="0">
                <a:latin typeface="Consolas" panose="020B0609020204030204" pitchFamily="49" charset="0"/>
              </a:rPr>
              <a:t>نام درایو شبکه ای ماست </a:t>
            </a:r>
            <a:r>
              <a:rPr lang="en-US" sz="2000" dirty="0" smtClean="0">
                <a:latin typeface="Consolas" panose="020B0609020204030204" pitchFamily="49" charset="0"/>
              </a:rPr>
              <a:t>(E:, F:, G:, …)</a:t>
            </a:r>
            <a:endParaRPr lang="fa-IR" sz="2000" dirty="0" smtClean="0">
              <a:latin typeface="Consolas" panose="020B0609020204030204" pitchFamily="49" charset="0"/>
            </a:endParaRPr>
          </a:p>
          <a:p>
            <a:pPr algn="r" rtl="1"/>
            <a:endParaRPr lang="en-US" sz="2000" dirty="0" smtClean="0">
              <a:latin typeface="Consolas" panose="020B0609020204030204" pitchFamily="49" charset="0"/>
            </a:endParaRP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net use</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7054108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2666999"/>
            <a:ext cx="10018713" cy="3434282"/>
          </a:xfrm>
        </p:spPr>
        <p:txBody>
          <a:bodyPr>
            <a:normAutofit fontScale="92500" lnSpcReduction="10000"/>
          </a:bodyPr>
          <a:lstStyle/>
          <a:p>
            <a:pPr algn="r" rtl="1">
              <a:lnSpc>
                <a:spcPct val="150000"/>
              </a:lnSpc>
            </a:pPr>
            <a:r>
              <a:rPr lang="en-US" dirty="0" smtClean="0"/>
              <a:t>name server lookup</a:t>
            </a:r>
            <a:r>
              <a:rPr lang="fa-IR" dirty="0" smtClean="0"/>
              <a:t> ابزاری است که  به مدیران شبکه امکان تست و رفع اشکال سرویس </a:t>
            </a:r>
            <a:r>
              <a:rPr lang="en-US" dirty="0" smtClean="0"/>
              <a:t>DNS</a:t>
            </a:r>
            <a:r>
              <a:rPr lang="fa-IR" dirty="0" smtClean="0"/>
              <a:t> را می‌دهد.</a:t>
            </a:r>
          </a:p>
          <a:p>
            <a:pPr algn="r" rtl="1">
              <a:lnSpc>
                <a:spcPct val="150000"/>
              </a:lnSpc>
            </a:pPr>
            <a:r>
              <a:rPr lang="fa-IR" dirty="0" smtClean="0"/>
              <a:t>بدست آوردن اطلاعات دامنه ها از </a:t>
            </a:r>
            <a:r>
              <a:rPr lang="en-US" dirty="0" smtClean="0"/>
              <a:t>name server</a:t>
            </a:r>
            <a:r>
              <a:rPr lang="fa-IR" dirty="0" smtClean="0"/>
              <a:t> های مختلف(اطلاعات موجود در </a:t>
            </a:r>
            <a:r>
              <a:rPr lang="en-US" dirty="0" err="1" smtClean="0"/>
              <a:t>ZoneFile</a:t>
            </a:r>
            <a:r>
              <a:rPr lang="fa-IR" dirty="0" smtClean="0"/>
              <a:t> مربوط به دامنه)</a:t>
            </a:r>
          </a:p>
          <a:p>
            <a:pPr algn="r" rtl="1">
              <a:lnSpc>
                <a:spcPct val="150000"/>
              </a:lnSpc>
            </a:pPr>
            <a:r>
              <a:rPr lang="fa-IR" dirty="0" smtClean="0"/>
              <a:t>دو حالت غیر </a:t>
            </a:r>
            <a:r>
              <a:rPr lang="en-US" dirty="0" smtClean="0"/>
              <a:t>interactive</a:t>
            </a:r>
            <a:r>
              <a:rPr lang="fa-IR" dirty="0" smtClean="0"/>
              <a:t> برای اجرای دستور تکی و حالت </a:t>
            </a:r>
            <a:r>
              <a:rPr lang="en-US" dirty="0" smtClean="0"/>
              <a:t>interactive </a:t>
            </a:r>
            <a:r>
              <a:rPr lang="fa-IR" dirty="0" smtClean="0"/>
              <a:t> برای ماندن در محیط برنامه برای اجرای دستورات بیشتر</a:t>
            </a:r>
          </a:p>
          <a:p>
            <a:pPr algn="r" rtl="1">
              <a:lnSpc>
                <a:spcPct val="150000"/>
              </a:lnSpc>
            </a:pPr>
            <a:endParaRPr lang="fa-IR" dirty="0" smtClean="0"/>
          </a:p>
        </p:txBody>
      </p:sp>
      <p:sp>
        <p:nvSpPr>
          <p:cNvPr id="2" name="Footer Placeholder 1"/>
          <p:cNvSpPr>
            <a:spLocks noGrp="1"/>
          </p:cNvSpPr>
          <p:nvPr>
            <p:ph type="ftr" sz="quarter" idx="11"/>
          </p:nvPr>
        </p:nvSpPr>
        <p:spPr>
          <a:xfrm>
            <a:off x="2572279" y="6403975"/>
            <a:ext cx="7084177" cy="365125"/>
          </a:xfrm>
        </p:spPr>
        <p:txBody>
          <a:bodyPr/>
          <a:lstStyle/>
          <a:p>
            <a:r>
              <a:rPr lang="fa-IR" dirty="0" smtClean="0"/>
              <a:t>دستورات پرکاربرد در شبکه - رضا آرانی کاشانی</a:t>
            </a:r>
            <a:endParaRPr lang="en-US" dirty="0"/>
          </a:p>
        </p:txBody>
      </p:sp>
      <p:grpSp>
        <p:nvGrpSpPr>
          <p:cNvPr id="35" name="Group 34"/>
          <p:cNvGrpSpPr/>
          <p:nvPr/>
        </p:nvGrpSpPr>
        <p:grpSpPr>
          <a:xfrm>
            <a:off x="3822791" y="900794"/>
            <a:ext cx="4546419" cy="1241425"/>
            <a:chOff x="3822791" y="900794"/>
            <a:chExt cx="4546419" cy="1241425"/>
          </a:xfrm>
        </p:grpSpPr>
        <p:sp>
          <p:nvSpPr>
            <p:cNvPr id="16" name="Rectangle 15"/>
            <p:cNvSpPr>
              <a:spLocks noChangeArrowheads="1"/>
            </p:cNvSpPr>
            <p:nvPr/>
          </p:nvSpPr>
          <p:spPr bwMode="auto">
            <a:xfrm>
              <a:off x="7051586" y="1027794"/>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r" rtl="1"/>
              <a:endParaRPr lang="en-US" dirty="0">
                <a:latin typeface="Shabnam" panose="020B0603030804020204" pitchFamily="34" charset="-78"/>
                <a:cs typeface="Shabnam" panose="020B0603030804020204" pitchFamily="34" charset="-78"/>
              </a:endParaRPr>
            </a:p>
          </p:txBody>
        </p:sp>
        <p:grpSp>
          <p:nvGrpSpPr>
            <p:cNvPr id="17" name="Group 16"/>
            <p:cNvGrpSpPr/>
            <p:nvPr/>
          </p:nvGrpSpPr>
          <p:grpSpPr>
            <a:xfrm>
              <a:off x="7385021" y="1227511"/>
              <a:ext cx="650754" cy="714990"/>
              <a:chOff x="2171700" y="1574800"/>
              <a:chExt cx="739776" cy="812800"/>
            </a:xfrm>
            <a:solidFill>
              <a:schemeClr val="bg1"/>
            </a:solidFill>
          </p:grpSpPr>
          <p:sp>
            <p:nvSpPr>
              <p:cNvPr id="18" name="Freeform 33"/>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19" name="Freeform 34"/>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0" name="Freeform 35"/>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1" name="Freeform 36"/>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2" name="Freeform 37"/>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3" name="Freeform 38"/>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4" name="Freeform 39"/>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5" name="Freeform 40"/>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6" name="Freeform 41"/>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27" name="Freeform 42"/>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grpSp>
        <p:sp>
          <p:nvSpPr>
            <p:cNvPr id="29" name="Rectangle 28"/>
            <p:cNvSpPr>
              <a:spLocks noChangeArrowheads="1"/>
            </p:cNvSpPr>
            <p:nvPr/>
          </p:nvSpPr>
          <p:spPr bwMode="auto">
            <a:xfrm>
              <a:off x="3822791" y="900794"/>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en-US" sz="2400"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nslookup</a:t>
              </a:r>
              <a:endParaRPr lang="en-US" sz="2400"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30" name="Freeform 29"/>
            <p:cNvSpPr>
              <a:spLocks/>
            </p:cNvSpPr>
            <p:nvPr/>
          </p:nvSpPr>
          <p:spPr bwMode="auto">
            <a:xfrm>
              <a:off x="6570753" y="900794"/>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rtl="1"/>
              <a:endParaRPr lang="en-US">
                <a:latin typeface="Shabnam" panose="020B0603030804020204" pitchFamily="34" charset="-78"/>
                <a:cs typeface="Shabnam" panose="020B0603030804020204" pitchFamily="34" charset="-78"/>
              </a:endParaRPr>
            </a:p>
          </p:txBody>
        </p:sp>
        <p:sp>
          <p:nvSpPr>
            <p:cNvPr id="34" name="TextBox 33"/>
            <p:cNvSpPr txBox="1"/>
            <p:nvPr/>
          </p:nvSpPr>
          <p:spPr>
            <a:xfrm>
              <a:off x="4817502" y="1352860"/>
              <a:ext cx="758541" cy="369332"/>
            </a:xfrm>
            <a:prstGeom prst="rect">
              <a:avLst/>
            </a:prstGeom>
            <a:noFill/>
          </p:spPr>
          <p:txBody>
            <a:bodyPr wrap="none" rtlCol="0">
              <a:spAutoFit/>
            </a:bodyPr>
            <a:lstStyle/>
            <a:p>
              <a:pPr algn="ctr"/>
              <a:r>
                <a:rPr lang="fa-IR" dirty="0" smtClean="0">
                  <a:solidFill>
                    <a:srgbClr val="FFFFFF"/>
                  </a:solidFill>
                  <a:latin typeface="Shabnam" panose="020B0603030804020204" pitchFamily="34" charset="-78"/>
                  <a:cs typeface="Shabnam" panose="020B0603030804020204" pitchFamily="34" charset="-78"/>
                </a:rPr>
                <a:t>معرفی</a:t>
              </a:r>
              <a:endParaRPr lang="en-US" dirty="0">
                <a:solidFill>
                  <a:srgbClr val="FFFFFF"/>
                </a:solidFill>
                <a:latin typeface="Shabnam" panose="020B0603030804020204" pitchFamily="34" charset="-78"/>
                <a:cs typeface="Shabnam" panose="020B0603030804020204" pitchFamily="34" charset="-78"/>
              </a:endParaRPr>
            </a:p>
          </p:txBody>
        </p:sp>
      </p:grpSp>
    </p:spTree>
    <p:extLst>
      <p:ext uri="{BB962C8B-B14F-4D97-AF65-F5344CB8AC3E}">
        <p14:creationId xmlns:p14="http://schemas.microsoft.com/office/powerpoint/2010/main" val="1266495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5260" y="1876152"/>
            <a:ext cx="10018713" cy="3343548"/>
          </a:xfrm>
        </p:spPr>
        <p:txBody>
          <a:bodyPr>
            <a:normAutofit/>
          </a:bodyPr>
          <a:lstStyle/>
          <a:p>
            <a:pPr algn="r" rtl="1"/>
            <a:r>
              <a:rPr lang="fa-IR" sz="2000" dirty="0" smtClean="0"/>
              <a:t>برای اجرای این دستور به صورت غیر </a:t>
            </a:r>
            <a:r>
              <a:rPr lang="en-US" sz="2000" dirty="0" smtClean="0"/>
              <a:t>interactive</a:t>
            </a:r>
            <a:r>
              <a:rPr lang="fa-IR" sz="2000" dirty="0" smtClean="0"/>
              <a:t> از شکل زیر استفاده کنید:</a:t>
            </a:r>
          </a:p>
          <a:p>
            <a:pPr marL="0" indent="0" algn="l">
              <a:buNone/>
            </a:pPr>
            <a:r>
              <a:rPr lang="en-US" sz="2000" dirty="0" err="1" smtClean="0">
                <a:latin typeface="Consolas" panose="020B0609020204030204" pitchFamily="49" charset="0"/>
              </a:rPr>
              <a:t>nslookup</a:t>
            </a:r>
            <a:r>
              <a:rPr lang="en-US" sz="2000" dirty="0" smtClean="0">
                <a:latin typeface="Consolas" panose="020B0609020204030204" pitchFamily="49" charset="0"/>
              </a:rPr>
              <a:t> [hostname] [server]</a:t>
            </a:r>
            <a:endParaRPr lang="fa-IR" sz="2000" dirty="0" smtClean="0">
              <a:latin typeface="Consolas" panose="020B0609020204030204" pitchFamily="49" charset="0"/>
            </a:endParaRPr>
          </a:p>
          <a:p>
            <a:pPr algn="r" rtl="1"/>
            <a:r>
              <a:rPr lang="fa-IR" sz="2000" dirty="0" smtClean="0">
                <a:latin typeface="Consolas" panose="020B0609020204030204" pitchFamily="49" charset="0"/>
              </a:rPr>
              <a:t>دستور پس از اجرا شدن با توجه به تنظیمات </a:t>
            </a:r>
            <a:r>
              <a:rPr lang="en-US" sz="2000" dirty="0" smtClean="0">
                <a:latin typeface="Consolas" panose="020B0609020204030204" pitchFamily="49" charset="0"/>
              </a:rPr>
              <a:t>TCP/IP</a:t>
            </a:r>
            <a:r>
              <a:rPr lang="fa-IR" sz="2000" dirty="0">
                <a:latin typeface="Consolas" panose="020B0609020204030204" pitchFamily="49" charset="0"/>
              </a:rPr>
              <a:t> </a:t>
            </a:r>
            <a:r>
              <a:rPr lang="fa-IR" sz="2000" dirty="0" smtClean="0">
                <a:latin typeface="Consolas" panose="020B0609020204030204" pitchFamily="49" charset="0"/>
              </a:rPr>
              <a:t>کامپیوتر، </a:t>
            </a:r>
            <a:r>
              <a:rPr lang="en-US" sz="2000" dirty="0" smtClean="0">
                <a:latin typeface="Consolas" panose="020B0609020204030204" pitchFamily="49" charset="0"/>
              </a:rPr>
              <a:t>DNS</a:t>
            </a:r>
            <a:r>
              <a:rPr lang="fa-IR" sz="2000" dirty="0" smtClean="0">
                <a:latin typeface="Consolas" panose="020B0609020204030204" pitchFamily="49" charset="0"/>
              </a:rPr>
              <a:t> پیش فرض کامپیوتر را به عنوان سرور انتخاب کرده و سعی می‌کند با استفاده از ارسال درخواست </a:t>
            </a:r>
            <a:r>
              <a:rPr lang="en-US" sz="2000" dirty="0" smtClean="0">
                <a:latin typeface="Consolas" panose="020B0609020204030204" pitchFamily="49" charset="0"/>
              </a:rPr>
              <a:t>Reverse</a:t>
            </a:r>
            <a:r>
              <a:rPr lang="fa-IR" sz="2000" dirty="0" smtClean="0">
                <a:latin typeface="Consolas" panose="020B0609020204030204" pitchFamily="49" charset="0"/>
              </a:rPr>
              <a:t> نام سرور را پیدا کرده و به شما نمایش دهد.</a:t>
            </a:r>
          </a:p>
          <a:p>
            <a:pPr algn="r" rtl="1"/>
            <a:r>
              <a:rPr lang="fa-IR" sz="2000" dirty="0" smtClean="0">
                <a:latin typeface="Consolas" panose="020B0609020204030204" pitchFamily="49" charset="0"/>
              </a:rPr>
              <a:t>در صورت عدم موفقیت </a:t>
            </a:r>
            <a:r>
              <a:rPr lang="en-US" sz="2000" dirty="0" smtClean="0">
                <a:latin typeface="Consolas" panose="020B0609020204030204" pitchFamily="49" charset="0"/>
              </a:rPr>
              <a:t>unknown</a:t>
            </a:r>
            <a:r>
              <a:rPr lang="fa-IR" sz="2000" dirty="0" smtClean="0">
                <a:latin typeface="Consolas" panose="020B0609020204030204" pitchFamily="49" charset="0"/>
              </a:rPr>
              <a:t> نمایش می‌دهد.</a:t>
            </a:r>
          </a:p>
          <a:p>
            <a:pPr algn="r" rtl="1"/>
            <a:r>
              <a:rPr lang="fa-IR" sz="2000" dirty="0" smtClean="0">
                <a:latin typeface="Consolas" panose="020B0609020204030204" pitchFamily="49" charset="0"/>
              </a:rPr>
              <a:t>برای خروج </a:t>
            </a:r>
            <a:r>
              <a:rPr lang="en-US" sz="2000" dirty="0" err="1" smtClean="0">
                <a:latin typeface="Consolas" panose="020B0609020204030204" pitchFamily="49" charset="0"/>
              </a:rPr>
              <a:t>Ctrl+C</a:t>
            </a:r>
            <a:r>
              <a:rPr lang="fa-IR" sz="2000" dirty="0" smtClean="0">
                <a:latin typeface="Consolas" panose="020B0609020204030204" pitchFamily="49" charset="0"/>
              </a:rPr>
              <a:t> را استفاده می‌کنیم.</a:t>
            </a:r>
            <a:endParaRPr lang="en-US" sz="2000" dirty="0" smtClean="0">
              <a:latin typeface="Consolas" panose="020B0609020204030204" pitchFamily="49" charset="0"/>
            </a:endParaRPr>
          </a:p>
          <a:p>
            <a:pPr algn="r" rtl="1"/>
            <a:endParaRPr lang="en-US" sz="2000" dirty="0" smtClean="0">
              <a:latin typeface="Consolas" panose="020B0609020204030204" pitchFamily="49" charset="0"/>
            </a:endParaRPr>
          </a:p>
          <a:p>
            <a:pPr algn="r" rtl="1"/>
            <a:endParaRPr lang="en-US" sz="2000" dirty="0">
              <a:latin typeface="Consolas" panose="020B0609020204030204" pitchFamily="49" charset="0"/>
            </a:endParaRPr>
          </a:p>
        </p:txBody>
      </p:sp>
      <p:sp>
        <p:nvSpPr>
          <p:cNvPr id="4" name="Footer Placeholder 3"/>
          <p:cNvSpPr>
            <a:spLocks noGrp="1"/>
          </p:cNvSpPr>
          <p:nvPr>
            <p:ph type="ftr" sz="quarter" idx="11"/>
          </p:nvPr>
        </p:nvSpPr>
        <p:spPr>
          <a:xfrm>
            <a:off x="2572279" y="6530975"/>
            <a:ext cx="7084177" cy="365125"/>
          </a:xfrm>
        </p:spPr>
        <p:txBody>
          <a:bodyPr/>
          <a:lstStyle/>
          <a:p>
            <a:r>
              <a:rPr lang="fa-IR" dirty="0" smtClean="0"/>
              <a:t>دستورات پرکاربرد در شبکه - رضا آرانی کاشانی</a:t>
            </a:r>
            <a:endParaRPr lang="en-US" dirty="0"/>
          </a:p>
        </p:txBody>
      </p:sp>
      <p:grpSp>
        <p:nvGrpSpPr>
          <p:cNvPr id="8" name="Group 7"/>
          <p:cNvGrpSpPr/>
          <p:nvPr/>
        </p:nvGrpSpPr>
        <p:grpSpPr>
          <a:xfrm>
            <a:off x="3905023" y="483462"/>
            <a:ext cx="4381954" cy="1097144"/>
            <a:chOff x="4145462" y="483462"/>
            <a:chExt cx="4540249" cy="1239838"/>
          </a:xfrm>
        </p:grpSpPr>
        <p:sp>
          <p:nvSpPr>
            <p:cNvPr id="5" name="Rectangle 17"/>
            <p:cNvSpPr>
              <a:spLocks noChangeArrowheads="1"/>
            </p:cNvSpPr>
            <p:nvPr/>
          </p:nvSpPr>
          <p:spPr bwMode="auto">
            <a:xfrm>
              <a:off x="4145462" y="483462"/>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rtl="1"/>
              <a:r>
                <a:rPr lang="en-US" b="1" dirty="0" err="1"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nslookup</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
          <p:nvSpPr>
            <p:cNvPr id="6" name="Freeform 18"/>
            <p:cNvSpPr>
              <a:spLocks/>
            </p:cNvSpPr>
            <p:nvPr/>
          </p:nvSpPr>
          <p:spPr bwMode="auto">
            <a:xfrm>
              <a:off x="6893424" y="483462"/>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lgn="r" rtl="1"/>
              <a:endParaRPr lang="en-US">
                <a:latin typeface="Shabnam" panose="020B0603030804020204" pitchFamily="34" charset="-78"/>
                <a:cs typeface="Shabnam" panose="020B0603030804020204" pitchFamily="34" charset="-78"/>
              </a:endParaRPr>
            </a:p>
          </p:txBody>
        </p:sp>
        <p:sp>
          <p:nvSpPr>
            <p:cNvPr id="7" name="Rectangle 19"/>
            <p:cNvSpPr>
              <a:spLocks noChangeArrowheads="1"/>
            </p:cNvSpPr>
            <p:nvPr/>
          </p:nvSpPr>
          <p:spPr bwMode="auto">
            <a:xfrm>
              <a:off x="7368087" y="602525"/>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a:p>
              <a:pPr algn="ctr"/>
              <a:r>
                <a:rPr lang="en-US" b="1"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&gt;&gt; C:\ _</a:t>
              </a:r>
              <a:endParaRPr lang="en-US" b="1"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grpSp>
      <p:sp>
        <p:nvSpPr>
          <p:cNvPr id="9" name="TextBox 8"/>
          <p:cNvSpPr txBox="1"/>
          <p:nvPr/>
        </p:nvSpPr>
        <p:spPr>
          <a:xfrm>
            <a:off x="4533649" y="918715"/>
            <a:ext cx="1332416" cy="369332"/>
          </a:xfrm>
          <a:prstGeom prst="rect">
            <a:avLst/>
          </a:prstGeom>
          <a:noFill/>
        </p:spPr>
        <p:txBody>
          <a:bodyPr wrap="none" rtlCol="0">
            <a:spAutoFit/>
          </a:bodyPr>
          <a:lstStyle/>
          <a:p>
            <a:r>
              <a:rPr lang="fa-IR" dirty="0" smtClean="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rPr>
              <a:t>اجرای دستور</a:t>
            </a:r>
            <a:endParaRPr lang="en-US" dirty="0">
              <a:solidFill>
                <a:srgbClr val="FFFFFF"/>
              </a:solidFill>
              <a:effectLst>
                <a:outerShdw blurRad="38100" dist="38100" dir="2700000" algn="tl">
                  <a:srgbClr val="000000">
                    <a:alpha val="43137"/>
                  </a:srgbClr>
                </a:outerShdw>
              </a:effectLst>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2368552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8800" dirty="0" smtClean="0"/>
              <a:t>پایان!</a:t>
            </a:r>
            <a:endParaRPr lang="en-US" sz="8800" dirty="0"/>
          </a:p>
        </p:txBody>
      </p:sp>
      <p:sp>
        <p:nvSpPr>
          <p:cNvPr id="3" name="Content Placeholder 2"/>
          <p:cNvSpPr>
            <a:spLocks noGrp="1"/>
          </p:cNvSpPr>
          <p:nvPr>
            <p:ph idx="1"/>
          </p:nvPr>
        </p:nvSpPr>
        <p:spPr/>
        <p:txBody>
          <a:bodyPr/>
          <a:lstStyle/>
          <a:p>
            <a:pPr marL="0" indent="0" algn="ctr" rtl="1">
              <a:buNone/>
            </a:pPr>
            <a:r>
              <a:rPr lang="fa-IR" dirty="0" smtClean="0"/>
              <a:t>ممنون!</a:t>
            </a:r>
          </a:p>
          <a:p>
            <a:pPr marL="0" indent="0" algn="ctr" rtl="1">
              <a:buNone/>
            </a:pPr>
            <a:r>
              <a:rPr lang="en-US" dirty="0" smtClean="0"/>
              <a:t>aranix.ir/net</a:t>
            </a:r>
            <a:endParaRPr lang="en-US"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1141707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برخی قابلیت ها</a:t>
            </a:r>
            <a:endParaRPr lang="en-US" dirty="0"/>
          </a:p>
        </p:txBody>
      </p:sp>
      <p:sp>
        <p:nvSpPr>
          <p:cNvPr id="3" name="Content Placeholder 2"/>
          <p:cNvSpPr>
            <a:spLocks noGrp="1"/>
          </p:cNvSpPr>
          <p:nvPr>
            <p:ph idx="1"/>
          </p:nvPr>
        </p:nvSpPr>
        <p:spPr/>
        <p:txBody>
          <a:bodyPr/>
          <a:lstStyle/>
          <a:p>
            <a:pPr algn="r" rtl="1"/>
            <a:r>
              <a:rPr lang="fa-IR" dirty="0" smtClean="0"/>
              <a:t>اجرای کار‌های معمول در سیستم عامل</a:t>
            </a:r>
          </a:p>
          <a:p>
            <a:pPr algn="r" rtl="1"/>
            <a:r>
              <a:rPr lang="fa-IR" dirty="0" smtClean="0"/>
              <a:t>خودکار سازی کارها (</a:t>
            </a:r>
            <a:r>
              <a:rPr lang="fa-IR" dirty="0"/>
              <a:t> </a:t>
            </a:r>
            <a:r>
              <a:rPr lang="fa-IR" dirty="0" smtClean="0"/>
              <a:t>با استفاده از </a:t>
            </a:r>
            <a:r>
              <a:rPr lang="en-US" dirty="0" smtClean="0"/>
              <a:t>script</a:t>
            </a:r>
            <a:r>
              <a:rPr lang="fa-IR" dirty="0" smtClean="0"/>
              <a:t> ها)</a:t>
            </a:r>
          </a:p>
          <a:p>
            <a:pPr algn="r" rtl="1"/>
            <a:r>
              <a:rPr lang="fa-IR" dirty="0" smtClean="0"/>
              <a:t>بهره گیری از چندین دستور ساده برای انجام کارهای پیچیده</a:t>
            </a:r>
          </a:p>
          <a:p>
            <a:pPr algn="r" rtl="1"/>
            <a:endParaRPr lang="fa-IR" dirty="0" smtClean="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3332252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97969"/>
            <a:ext cx="10018713" cy="1752599"/>
          </a:xfrm>
        </p:spPr>
        <p:txBody>
          <a:bodyPr>
            <a:normAutofit/>
          </a:bodyPr>
          <a:lstStyle/>
          <a:p>
            <a:r>
              <a:rPr lang="fa-IR" sz="6000" dirty="0" smtClean="0">
                <a:effectLst>
                  <a:outerShdw blurRad="38100" dist="38100" dir="2700000" algn="tl">
                    <a:srgbClr val="000000">
                      <a:alpha val="43137"/>
                    </a:srgbClr>
                  </a:outerShdw>
                </a:effectLst>
              </a:rPr>
              <a:t>مزایا</a:t>
            </a:r>
            <a:endParaRPr lang="en-US" sz="6000" dirty="0">
              <a:effectLst>
                <a:outerShdw blurRad="38100" dist="38100" dir="2700000" algn="tl">
                  <a:srgbClr val="000000">
                    <a:alpha val="43137"/>
                  </a:srgbClr>
                </a:outerShdw>
              </a:effectLst>
            </a:endParaRPr>
          </a:p>
        </p:txBody>
      </p:sp>
      <p:sp>
        <p:nvSpPr>
          <p:cNvPr id="58" name="Rectangle 57"/>
          <p:cNvSpPr/>
          <p:nvPr/>
        </p:nvSpPr>
        <p:spPr>
          <a:xfrm>
            <a:off x="7214029" y="4637317"/>
            <a:ext cx="3864609" cy="1303282"/>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r>
              <a:rPr lang="fa-IR" sz="2400" kern="0" dirty="0" smtClean="0">
                <a:solidFill>
                  <a:srgbClr val="000000"/>
                </a:solidFill>
                <a:latin typeface="Shabnam" panose="020B0603030804020204" pitchFamily="34" charset="-78"/>
                <a:cs typeface="Shabnam" panose="020B0603030804020204" pitchFamily="34" charset="-78"/>
              </a:rPr>
              <a:t>رابط گرافیکی کند تر از رابط متنی است و نمی توان همه کار با آن انجام داد</a:t>
            </a:r>
            <a:endParaRPr kumimoji="0" lang="en-US" sz="2400" b="0" i="0" u="none" strike="noStrike" kern="0" cap="none" spc="0" normalizeH="0" baseline="0" noProof="0" dirty="0" smtClean="0">
              <a:ln>
                <a:noFill/>
              </a:ln>
              <a:solidFill>
                <a:srgbClr val="000000"/>
              </a:solidFill>
              <a:effectLst/>
              <a:uLnTx/>
              <a:uFillTx/>
              <a:latin typeface="Shabnam" panose="020B0603030804020204" pitchFamily="34" charset="-78"/>
              <a:cs typeface="Shabnam" panose="020B0603030804020204" pitchFamily="34" charset="-78"/>
            </a:endParaRPr>
          </a:p>
        </p:txBody>
      </p:sp>
      <p:sp>
        <p:nvSpPr>
          <p:cNvPr id="59" name="Rectangle 58"/>
          <p:cNvSpPr/>
          <p:nvPr/>
        </p:nvSpPr>
        <p:spPr>
          <a:xfrm>
            <a:off x="2212565" y="4637317"/>
            <a:ext cx="3864609" cy="1303282"/>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fa-IR" sz="2400" b="0" i="0" u="none" strike="noStrike" kern="0" cap="none" spc="0" normalizeH="0" baseline="0" noProof="0" dirty="0" smtClean="0">
                <a:ln>
                  <a:noFill/>
                </a:ln>
                <a:solidFill>
                  <a:srgbClr val="000000"/>
                </a:solidFill>
                <a:effectLst/>
                <a:uLnTx/>
                <a:uFillTx/>
                <a:latin typeface="Shabnam" panose="020B0603030804020204" pitchFamily="34" charset="-78"/>
                <a:cs typeface="Shabnam" panose="020B0603030804020204" pitchFamily="34" charset="-78"/>
              </a:rPr>
              <a:t>رابط</a:t>
            </a:r>
            <a:r>
              <a:rPr kumimoji="0" lang="fa-IR" sz="2400" b="0" i="0" u="none" strike="noStrike" kern="0" cap="none" spc="0" normalizeH="0" noProof="0" dirty="0" smtClean="0">
                <a:ln>
                  <a:noFill/>
                </a:ln>
                <a:solidFill>
                  <a:srgbClr val="000000"/>
                </a:solidFill>
                <a:effectLst/>
                <a:uLnTx/>
                <a:uFillTx/>
                <a:latin typeface="Shabnam" panose="020B0603030804020204" pitchFamily="34" charset="-78"/>
                <a:cs typeface="Shabnam" panose="020B0603030804020204" pitchFamily="34" charset="-78"/>
              </a:rPr>
              <a:t> متنی</a:t>
            </a:r>
          </a:p>
          <a:p>
            <a:pPr marL="0" marR="0" lvl="0" indent="0" algn="ctr" defTabSz="1218987" eaLnBrk="1" fontAlgn="auto" latinLnBrk="0" hangingPunct="1">
              <a:lnSpc>
                <a:spcPct val="100000"/>
              </a:lnSpc>
              <a:spcBef>
                <a:spcPts val="0"/>
              </a:spcBef>
              <a:spcAft>
                <a:spcPts val="0"/>
              </a:spcAft>
              <a:buClrTx/>
              <a:buSzTx/>
              <a:buFontTx/>
              <a:buNone/>
              <a:tabLst/>
              <a:defRPr/>
            </a:pPr>
            <a:r>
              <a:rPr lang="fa-IR" sz="2400" kern="0" baseline="0" dirty="0" smtClean="0">
                <a:solidFill>
                  <a:srgbClr val="000000"/>
                </a:solidFill>
                <a:latin typeface="Shabnam" panose="020B0603030804020204" pitchFamily="34" charset="-78"/>
                <a:cs typeface="Shabnam" panose="020B0603030804020204" pitchFamily="34" charset="-78"/>
              </a:rPr>
              <a:t>سرعت</a:t>
            </a:r>
            <a:r>
              <a:rPr lang="fa-IR" sz="2400" kern="0" dirty="0" smtClean="0">
                <a:solidFill>
                  <a:srgbClr val="000000"/>
                </a:solidFill>
                <a:latin typeface="Shabnam" panose="020B0603030804020204" pitchFamily="34" charset="-78"/>
                <a:cs typeface="Shabnam" panose="020B0603030804020204" pitchFamily="34" charset="-78"/>
              </a:rPr>
              <a:t> و قدرت بیشتری دارد</a:t>
            </a:r>
            <a:endParaRPr kumimoji="0" lang="en-US" sz="2400" b="0" i="0" u="none" strike="noStrike" kern="0" cap="none" spc="0" normalizeH="0" baseline="0" noProof="0" dirty="0" smtClean="0">
              <a:ln>
                <a:noFill/>
              </a:ln>
              <a:solidFill>
                <a:srgbClr val="000000"/>
              </a:solidFill>
              <a:effectLst/>
              <a:uLnTx/>
              <a:uFillTx/>
              <a:latin typeface="Shabnam" panose="020B0603030804020204" pitchFamily="34" charset="-78"/>
              <a:cs typeface="Shabnam" panose="020B0603030804020204" pitchFamily="34" charset="-78"/>
            </a:endParaRPr>
          </a:p>
        </p:txBody>
      </p:sp>
      <p:grpSp>
        <p:nvGrpSpPr>
          <p:cNvPr id="60" name="Group 59"/>
          <p:cNvGrpSpPr/>
          <p:nvPr/>
        </p:nvGrpSpPr>
        <p:grpSpPr>
          <a:xfrm>
            <a:off x="2350792" y="1342495"/>
            <a:ext cx="3405231" cy="3340525"/>
            <a:chOff x="1736839" y="1734378"/>
            <a:chExt cx="3405231" cy="3340525"/>
          </a:xfrm>
        </p:grpSpPr>
        <p:grpSp>
          <p:nvGrpSpPr>
            <p:cNvPr id="61" name="Group 60"/>
            <p:cNvGrpSpPr/>
            <p:nvPr/>
          </p:nvGrpSpPr>
          <p:grpSpPr>
            <a:xfrm>
              <a:off x="1956594" y="1734378"/>
              <a:ext cx="3185476" cy="2948502"/>
              <a:chOff x="1956594" y="2160253"/>
              <a:chExt cx="3185476" cy="2948502"/>
            </a:xfrm>
          </p:grpSpPr>
          <p:sp>
            <p:nvSpPr>
              <p:cNvPr id="67" name="Freeform 66"/>
              <p:cNvSpPr>
                <a:spLocks/>
              </p:cNvSpPr>
              <p:nvPr/>
            </p:nvSpPr>
            <p:spPr bwMode="auto">
              <a:xfrm>
                <a:off x="4265570" y="2710154"/>
                <a:ext cx="615221" cy="516481"/>
              </a:xfrm>
              <a:custGeom>
                <a:avLst/>
                <a:gdLst>
                  <a:gd name="T0" fmla="*/ 630 w 809"/>
                  <a:gd name="T1" fmla="*/ 0 h 680"/>
                  <a:gd name="T2" fmla="*/ 694 w 809"/>
                  <a:gd name="T3" fmla="*/ 79 h 680"/>
                  <a:gd name="T4" fmla="*/ 754 w 809"/>
                  <a:gd name="T5" fmla="*/ 157 h 680"/>
                  <a:gd name="T6" fmla="*/ 809 w 809"/>
                  <a:gd name="T7" fmla="*/ 237 h 680"/>
                  <a:gd name="T8" fmla="*/ 82 w 809"/>
                  <a:gd name="T9" fmla="*/ 680 h 680"/>
                  <a:gd name="T10" fmla="*/ 44 w 809"/>
                  <a:gd name="T11" fmla="*/ 606 h 680"/>
                  <a:gd name="T12" fmla="*/ 0 w 809"/>
                  <a:gd name="T13" fmla="*/ 530 h 680"/>
                  <a:gd name="T14" fmla="*/ 630 w 809"/>
                  <a:gd name="T15" fmla="*/ 0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9" h="680">
                    <a:moveTo>
                      <a:pt x="630" y="0"/>
                    </a:moveTo>
                    <a:lnTo>
                      <a:pt x="694" y="79"/>
                    </a:lnTo>
                    <a:lnTo>
                      <a:pt x="754" y="157"/>
                    </a:lnTo>
                    <a:lnTo>
                      <a:pt x="809" y="237"/>
                    </a:lnTo>
                    <a:lnTo>
                      <a:pt x="82" y="680"/>
                    </a:lnTo>
                    <a:lnTo>
                      <a:pt x="44" y="606"/>
                    </a:lnTo>
                    <a:lnTo>
                      <a:pt x="0" y="530"/>
                    </a:lnTo>
                    <a:lnTo>
                      <a:pt x="63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68" name="Freeform 67"/>
              <p:cNvSpPr>
                <a:spLocks/>
              </p:cNvSpPr>
              <p:nvPr/>
            </p:nvSpPr>
            <p:spPr bwMode="auto">
              <a:xfrm>
                <a:off x="4365828" y="3006371"/>
                <a:ext cx="669907" cy="373690"/>
              </a:xfrm>
              <a:custGeom>
                <a:avLst/>
                <a:gdLst>
                  <a:gd name="T0" fmla="*/ 770 w 883"/>
                  <a:gd name="T1" fmla="*/ 0 h 491"/>
                  <a:gd name="T2" fmla="*/ 813 w 883"/>
                  <a:gd name="T3" fmla="*/ 85 h 491"/>
                  <a:gd name="T4" fmla="*/ 850 w 883"/>
                  <a:gd name="T5" fmla="*/ 169 h 491"/>
                  <a:gd name="T6" fmla="*/ 883 w 883"/>
                  <a:gd name="T7" fmla="*/ 252 h 491"/>
                  <a:gd name="T8" fmla="*/ 33 w 883"/>
                  <a:gd name="T9" fmla="*/ 491 h 491"/>
                  <a:gd name="T10" fmla="*/ 17 w 883"/>
                  <a:gd name="T11" fmla="*/ 445 h 491"/>
                  <a:gd name="T12" fmla="*/ 0 w 883"/>
                  <a:gd name="T13" fmla="*/ 398 h 491"/>
                  <a:gd name="T14" fmla="*/ 770 w 883"/>
                  <a:gd name="T15" fmla="*/ 0 h 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3" h="491">
                    <a:moveTo>
                      <a:pt x="770" y="0"/>
                    </a:moveTo>
                    <a:lnTo>
                      <a:pt x="813" y="85"/>
                    </a:lnTo>
                    <a:lnTo>
                      <a:pt x="850" y="169"/>
                    </a:lnTo>
                    <a:lnTo>
                      <a:pt x="883" y="252"/>
                    </a:lnTo>
                    <a:lnTo>
                      <a:pt x="33" y="491"/>
                    </a:lnTo>
                    <a:lnTo>
                      <a:pt x="17" y="445"/>
                    </a:lnTo>
                    <a:lnTo>
                      <a:pt x="0" y="398"/>
                    </a:lnTo>
                    <a:lnTo>
                      <a:pt x="77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69" name="Freeform 68"/>
              <p:cNvSpPr>
                <a:spLocks/>
              </p:cNvSpPr>
              <p:nvPr/>
            </p:nvSpPr>
            <p:spPr bwMode="auto">
              <a:xfrm>
                <a:off x="1956594" y="2160253"/>
                <a:ext cx="2685704" cy="2948502"/>
              </a:xfrm>
              <a:custGeom>
                <a:avLst/>
                <a:gdLst>
                  <a:gd name="T0" fmla="*/ 2287 w 3537"/>
                  <a:gd name="T1" fmla="*/ 8 h 3882"/>
                  <a:gd name="T2" fmla="*/ 2647 w 3537"/>
                  <a:gd name="T3" fmla="*/ 77 h 3882"/>
                  <a:gd name="T4" fmla="*/ 2983 w 3537"/>
                  <a:gd name="T5" fmla="*/ 209 h 3882"/>
                  <a:gd name="T6" fmla="*/ 3248 w 3537"/>
                  <a:gd name="T7" fmla="*/ 360 h 3882"/>
                  <a:gd name="T8" fmla="*/ 3471 w 3537"/>
                  <a:gd name="T9" fmla="*/ 528 h 3882"/>
                  <a:gd name="T10" fmla="*/ 2883 w 3537"/>
                  <a:gd name="T11" fmla="*/ 1042 h 3882"/>
                  <a:gd name="T12" fmla="*/ 2692 w 3537"/>
                  <a:gd name="T13" fmla="*/ 876 h 3882"/>
                  <a:gd name="T14" fmla="*/ 2478 w 3537"/>
                  <a:gd name="T15" fmla="*/ 752 h 3882"/>
                  <a:gd name="T16" fmla="*/ 2249 w 3537"/>
                  <a:gd name="T17" fmla="*/ 671 h 3882"/>
                  <a:gd name="T18" fmla="*/ 2012 w 3537"/>
                  <a:gd name="T19" fmla="*/ 628 h 3882"/>
                  <a:gd name="T20" fmla="*/ 1777 w 3537"/>
                  <a:gd name="T21" fmla="*/ 621 h 3882"/>
                  <a:gd name="T22" fmla="*/ 1553 w 3537"/>
                  <a:gd name="T23" fmla="*/ 647 h 3882"/>
                  <a:gd name="T24" fmla="*/ 1347 w 3537"/>
                  <a:gd name="T25" fmla="*/ 703 h 3882"/>
                  <a:gd name="T26" fmla="*/ 1198 w 3537"/>
                  <a:gd name="T27" fmla="*/ 768 h 3882"/>
                  <a:gd name="T28" fmla="*/ 1036 w 3537"/>
                  <a:gd name="T29" fmla="*/ 863 h 3882"/>
                  <a:gd name="T30" fmla="*/ 873 w 3537"/>
                  <a:gd name="T31" fmla="*/ 986 h 3882"/>
                  <a:gd name="T32" fmla="*/ 714 w 3537"/>
                  <a:gd name="T33" fmla="*/ 1138 h 3882"/>
                  <a:gd name="T34" fmla="*/ 570 w 3537"/>
                  <a:gd name="T35" fmla="*/ 1316 h 3882"/>
                  <a:gd name="T36" fmla="*/ 448 w 3537"/>
                  <a:gd name="T37" fmla="*/ 1522 h 3882"/>
                  <a:gd name="T38" fmla="*/ 356 w 3537"/>
                  <a:gd name="T39" fmla="*/ 1754 h 3882"/>
                  <a:gd name="T40" fmla="*/ 305 w 3537"/>
                  <a:gd name="T41" fmla="*/ 2011 h 3882"/>
                  <a:gd name="T42" fmla="*/ 302 w 3537"/>
                  <a:gd name="T43" fmla="*/ 2293 h 3882"/>
                  <a:gd name="T44" fmla="*/ 354 w 3537"/>
                  <a:gd name="T45" fmla="*/ 2598 h 3882"/>
                  <a:gd name="T46" fmla="*/ 457 w 3537"/>
                  <a:gd name="T47" fmla="*/ 2892 h 3882"/>
                  <a:gd name="T48" fmla="*/ 591 w 3537"/>
                  <a:gd name="T49" fmla="*/ 3134 h 3882"/>
                  <a:gd name="T50" fmla="*/ 750 w 3537"/>
                  <a:gd name="T51" fmla="*/ 3332 h 3882"/>
                  <a:gd name="T52" fmla="*/ 924 w 3537"/>
                  <a:gd name="T53" fmla="*/ 3493 h 3882"/>
                  <a:gd name="T54" fmla="*/ 1106 w 3537"/>
                  <a:gd name="T55" fmla="*/ 3619 h 3882"/>
                  <a:gd name="T56" fmla="*/ 1288 w 3537"/>
                  <a:gd name="T57" fmla="*/ 3714 h 3882"/>
                  <a:gd name="T58" fmla="*/ 1462 w 3537"/>
                  <a:gd name="T59" fmla="*/ 3783 h 3882"/>
                  <a:gd name="T60" fmla="*/ 1619 w 3537"/>
                  <a:gd name="T61" fmla="*/ 3830 h 3882"/>
                  <a:gd name="T62" fmla="*/ 1751 w 3537"/>
                  <a:gd name="T63" fmla="*/ 3859 h 3882"/>
                  <a:gd name="T64" fmla="*/ 1851 w 3537"/>
                  <a:gd name="T65" fmla="*/ 3876 h 3882"/>
                  <a:gd name="T66" fmla="*/ 1908 w 3537"/>
                  <a:gd name="T67" fmla="*/ 3881 h 3882"/>
                  <a:gd name="T68" fmla="*/ 1826 w 3537"/>
                  <a:gd name="T69" fmla="*/ 3882 h 3882"/>
                  <a:gd name="T70" fmla="*/ 1548 w 3537"/>
                  <a:gd name="T71" fmla="*/ 3853 h 3882"/>
                  <a:gd name="T72" fmla="*/ 1274 w 3537"/>
                  <a:gd name="T73" fmla="*/ 3783 h 3882"/>
                  <a:gd name="T74" fmla="*/ 1012 w 3537"/>
                  <a:gd name="T75" fmla="*/ 3671 h 3882"/>
                  <a:gd name="T76" fmla="*/ 767 w 3537"/>
                  <a:gd name="T77" fmla="*/ 3518 h 3882"/>
                  <a:gd name="T78" fmla="*/ 546 w 3537"/>
                  <a:gd name="T79" fmla="*/ 3326 h 3882"/>
                  <a:gd name="T80" fmla="*/ 355 w 3537"/>
                  <a:gd name="T81" fmla="*/ 3096 h 3882"/>
                  <a:gd name="T82" fmla="*/ 199 w 3537"/>
                  <a:gd name="T83" fmla="*/ 2829 h 3882"/>
                  <a:gd name="T84" fmla="*/ 84 w 3537"/>
                  <a:gd name="T85" fmla="*/ 2523 h 3882"/>
                  <a:gd name="T86" fmla="*/ 17 w 3537"/>
                  <a:gd name="T87" fmla="*/ 2184 h 3882"/>
                  <a:gd name="T88" fmla="*/ 3 w 3537"/>
                  <a:gd name="T89" fmla="*/ 1825 h 3882"/>
                  <a:gd name="T90" fmla="*/ 56 w 3537"/>
                  <a:gd name="T91" fmla="*/ 1498 h 3882"/>
                  <a:gd name="T92" fmla="*/ 174 w 3537"/>
                  <a:gd name="T93" fmla="*/ 1187 h 3882"/>
                  <a:gd name="T94" fmla="*/ 350 w 3537"/>
                  <a:gd name="T95" fmla="*/ 900 h 3882"/>
                  <a:gd name="T96" fmla="*/ 573 w 3537"/>
                  <a:gd name="T97" fmla="*/ 642 h 3882"/>
                  <a:gd name="T98" fmla="*/ 839 w 3537"/>
                  <a:gd name="T99" fmla="*/ 418 h 3882"/>
                  <a:gd name="T100" fmla="*/ 1138 w 3537"/>
                  <a:gd name="T101" fmla="*/ 236 h 3882"/>
                  <a:gd name="T102" fmla="*/ 1465 w 3537"/>
                  <a:gd name="T103" fmla="*/ 101 h 3882"/>
                  <a:gd name="T104" fmla="*/ 1810 w 3537"/>
                  <a:gd name="T105" fmla="*/ 21 h 3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7" h="3882">
                    <a:moveTo>
                      <a:pt x="2047" y="0"/>
                    </a:moveTo>
                    <a:lnTo>
                      <a:pt x="2166" y="0"/>
                    </a:lnTo>
                    <a:lnTo>
                      <a:pt x="2287" y="8"/>
                    </a:lnTo>
                    <a:lnTo>
                      <a:pt x="2407" y="22"/>
                    </a:lnTo>
                    <a:lnTo>
                      <a:pt x="2528" y="45"/>
                    </a:lnTo>
                    <a:lnTo>
                      <a:pt x="2647" y="77"/>
                    </a:lnTo>
                    <a:lnTo>
                      <a:pt x="2767" y="115"/>
                    </a:lnTo>
                    <a:lnTo>
                      <a:pt x="2885" y="163"/>
                    </a:lnTo>
                    <a:lnTo>
                      <a:pt x="2983" y="209"/>
                    </a:lnTo>
                    <a:lnTo>
                      <a:pt x="3076" y="257"/>
                    </a:lnTo>
                    <a:lnTo>
                      <a:pt x="3164" y="307"/>
                    </a:lnTo>
                    <a:lnTo>
                      <a:pt x="3248" y="360"/>
                    </a:lnTo>
                    <a:lnTo>
                      <a:pt x="3327" y="414"/>
                    </a:lnTo>
                    <a:lnTo>
                      <a:pt x="3401" y="471"/>
                    </a:lnTo>
                    <a:lnTo>
                      <a:pt x="3471" y="528"/>
                    </a:lnTo>
                    <a:lnTo>
                      <a:pt x="3537" y="587"/>
                    </a:lnTo>
                    <a:lnTo>
                      <a:pt x="2939" y="1108"/>
                    </a:lnTo>
                    <a:lnTo>
                      <a:pt x="2883" y="1042"/>
                    </a:lnTo>
                    <a:lnTo>
                      <a:pt x="2823" y="981"/>
                    </a:lnTo>
                    <a:lnTo>
                      <a:pt x="2759" y="925"/>
                    </a:lnTo>
                    <a:lnTo>
                      <a:pt x="2692" y="876"/>
                    </a:lnTo>
                    <a:lnTo>
                      <a:pt x="2623" y="830"/>
                    </a:lnTo>
                    <a:lnTo>
                      <a:pt x="2552" y="788"/>
                    </a:lnTo>
                    <a:lnTo>
                      <a:pt x="2478" y="752"/>
                    </a:lnTo>
                    <a:lnTo>
                      <a:pt x="2403" y="720"/>
                    </a:lnTo>
                    <a:lnTo>
                      <a:pt x="2327" y="694"/>
                    </a:lnTo>
                    <a:lnTo>
                      <a:pt x="2249" y="671"/>
                    </a:lnTo>
                    <a:lnTo>
                      <a:pt x="2170" y="652"/>
                    </a:lnTo>
                    <a:lnTo>
                      <a:pt x="2091" y="638"/>
                    </a:lnTo>
                    <a:lnTo>
                      <a:pt x="2012" y="628"/>
                    </a:lnTo>
                    <a:lnTo>
                      <a:pt x="1933" y="622"/>
                    </a:lnTo>
                    <a:lnTo>
                      <a:pt x="1854" y="620"/>
                    </a:lnTo>
                    <a:lnTo>
                      <a:pt x="1777" y="621"/>
                    </a:lnTo>
                    <a:lnTo>
                      <a:pt x="1700" y="626"/>
                    </a:lnTo>
                    <a:lnTo>
                      <a:pt x="1625" y="635"/>
                    </a:lnTo>
                    <a:lnTo>
                      <a:pt x="1553" y="647"/>
                    </a:lnTo>
                    <a:lnTo>
                      <a:pt x="1481" y="662"/>
                    </a:lnTo>
                    <a:lnTo>
                      <a:pt x="1413" y="681"/>
                    </a:lnTo>
                    <a:lnTo>
                      <a:pt x="1347" y="703"/>
                    </a:lnTo>
                    <a:lnTo>
                      <a:pt x="1298" y="720"/>
                    </a:lnTo>
                    <a:lnTo>
                      <a:pt x="1249" y="743"/>
                    </a:lnTo>
                    <a:lnTo>
                      <a:pt x="1198" y="768"/>
                    </a:lnTo>
                    <a:lnTo>
                      <a:pt x="1144" y="796"/>
                    </a:lnTo>
                    <a:lnTo>
                      <a:pt x="1091" y="827"/>
                    </a:lnTo>
                    <a:lnTo>
                      <a:pt x="1036" y="863"/>
                    </a:lnTo>
                    <a:lnTo>
                      <a:pt x="981" y="901"/>
                    </a:lnTo>
                    <a:lnTo>
                      <a:pt x="928" y="942"/>
                    </a:lnTo>
                    <a:lnTo>
                      <a:pt x="873" y="986"/>
                    </a:lnTo>
                    <a:lnTo>
                      <a:pt x="820" y="1033"/>
                    </a:lnTo>
                    <a:lnTo>
                      <a:pt x="766" y="1084"/>
                    </a:lnTo>
                    <a:lnTo>
                      <a:pt x="714" y="1138"/>
                    </a:lnTo>
                    <a:lnTo>
                      <a:pt x="664" y="1194"/>
                    </a:lnTo>
                    <a:lnTo>
                      <a:pt x="616" y="1254"/>
                    </a:lnTo>
                    <a:lnTo>
                      <a:pt x="570" y="1316"/>
                    </a:lnTo>
                    <a:lnTo>
                      <a:pt x="527" y="1382"/>
                    </a:lnTo>
                    <a:lnTo>
                      <a:pt x="486" y="1451"/>
                    </a:lnTo>
                    <a:lnTo>
                      <a:pt x="448" y="1522"/>
                    </a:lnTo>
                    <a:lnTo>
                      <a:pt x="414" y="1596"/>
                    </a:lnTo>
                    <a:lnTo>
                      <a:pt x="383" y="1673"/>
                    </a:lnTo>
                    <a:lnTo>
                      <a:pt x="356" y="1754"/>
                    </a:lnTo>
                    <a:lnTo>
                      <a:pt x="335" y="1836"/>
                    </a:lnTo>
                    <a:lnTo>
                      <a:pt x="317" y="1923"/>
                    </a:lnTo>
                    <a:lnTo>
                      <a:pt x="305" y="2011"/>
                    </a:lnTo>
                    <a:lnTo>
                      <a:pt x="298" y="2102"/>
                    </a:lnTo>
                    <a:lnTo>
                      <a:pt x="297" y="2196"/>
                    </a:lnTo>
                    <a:lnTo>
                      <a:pt x="302" y="2293"/>
                    </a:lnTo>
                    <a:lnTo>
                      <a:pt x="312" y="2392"/>
                    </a:lnTo>
                    <a:lnTo>
                      <a:pt x="330" y="2494"/>
                    </a:lnTo>
                    <a:lnTo>
                      <a:pt x="354" y="2598"/>
                    </a:lnTo>
                    <a:lnTo>
                      <a:pt x="384" y="2705"/>
                    </a:lnTo>
                    <a:lnTo>
                      <a:pt x="419" y="2802"/>
                    </a:lnTo>
                    <a:lnTo>
                      <a:pt x="457" y="2892"/>
                    </a:lnTo>
                    <a:lnTo>
                      <a:pt x="499" y="2977"/>
                    </a:lnTo>
                    <a:lnTo>
                      <a:pt x="543" y="3059"/>
                    </a:lnTo>
                    <a:lnTo>
                      <a:pt x="591" y="3134"/>
                    </a:lnTo>
                    <a:lnTo>
                      <a:pt x="641" y="3205"/>
                    </a:lnTo>
                    <a:lnTo>
                      <a:pt x="695" y="3271"/>
                    </a:lnTo>
                    <a:lnTo>
                      <a:pt x="750" y="3332"/>
                    </a:lnTo>
                    <a:lnTo>
                      <a:pt x="807" y="3391"/>
                    </a:lnTo>
                    <a:lnTo>
                      <a:pt x="864" y="3443"/>
                    </a:lnTo>
                    <a:lnTo>
                      <a:pt x="924" y="3493"/>
                    </a:lnTo>
                    <a:lnTo>
                      <a:pt x="984" y="3538"/>
                    </a:lnTo>
                    <a:lnTo>
                      <a:pt x="1045" y="3580"/>
                    </a:lnTo>
                    <a:lnTo>
                      <a:pt x="1106" y="3619"/>
                    </a:lnTo>
                    <a:lnTo>
                      <a:pt x="1167" y="3653"/>
                    </a:lnTo>
                    <a:lnTo>
                      <a:pt x="1228" y="3685"/>
                    </a:lnTo>
                    <a:lnTo>
                      <a:pt x="1288" y="3714"/>
                    </a:lnTo>
                    <a:lnTo>
                      <a:pt x="1348" y="3740"/>
                    </a:lnTo>
                    <a:lnTo>
                      <a:pt x="1405" y="3762"/>
                    </a:lnTo>
                    <a:lnTo>
                      <a:pt x="1462" y="3783"/>
                    </a:lnTo>
                    <a:lnTo>
                      <a:pt x="1517" y="3801"/>
                    </a:lnTo>
                    <a:lnTo>
                      <a:pt x="1569" y="3817"/>
                    </a:lnTo>
                    <a:lnTo>
                      <a:pt x="1619" y="3830"/>
                    </a:lnTo>
                    <a:lnTo>
                      <a:pt x="1666" y="3841"/>
                    </a:lnTo>
                    <a:lnTo>
                      <a:pt x="1711" y="3851"/>
                    </a:lnTo>
                    <a:lnTo>
                      <a:pt x="1751" y="3859"/>
                    </a:lnTo>
                    <a:lnTo>
                      <a:pt x="1788" y="3867"/>
                    </a:lnTo>
                    <a:lnTo>
                      <a:pt x="1821" y="3872"/>
                    </a:lnTo>
                    <a:lnTo>
                      <a:pt x="1851" y="3876"/>
                    </a:lnTo>
                    <a:lnTo>
                      <a:pt x="1875" y="3878"/>
                    </a:lnTo>
                    <a:lnTo>
                      <a:pt x="1894" y="3879"/>
                    </a:lnTo>
                    <a:lnTo>
                      <a:pt x="1908" y="3881"/>
                    </a:lnTo>
                    <a:lnTo>
                      <a:pt x="1917" y="3882"/>
                    </a:lnTo>
                    <a:lnTo>
                      <a:pt x="1921" y="3882"/>
                    </a:lnTo>
                    <a:lnTo>
                      <a:pt x="1826" y="3882"/>
                    </a:lnTo>
                    <a:lnTo>
                      <a:pt x="1733" y="3877"/>
                    </a:lnTo>
                    <a:lnTo>
                      <a:pt x="1641" y="3868"/>
                    </a:lnTo>
                    <a:lnTo>
                      <a:pt x="1548" y="3853"/>
                    </a:lnTo>
                    <a:lnTo>
                      <a:pt x="1455" y="3834"/>
                    </a:lnTo>
                    <a:lnTo>
                      <a:pt x="1363" y="3811"/>
                    </a:lnTo>
                    <a:lnTo>
                      <a:pt x="1274" y="3783"/>
                    </a:lnTo>
                    <a:lnTo>
                      <a:pt x="1185" y="3750"/>
                    </a:lnTo>
                    <a:lnTo>
                      <a:pt x="1097" y="3713"/>
                    </a:lnTo>
                    <a:lnTo>
                      <a:pt x="1012" y="3671"/>
                    </a:lnTo>
                    <a:lnTo>
                      <a:pt x="928" y="3624"/>
                    </a:lnTo>
                    <a:lnTo>
                      <a:pt x="846" y="3573"/>
                    </a:lnTo>
                    <a:lnTo>
                      <a:pt x="767" y="3518"/>
                    </a:lnTo>
                    <a:lnTo>
                      <a:pt x="691" y="3458"/>
                    </a:lnTo>
                    <a:lnTo>
                      <a:pt x="617" y="3395"/>
                    </a:lnTo>
                    <a:lnTo>
                      <a:pt x="546" y="3326"/>
                    </a:lnTo>
                    <a:lnTo>
                      <a:pt x="479" y="3254"/>
                    </a:lnTo>
                    <a:lnTo>
                      <a:pt x="415" y="3177"/>
                    </a:lnTo>
                    <a:lnTo>
                      <a:pt x="355" y="3096"/>
                    </a:lnTo>
                    <a:lnTo>
                      <a:pt x="299" y="3011"/>
                    </a:lnTo>
                    <a:lnTo>
                      <a:pt x="247" y="2921"/>
                    </a:lnTo>
                    <a:lnTo>
                      <a:pt x="199" y="2829"/>
                    </a:lnTo>
                    <a:lnTo>
                      <a:pt x="155" y="2731"/>
                    </a:lnTo>
                    <a:lnTo>
                      <a:pt x="117" y="2629"/>
                    </a:lnTo>
                    <a:lnTo>
                      <a:pt x="84" y="2523"/>
                    </a:lnTo>
                    <a:lnTo>
                      <a:pt x="56" y="2414"/>
                    </a:lnTo>
                    <a:lnTo>
                      <a:pt x="33" y="2301"/>
                    </a:lnTo>
                    <a:lnTo>
                      <a:pt x="17" y="2184"/>
                    </a:lnTo>
                    <a:lnTo>
                      <a:pt x="5" y="2061"/>
                    </a:lnTo>
                    <a:lnTo>
                      <a:pt x="0" y="1937"/>
                    </a:lnTo>
                    <a:lnTo>
                      <a:pt x="3" y="1825"/>
                    </a:lnTo>
                    <a:lnTo>
                      <a:pt x="13" y="1714"/>
                    </a:lnTo>
                    <a:lnTo>
                      <a:pt x="31" y="1605"/>
                    </a:lnTo>
                    <a:lnTo>
                      <a:pt x="56" y="1498"/>
                    </a:lnTo>
                    <a:lnTo>
                      <a:pt x="89" y="1392"/>
                    </a:lnTo>
                    <a:lnTo>
                      <a:pt x="129" y="1289"/>
                    </a:lnTo>
                    <a:lnTo>
                      <a:pt x="174" y="1187"/>
                    </a:lnTo>
                    <a:lnTo>
                      <a:pt x="227" y="1088"/>
                    </a:lnTo>
                    <a:lnTo>
                      <a:pt x="285" y="993"/>
                    </a:lnTo>
                    <a:lnTo>
                      <a:pt x="350" y="900"/>
                    </a:lnTo>
                    <a:lnTo>
                      <a:pt x="419" y="810"/>
                    </a:lnTo>
                    <a:lnTo>
                      <a:pt x="494" y="724"/>
                    </a:lnTo>
                    <a:lnTo>
                      <a:pt x="573" y="642"/>
                    </a:lnTo>
                    <a:lnTo>
                      <a:pt x="658" y="563"/>
                    </a:lnTo>
                    <a:lnTo>
                      <a:pt x="746" y="488"/>
                    </a:lnTo>
                    <a:lnTo>
                      <a:pt x="839" y="418"/>
                    </a:lnTo>
                    <a:lnTo>
                      <a:pt x="935" y="353"/>
                    </a:lnTo>
                    <a:lnTo>
                      <a:pt x="1035" y="292"/>
                    </a:lnTo>
                    <a:lnTo>
                      <a:pt x="1138" y="236"/>
                    </a:lnTo>
                    <a:lnTo>
                      <a:pt x="1245" y="185"/>
                    </a:lnTo>
                    <a:lnTo>
                      <a:pt x="1353" y="140"/>
                    </a:lnTo>
                    <a:lnTo>
                      <a:pt x="1465" y="101"/>
                    </a:lnTo>
                    <a:lnTo>
                      <a:pt x="1578" y="68"/>
                    </a:lnTo>
                    <a:lnTo>
                      <a:pt x="1693" y="41"/>
                    </a:lnTo>
                    <a:lnTo>
                      <a:pt x="1810" y="21"/>
                    </a:lnTo>
                    <a:lnTo>
                      <a:pt x="1928" y="7"/>
                    </a:lnTo>
                    <a:lnTo>
                      <a:pt x="204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70" name="Freeform 69"/>
              <p:cNvSpPr>
                <a:spLocks/>
              </p:cNvSpPr>
              <p:nvPr/>
            </p:nvSpPr>
            <p:spPr bwMode="auto">
              <a:xfrm>
                <a:off x="4423553" y="3325374"/>
                <a:ext cx="695731" cy="247608"/>
              </a:xfrm>
              <a:custGeom>
                <a:avLst/>
                <a:gdLst>
                  <a:gd name="T0" fmla="*/ 863 w 916"/>
                  <a:gd name="T1" fmla="*/ 0 h 324"/>
                  <a:gd name="T2" fmla="*/ 885 w 916"/>
                  <a:gd name="T3" fmla="*/ 81 h 324"/>
                  <a:gd name="T4" fmla="*/ 902 w 916"/>
                  <a:gd name="T5" fmla="*/ 160 h 324"/>
                  <a:gd name="T6" fmla="*/ 916 w 916"/>
                  <a:gd name="T7" fmla="*/ 233 h 324"/>
                  <a:gd name="T8" fmla="*/ 15 w 916"/>
                  <a:gd name="T9" fmla="*/ 324 h 324"/>
                  <a:gd name="T10" fmla="*/ 9 w 916"/>
                  <a:gd name="T11" fmla="*/ 281 h 324"/>
                  <a:gd name="T12" fmla="*/ 0 w 916"/>
                  <a:gd name="T13" fmla="*/ 234 h 324"/>
                  <a:gd name="T14" fmla="*/ 863 w 916"/>
                  <a:gd name="T15" fmla="*/ 0 h 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6" h="324">
                    <a:moveTo>
                      <a:pt x="863" y="0"/>
                    </a:moveTo>
                    <a:lnTo>
                      <a:pt x="885" y="81"/>
                    </a:lnTo>
                    <a:lnTo>
                      <a:pt x="902" y="160"/>
                    </a:lnTo>
                    <a:lnTo>
                      <a:pt x="916" y="233"/>
                    </a:lnTo>
                    <a:lnTo>
                      <a:pt x="15" y="324"/>
                    </a:lnTo>
                    <a:lnTo>
                      <a:pt x="9" y="281"/>
                    </a:lnTo>
                    <a:lnTo>
                      <a:pt x="0" y="234"/>
                    </a:lnTo>
                    <a:lnTo>
                      <a:pt x="863"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71" name="Freeform 70"/>
              <p:cNvSpPr>
                <a:spLocks/>
              </p:cNvSpPr>
              <p:nvPr/>
            </p:nvSpPr>
            <p:spPr bwMode="auto">
              <a:xfrm>
                <a:off x="4440263" y="3633744"/>
                <a:ext cx="701807" cy="133678"/>
              </a:xfrm>
              <a:custGeom>
                <a:avLst/>
                <a:gdLst>
                  <a:gd name="T0" fmla="*/ 917 w 924"/>
                  <a:gd name="T1" fmla="*/ 0 h 177"/>
                  <a:gd name="T2" fmla="*/ 921 w 924"/>
                  <a:gd name="T3" fmla="*/ 45 h 177"/>
                  <a:gd name="T4" fmla="*/ 922 w 924"/>
                  <a:gd name="T5" fmla="*/ 83 h 177"/>
                  <a:gd name="T6" fmla="*/ 924 w 924"/>
                  <a:gd name="T7" fmla="*/ 116 h 177"/>
                  <a:gd name="T8" fmla="*/ 924 w 924"/>
                  <a:gd name="T9" fmla="*/ 143 h 177"/>
                  <a:gd name="T10" fmla="*/ 924 w 924"/>
                  <a:gd name="T11" fmla="*/ 162 h 177"/>
                  <a:gd name="T12" fmla="*/ 924 w 924"/>
                  <a:gd name="T13" fmla="*/ 173 h 177"/>
                  <a:gd name="T14" fmla="*/ 924 w 924"/>
                  <a:gd name="T15" fmla="*/ 177 h 177"/>
                  <a:gd name="T16" fmla="*/ 0 w 924"/>
                  <a:gd name="T17" fmla="*/ 171 h 177"/>
                  <a:gd name="T18" fmla="*/ 0 w 924"/>
                  <a:gd name="T19" fmla="*/ 167 h 177"/>
                  <a:gd name="T20" fmla="*/ 1 w 924"/>
                  <a:gd name="T21" fmla="*/ 154 h 177"/>
                  <a:gd name="T22" fmla="*/ 2 w 924"/>
                  <a:gd name="T23" fmla="*/ 135 h 177"/>
                  <a:gd name="T24" fmla="*/ 3 w 924"/>
                  <a:gd name="T25" fmla="*/ 107 h 177"/>
                  <a:gd name="T26" fmla="*/ 3 w 924"/>
                  <a:gd name="T27" fmla="*/ 73 h 177"/>
                  <a:gd name="T28" fmla="*/ 917 w 924"/>
                  <a:gd name="T2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4" h="177">
                    <a:moveTo>
                      <a:pt x="917" y="0"/>
                    </a:moveTo>
                    <a:lnTo>
                      <a:pt x="921" y="45"/>
                    </a:lnTo>
                    <a:lnTo>
                      <a:pt x="922" y="83"/>
                    </a:lnTo>
                    <a:lnTo>
                      <a:pt x="924" y="116"/>
                    </a:lnTo>
                    <a:lnTo>
                      <a:pt x="924" y="143"/>
                    </a:lnTo>
                    <a:lnTo>
                      <a:pt x="924" y="162"/>
                    </a:lnTo>
                    <a:lnTo>
                      <a:pt x="924" y="173"/>
                    </a:lnTo>
                    <a:lnTo>
                      <a:pt x="924" y="177"/>
                    </a:lnTo>
                    <a:lnTo>
                      <a:pt x="0" y="171"/>
                    </a:lnTo>
                    <a:lnTo>
                      <a:pt x="0" y="167"/>
                    </a:lnTo>
                    <a:lnTo>
                      <a:pt x="1" y="154"/>
                    </a:lnTo>
                    <a:lnTo>
                      <a:pt x="2" y="135"/>
                    </a:lnTo>
                    <a:lnTo>
                      <a:pt x="3" y="107"/>
                    </a:lnTo>
                    <a:lnTo>
                      <a:pt x="3" y="73"/>
                    </a:lnTo>
                    <a:lnTo>
                      <a:pt x="917"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grpSp>
          <p:nvGrpSpPr>
            <p:cNvPr id="62" name="Group 61"/>
            <p:cNvGrpSpPr/>
            <p:nvPr/>
          </p:nvGrpSpPr>
          <p:grpSpPr>
            <a:xfrm>
              <a:off x="1736839" y="1873737"/>
              <a:ext cx="3201166" cy="3201166"/>
              <a:chOff x="1736839" y="2186380"/>
              <a:chExt cx="3201166" cy="3201166"/>
            </a:xfrm>
          </p:grpSpPr>
          <p:grpSp>
            <p:nvGrpSpPr>
              <p:cNvPr id="63" name="Group 62"/>
              <p:cNvGrpSpPr/>
              <p:nvPr/>
            </p:nvGrpSpPr>
            <p:grpSpPr>
              <a:xfrm>
                <a:off x="2975886" y="2550652"/>
                <a:ext cx="1092207" cy="1601093"/>
                <a:chOff x="2975886" y="2550652"/>
                <a:chExt cx="1092207" cy="1601093"/>
              </a:xfrm>
            </p:grpSpPr>
            <p:sp>
              <p:nvSpPr>
                <p:cNvPr id="65" name="Freeform 64"/>
                <p:cNvSpPr>
                  <a:spLocks/>
                </p:cNvSpPr>
                <p:nvPr/>
              </p:nvSpPr>
              <p:spPr bwMode="auto">
                <a:xfrm>
                  <a:off x="2975886" y="2550652"/>
                  <a:ext cx="1092207" cy="1601093"/>
                </a:xfrm>
                <a:custGeom>
                  <a:avLst/>
                  <a:gdLst>
                    <a:gd name="T0" fmla="*/ 1438 w 1438"/>
                    <a:gd name="T1" fmla="*/ 0 h 2107"/>
                    <a:gd name="T2" fmla="*/ 943 w 1438"/>
                    <a:gd name="T3" fmla="*/ 1710 h 2107"/>
                    <a:gd name="T4" fmla="*/ 930 w 1438"/>
                    <a:gd name="T5" fmla="*/ 1766 h 2107"/>
                    <a:gd name="T6" fmla="*/ 912 w 1438"/>
                    <a:gd name="T7" fmla="*/ 1818 h 2107"/>
                    <a:gd name="T8" fmla="*/ 887 w 1438"/>
                    <a:gd name="T9" fmla="*/ 1868 h 2107"/>
                    <a:gd name="T10" fmla="*/ 858 w 1438"/>
                    <a:gd name="T11" fmla="*/ 1914 h 2107"/>
                    <a:gd name="T12" fmla="*/ 823 w 1438"/>
                    <a:gd name="T13" fmla="*/ 1956 h 2107"/>
                    <a:gd name="T14" fmla="*/ 784 w 1438"/>
                    <a:gd name="T15" fmla="*/ 1994 h 2107"/>
                    <a:gd name="T16" fmla="*/ 739 w 1438"/>
                    <a:gd name="T17" fmla="*/ 2027 h 2107"/>
                    <a:gd name="T18" fmla="*/ 692 w 1438"/>
                    <a:gd name="T19" fmla="*/ 2055 h 2107"/>
                    <a:gd name="T20" fmla="*/ 642 w 1438"/>
                    <a:gd name="T21" fmla="*/ 2078 h 2107"/>
                    <a:gd name="T22" fmla="*/ 589 w 1438"/>
                    <a:gd name="T23" fmla="*/ 2094 h 2107"/>
                    <a:gd name="T24" fmla="*/ 533 w 1438"/>
                    <a:gd name="T25" fmla="*/ 2105 h 2107"/>
                    <a:gd name="T26" fmla="*/ 474 w 1438"/>
                    <a:gd name="T27" fmla="*/ 2107 h 2107"/>
                    <a:gd name="T28" fmla="*/ 415 w 1438"/>
                    <a:gd name="T29" fmla="*/ 2103 h 2107"/>
                    <a:gd name="T30" fmla="*/ 357 w 1438"/>
                    <a:gd name="T31" fmla="*/ 2093 h 2107"/>
                    <a:gd name="T32" fmla="*/ 303 w 1438"/>
                    <a:gd name="T33" fmla="*/ 2075 h 2107"/>
                    <a:gd name="T34" fmla="*/ 252 w 1438"/>
                    <a:gd name="T35" fmla="*/ 2052 h 2107"/>
                    <a:gd name="T36" fmla="*/ 203 w 1438"/>
                    <a:gd name="T37" fmla="*/ 2023 h 2107"/>
                    <a:gd name="T38" fmla="*/ 160 w 1438"/>
                    <a:gd name="T39" fmla="*/ 1988 h 2107"/>
                    <a:gd name="T40" fmla="*/ 119 w 1438"/>
                    <a:gd name="T41" fmla="*/ 1948 h 2107"/>
                    <a:gd name="T42" fmla="*/ 85 w 1438"/>
                    <a:gd name="T43" fmla="*/ 1905 h 2107"/>
                    <a:gd name="T44" fmla="*/ 56 w 1438"/>
                    <a:gd name="T45" fmla="*/ 1857 h 2107"/>
                    <a:gd name="T46" fmla="*/ 32 w 1438"/>
                    <a:gd name="T47" fmla="*/ 1804 h 2107"/>
                    <a:gd name="T48" fmla="*/ 15 w 1438"/>
                    <a:gd name="T49" fmla="*/ 1750 h 2107"/>
                    <a:gd name="T50" fmla="*/ 4 w 1438"/>
                    <a:gd name="T51" fmla="*/ 1692 h 2107"/>
                    <a:gd name="T52" fmla="*/ 0 w 1438"/>
                    <a:gd name="T53" fmla="*/ 1634 h 2107"/>
                    <a:gd name="T54" fmla="*/ 4 w 1438"/>
                    <a:gd name="T55" fmla="*/ 1578 h 2107"/>
                    <a:gd name="T56" fmla="*/ 12 w 1438"/>
                    <a:gd name="T57" fmla="*/ 1525 h 2107"/>
                    <a:gd name="T58" fmla="*/ 28 w 1438"/>
                    <a:gd name="T59" fmla="*/ 1474 h 2107"/>
                    <a:gd name="T60" fmla="*/ 48 w 1438"/>
                    <a:gd name="T61" fmla="*/ 1424 h 2107"/>
                    <a:gd name="T62" fmla="*/ 75 w 1438"/>
                    <a:gd name="T63" fmla="*/ 1378 h 2107"/>
                    <a:gd name="T64" fmla="*/ 105 w 1438"/>
                    <a:gd name="T65" fmla="*/ 1336 h 2107"/>
                    <a:gd name="T66" fmla="*/ 140 w 1438"/>
                    <a:gd name="T67" fmla="*/ 1297 h 2107"/>
                    <a:gd name="T68" fmla="*/ 137 w 1438"/>
                    <a:gd name="T69" fmla="*/ 1296 h 2107"/>
                    <a:gd name="T70" fmla="*/ 1438 w 1438"/>
                    <a:gd name="T71"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8" h="2107">
                      <a:moveTo>
                        <a:pt x="1438" y="0"/>
                      </a:moveTo>
                      <a:lnTo>
                        <a:pt x="943" y="1710"/>
                      </a:lnTo>
                      <a:lnTo>
                        <a:pt x="930" y="1766"/>
                      </a:lnTo>
                      <a:lnTo>
                        <a:pt x="912" y="1818"/>
                      </a:lnTo>
                      <a:lnTo>
                        <a:pt x="887" y="1868"/>
                      </a:lnTo>
                      <a:lnTo>
                        <a:pt x="858" y="1914"/>
                      </a:lnTo>
                      <a:lnTo>
                        <a:pt x="823" y="1956"/>
                      </a:lnTo>
                      <a:lnTo>
                        <a:pt x="784" y="1994"/>
                      </a:lnTo>
                      <a:lnTo>
                        <a:pt x="739" y="2027"/>
                      </a:lnTo>
                      <a:lnTo>
                        <a:pt x="692" y="2055"/>
                      </a:lnTo>
                      <a:lnTo>
                        <a:pt x="642" y="2078"/>
                      </a:lnTo>
                      <a:lnTo>
                        <a:pt x="589" y="2094"/>
                      </a:lnTo>
                      <a:lnTo>
                        <a:pt x="533" y="2105"/>
                      </a:lnTo>
                      <a:lnTo>
                        <a:pt x="474" y="2107"/>
                      </a:lnTo>
                      <a:lnTo>
                        <a:pt x="415" y="2103"/>
                      </a:lnTo>
                      <a:lnTo>
                        <a:pt x="357" y="2093"/>
                      </a:lnTo>
                      <a:lnTo>
                        <a:pt x="303" y="2075"/>
                      </a:lnTo>
                      <a:lnTo>
                        <a:pt x="252" y="2052"/>
                      </a:lnTo>
                      <a:lnTo>
                        <a:pt x="203" y="2023"/>
                      </a:lnTo>
                      <a:lnTo>
                        <a:pt x="160" y="1988"/>
                      </a:lnTo>
                      <a:lnTo>
                        <a:pt x="119" y="1948"/>
                      </a:lnTo>
                      <a:lnTo>
                        <a:pt x="85" y="1905"/>
                      </a:lnTo>
                      <a:lnTo>
                        <a:pt x="56" y="1857"/>
                      </a:lnTo>
                      <a:lnTo>
                        <a:pt x="32" y="1804"/>
                      </a:lnTo>
                      <a:lnTo>
                        <a:pt x="15" y="1750"/>
                      </a:lnTo>
                      <a:lnTo>
                        <a:pt x="4" y="1692"/>
                      </a:lnTo>
                      <a:lnTo>
                        <a:pt x="0" y="1634"/>
                      </a:lnTo>
                      <a:lnTo>
                        <a:pt x="4" y="1578"/>
                      </a:lnTo>
                      <a:lnTo>
                        <a:pt x="12" y="1525"/>
                      </a:lnTo>
                      <a:lnTo>
                        <a:pt x="28" y="1474"/>
                      </a:lnTo>
                      <a:lnTo>
                        <a:pt x="48" y="1424"/>
                      </a:lnTo>
                      <a:lnTo>
                        <a:pt x="75" y="1378"/>
                      </a:lnTo>
                      <a:lnTo>
                        <a:pt x="105" y="1336"/>
                      </a:lnTo>
                      <a:lnTo>
                        <a:pt x="140" y="1297"/>
                      </a:lnTo>
                      <a:lnTo>
                        <a:pt x="137" y="1296"/>
                      </a:lnTo>
                      <a:lnTo>
                        <a:pt x="1438" y="0"/>
                      </a:lnTo>
                      <a:close/>
                    </a:path>
                  </a:pathLst>
                </a:custGeom>
                <a:solidFill>
                  <a:srgbClr val="019ADD"/>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66" name="Freeform 65"/>
                <p:cNvSpPr>
                  <a:spLocks/>
                </p:cNvSpPr>
                <p:nvPr/>
              </p:nvSpPr>
              <p:spPr bwMode="auto">
                <a:xfrm>
                  <a:off x="3177921" y="3632225"/>
                  <a:ext cx="319003" cy="317485"/>
                </a:xfrm>
                <a:custGeom>
                  <a:avLst/>
                  <a:gdLst>
                    <a:gd name="T0" fmla="*/ 208 w 418"/>
                    <a:gd name="T1" fmla="*/ 0 h 419"/>
                    <a:gd name="T2" fmla="*/ 247 w 418"/>
                    <a:gd name="T3" fmla="*/ 4 h 419"/>
                    <a:gd name="T4" fmla="*/ 282 w 418"/>
                    <a:gd name="T5" fmla="*/ 13 h 419"/>
                    <a:gd name="T6" fmla="*/ 314 w 418"/>
                    <a:gd name="T7" fmla="*/ 28 h 419"/>
                    <a:gd name="T8" fmla="*/ 343 w 418"/>
                    <a:gd name="T9" fmla="*/ 50 h 419"/>
                    <a:gd name="T10" fmla="*/ 369 w 418"/>
                    <a:gd name="T11" fmla="*/ 75 h 419"/>
                    <a:gd name="T12" fmla="*/ 389 w 418"/>
                    <a:gd name="T13" fmla="*/ 103 h 419"/>
                    <a:gd name="T14" fmla="*/ 404 w 418"/>
                    <a:gd name="T15" fmla="*/ 136 h 419"/>
                    <a:gd name="T16" fmla="*/ 415 w 418"/>
                    <a:gd name="T17" fmla="*/ 172 h 419"/>
                    <a:gd name="T18" fmla="*/ 418 w 418"/>
                    <a:gd name="T19" fmla="*/ 210 h 419"/>
                    <a:gd name="T20" fmla="*/ 415 w 418"/>
                    <a:gd name="T21" fmla="*/ 247 h 419"/>
                    <a:gd name="T22" fmla="*/ 404 w 418"/>
                    <a:gd name="T23" fmla="*/ 282 h 419"/>
                    <a:gd name="T24" fmla="*/ 389 w 418"/>
                    <a:gd name="T25" fmla="*/ 316 h 419"/>
                    <a:gd name="T26" fmla="*/ 369 w 418"/>
                    <a:gd name="T27" fmla="*/ 345 h 419"/>
                    <a:gd name="T28" fmla="*/ 343 w 418"/>
                    <a:gd name="T29" fmla="*/ 369 h 419"/>
                    <a:gd name="T30" fmla="*/ 314 w 418"/>
                    <a:gd name="T31" fmla="*/ 391 h 419"/>
                    <a:gd name="T32" fmla="*/ 282 w 418"/>
                    <a:gd name="T33" fmla="*/ 406 h 419"/>
                    <a:gd name="T34" fmla="*/ 247 w 418"/>
                    <a:gd name="T35" fmla="*/ 415 h 419"/>
                    <a:gd name="T36" fmla="*/ 208 w 418"/>
                    <a:gd name="T37" fmla="*/ 419 h 419"/>
                    <a:gd name="T38" fmla="*/ 172 w 418"/>
                    <a:gd name="T39" fmla="*/ 415 h 419"/>
                    <a:gd name="T40" fmla="*/ 136 w 418"/>
                    <a:gd name="T41" fmla="*/ 406 h 419"/>
                    <a:gd name="T42" fmla="*/ 103 w 418"/>
                    <a:gd name="T43" fmla="*/ 391 h 419"/>
                    <a:gd name="T44" fmla="*/ 74 w 418"/>
                    <a:gd name="T45" fmla="*/ 369 h 419"/>
                    <a:gd name="T46" fmla="*/ 48 w 418"/>
                    <a:gd name="T47" fmla="*/ 345 h 419"/>
                    <a:gd name="T48" fmla="*/ 28 w 418"/>
                    <a:gd name="T49" fmla="*/ 316 h 419"/>
                    <a:gd name="T50" fmla="*/ 12 w 418"/>
                    <a:gd name="T51" fmla="*/ 282 h 419"/>
                    <a:gd name="T52" fmla="*/ 2 w 418"/>
                    <a:gd name="T53" fmla="*/ 247 h 419"/>
                    <a:gd name="T54" fmla="*/ 0 w 418"/>
                    <a:gd name="T55" fmla="*/ 210 h 419"/>
                    <a:gd name="T56" fmla="*/ 2 w 418"/>
                    <a:gd name="T57" fmla="*/ 172 h 419"/>
                    <a:gd name="T58" fmla="*/ 12 w 418"/>
                    <a:gd name="T59" fmla="*/ 136 h 419"/>
                    <a:gd name="T60" fmla="*/ 28 w 418"/>
                    <a:gd name="T61" fmla="*/ 103 h 419"/>
                    <a:gd name="T62" fmla="*/ 48 w 418"/>
                    <a:gd name="T63" fmla="*/ 75 h 419"/>
                    <a:gd name="T64" fmla="*/ 74 w 418"/>
                    <a:gd name="T65" fmla="*/ 50 h 419"/>
                    <a:gd name="T66" fmla="*/ 103 w 418"/>
                    <a:gd name="T67" fmla="*/ 28 h 419"/>
                    <a:gd name="T68" fmla="*/ 136 w 418"/>
                    <a:gd name="T69" fmla="*/ 13 h 419"/>
                    <a:gd name="T70" fmla="*/ 172 w 418"/>
                    <a:gd name="T71" fmla="*/ 4 h 419"/>
                    <a:gd name="T72" fmla="*/ 208 w 418"/>
                    <a:gd name="T73"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8" h="419">
                      <a:moveTo>
                        <a:pt x="208" y="0"/>
                      </a:moveTo>
                      <a:lnTo>
                        <a:pt x="247" y="4"/>
                      </a:lnTo>
                      <a:lnTo>
                        <a:pt x="282" y="13"/>
                      </a:lnTo>
                      <a:lnTo>
                        <a:pt x="314" y="28"/>
                      </a:lnTo>
                      <a:lnTo>
                        <a:pt x="343" y="50"/>
                      </a:lnTo>
                      <a:lnTo>
                        <a:pt x="369" y="75"/>
                      </a:lnTo>
                      <a:lnTo>
                        <a:pt x="389" y="103"/>
                      </a:lnTo>
                      <a:lnTo>
                        <a:pt x="404" y="136"/>
                      </a:lnTo>
                      <a:lnTo>
                        <a:pt x="415" y="172"/>
                      </a:lnTo>
                      <a:lnTo>
                        <a:pt x="418" y="210"/>
                      </a:lnTo>
                      <a:lnTo>
                        <a:pt x="415" y="247"/>
                      </a:lnTo>
                      <a:lnTo>
                        <a:pt x="404" y="282"/>
                      </a:lnTo>
                      <a:lnTo>
                        <a:pt x="389" y="316"/>
                      </a:lnTo>
                      <a:lnTo>
                        <a:pt x="369" y="345"/>
                      </a:lnTo>
                      <a:lnTo>
                        <a:pt x="343" y="369"/>
                      </a:lnTo>
                      <a:lnTo>
                        <a:pt x="314" y="391"/>
                      </a:lnTo>
                      <a:lnTo>
                        <a:pt x="282" y="406"/>
                      </a:lnTo>
                      <a:lnTo>
                        <a:pt x="247" y="415"/>
                      </a:lnTo>
                      <a:lnTo>
                        <a:pt x="208" y="419"/>
                      </a:lnTo>
                      <a:lnTo>
                        <a:pt x="172" y="415"/>
                      </a:lnTo>
                      <a:lnTo>
                        <a:pt x="136" y="406"/>
                      </a:lnTo>
                      <a:lnTo>
                        <a:pt x="103" y="391"/>
                      </a:lnTo>
                      <a:lnTo>
                        <a:pt x="74" y="369"/>
                      </a:lnTo>
                      <a:lnTo>
                        <a:pt x="48" y="345"/>
                      </a:lnTo>
                      <a:lnTo>
                        <a:pt x="28" y="316"/>
                      </a:lnTo>
                      <a:lnTo>
                        <a:pt x="12" y="282"/>
                      </a:lnTo>
                      <a:lnTo>
                        <a:pt x="2" y="247"/>
                      </a:lnTo>
                      <a:lnTo>
                        <a:pt x="0" y="210"/>
                      </a:lnTo>
                      <a:lnTo>
                        <a:pt x="2" y="172"/>
                      </a:lnTo>
                      <a:lnTo>
                        <a:pt x="12" y="136"/>
                      </a:lnTo>
                      <a:lnTo>
                        <a:pt x="28" y="103"/>
                      </a:lnTo>
                      <a:lnTo>
                        <a:pt x="48" y="75"/>
                      </a:lnTo>
                      <a:lnTo>
                        <a:pt x="74" y="50"/>
                      </a:lnTo>
                      <a:lnTo>
                        <a:pt x="103" y="28"/>
                      </a:lnTo>
                      <a:lnTo>
                        <a:pt x="136" y="13"/>
                      </a:lnTo>
                      <a:lnTo>
                        <a:pt x="172" y="4"/>
                      </a:lnTo>
                      <a:lnTo>
                        <a:pt x="208" y="0"/>
                      </a:lnTo>
                      <a:close/>
                    </a:path>
                  </a:pathLst>
                </a:custGeom>
                <a:solidFill>
                  <a:srgbClr val="E9F0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sp>
            <p:nvSpPr>
              <p:cNvPr id="64" name="Oval 63"/>
              <p:cNvSpPr/>
              <p:nvPr/>
            </p:nvSpPr>
            <p:spPr>
              <a:xfrm>
                <a:off x="1736839" y="2186380"/>
                <a:ext cx="3201166" cy="3201166"/>
              </a:xfrm>
              <a:prstGeom prst="ellipse">
                <a:avLst/>
              </a:prstGeom>
              <a:no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Calibri"/>
                  <a:ea typeface="+mn-ea"/>
                  <a:cs typeface="+mn-cs"/>
                </a:endParaRPr>
              </a:p>
            </p:txBody>
          </p:sp>
        </p:grpSp>
      </p:grpSp>
      <p:grpSp>
        <p:nvGrpSpPr>
          <p:cNvPr id="72" name="Group 71"/>
          <p:cNvGrpSpPr/>
          <p:nvPr/>
        </p:nvGrpSpPr>
        <p:grpSpPr>
          <a:xfrm>
            <a:off x="7612799" y="1342495"/>
            <a:ext cx="3233384" cy="3204305"/>
            <a:chOff x="6998846" y="1734378"/>
            <a:chExt cx="3233384" cy="3204305"/>
          </a:xfrm>
        </p:grpSpPr>
        <p:grpSp>
          <p:nvGrpSpPr>
            <p:cNvPr id="73" name="Group 72"/>
            <p:cNvGrpSpPr/>
            <p:nvPr/>
          </p:nvGrpSpPr>
          <p:grpSpPr>
            <a:xfrm>
              <a:off x="7046754" y="1734378"/>
              <a:ext cx="3185476" cy="2948502"/>
              <a:chOff x="7046754" y="2160253"/>
              <a:chExt cx="3185476" cy="2948502"/>
            </a:xfrm>
          </p:grpSpPr>
          <p:sp>
            <p:nvSpPr>
              <p:cNvPr id="79" name="Freeform 78"/>
              <p:cNvSpPr>
                <a:spLocks/>
              </p:cNvSpPr>
              <p:nvPr/>
            </p:nvSpPr>
            <p:spPr bwMode="auto">
              <a:xfrm>
                <a:off x="9355730" y="2710154"/>
                <a:ext cx="615221" cy="516481"/>
              </a:xfrm>
              <a:custGeom>
                <a:avLst/>
                <a:gdLst>
                  <a:gd name="T0" fmla="*/ 630 w 809"/>
                  <a:gd name="T1" fmla="*/ 0 h 680"/>
                  <a:gd name="T2" fmla="*/ 694 w 809"/>
                  <a:gd name="T3" fmla="*/ 79 h 680"/>
                  <a:gd name="T4" fmla="*/ 754 w 809"/>
                  <a:gd name="T5" fmla="*/ 157 h 680"/>
                  <a:gd name="T6" fmla="*/ 809 w 809"/>
                  <a:gd name="T7" fmla="*/ 237 h 680"/>
                  <a:gd name="T8" fmla="*/ 82 w 809"/>
                  <a:gd name="T9" fmla="*/ 680 h 680"/>
                  <a:gd name="T10" fmla="*/ 44 w 809"/>
                  <a:gd name="T11" fmla="*/ 606 h 680"/>
                  <a:gd name="T12" fmla="*/ 0 w 809"/>
                  <a:gd name="T13" fmla="*/ 530 h 680"/>
                  <a:gd name="T14" fmla="*/ 630 w 809"/>
                  <a:gd name="T15" fmla="*/ 0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9" h="680">
                    <a:moveTo>
                      <a:pt x="630" y="0"/>
                    </a:moveTo>
                    <a:lnTo>
                      <a:pt x="694" y="79"/>
                    </a:lnTo>
                    <a:lnTo>
                      <a:pt x="754" y="157"/>
                    </a:lnTo>
                    <a:lnTo>
                      <a:pt x="809" y="237"/>
                    </a:lnTo>
                    <a:lnTo>
                      <a:pt x="82" y="680"/>
                    </a:lnTo>
                    <a:lnTo>
                      <a:pt x="44" y="606"/>
                    </a:lnTo>
                    <a:lnTo>
                      <a:pt x="0" y="530"/>
                    </a:lnTo>
                    <a:lnTo>
                      <a:pt x="63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0" name="Freeform 79"/>
              <p:cNvSpPr>
                <a:spLocks/>
              </p:cNvSpPr>
              <p:nvPr/>
            </p:nvSpPr>
            <p:spPr bwMode="auto">
              <a:xfrm>
                <a:off x="9455988" y="3006371"/>
                <a:ext cx="669907" cy="373690"/>
              </a:xfrm>
              <a:custGeom>
                <a:avLst/>
                <a:gdLst>
                  <a:gd name="T0" fmla="*/ 770 w 883"/>
                  <a:gd name="T1" fmla="*/ 0 h 491"/>
                  <a:gd name="T2" fmla="*/ 813 w 883"/>
                  <a:gd name="T3" fmla="*/ 85 h 491"/>
                  <a:gd name="T4" fmla="*/ 850 w 883"/>
                  <a:gd name="T5" fmla="*/ 169 h 491"/>
                  <a:gd name="T6" fmla="*/ 883 w 883"/>
                  <a:gd name="T7" fmla="*/ 252 h 491"/>
                  <a:gd name="T8" fmla="*/ 33 w 883"/>
                  <a:gd name="T9" fmla="*/ 491 h 491"/>
                  <a:gd name="T10" fmla="*/ 17 w 883"/>
                  <a:gd name="T11" fmla="*/ 445 h 491"/>
                  <a:gd name="T12" fmla="*/ 0 w 883"/>
                  <a:gd name="T13" fmla="*/ 398 h 491"/>
                  <a:gd name="T14" fmla="*/ 770 w 883"/>
                  <a:gd name="T15" fmla="*/ 0 h 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3" h="491">
                    <a:moveTo>
                      <a:pt x="770" y="0"/>
                    </a:moveTo>
                    <a:lnTo>
                      <a:pt x="813" y="85"/>
                    </a:lnTo>
                    <a:lnTo>
                      <a:pt x="850" y="169"/>
                    </a:lnTo>
                    <a:lnTo>
                      <a:pt x="883" y="252"/>
                    </a:lnTo>
                    <a:lnTo>
                      <a:pt x="33" y="491"/>
                    </a:lnTo>
                    <a:lnTo>
                      <a:pt x="17" y="445"/>
                    </a:lnTo>
                    <a:lnTo>
                      <a:pt x="0" y="398"/>
                    </a:lnTo>
                    <a:lnTo>
                      <a:pt x="770"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1" name="Freeform 80"/>
              <p:cNvSpPr>
                <a:spLocks/>
              </p:cNvSpPr>
              <p:nvPr/>
            </p:nvSpPr>
            <p:spPr bwMode="auto">
              <a:xfrm>
                <a:off x="7046754" y="2160253"/>
                <a:ext cx="2685704" cy="2948502"/>
              </a:xfrm>
              <a:custGeom>
                <a:avLst/>
                <a:gdLst>
                  <a:gd name="T0" fmla="*/ 2287 w 3537"/>
                  <a:gd name="T1" fmla="*/ 8 h 3882"/>
                  <a:gd name="T2" fmla="*/ 2647 w 3537"/>
                  <a:gd name="T3" fmla="*/ 77 h 3882"/>
                  <a:gd name="T4" fmla="*/ 2983 w 3537"/>
                  <a:gd name="T5" fmla="*/ 209 h 3882"/>
                  <a:gd name="T6" fmla="*/ 3248 w 3537"/>
                  <a:gd name="T7" fmla="*/ 360 h 3882"/>
                  <a:gd name="T8" fmla="*/ 3471 w 3537"/>
                  <a:gd name="T9" fmla="*/ 528 h 3882"/>
                  <a:gd name="T10" fmla="*/ 2883 w 3537"/>
                  <a:gd name="T11" fmla="*/ 1042 h 3882"/>
                  <a:gd name="T12" fmla="*/ 2692 w 3537"/>
                  <a:gd name="T13" fmla="*/ 876 h 3882"/>
                  <a:gd name="T14" fmla="*/ 2478 w 3537"/>
                  <a:gd name="T15" fmla="*/ 752 h 3882"/>
                  <a:gd name="T16" fmla="*/ 2249 w 3537"/>
                  <a:gd name="T17" fmla="*/ 671 h 3882"/>
                  <a:gd name="T18" fmla="*/ 2012 w 3537"/>
                  <a:gd name="T19" fmla="*/ 628 h 3882"/>
                  <a:gd name="T20" fmla="*/ 1777 w 3537"/>
                  <a:gd name="T21" fmla="*/ 621 h 3882"/>
                  <a:gd name="T22" fmla="*/ 1553 w 3537"/>
                  <a:gd name="T23" fmla="*/ 647 h 3882"/>
                  <a:gd name="T24" fmla="*/ 1347 w 3537"/>
                  <a:gd name="T25" fmla="*/ 703 h 3882"/>
                  <a:gd name="T26" fmla="*/ 1198 w 3537"/>
                  <a:gd name="T27" fmla="*/ 768 h 3882"/>
                  <a:gd name="T28" fmla="*/ 1036 w 3537"/>
                  <a:gd name="T29" fmla="*/ 863 h 3882"/>
                  <a:gd name="T30" fmla="*/ 873 w 3537"/>
                  <a:gd name="T31" fmla="*/ 986 h 3882"/>
                  <a:gd name="T32" fmla="*/ 714 w 3537"/>
                  <a:gd name="T33" fmla="*/ 1138 h 3882"/>
                  <a:gd name="T34" fmla="*/ 570 w 3537"/>
                  <a:gd name="T35" fmla="*/ 1316 h 3882"/>
                  <a:gd name="T36" fmla="*/ 448 w 3537"/>
                  <a:gd name="T37" fmla="*/ 1522 h 3882"/>
                  <a:gd name="T38" fmla="*/ 356 w 3537"/>
                  <a:gd name="T39" fmla="*/ 1754 h 3882"/>
                  <a:gd name="T40" fmla="*/ 305 w 3537"/>
                  <a:gd name="T41" fmla="*/ 2011 h 3882"/>
                  <a:gd name="T42" fmla="*/ 302 w 3537"/>
                  <a:gd name="T43" fmla="*/ 2293 h 3882"/>
                  <a:gd name="T44" fmla="*/ 354 w 3537"/>
                  <a:gd name="T45" fmla="*/ 2598 h 3882"/>
                  <a:gd name="T46" fmla="*/ 457 w 3537"/>
                  <a:gd name="T47" fmla="*/ 2892 h 3882"/>
                  <a:gd name="T48" fmla="*/ 591 w 3537"/>
                  <a:gd name="T49" fmla="*/ 3134 h 3882"/>
                  <a:gd name="T50" fmla="*/ 750 w 3537"/>
                  <a:gd name="T51" fmla="*/ 3332 h 3882"/>
                  <a:gd name="T52" fmla="*/ 924 w 3537"/>
                  <a:gd name="T53" fmla="*/ 3493 h 3882"/>
                  <a:gd name="T54" fmla="*/ 1106 w 3537"/>
                  <a:gd name="T55" fmla="*/ 3619 h 3882"/>
                  <a:gd name="T56" fmla="*/ 1288 w 3537"/>
                  <a:gd name="T57" fmla="*/ 3714 h 3882"/>
                  <a:gd name="T58" fmla="*/ 1462 w 3537"/>
                  <a:gd name="T59" fmla="*/ 3783 h 3882"/>
                  <a:gd name="T60" fmla="*/ 1619 w 3537"/>
                  <a:gd name="T61" fmla="*/ 3830 h 3882"/>
                  <a:gd name="T62" fmla="*/ 1751 w 3537"/>
                  <a:gd name="T63" fmla="*/ 3859 h 3882"/>
                  <a:gd name="T64" fmla="*/ 1851 w 3537"/>
                  <a:gd name="T65" fmla="*/ 3876 h 3882"/>
                  <a:gd name="T66" fmla="*/ 1908 w 3537"/>
                  <a:gd name="T67" fmla="*/ 3881 h 3882"/>
                  <a:gd name="T68" fmla="*/ 1826 w 3537"/>
                  <a:gd name="T69" fmla="*/ 3882 h 3882"/>
                  <a:gd name="T70" fmla="*/ 1548 w 3537"/>
                  <a:gd name="T71" fmla="*/ 3853 h 3882"/>
                  <a:gd name="T72" fmla="*/ 1274 w 3537"/>
                  <a:gd name="T73" fmla="*/ 3783 h 3882"/>
                  <a:gd name="T74" fmla="*/ 1012 w 3537"/>
                  <a:gd name="T75" fmla="*/ 3671 h 3882"/>
                  <a:gd name="T76" fmla="*/ 767 w 3537"/>
                  <a:gd name="T77" fmla="*/ 3518 h 3882"/>
                  <a:gd name="T78" fmla="*/ 546 w 3537"/>
                  <a:gd name="T79" fmla="*/ 3326 h 3882"/>
                  <a:gd name="T80" fmla="*/ 355 w 3537"/>
                  <a:gd name="T81" fmla="*/ 3096 h 3882"/>
                  <a:gd name="T82" fmla="*/ 199 w 3537"/>
                  <a:gd name="T83" fmla="*/ 2829 h 3882"/>
                  <a:gd name="T84" fmla="*/ 84 w 3537"/>
                  <a:gd name="T85" fmla="*/ 2523 h 3882"/>
                  <a:gd name="T86" fmla="*/ 17 w 3537"/>
                  <a:gd name="T87" fmla="*/ 2184 h 3882"/>
                  <a:gd name="T88" fmla="*/ 3 w 3537"/>
                  <a:gd name="T89" fmla="*/ 1825 h 3882"/>
                  <a:gd name="T90" fmla="*/ 56 w 3537"/>
                  <a:gd name="T91" fmla="*/ 1498 h 3882"/>
                  <a:gd name="T92" fmla="*/ 174 w 3537"/>
                  <a:gd name="T93" fmla="*/ 1187 h 3882"/>
                  <a:gd name="T94" fmla="*/ 350 w 3537"/>
                  <a:gd name="T95" fmla="*/ 900 h 3882"/>
                  <a:gd name="T96" fmla="*/ 573 w 3537"/>
                  <a:gd name="T97" fmla="*/ 642 h 3882"/>
                  <a:gd name="T98" fmla="*/ 839 w 3537"/>
                  <a:gd name="T99" fmla="*/ 418 h 3882"/>
                  <a:gd name="T100" fmla="*/ 1138 w 3537"/>
                  <a:gd name="T101" fmla="*/ 236 h 3882"/>
                  <a:gd name="T102" fmla="*/ 1465 w 3537"/>
                  <a:gd name="T103" fmla="*/ 101 h 3882"/>
                  <a:gd name="T104" fmla="*/ 1810 w 3537"/>
                  <a:gd name="T105" fmla="*/ 21 h 3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7" h="3882">
                    <a:moveTo>
                      <a:pt x="2047" y="0"/>
                    </a:moveTo>
                    <a:lnTo>
                      <a:pt x="2166" y="0"/>
                    </a:lnTo>
                    <a:lnTo>
                      <a:pt x="2287" y="8"/>
                    </a:lnTo>
                    <a:lnTo>
                      <a:pt x="2407" y="22"/>
                    </a:lnTo>
                    <a:lnTo>
                      <a:pt x="2528" y="45"/>
                    </a:lnTo>
                    <a:lnTo>
                      <a:pt x="2647" y="77"/>
                    </a:lnTo>
                    <a:lnTo>
                      <a:pt x="2767" y="115"/>
                    </a:lnTo>
                    <a:lnTo>
                      <a:pt x="2885" y="163"/>
                    </a:lnTo>
                    <a:lnTo>
                      <a:pt x="2983" y="209"/>
                    </a:lnTo>
                    <a:lnTo>
                      <a:pt x="3076" y="257"/>
                    </a:lnTo>
                    <a:lnTo>
                      <a:pt x="3164" y="307"/>
                    </a:lnTo>
                    <a:lnTo>
                      <a:pt x="3248" y="360"/>
                    </a:lnTo>
                    <a:lnTo>
                      <a:pt x="3327" y="414"/>
                    </a:lnTo>
                    <a:lnTo>
                      <a:pt x="3401" y="471"/>
                    </a:lnTo>
                    <a:lnTo>
                      <a:pt x="3471" y="528"/>
                    </a:lnTo>
                    <a:lnTo>
                      <a:pt x="3537" y="587"/>
                    </a:lnTo>
                    <a:lnTo>
                      <a:pt x="2939" y="1108"/>
                    </a:lnTo>
                    <a:lnTo>
                      <a:pt x="2883" y="1042"/>
                    </a:lnTo>
                    <a:lnTo>
                      <a:pt x="2823" y="981"/>
                    </a:lnTo>
                    <a:lnTo>
                      <a:pt x="2759" y="925"/>
                    </a:lnTo>
                    <a:lnTo>
                      <a:pt x="2692" y="876"/>
                    </a:lnTo>
                    <a:lnTo>
                      <a:pt x="2623" y="830"/>
                    </a:lnTo>
                    <a:lnTo>
                      <a:pt x="2552" y="788"/>
                    </a:lnTo>
                    <a:lnTo>
                      <a:pt x="2478" y="752"/>
                    </a:lnTo>
                    <a:lnTo>
                      <a:pt x="2403" y="720"/>
                    </a:lnTo>
                    <a:lnTo>
                      <a:pt x="2327" y="694"/>
                    </a:lnTo>
                    <a:lnTo>
                      <a:pt x="2249" y="671"/>
                    </a:lnTo>
                    <a:lnTo>
                      <a:pt x="2170" y="652"/>
                    </a:lnTo>
                    <a:lnTo>
                      <a:pt x="2091" y="638"/>
                    </a:lnTo>
                    <a:lnTo>
                      <a:pt x="2012" y="628"/>
                    </a:lnTo>
                    <a:lnTo>
                      <a:pt x="1933" y="622"/>
                    </a:lnTo>
                    <a:lnTo>
                      <a:pt x="1854" y="620"/>
                    </a:lnTo>
                    <a:lnTo>
                      <a:pt x="1777" y="621"/>
                    </a:lnTo>
                    <a:lnTo>
                      <a:pt x="1700" y="626"/>
                    </a:lnTo>
                    <a:lnTo>
                      <a:pt x="1625" y="635"/>
                    </a:lnTo>
                    <a:lnTo>
                      <a:pt x="1553" y="647"/>
                    </a:lnTo>
                    <a:lnTo>
                      <a:pt x="1481" y="662"/>
                    </a:lnTo>
                    <a:lnTo>
                      <a:pt x="1413" y="681"/>
                    </a:lnTo>
                    <a:lnTo>
                      <a:pt x="1347" y="703"/>
                    </a:lnTo>
                    <a:lnTo>
                      <a:pt x="1298" y="720"/>
                    </a:lnTo>
                    <a:lnTo>
                      <a:pt x="1249" y="743"/>
                    </a:lnTo>
                    <a:lnTo>
                      <a:pt x="1198" y="768"/>
                    </a:lnTo>
                    <a:lnTo>
                      <a:pt x="1144" y="796"/>
                    </a:lnTo>
                    <a:lnTo>
                      <a:pt x="1091" y="827"/>
                    </a:lnTo>
                    <a:lnTo>
                      <a:pt x="1036" y="863"/>
                    </a:lnTo>
                    <a:lnTo>
                      <a:pt x="981" y="901"/>
                    </a:lnTo>
                    <a:lnTo>
                      <a:pt x="928" y="942"/>
                    </a:lnTo>
                    <a:lnTo>
                      <a:pt x="873" y="986"/>
                    </a:lnTo>
                    <a:lnTo>
                      <a:pt x="820" y="1033"/>
                    </a:lnTo>
                    <a:lnTo>
                      <a:pt x="766" y="1084"/>
                    </a:lnTo>
                    <a:lnTo>
                      <a:pt x="714" y="1138"/>
                    </a:lnTo>
                    <a:lnTo>
                      <a:pt x="664" y="1194"/>
                    </a:lnTo>
                    <a:lnTo>
                      <a:pt x="616" y="1254"/>
                    </a:lnTo>
                    <a:lnTo>
                      <a:pt x="570" y="1316"/>
                    </a:lnTo>
                    <a:lnTo>
                      <a:pt x="527" y="1382"/>
                    </a:lnTo>
                    <a:lnTo>
                      <a:pt x="486" y="1451"/>
                    </a:lnTo>
                    <a:lnTo>
                      <a:pt x="448" y="1522"/>
                    </a:lnTo>
                    <a:lnTo>
                      <a:pt x="414" y="1596"/>
                    </a:lnTo>
                    <a:lnTo>
                      <a:pt x="383" y="1673"/>
                    </a:lnTo>
                    <a:lnTo>
                      <a:pt x="356" y="1754"/>
                    </a:lnTo>
                    <a:lnTo>
                      <a:pt x="335" y="1836"/>
                    </a:lnTo>
                    <a:lnTo>
                      <a:pt x="317" y="1923"/>
                    </a:lnTo>
                    <a:lnTo>
                      <a:pt x="305" y="2011"/>
                    </a:lnTo>
                    <a:lnTo>
                      <a:pt x="298" y="2102"/>
                    </a:lnTo>
                    <a:lnTo>
                      <a:pt x="297" y="2196"/>
                    </a:lnTo>
                    <a:lnTo>
                      <a:pt x="302" y="2293"/>
                    </a:lnTo>
                    <a:lnTo>
                      <a:pt x="312" y="2392"/>
                    </a:lnTo>
                    <a:lnTo>
                      <a:pt x="330" y="2494"/>
                    </a:lnTo>
                    <a:lnTo>
                      <a:pt x="354" y="2598"/>
                    </a:lnTo>
                    <a:lnTo>
                      <a:pt x="384" y="2705"/>
                    </a:lnTo>
                    <a:lnTo>
                      <a:pt x="419" y="2802"/>
                    </a:lnTo>
                    <a:lnTo>
                      <a:pt x="457" y="2892"/>
                    </a:lnTo>
                    <a:lnTo>
                      <a:pt x="499" y="2977"/>
                    </a:lnTo>
                    <a:lnTo>
                      <a:pt x="543" y="3059"/>
                    </a:lnTo>
                    <a:lnTo>
                      <a:pt x="591" y="3134"/>
                    </a:lnTo>
                    <a:lnTo>
                      <a:pt x="641" y="3205"/>
                    </a:lnTo>
                    <a:lnTo>
                      <a:pt x="695" y="3271"/>
                    </a:lnTo>
                    <a:lnTo>
                      <a:pt x="750" y="3332"/>
                    </a:lnTo>
                    <a:lnTo>
                      <a:pt x="807" y="3391"/>
                    </a:lnTo>
                    <a:lnTo>
                      <a:pt x="864" y="3443"/>
                    </a:lnTo>
                    <a:lnTo>
                      <a:pt x="924" y="3493"/>
                    </a:lnTo>
                    <a:lnTo>
                      <a:pt x="984" y="3538"/>
                    </a:lnTo>
                    <a:lnTo>
                      <a:pt x="1045" y="3580"/>
                    </a:lnTo>
                    <a:lnTo>
                      <a:pt x="1106" y="3619"/>
                    </a:lnTo>
                    <a:lnTo>
                      <a:pt x="1167" y="3653"/>
                    </a:lnTo>
                    <a:lnTo>
                      <a:pt x="1228" y="3685"/>
                    </a:lnTo>
                    <a:lnTo>
                      <a:pt x="1288" y="3714"/>
                    </a:lnTo>
                    <a:lnTo>
                      <a:pt x="1348" y="3740"/>
                    </a:lnTo>
                    <a:lnTo>
                      <a:pt x="1405" y="3762"/>
                    </a:lnTo>
                    <a:lnTo>
                      <a:pt x="1462" y="3783"/>
                    </a:lnTo>
                    <a:lnTo>
                      <a:pt x="1517" y="3801"/>
                    </a:lnTo>
                    <a:lnTo>
                      <a:pt x="1569" y="3817"/>
                    </a:lnTo>
                    <a:lnTo>
                      <a:pt x="1619" y="3830"/>
                    </a:lnTo>
                    <a:lnTo>
                      <a:pt x="1666" y="3841"/>
                    </a:lnTo>
                    <a:lnTo>
                      <a:pt x="1711" y="3851"/>
                    </a:lnTo>
                    <a:lnTo>
                      <a:pt x="1751" y="3859"/>
                    </a:lnTo>
                    <a:lnTo>
                      <a:pt x="1788" y="3867"/>
                    </a:lnTo>
                    <a:lnTo>
                      <a:pt x="1821" y="3872"/>
                    </a:lnTo>
                    <a:lnTo>
                      <a:pt x="1851" y="3876"/>
                    </a:lnTo>
                    <a:lnTo>
                      <a:pt x="1875" y="3878"/>
                    </a:lnTo>
                    <a:lnTo>
                      <a:pt x="1894" y="3879"/>
                    </a:lnTo>
                    <a:lnTo>
                      <a:pt x="1908" y="3881"/>
                    </a:lnTo>
                    <a:lnTo>
                      <a:pt x="1917" y="3882"/>
                    </a:lnTo>
                    <a:lnTo>
                      <a:pt x="1921" y="3882"/>
                    </a:lnTo>
                    <a:lnTo>
                      <a:pt x="1826" y="3882"/>
                    </a:lnTo>
                    <a:lnTo>
                      <a:pt x="1733" y="3877"/>
                    </a:lnTo>
                    <a:lnTo>
                      <a:pt x="1641" y="3868"/>
                    </a:lnTo>
                    <a:lnTo>
                      <a:pt x="1548" y="3853"/>
                    </a:lnTo>
                    <a:lnTo>
                      <a:pt x="1455" y="3834"/>
                    </a:lnTo>
                    <a:lnTo>
                      <a:pt x="1363" y="3811"/>
                    </a:lnTo>
                    <a:lnTo>
                      <a:pt x="1274" y="3783"/>
                    </a:lnTo>
                    <a:lnTo>
                      <a:pt x="1185" y="3750"/>
                    </a:lnTo>
                    <a:lnTo>
                      <a:pt x="1097" y="3713"/>
                    </a:lnTo>
                    <a:lnTo>
                      <a:pt x="1012" y="3671"/>
                    </a:lnTo>
                    <a:lnTo>
                      <a:pt x="928" y="3624"/>
                    </a:lnTo>
                    <a:lnTo>
                      <a:pt x="846" y="3573"/>
                    </a:lnTo>
                    <a:lnTo>
                      <a:pt x="767" y="3518"/>
                    </a:lnTo>
                    <a:lnTo>
                      <a:pt x="691" y="3458"/>
                    </a:lnTo>
                    <a:lnTo>
                      <a:pt x="617" y="3395"/>
                    </a:lnTo>
                    <a:lnTo>
                      <a:pt x="546" y="3326"/>
                    </a:lnTo>
                    <a:lnTo>
                      <a:pt x="479" y="3254"/>
                    </a:lnTo>
                    <a:lnTo>
                      <a:pt x="415" y="3177"/>
                    </a:lnTo>
                    <a:lnTo>
                      <a:pt x="355" y="3096"/>
                    </a:lnTo>
                    <a:lnTo>
                      <a:pt x="299" y="3011"/>
                    </a:lnTo>
                    <a:lnTo>
                      <a:pt x="247" y="2921"/>
                    </a:lnTo>
                    <a:lnTo>
                      <a:pt x="199" y="2829"/>
                    </a:lnTo>
                    <a:lnTo>
                      <a:pt x="155" y="2731"/>
                    </a:lnTo>
                    <a:lnTo>
                      <a:pt x="117" y="2629"/>
                    </a:lnTo>
                    <a:lnTo>
                      <a:pt x="84" y="2523"/>
                    </a:lnTo>
                    <a:lnTo>
                      <a:pt x="56" y="2414"/>
                    </a:lnTo>
                    <a:lnTo>
                      <a:pt x="33" y="2301"/>
                    </a:lnTo>
                    <a:lnTo>
                      <a:pt x="17" y="2184"/>
                    </a:lnTo>
                    <a:lnTo>
                      <a:pt x="5" y="2061"/>
                    </a:lnTo>
                    <a:lnTo>
                      <a:pt x="0" y="1937"/>
                    </a:lnTo>
                    <a:lnTo>
                      <a:pt x="3" y="1825"/>
                    </a:lnTo>
                    <a:lnTo>
                      <a:pt x="13" y="1714"/>
                    </a:lnTo>
                    <a:lnTo>
                      <a:pt x="31" y="1605"/>
                    </a:lnTo>
                    <a:lnTo>
                      <a:pt x="56" y="1498"/>
                    </a:lnTo>
                    <a:lnTo>
                      <a:pt x="89" y="1392"/>
                    </a:lnTo>
                    <a:lnTo>
                      <a:pt x="129" y="1289"/>
                    </a:lnTo>
                    <a:lnTo>
                      <a:pt x="174" y="1187"/>
                    </a:lnTo>
                    <a:lnTo>
                      <a:pt x="227" y="1088"/>
                    </a:lnTo>
                    <a:lnTo>
                      <a:pt x="285" y="993"/>
                    </a:lnTo>
                    <a:lnTo>
                      <a:pt x="350" y="900"/>
                    </a:lnTo>
                    <a:lnTo>
                      <a:pt x="419" y="810"/>
                    </a:lnTo>
                    <a:lnTo>
                      <a:pt x="494" y="724"/>
                    </a:lnTo>
                    <a:lnTo>
                      <a:pt x="573" y="642"/>
                    </a:lnTo>
                    <a:lnTo>
                      <a:pt x="658" y="563"/>
                    </a:lnTo>
                    <a:lnTo>
                      <a:pt x="746" y="488"/>
                    </a:lnTo>
                    <a:lnTo>
                      <a:pt x="839" y="418"/>
                    </a:lnTo>
                    <a:lnTo>
                      <a:pt x="935" y="353"/>
                    </a:lnTo>
                    <a:lnTo>
                      <a:pt x="1035" y="292"/>
                    </a:lnTo>
                    <a:lnTo>
                      <a:pt x="1138" y="236"/>
                    </a:lnTo>
                    <a:lnTo>
                      <a:pt x="1245" y="185"/>
                    </a:lnTo>
                    <a:lnTo>
                      <a:pt x="1353" y="140"/>
                    </a:lnTo>
                    <a:lnTo>
                      <a:pt x="1465" y="101"/>
                    </a:lnTo>
                    <a:lnTo>
                      <a:pt x="1578" y="68"/>
                    </a:lnTo>
                    <a:lnTo>
                      <a:pt x="1693" y="41"/>
                    </a:lnTo>
                    <a:lnTo>
                      <a:pt x="1810" y="21"/>
                    </a:lnTo>
                    <a:lnTo>
                      <a:pt x="1928" y="7"/>
                    </a:lnTo>
                    <a:lnTo>
                      <a:pt x="2047" y="0"/>
                    </a:lnTo>
                    <a:close/>
                  </a:path>
                </a:pathLst>
              </a:custGeom>
              <a:solidFill>
                <a:sysClr val="windowText" lastClr="000000">
                  <a:lumMod val="75000"/>
                  <a:lumOff val="2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2" name="Freeform 81"/>
              <p:cNvSpPr>
                <a:spLocks/>
              </p:cNvSpPr>
              <p:nvPr/>
            </p:nvSpPr>
            <p:spPr bwMode="auto">
              <a:xfrm>
                <a:off x="9513713" y="3325374"/>
                <a:ext cx="695731" cy="247608"/>
              </a:xfrm>
              <a:custGeom>
                <a:avLst/>
                <a:gdLst>
                  <a:gd name="T0" fmla="*/ 863 w 916"/>
                  <a:gd name="T1" fmla="*/ 0 h 324"/>
                  <a:gd name="T2" fmla="*/ 885 w 916"/>
                  <a:gd name="T3" fmla="*/ 81 h 324"/>
                  <a:gd name="T4" fmla="*/ 902 w 916"/>
                  <a:gd name="T5" fmla="*/ 160 h 324"/>
                  <a:gd name="T6" fmla="*/ 916 w 916"/>
                  <a:gd name="T7" fmla="*/ 233 h 324"/>
                  <a:gd name="T8" fmla="*/ 15 w 916"/>
                  <a:gd name="T9" fmla="*/ 324 h 324"/>
                  <a:gd name="T10" fmla="*/ 9 w 916"/>
                  <a:gd name="T11" fmla="*/ 281 h 324"/>
                  <a:gd name="T12" fmla="*/ 0 w 916"/>
                  <a:gd name="T13" fmla="*/ 234 h 324"/>
                  <a:gd name="T14" fmla="*/ 863 w 916"/>
                  <a:gd name="T15" fmla="*/ 0 h 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6" h="324">
                    <a:moveTo>
                      <a:pt x="863" y="0"/>
                    </a:moveTo>
                    <a:lnTo>
                      <a:pt x="885" y="81"/>
                    </a:lnTo>
                    <a:lnTo>
                      <a:pt x="902" y="160"/>
                    </a:lnTo>
                    <a:lnTo>
                      <a:pt x="916" y="233"/>
                    </a:lnTo>
                    <a:lnTo>
                      <a:pt x="15" y="324"/>
                    </a:lnTo>
                    <a:lnTo>
                      <a:pt x="9" y="281"/>
                    </a:lnTo>
                    <a:lnTo>
                      <a:pt x="0" y="234"/>
                    </a:lnTo>
                    <a:lnTo>
                      <a:pt x="863"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83" name="Freeform 82"/>
              <p:cNvSpPr>
                <a:spLocks/>
              </p:cNvSpPr>
              <p:nvPr/>
            </p:nvSpPr>
            <p:spPr bwMode="auto">
              <a:xfrm>
                <a:off x="9530423" y="3633744"/>
                <a:ext cx="701807" cy="133678"/>
              </a:xfrm>
              <a:custGeom>
                <a:avLst/>
                <a:gdLst>
                  <a:gd name="T0" fmla="*/ 917 w 924"/>
                  <a:gd name="T1" fmla="*/ 0 h 177"/>
                  <a:gd name="T2" fmla="*/ 921 w 924"/>
                  <a:gd name="T3" fmla="*/ 45 h 177"/>
                  <a:gd name="T4" fmla="*/ 922 w 924"/>
                  <a:gd name="T5" fmla="*/ 83 h 177"/>
                  <a:gd name="T6" fmla="*/ 924 w 924"/>
                  <a:gd name="T7" fmla="*/ 116 h 177"/>
                  <a:gd name="T8" fmla="*/ 924 w 924"/>
                  <a:gd name="T9" fmla="*/ 143 h 177"/>
                  <a:gd name="T10" fmla="*/ 924 w 924"/>
                  <a:gd name="T11" fmla="*/ 162 h 177"/>
                  <a:gd name="T12" fmla="*/ 924 w 924"/>
                  <a:gd name="T13" fmla="*/ 173 h 177"/>
                  <a:gd name="T14" fmla="*/ 924 w 924"/>
                  <a:gd name="T15" fmla="*/ 177 h 177"/>
                  <a:gd name="T16" fmla="*/ 0 w 924"/>
                  <a:gd name="T17" fmla="*/ 171 h 177"/>
                  <a:gd name="T18" fmla="*/ 0 w 924"/>
                  <a:gd name="T19" fmla="*/ 167 h 177"/>
                  <a:gd name="T20" fmla="*/ 1 w 924"/>
                  <a:gd name="T21" fmla="*/ 154 h 177"/>
                  <a:gd name="T22" fmla="*/ 2 w 924"/>
                  <a:gd name="T23" fmla="*/ 135 h 177"/>
                  <a:gd name="T24" fmla="*/ 3 w 924"/>
                  <a:gd name="T25" fmla="*/ 107 h 177"/>
                  <a:gd name="T26" fmla="*/ 3 w 924"/>
                  <a:gd name="T27" fmla="*/ 73 h 177"/>
                  <a:gd name="T28" fmla="*/ 917 w 924"/>
                  <a:gd name="T2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4" h="177">
                    <a:moveTo>
                      <a:pt x="917" y="0"/>
                    </a:moveTo>
                    <a:lnTo>
                      <a:pt x="921" y="45"/>
                    </a:lnTo>
                    <a:lnTo>
                      <a:pt x="922" y="83"/>
                    </a:lnTo>
                    <a:lnTo>
                      <a:pt x="924" y="116"/>
                    </a:lnTo>
                    <a:lnTo>
                      <a:pt x="924" y="143"/>
                    </a:lnTo>
                    <a:lnTo>
                      <a:pt x="924" y="162"/>
                    </a:lnTo>
                    <a:lnTo>
                      <a:pt x="924" y="173"/>
                    </a:lnTo>
                    <a:lnTo>
                      <a:pt x="924" y="177"/>
                    </a:lnTo>
                    <a:lnTo>
                      <a:pt x="0" y="171"/>
                    </a:lnTo>
                    <a:lnTo>
                      <a:pt x="0" y="167"/>
                    </a:lnTo>
                    <a:lnTo>
                      <a:pt x="1" y="154"/>
                    </a:lnTo>
                    <a:lnTo>
                      <a:pt x="2" y="135"/>
                    </a:lnTo>
                    <a:lnTo>
                      <a:pt x="3" y="107"/>
                    </a:lnTo>
                    <a:lnTo>
                      <a:pt x="3" y="73"/>
                    </a:lnTo>
                    <a:lnTo>
                      <a:pt x="917" y="0"/>
                    </a:lnTo>
                    <a:close/>
                  </a:path>
                </a:pathLst>
              </a:custGeom>
              <a:solidFill>
                <a:srgbClr val="019ADD"/>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grpSp>
          <p:nvGrpSpPr>
            <p:cNvPr id="74" name="Group 73"/>
            <p:cNvGrpSpPr/>
            <p:nvPr/>
          </p:nvGrpSpPr>
          <p:grpSpPr>
            <a:xfrm>
              <a:off x="6998846" y="1984653"/>
              <a:ext cx="2954030" cy="2954030"/>
              <a:chOff x="6943302" y="2309948"/>
              <a:chExt cx="2954030" cy="2954030"/>
            </a:xfrm>
          </p:grpSpPr>
          <p:grpSp>
            <p:nvGrpSpPr>
              <p:cNvPr id="75" name="Group 74"/>
              <p:cNvGrpSpPr/>
              <p:nvPr/>
            </p:nvGrpSpPr>
            <p:grpSpPr>
              <a:xfrm rot="12019604">
                <a:off x="7548377" y="3334687"/>
                <a:ext cx="1092207" cy="1601093"/>
                <a:chOff x="7846496" y="2822193"/>
                <a:chExt cx="1092207" cy="1601093"/>
              </a:xfrm>
            </p:grpSpPr>
            <p:sp>
              <p:nvSpPr>
                <p:cNvPr id="77" name="Freeform 76"/>
                <p:cNvSpPr>
                  <a:spLocks/>
                </p:cNvSpPr>
                <p:nvPr/>
              </p:nvSpPr>
              <p:spPr bwMode="auto">
                <a:xfrm>
                  <a:off x="7846496" y="2822193"/>
                  <a:ext cx="1092207" cy="1601093"/>
                </a:xfrm>
                <a:custGeom>
                  <a:avLst/>
                  <a:gdLst>
                    <a:gd name="T0" fmla="*/ 1438 w 1438"/>
                    <a:gd name="T1" fmla="*/ 0 h 2107"/>
                    <a:gd name="T2" fmla="*/ 943 w 1438"/>
                    <a:gd name="T3" fmla="*/ 1710 h 2107"/>
                    <a:gd name="T4" fmla="*/ 930 w 1438"/>
                    <a:gd name="T5" fmla="*/ 1766 h 2107"/>
                    <a:gd name="T6" fmla="*/ 912 w 1438"/>
                    <a:gd name="T7" fmla="*/ 1818 h 2107"/>
                    <a:gd name="T8" fmla="*/ 887 w 1438"/>
                    <a:gd name="T9" fmla="*/ 1868 h 2107"/>
                    <a:gd name="T10" fmla="*/ 858 w 1438"/>
                    <a:gd name="T11" fmla="*/ 1914 h 2107"/>
                    <a:gd name="T12" fmla="*/ 823 w 1438"/>
                    <a:gd name="T13" fmla="*/ 1956 h 2107"/>
                    <a:gd name="T14" fmla="*/ 784 w 1438"/>
                    <a:gd name="T15" fmla="*/ 1994 h 2107"/>
                    <a:gd name="T16" fmla="*/ 739 w 1438"/>
                    <a:gd name="T17" fmla="*/ 2027 h 2107"/>
                    <a:gd name="T18" fmla="*/ 692 w 1438"/>
                    <a:gd name="T19" fmla="*/ 2055 h 2107"/>
                    <a:gd name="T20" fmla="*/ 642 w 1438"/>
                    <a:gd name="T21" fmla="*/ 2078 h 2107"/>
                    <a:gd name="T22" fmla="*/ 589 w 1438"/>
                    <a:gd name="T23" fmla="*/ 2094 h 2107"/>
                    <a:gd name="T24" fmla="*/ 533 w 1438"/>
                    <a:gd name="T25" fmla="*/ 2105 h 2107"/>
                    <a:gd name="T26" fmla="*/ 474 w 1438"/>
                    <a:gd name="T27" fmla="*/ 2107 h 2107"/>
                    <a:gd name="T28" fmla="*/ 415 w 1438"/>
                    <a:gd name="T29" fmla="*/ 2103 h 2107"/>
                    <a:gd name="T30" fmla="*/ 357 w 1438"/>
                    <a:gd name="T31" fmla="*/ 2093 h 2107"/>
                    <a:gd name="T32" fmla="*/ 303 w 1438"/>
                    <a:gd name="T33" fmla="*/ 2075 h 2107"/>
                    <a:gd name="T34" fmla="*/ 252 w 1438"/>
                    <a:gd name="T35" fmla="*/ 2052 h 2107"/>
                    <a:gd name="T36" fmla="*/ 203 w 1438"/>
                    <a:gd name="T37" fmla="*/ 2023 h 2107"/>
                    <a:gd name="T38" fmla="*/ 160 w 1438"/>
                    <a:gd name="T39" fmla="*/ 1988 h 2107"/>
                    <a:gd name="T40" fmla="*/ 119 w 1438"/>
                    <a:gd name="T41" fmla="*/ 1948 h 2107"/>
                    <a:gd name="T42" fmla="*/ 85 w 1438"/>
                    <a:gd name="T43" fmla="*/ 1905 h 2107"/>
                    <a:gd name="T44" fmla="*/ 56 w 1438"/>
                    <a:gd name="T45" fmla="*/ 1857 h 2107"/>
                    <a:gd name="T46" fmla="*/ 32 w 1438"/>
                    <a:gd name="T47" fmla="*/ 1804 h 2107"/>
                    <a:gd name="T48" fmla="*/ 15 w 1438"/>
                    <a:gd name="T49" fmla="*/ 1750 h 2107"/>
                    <a:gd name="T50" fmla="*/ 4 w 1438"/>
                    <a:gd name="T51" fmla="*/ 1692 h 2107"/>
                    <a:gd name="T52" fmla="*/ 0 w 1438"/>
                    <a:gd name="T53" fmla="*/ 1634 h 2107"/>
                    <a:gd name="T54" fmla="*/ 4 w 1438"/>
                    <a:gd name="T55" fmla="*/ 1578 h 2107"/>
                    <a:gd name="T56" fmla="*/ 12 w 1438"/>
                    <a:gd name="T57" fmla="*/ 1525 h 2107"/>
                    <a:gd name="T58" fmla="*/ 28 w 1438"/>
                    <a:gd name="T59" fmla="*/ 1474 h 2107"/>
                    <a:gd name="T60" fmla="*/ 48 w 1438"/>
                    <a:gd name="T61" fmla="*/ 1424 h 2107"/>
                    <a:gd name="T62" fmla="*/ 75 w 1438"/>
                    <a:gd name="T63" fmla="*/ 1378 h 2107"/>
                    <a:gd name="T64" fmla="*/ 105 w 1438"/>
                    <a:gd name="T65" fmla="*/ 1336 h 2107"/>
                    <a:gd name="T66" fmla="*/ 140 w 1438"/>
                    <a:gd name="T67" fmla="*/ 1297 h 2107"/>
                    <a:gd name="T68" fmla="*/ 137 w 1438"/>
                    <a:gd name="T69" fmla="*/ 1296 h 2107"/>
                    <a:gd name="T70" fmla="*/ 1438 w 1438"/>
                    <a:gd name="T71" fmla="*/ 0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8" h="2107">
                      <a:moveTo>
                        <a:pt x="1438" y="0"/>
                      </a:moveTo>
                      <a:lnTo>
                        <a:pt x="943" y="1710"/>
                      </a:lnTo>
                      <a:lnTo>
                        <a:pt x="930" y="1766"/>
                      </a:lnTo>
                      <a:lnTo>
                        <a:pt x="912" y="1818"/>
                      </a:lnTo>
                      <a:lnTo>
                        <a:pt x="887" y="1868"/>
                      </a:lnTo>
                      <a:lnTo>
                        <a:pt x="858" y="1914"/>
                      </a:lnTo>
                      <a:lnTo>
                        <a:pt x="823" y="1956"/>
                      </a:lnTo>
                      <a:lnTo>
                        <a:pt x="784" y="1994"/>
                      </a:lnTo>
                      <a:lnTo>
                        <a:pt x="739" y="2027"/>
                      </a:lnTo>
                      <a:lnTo>
                        <a:pt x="692" y="2055"/>
                      </a:lnTo>
                      <a:lnTo>
                        <a:pt x="642" y="2078"/>
                      </a:lnTo>
                      <a:lnTo>
                        <a:pt x="589" y="2094"/>
                      </a:lnTo>
                      <a:lnTo>
                        <a:pt x="533" y="2105"/>
                      </a:lnTo>
                      <a:lnTo>
                        <a:pt x="474" y="2107"/>
                      </a:lnTo>
                      <a:lnTo>
                        <a:pt x="415" y="2103"/>
                      </a:lnTo>
                      <a:lnTo>
                        <a:pt x="357" y="2093"/>
                      </a:lnTo>
                      <a:lnTo>
                        <a:pt x="303" y="2075"/>
                      </a:lnTo>
                      <a:lnTo>
                        <a:pt x="252" y="2052"/>
                      </a:lnTo>
                      <a:lnTo>
                        <a:pt x="203" y="2023"/>
                      </a:lnTo>
                      <a:lnTo>
                        <a:pt x="160" y="1988"/>
                      </a:lnTo>
                      <a:lnTo>
                        <a:pt x="119" y="1948"/>
                      </a:lnTo>
                      <a:lnTo>
                        <a:pt x="85" y="1905"/>
                      </a:lnTo>
                      <a:lnTo>
                        <a:pt x="56" y="1857"/>
                      </a:lnTo>
                      <a:lnTo>
                        <a:pt x="32" y="1804"/>
                      </a:lnTo>
                      <a:lnTo>
                        <a:pt x="15" y="1750"/>
                      </a:lnTo>
                      <a:lnTo>
                        <a:pt x="4" y="1692"/>
                      </a:lnTo>
                      <a:lnTo>
                        <a:pt x="0" y="1634"/>
                      </a:lnTo>
                      <a:lnTo>
                        <a:pt x="4" y="1578"/>
                      </a:lnTo>
                      <a:lnTo>
                        <a:pt x="12" y="1525"/>
                      </a:lnTo>
                      <a:lnTo>
                        <a:pt x="28" y="1474"/>
                      </a:lnTo>
                      <a:lnTo>
                        <a:pt x="48" y="1424"/>
                      </a:lnTo>
                      <a:lnTo>
                        <a:pt x="75" y="1378"/>
                      </a:lnTo>
                      <a:lnTo>
                        <a:pt x="105" y="1336"/>
                      </a:lnTo>
                      <a:lnTo>
                        <a:pt x="140" y="1297"/>
                      </a:lnTo>
                      <a:lnTo>
                        <a:pt x="137" y="1296"/>
                      </a:lnTo>
                      <a:lnTo>
                        <a:pt x="1438" y="0"/>
                      </a:lnTo>
                      <a:close/>
                    </a:path>
                  </a:pathLst>
                </a:custGeom>
                <a:solidFill>
                  <a:schemeClr val="accent1">
                    <a:lumMod val="50000"/>
                  </a:schemeClr>
                </a:solidFill>
                <a:ln w="57150">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sp>
              <p:nvSpPr>
                <p:cNvPr id="78" name="Freeform 77"/>
                <p:cNvSpPr>
                  <a:spLocks/>
                </p:cNvSpPr>
                <p:nvPr/>
              </p:nvSpPr>
              <p:spPr bwMode="auto">
                <a:xfrm>
                  <a:off x="8048531" y="3903766"/>
                  <a:ext cx="319003" cy="317485"/>
                </a:xfrm>
                <a:custGeom>
                  <a:avLst/>
                  <a:gdLst>
                    <a:gd name="T0" fmla="*/ 208 w 418"/>
                    <a:gd name="T1" fmla="*/ 0 h 419"/>
                    <a:gd name="T2" fmla="*/ 247 w 418"/>
                    <a:gd name="T3" fmla="*/ 4 h 419"/>
                    <a:gd name="T4" fmla="*/ 282 w 418"/>
                    <a:gd name="T5" fmla="*/ 13 h 419"/>
                    <a:gd name="T6" fmla="*/ 314 w 418"/>
                    <a:gd name="T7" fmla="*/ 28 h 419"/>
                    <a:gd name="T8" fmla="*/ 343 w 418"/>
                    <a:gd name="T9" fmla="*/ 50 h 419"/>
                    <a:gd name="T10" fmla="*/ 369 w 418"/>
                    <a:gd name="T11" fmla="*/ 75 h 419"/>
                    <a:gd name="T12" fmla="*/ 389 w 418"/>
                    <a:gd name="T13" fmla="*/ 103 h 419"/>
                    <a:gd name="T14" fmla="*/ 404 w 418"/>
                    <a:gd name="T15" fmla="*/ 136 h 419"/>
                    <a:gd name="T16" fmla="*/ 415 w 418"/>
                    <a:gd name="T17" fmla="*/ 172 h 419"/>
                    <a:gd name="T18" fmla="*/ 418 w 418"/>
                    <a:gd name="T19" fmla="*/ 210 h 419"/>
                    <a:gd name="T20" fmla="*/ 415 w 418"/>
                    <a:gd name="T21" fmla="*/ 247 h 419"/>
                    <a:gd name="T22" fmla="*/ 404 w 418"/>
                    <a:gd name="T23" fmla="*/ 282 h 419"/>
                    <a:gd name="T24" fmla="*/ 389 w 418"/>
                    <a:gd name="T25" fmla="*/ 316 h 419"/>
                    <a:gd name="T26" fmla="*/ 369 w 418"/>
                    <a:gd name="T27" fmla="*/ 345 h 419"/>
                    <a:gd name="T28" fmla="*/ 343 w 418"/>
                    <a:gd name="T29" fmla="*/ 369 h 419"/>
                    <a:gd name="T30" fmla="*/ 314 w 418"/>
                    <a:gd name="T31" fmla="*/ 391 h 419"/>
                    <a:gd name="T32" fmla="*/ 282 w 418"/>
                    <a:gd name="T33" fmla="*/ 406 h 419"/>
                    <a:gd name="T34" fmla="*/ 247 w 418"/>
                    <a:gd name="T35" fmla="*/ 415 h 419"/>
                    <a:gd name="T36" fmla="*/ 208 w 418"/>
                    <a:gd name="T37" fmla="*/ 419 h 419"/>
                    <a:gd name="T38" fmla="*/ 172 w 418"/>
                    <a:gd name="T39" fmla="*/ 415 h 419"/>
                    <a:gd name="T40" fmla="*/ 136 w 418"/>
                    <a:gd name="T41" fmla="*/ 406 h 419"/>
                    <a:gd name="T42" fmla="*/ 103 w 418"/>
                    <a:gd name="T43" fmla="*/ 391 h 419"/>
                    <a:gd name="T44" fmla="*/ 74 w 418"/>
                    <a:gd name="T45" fmla="*/ 369 h 419"/>
                    <a:gd name="T46" fmla="*/ 48 w 418"/>
                    <a:gd name="T47" fmla="*/ 345 h 419"/>
                    <a:gd name="T48" fmla="*/ 28 w 418"/>
                    <a:gd name="T49" fmla="*/ 316 h 419"/>
                    <a:gd name="T50" fmla="*/ 12 w 418"/>
                    <a:gd name="T51" fmla="*/ 282 h 419"/>
                    <a:gd name="T52" fmla="*/ 2 w 418"/>
                    <a:gd name="T53" fmla="*/ 247 h 419"/>
                    <a:gd name="T54" fmla="*/ 0 w 418"/>
                    <a:gd name="T55" fmla="*/ 210 h 419"/>
                    <a:gd name="T56" fmla="*/ 2 w 418"/>
                    <a:gd name="T57" fmla="*/ 172 h 419"/>
                    <a:gd name="T58" fmla="*/ 12 w 418"/>
                    <a:gd name="T59" fmla="*/ 136 h 419"/>
                    <a:gd name="T60" fmla="*/ 28 w 418"/>
                    <a:gd name="T61" fmla="*/ 103 h 419"/>
                    <a:gd name="T62" fmla="*/ 48 w 418"/>
                    <a:gd name="T63" fmla="*/ 75 h 419"/>
                    <a:gd name="T64" fmla="*/ 74 w 418"/>
                    <a:gd name="T65" fmla="*/ 50 h 419"/>
                    <a:gd name="T66" fmla="*/ 103 w 418"/>
                    <a:gd name="T67" fmla="*/ 28 h 419"/>
                    <a:gd name="T68" fmla="*/ 136 w 418"/>
                    <a:gd name="T69" fmla="*/ 13 h 419"/>
                    <a:gd name="T70" fmla="*/ 172 w 418"/>
                    <a:gd name="T71" fmla="*/ 4 h 419"/>
                    <a:gd name="T72" fmla="*/ 208 w 418"/>
                    <a:gd name="T73"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8" h="419">
                      <a:moveTo>
                        <a:pt x="208" y="0"/>
                      </a:moveTo>
                      <a:lnTo>
                        <a:pt x="247" y="4"/>
                      </a:lnTo>
                      <a:lnTo>
                        <a:pt x="282" y="13"/>
                      </a:lnTo>
                      <a:lnTo>
                        <a:pt x="314" y="28"/>
                      </a:lnTo>
                      <a:lnTo>
                        <a:pt x="343" y="50"/>
                      </a:lnTo>
                      <a:lnTo>
                        <a:pt x="369" y="75"/>
                      </a:lnTo>
                      <a:lnTo>
                        <a:pt x="389" y="103"/>
                      </a:lnTo>
                      <a:lnTo>
                        <a:pt x="404" y="136"/>
                      </a:lnTo>
                      <a:lnTo>
                        <a:pt x="415" y="172"/>
                      </a:lnTo>
                      <a:lnTo>
                        <a:pt x="418" y="210"/>
                      </a:lnTo>
                      <a:lnTo>
                        <a:pt x="415" y="247"/>
                      </a:lnTo>
                      <a:lnTo>
                        <a:pt x="404" y="282"/>
                      </a:lnTo>
                      <a:lnTo>
                        <a:pt x="389" y="316"/>
                      </a:lnTo>
                      <a:lnTo>
                        <a:pt x="369" y="345"/>
                      </a:lnTo>
                      <a:lnTo>
                        <a:pt x="343" y="369"/>
                      </a:lnTo>
                      <a:lnTo>
                        <a:pt x="314" y="391"/>
                      </a:lnTo>
                      <a:lnTo>
                        <a:pt x="282" y="406"/>
                      </a:lnTo>
                      <a:lnTo>
                        <a:pt x="247" y="415"/>
                      </a:lnTo>
                      <a:lnTo>
                        <a:pt x="208" y="419"/>
                      </a:lnTo>
                      <a:lnTo>
                        <a:pt x="172" y="415"/>
                      </a:lnTo>
                      <a:lnTo>
                        <a:pt x="136" y="406"/>
                      </a:lnTo>
                      <a:lnTo>
                        <a:pt x="103" y="391"/>
                      </a:lnTo>
                      <a:lnTo>
                        <a:pt x="74" y="369"/>
                      </a:lnTo>
                      <a:lnTo>
                        <a:pt x="48" y="345"/>
                      </a:lnTo>
                      <a:lnTo>
                        <a:pt x="28" y="316"/>
                      </a:lnTo>
                      <a:lnTo>
                        <a:pt x="12" y="282"/>
                      </a:lnTo>
                      <a:lnTo>
                        <a:pt x="2" y="247"/>
                      </a:lnTo>
                      <a:lnTo>
                        <a:pt x="0" y="210"/>
                      </a:lnTo>
                      <a:lnTo>
                        <a:pt x="2" y="172"/>
                      </a:lnTo>
                      <a:lnTo>
                        <a:pt x="12" y="136"/>
                      </a:lnTo>
                      <a:lnTo>
                        <a:pt x="28" y="103"/>
                      </a:lnTo>
                      <a:lnTo>
                        <a:pt x="48" y="75"/>
                      </a:lnTo>
                      <a:lnTo>
                        <a:pt x="74" y="50"/>
                      </a:lnTo>
                      <a:lnTo>
                        <a:pt x="103" y="28"/>
                      </a:lnTo>
                      <a:lnTo>
                        <a:pt x="136" y="13"/>
                      </a:lnTo>
                      <a:lnTo>
                        <a:pt x="172" y="4"/>
                      </a:lnTo>
                      <a:lnTo>
                        <a:pt x="208" y="0"/>
                      </a:lnTo>
                      <a:close/>
                    </a:path>
                  </a:pathLst>
                </a:custGeom>
                <a:solidFill>
                  <a:srgbClr val="E9F0D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Calibri"/>
                  </a:endParaRPr>
                </a:p>
              </p:txBody>
            </p:sp>
          </p:grpSp>
          <p:sp>
            <p:nvSpPr>
              <p:cNvPr id="76" name="Oval 75"/>
              <p:cNvSpPr/>
              <p:nvPr/>
            </p:nvSpPr>
            <p:spPr>
              <a:xfrm>
                <a:off x="6943302" y="2309948"/>
                <a:ext cx="2954030" cy="2954030"/>
              </a:xfrm>
              <a:prstGeom prst="ellipse">
                <a:avLst/>
              </a:prstGeom>
              <a:no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Calibri"/>
                  <a:ea typeface="+mn-ea"/>
                  <a:cs typeface="+mn-cs"/>
                </a:endParaRPr>
              </a:p>
            </p:txBody>
          </p:sp>
        </p:grpSp>
      </p:grpSp>
      <p:sp>
        <p:nvSpPr>
          <p:cNvPr id="84" name="Footer Placeholder 8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490414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9018" y="1409699"/>
            <a:ext cx="5399881" cy="3599921"/>
          </a:xfrm>
        </p:spPr>
      </p:pic>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
        <p:nvSpPr>
          <p:cNvPr id="6" name="Title 5"/>
          <p:cNvSpPr>
            <a:spLocks noGrp="1"/>
          </p:cNvSpPr>
          <p:nvPr>
            <p:ph type="title"/>
          </p:nvPr>
        </p:nvSpPr>
        <p:spPr>
          <a:xfrm>
            <a:off x="1484311" y="-190500"/>
            <a:ext cx="10018713" cy="1752599"/>
          </a:xfrm>
        </p:spPr>
        <p:txBody>
          <a:bodyPr/>
          <a:lstStyle/>
          <a:p>
            <a:r>
              <a:rPr lang="fa-IR" dirty="0" smtClean="0"/>
              <a:t>؟</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8863" y="1157418"/>
            <a:ext cx="8618538" cy="4744941"/>
          </a:xfrm>
          <a:prstGeom prst="rect">
            <a:avLst/>
          </a:prstGeom>
        </p:spPr>
      </p:pic>
    </p:spTree>
    <p:extLst>
      <p:ext uri="{BB962C8B-B14F-4D97-AF65-F5344CB8AC3E}">
        <p14:creationId xmlns:p14="http://schemas.microsoft.com/office/powerpoint/2010/main" val="22974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fa-IR" sz="6600" dirty="0" smtClean="0"/>
              <a:t>خط فرمان در سیستم عامل ها</a:t>
            </a:r>
            <a:endParaRPr lang="en-US" sz="6600" dirty="0"/>
          </a:p>
        </p:txBody>
      </p:sp>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spTree>
    <p:extLst>
      <p:ext uri="{BB962C8B-B14F-4D97-AF65-F5344CB8AC3E}">
        <p14:creationId xmlns:p14="http://schemas.microsoft.com/office/powerpoint/2010/main" val="3950771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46459" y="0"/>
            <a:ext cx="10018713" cy="1752599"/>
          </a:xfrm>
        </p:spPr>
        <p:txBody>
          <a:bodyPr>
            <a:normAutofit/>
          </a:bodyPr>
          <a:lstStyle/>
          <a:p>
            <a:r>
              <a:rPr lang="fa-IR" sz="5400" dirty="0" smtClean="0"/>
              <a:t>خانواده یونیکس</a:t>
            </a:r>
            <a:endParaRPr lang="en-US" sz="54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4273" y="1946366"/>
            <a:ext cx="5123454" cy="3844834"/>
          </a:xfrm>
        </p:spPr>
      </p:pic>
      <p:sp>
        <p:nvSpPr>
          <p:cNvPr id="4" name="Footer Placeholder 3"/>
          <p:cNvSpPr>
            <a:spLocks noGrp="1"/>
          </p:cNvSpPr>
          <p:nvPr>
            <p:ph type="ftr" sz="quarter" idx="11"/>
          </p:nvPr>
        </p:nvSpPr>
        <p:spPr/>
        <p:txBody>
          <a:bodyPr/>
          <a:lstStyle/>
          <a:p>
            <a:r>
              <a:rPr lang="fa-IR" smtClean="0"/>
              <a:t>دستورات پرکاربرد در شبکه - رضا آرانی کاشانی</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79" y="108085"/>
            <a:ext cx="4039689" cy="4039689"/>
          </a:xfrm>
          <a:prstGeom prst="rect">
            <a:avLst/>
          </a:prstGeom>
        </p:spPr>
      </p:pic>
      <p:sp>
        <p:nvSpPr>
          <p:cNvPr id="9" name="TextBox 8"/>
          <p:cNvSpPr txBox="1"/>
          <p:nvPr/>
        </p:nvSpPr>
        <p:spPr>
          <a:xfrm>
            <a:off x="5734594" y="1528354"/>
            <a:ext cx="859531" cy="369332"/>
          </a:xfrm>
          <a:prstGeom prst="rect">
            <a:avLst/>
          </a:prstGeom>
          <a:noFill/>
        </p:spPr>
        <p:txBody>
          <a:bodyPr wrap="none" rtlCol="0">
            <a:spAutoFit/>
          </a:bodyPr>
          <a:lstStyle/>
          <a:p>
            <a:r>
              <a:rPr lang="en-US" b="1" dirty="0" smtClean="0">
                <a:solidFill>
                  <a:srgbClr val="30ABEB"/>
                </a:solidFill>
                <a:latin typeface="Shabnam" panose="020B0603030804020204" pitchFamily="34" charset="-78"/>
                <a:cs typeface="Shabnam" panose="020B0603030804020204" pitchFamily="34" charset="-78"/>
              </a:rPr>
              <a:t>BASH:</a:t>
            </a:r>
            <a:endParaRPr lang="en-US" b="1" dirty="0">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4010985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1469</TotalTime>
  <Words>2553</Words>
  <Application>Microsoft Office PowerPoint</Application>
  <PresentationFormat>Widescreen</PresentationFormat>
  <Paragraphs>435</Paragraphs>
  <Slides>44</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Calibri Light</vt:lpstr>
      <vt:lpstr>Consolas</vt:lpstr>
      <vt:lpstr>Corbel</vt:lpstr>
      <vt:lpstr>Shabnam</vt:lpstr>
      <vt:lpstr>Tahoma</vt:lpstr>
      <vt:lpstr>Wingdings</vt:lpstr>
      <vt:lpstr>Parallax</vt:lpstr>
      <vt:lpstr>دستورات پرکاربرد در شبکه</vt:lpstr>
      <vt:lpstr>سلام!</vt:lpstr>
      <vt:lpstr>مقدمه ای بر خط فرمان</vt:lpstr>
      <vt:lpstr>خط فرمان؟</vt:lpstr>
      <vt:lpstr>برخی قابلیت ها</vt:lpstr>
      <vt:lpstr>مزایا</vt:lpstr>
      <vt:lpstr>؟</vt:lpstr>
      <vt:lpstr>خط فرمان در سیستم عامل ها</vt:lpstr>
      <vt:lpstr>خانواده یونیکس</vt:lpstr>
      <vt:lpstr>خانواده ویندوز</vt:lpstr>
      <vt:lpstr>باز کردن خط فرمان ویندوز</vt:lpstr>
      <vt:lpstr>بررسی چند دستور پرکاربرد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سرویس؟</vt:lpstr>
      <vt:lpstr>PowerPoint Presentation</vt:lpstr>
      <vt:lpstr>PowerPoint Presentation</vt:lpstr>
      <vt:lpstr>PowerPoint Presentation</vt:lpstr>
      <vt:lpstr>PowerPoint Presentation</vt:lpstr>
      <vt:lpstr>PowerPoint Presentation</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دستورات پرکاربرد در شبکه</dc:title>
  <dc:creator>Reza Arani-Kashani</dc:creator>
  <cp:lastModifiedBy>Reza Arani-Kashani</cp:lastModifiedBy>
  <cp:revision>88</cp:revision>
  <dcterms:created xsi:type="dcterms:W3CDTF">2016-10-28T13:34:45Z</dcterms:created>
  <dcterms:modified xsi:type="dcterms:W3CDTF">2016-10-30T22:02:41Z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