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za%20Marzban\Desktop\Bank%20Marketing\Data\dis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Target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4640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28-4945-A91E-E2F0C13EC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487360"/>
        <c:axId val="122485280"/>
      </c:barChart>
      <c:catAx>
        <c:axId val="12248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485280"/>
        <c:crosses val="autoZero"/>
        <c:auto val="1"/>
        <c:lblAlgn val="ctr"/>
        <c:lblOffset val="100"/>
        <c:noMultiLvlLbl val="0"/>
      </c:catAx>
      <c:valAx>
        <c:axId val="12248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48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Single</c:v>
                </c:pt>
                <c:pt idx="2">
                  <c:v>Divorced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24928</c:v>
                </c:pt>
                <c:pt idx="1">
                  <c:v>11568</c:v>
                </c:pt>
                <c:pt idx="2">
                  <c:v>4612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7-44C3-8A5F-BC1E4E2AD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713536"/>
        <c:axId val="1972724352"/>
      </c:barChart>
      <c:catAx>
        <c:axId val="1972713536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724352"/>
        <c:crosses val="autoZero"/>
        <c:auto val="1"/>
        <c:lblAlgn val="ctr"/>
        <c:lblOffset val="100"/>
        <c:noMultiLvlLbl val="0"/>
      </c:catAx>
      <c:valAx>
        <c:axId val="19727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713536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2.0000000000000004E-2"/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Naïve Bayes</c:v>
                </c:pt>
                <c:pt idx="2">
                  <c:v>Random Forest</c:v>
                </c:pt>
                <c:pt idx="3">
                  <c:v>Logistic Regression</c:v>
                </c:pt>
                <c:pt idx="4">
                  <c:v>Artificial Neural Networks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0.72360000000000002</c:v>
                </c:pt>
                <c:pt idx="2">
                  <c:v>0.87970000000000004</c:v>
                </c:pt>
                <c:pt idx="3">
                  <c:v>0.86150000000000004</c:v>
                </c:pt>
                <c:pt idx="4">
                  <c:v>0.86739999999999995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7-4DCF-A31E-5D0806FE56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2.0000000000000004E-2"/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Naïve Bayes</c:v>
                </c:pt>
                <c:pt idx="2">
                  <c:v>Random Forest</c:v>
                </c:pt>
                <c:pt idx="3">
                  <c:v>Logistic Regression</c:v>
                </c:pt>
                <c:pt idx="4">
                  <c:v>Artificial Neural Networks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0.5</c:v>
                </c:pt>
                <c:pt idx="1">
                  <c:v>0.65749999999999997</c:v>
                </c:pt>
                <c:pt idx="2">
                  <c:v>0.88229999999999997</c:v>
                </c:pt>
                <c:pt idx="3">
                  <c:v>0.85919999999999996</c:v>
                </c:pt>
                <c:pt idx="4">
                  <c:v>0.86739999999999995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7-4DCF-A31E-5D0806FE5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3"/>
        <c:axId val="1339197583"/>
        <c:axId val="1339197999"/>
      </c:barChart>
      <c:catAx>
        <c:axId val="1339197583"/>
        <c:scaling>
          <c:orientation val="minMax"/>
        </c:scaling>
        <c:delete val="0"/>
        <c:axPos val="b"/>
        <c:numFmt formatCode="General" sourceLinked="1"/>
        <c:majorTickMark val="none"/>
        <c:minorTickMark val="cross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197999"/>
        <c:crosses val="autoZero"/>
        <c:auto val="1"/>
        <c:lblAlgn val="ctr"/>
        <c:lblOffset val="100"/>
        <c:noMultiLvlLbl val="0"/>
      </c:catAx>
      <c:valAx>
        <c:axId val="133919799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cross"/>
        <c:minorTickMark val="in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197583"/>
        <c:crosses val="autoZero"/>
        <c:crossBetween val="between"/>
        <c:majorUnit val="5.000000000000001E-2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6EB6-57D5-4D31-A1FA-5A0D377B9096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6D24-30C9-4DC7-984E-585F89EF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A00E7-78DB-498F-A5D4-4C16980DDFB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3C310-6843-4C46-A2E1-68988260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8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9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9A037E-88E2-421D-AEFB-57931BD057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EAF215-CEB3-40B9-A1DD-043F783A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a-Marzban/Bank-Marketing-Data-Set-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4301" y="3996267"/>
            <a:ext cx="75787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Reza </a:t>
            </a:r>
            <a:r>
              <a:rPr lang="en-US" dirty="0" smtClean="0"/>
              <a:t>Marzban</a:t>
            </a:r>
          </a:p>
          <a:p>
            <a:endParaRPr lang="en-US" sz="1400" dirty="0"/>
          </a:p>
          <a:p>
            <a:r>
              <a:rPr lang="en-US" sz="1400" dirty="0" smtClean="0"/>
              <a:t>Code Available at: </a:t>
            </a:r>
            <a:r>
              <a:rPr lang="en-US" sz="1400" dirty="0">
                <a:hlinkClick r:id="rId2"/>
              </a:rPr>
              <a:t>https://github.com/Reza-Marzban/Bank-Marketing-Data-Set-Classification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6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370"/>
            <a:ext cx="10018713" cy="5222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models were implemented, evaluated and compared on this data: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52476"/>
              </p:ext>
            </p:extLst>
          </p:nvPr>
        </p:nvGraphicFramePr>
        <p:xfrm>
          <a:off x="2058825" y="2356340"/>
          <a:ext cx="8869679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24">
                  <a:extLst>
                    <a:ext uri="{9D8B030D-6E8A-4147-A177-3AD203B41FA5}">
                      <a16:colId xmlns:a16="http://schemas.microsoft.com/office/drawing/2014/main" val="1771535611"/>
                    </a:ext>
                  </a:extLst>
                </a:gridCol>
                <a:gridCol w="1232631">
                  <a:extLst>
                    <a:ext uri="{9D8B030D-6E8A-4147-A177-3AD203B41FA5}">
                      <a16:colId xmlns:a16="http://schemas.microsoft.com/office/drawing/2014/main" val="3504708363"/>
                    </a:ext>
                  </a:extLst>
                </a:gridCol>
                <a:gridCol w="1232631">
                  <a:extLst>
                    <a:ext uri="{9D8B030D-6E8A-4147-A177-3AD203B41FA5}">
                      <a16:colId xmlns:a16="http://schemas.microsoft.com/office/drawing/2014/main" val="1878328254"/>
                    </a:ext>
                  </a:extLst>
                </a:gridCol>
                <a:gridCol w="1232631">
                  <a:extLst>
                    <a:ext uri="{9D8B030D-6E8A-4147-A177-3AD203B41FA5}">
                      <a16:colId xmlns:a16="http://schemas.microsoft.com/office/drawing/2014/main" val="3937621229"/>
                    </a:ext>
                  </a:extLst>
                </a:gridCol>
                <a:gridCol w="1232631">
                  <a:extLst>
                    <a:ext uri="{9D8B030D-6E8A-4147-A177-3AD203B41FA5}">
                      <a16:colId xmlns:a16="http://schemas.microsoft.com/office/drawing/2014/main" val="1644304645"/>
                    </a:ext>
                  </a:extLst>
                </a:gridCol>
                <a:gridCol w="1232631">
                  <a:extLst>
                    <a:ext uri="{9D8B030D-6E8A-4147-A177-3AD203B41FA5}">
                      <a16:colId xmlns:a16="http://schemas.microsoft.com/office/drawing/2014/main" val="2894335657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484313" algn="l"/>
                        </a:tabLst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83291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22082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72.36%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84.01%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54.02%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65.75%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4306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87.97%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84.96%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91.76%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88.23%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4149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86.15%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85.64%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86.02%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85.92%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65297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86.74%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85.82%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88.29%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86.74%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6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Model comparison (cont.)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413055"/>
              </p:ext>
            </p:extLst>
          </p:nvPr>
        </p:nvGraphicFramePr>
        <p:xfrm>
          <a:off x="1484309" y="1348032"/>
          <a:ext cx="10018712" cy="5024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0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6547" r="7132" b="1684"/>
          <a:stretch/>
        </p:blipFill>
        <p:spPr>
          <a:xfrm>
            <a:off x="3077147" y="1358021"/>
            <a:ext cx="6833036" cy="5260052"/>
          </a:xfrm>
        </p:spPr>
      </p:pic>
    </p:spTree>
    <p:extLst>
      <p:ext uri="{BB962C8B-B14F-4D97-AF65-F5344CB8AC3E}">
        <p14:creationId xmlns:p14="http://schemas.microsoft.com/office/powerpoint/2010/main" val="2268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30741"/>
              </p:ext>
            </p:extLst>
          </p:nvPr>
        </p:nvGraphicFramePr>
        <p:xfrm>
          <a:off x="1484313" y="1635126"/>
          <a:ext cx="10018710" cy="4020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754823337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047799454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641366599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694133165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923603312"/>
                    </a:ext>
                  </a:extLst>
                </a:gridCol>
              </a:tblGrid>
              <a:tr h="80419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US" sz="20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 Confusion Matrix</a:t>
                      </a:r>
                      <a:endParaRPr lang="en-US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32443"/>
                  </a:ext>
                </a:extLst>
              </a:tr>
              <a:tr h="804191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48772"/>
                  </a:ext>
                </a:extLst>
              </a:tr>
              <a:tr h="80419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0639"/>
                  </a:ext>
                </a:extLst>
              </a:tr>
              <a:tr h="8041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31206"/>
                  </a:ext>
                </a:extLst>
              </a:tr>
              <a:tr h="8041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4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Feature importance</a:t>
            </a:r>
            <a:br>
              <a:rPr lang="en-US" dirty="0" smtClean="0"/>
            </a:br>
            <a:r>
              <a:rPr lang="en-US" sz="3200" dirty="0" smtClean="0"/>
              <a:t>voted by both Logistic Regression and Random Forest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t="9161" r="8967" b="9670"/>
          <a:stretch/>
        </p:blipFill>
        <p:spPr>
          <a:xfrm>
            <a:off x="1214396" y="1427142"/>
            <a:ext cx="10558538" cy="5366838"/>
          </a:xfrm>
        </p:spPr>
      </p:pic>
    </p:spTree>
    <p:extLst>
      <p:ext uri="{BB962C8B-B14F-4D97-AF65-F5344CB8AC3E}">
        <p14:creationId xmlns:p14="http://schemas.microsoft.com/office/powerpoint/2010/main" val="3063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Artificial Neural Network architecture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39015"/>
              </p:ext>
            </p:extLst>
          </p:nvPr>
        </p:nvGraphicFramePr>
        <p:xfrm>
          <a:off x="1484313" y="1635125"/>
          <a:ext cx="100187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131809678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54136221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547831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Shape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parameters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2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(?, 52)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5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(?, 32)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(?, 16)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(?,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6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(Sigmoid)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(?, 1)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567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511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4888871"/>
            <a:ext cx="8392562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Represents the number of data points in each batch (64 in this case)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370"/>
            <a:ext cx="10018713" cy="522262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similar models, bankers can make an educated guess instead of choosing users randomly to 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increase the success rate.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make the bank to have more prospects with fewer calls and faster.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370"/>
            <a:ext cx="10018713" cy="522262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originally had 20 independent variables and 1 binary target variable.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preprocessing, we had 52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models were implemented, evaluated and compared.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was the best model achieving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87.97%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accuracy.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Dataset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370"/>
            <a:ext cx="10018713" cy="522262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Marketing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41,188*21</a:t>
            </a:r>
          </a:p>
          <a:p>
            <a:pPr marL="7429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41,188 rows (data points)</a:t>
            </a:r>
          </a:p>
          <a:p>
            <a:pPr marL="7429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features (20 independent variable and 1 dependent variable.)</a:t>
            </a:r>
          </a:p>
          <a:p>
            <a:pPr marL="457200" indent="0">
              <a:buNone/>
            </a:pPr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2008 to November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used for analysis: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Source: </a:t>
            </a:r>
            <a:r>
              <a:rPr lang="en-US" sz="1050" dirty="0">
                <a:hlinkClick r:id="rId2"/>
              </a:rPr>
              <a:t>https://archive.ics.uci.edu/ml/datasets/Bank+Marketing</a:t>
            </a: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 descr="Python Logo 1152*1150 transprent Png Free Download - Angle, Tex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73" y="4521453"/>
            <a:ext cx="1109803" cy="11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233882"/>
          </a:xfrm>
        </p:spPr>
        <p:txBody>
          <a:bodyPr/>
          <a:lstStyle/>
          <a:p>
            <a:r>
              <a:rPr lang="en-US" dirty="0" smtClean="0"/>
              <a:t>Target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624" y="1520790"/>
            <a:ext cx="3388186" cy="390625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binary.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if the client has subscribed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 or not.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unbalanced.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41246695"/>
              </p:ext>
            </p:extLst>
          </p:nvPr>
        </p:nvGraphicFramePr>
        <p:xfrm>
          <a:off x="1356179" y="1321806"/>
          <a:ext cx="6798008" cy="472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3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5370"/>
            <a:ext cx="10018713" cy="522262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total IVs.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numerical and 10 categorical variables.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 some missing values in the data renamed as “unknown”.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145963"/>
          </a:xfrm>
        </p:spPr>
        <p:txBody>
          <a:bodyPr/>
          <a:lstStyle/>
          <a:p>
            <a:r>
              <a:rPr lang="en-US" dirty="0" smtClean="0"/>
              <a:t>Independent variables - Education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" t="8127" r="8916"/>
          <a:stretch/>
        </p:blipFill>
        <p:spPr>
          <a:xfrm>
            <a:off x="1769088" y="1035584"/>
            <a:ext cx="9971296" cy="56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145963"/>
          </a:xfrm>
        </p:spPr>
        <p:txBody>
          <a:bodyPr/>
          <a:lstStyle/>
          <a:p>
            <a:r>
              <a:rPr lang="en-US" dirty="0" smtClean="0"/>
              <a:t>Independent variables - 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7950" r="8826"/>
          <a:stretch/>
        </p:blipFill>
        <p:spPr>
          <a:xfrm>
            <a:off x="1707614" y="1112206"/>
            <a:ext cx="10234670" cy="5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145963"/>
          </a:xfrm>
        </p:spPr>
        <p:txBody>
          <a:bodyPr/>
          <a:lstStyle/>
          <a:p>
            <a:r>
              <a:rPr lang="en-US" dirty="0" smtClean="0"/>
              <a:t>Independent variables - Marital Statue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76364"/>
              </p:ext>
            </p:extLst>
          </p:nvPr>
        </p:nvGraphicFramePr>
        <p:xfrm>
          <a:off x="1875642" y="1233887"/>
          <a:ext cx="10120199" cy="5266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3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 smtClean="0"/>
              <a:t>Pre-Processing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35370"/>
                <a:ext cx="10018713" cy="5222629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 “Default” column (all no except 5 rows).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the categorical columns that have two levels to binary feature.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the rest of categorical data to one-hot encoding (dummy-variables).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the numerical values: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𝑛𝑜𝑟𝑚𝑎𝑙𝑖𝑧𝑒𝑑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35370"/>
                <a:ext cx="10018713" cy="522262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8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7924"/>
            <a:ext cx="10018713" cy="1547446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phase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6662"/>
            <a:ext cx="10018713" cy="5115208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the data (on target variable).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Shuffle the data.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to Train and Test sets with ratio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80:20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after cleaning: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size: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size: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1704</a:t>
            </a:r>
          </a:p>
        </p:txBody>
      </p:sp>
    </p:spTree>
    <p:extLst>
      <p:ext uri="{BB962C8B-B14F-4D97-AF65-F5344CB8AC3E}">
        <p14:creationId xmlns:p14="http://schemas.microsoft.com/office/powerpoint/2010/main" val="29757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6">
      <a:dk1>
        <a:sysClr val="windowText" lastClr="000000"/>
      </a:dk1>
      <a:lt1>
        <a:sysClr val="window" lastClr="FFFFFF"/>
      </a:lt1>
      <a:dk2>
        <a:srgbClr val="212121"/>
      </a:dk2>
      <a:lt2>
        <a:srgbClr val="F2F2F2"/>
      </a:lt2>
      <a:accent1>
        <a:srgbClr val="65AD30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203</TotalTime>
  <Words>485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Marketing Project</vt:lpstr>
      <vt:lpstr>Dataset Introduction</vt:lpstr>
      <vt:lpstr>Target variable</vt:lpstr>
      <vt:lpstr>Independent variables</vt:lpstr>
      <vt:lpstr>Independent variables - Education</vt:lpstr>
      <vt:lpstr>Independent variables - Job</vt:lpstr>
      <vt:lpstr>Independent variables - Marital Statue</vt:lpstr>
      <vt:lpstr>Pre-Processing phase</vt:lpstr>
      <vt:lpstr>Pre-Processing phase (Cont)</vt:lpstr>
      <vt:lpstr>Models</vt:lpstr>
      <vt:lpstr>Model comparison</vt:lpstr>
      <vt:lpstr>Model comparison (cont.)</vt:lpstr>
      <vt:lpstr>ROC curve</vt:lpstr>
      <vt:lpstr>Confusion Matrix</vt:lpstr>
      <vt:lpstr>Feature importance voted by both Logistic Regression and Random Forest</vt:lpstr>
      <vt:lpstr>Artificial Neural Network architecture</vt:lpstr>
      <vt:lpstr>Business impact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Project</dc:title>
  <dc:creator>Reza Marzban</dc:creator>
  <cp:lastModifiedBy>Reza Marzban</cp:lastModifiedBy>
  <cp:revision>47</cp:revision>
  <dcterms:created xsi:type="dcterms:W3CDTF">2020-06-13T22:34:43Z</dcterms:created>
  <dcterms:modified xsi:type="dcterms:W3CDTF">2020-07-15T20:34:34Z</dcterms:modified>
</cp:coreProperties>
</file>