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72" r:id="rId11"/>
    <p:sldId id="265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47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8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8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5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C372-0864-4299-9A1B-ADB23FDB7A4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933AC3-2E1E-4E93-A9D6-447C86E2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2182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472A0"/>
                </a:solidFill>
              </a:rPr>
              <a:t>B</a:t>
            </a:r>
            <a:r>
              <a:rPr lang="en-US" dirty="0"/>
              <a:t>idirectional </a:t>
            </a:r>
            <a:r>
              <a:rPr lang="en-US" sz="2400" b="1" dirty="0">
                <a:solidFill>
                  <a:srgbClr val="3472A0"/>
                </a:solidFill>
              </a:rPr>
              <a:t>E</a:t>
            </a:r>
            <a:r>
              <a:rPr lang="en-US" dirty="0"/>
              <a:t>ncoder </a:t>
            </a:r>
            <a:r>
              <a:rPr lang="en-US" sz="2400" b="1" dirty="0">
                <a:solidFill>
                  <a:srgbClr val="3472A0"/>
                </a:solidFill>
              </a:rPr>
              <a:t>R</a:t>
            </a:r>
            <a:r>
              <a:rPr lang="en-US" dirty="0"/>
              <a:t>epresentations from </a:t>
            </a:r>
            <a:r>
              <a:rPr lang="en-US" sz="2400" b="1" dirty="0" smtClean="0">
                <a:solidFill>
                  <a:srgbClr val="3472A0"/>
                </a:solidFill>
              </a:rPr>
              <a:t>T</a:t>
            </a:r>
            <a:r>
              <a:rPr lang="en-US" dirty="0" smtClean="0"/>
              <a:t>ransformers</a:t>
            </a:r>
          </a:p>
          <a:p>
            <a:endParaRPr lang="en-US" dirty="0"/>
          </a:p>
          <a:p>
            <a:pPr algn="r"/>
            <a:r>
              <a:rPr lang="en-US" b="1" dirty="0" smtClean="0">
                <a:solidFill>
                  <a:srgbClr val="3472A0"/>
                </a:solidFill>
              </a:rPr>
              <a:t>Reza Marzban</a:t>
            </a:r>
            <a:endParaRPr lang="en-US" b="1" dirty="0">
              <a:solidFill>
                <a:srgbClr val="3472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Categories: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Sentence Classification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Pair Classification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Tagging Tasks (Labeling)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(Sequence to sequence)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0252"/>
            <a:ext cx="8911687" cy="716418"/>
          </a:xfrm>
        </p:spPr>
        <p:txBody>
          <a:bodyPr/>
          <a:lstStyle/>
          <a:p>
            <a:r>
              <a:rPr lang="en-US" dirty="0" smtClean="0"/>
              <a:t>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436" y="1121545"/>
            <a:ext cx="8915400" cy="8492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Sentence Classification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0510" y="1491965"/>
            <a:ext cx="5944310" cy="51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0252"/>
            <a:ext cx="8911687" cy="716418"/>
          </a:xfrm>
        </p:spPr>
        <p:txBody>
          <a:bodyPr/>
          <a:lstStyle/>
          <a:p>
            <a:r>
              <a:rPr lang="en-US" dirty="0" smtClean="0"/>
              <a:t>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436" y="1121545"/>
            <a:ext cx="8915400" cy="8492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Pair Classification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150"/>
          <a:stretch/>
        </p:blipFill>
        <p:spPr>
          <a:xfrm>
            <a:off x="3430510" y="1438267"/>
            <a:ext cx="5864410" cy="52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0252"/>
            <a:ext cx="8911687" cy="716418"/>
          </a:xfrm>
        </p:spPr>
        <p:txBody>
          <a:bodyPr/>
          <a:lstStyle/>
          <a:p>
            <a:r>
              <a:rPr lang="en-US" dirty="0" smtClean="0"/>
              <a:t>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436" y="1121545"/>
            <a:ext cx="8915400" cy="8492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 Tasks (Labeling)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9287" y="1690789"/>
            <a:ext cx="5907507" cy="48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0252"/>
            <a:ext cx="8911687" cy="716418"/>
          </a:xfrm>
        </p:spPr>
        <p:txBody>
          <a:bodyPr/>
          <a:lstStyle/>
          <a:p>
            <a:r>
              <a:rPr lang="en-US" dirty="0" smtClean="0"/>
              <a:t>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436" y="1121545"/>
            <a:ext cx="8915400" cy="8492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(Sequence to sequence)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451" y="1546192"/>
            <a:ext cx="6144533" cy="50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better Accuracy than traditional Deep Learning architectures like RNN, LSTM, …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Transfer Learning so by having a pre-trained model, you can reach high accuracy after a few epochs.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trained for many popular languages.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is too long. (Takes a few weeks on various TPUs)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Parameters are too high.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still a limitation on the number of words / Tokens in the input.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2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</a:t>
            </a:r>
            <a:r>
              <a:rPr lang="en-US" dirty="0" smtClean="0">
                <a:solidFill>
                  <a:srgbClr val="3472A0"/>
                </a:solidFill>
              </a:rPr>
              <a:t>estin</a:t>
            </a:r>
            <a:r>
              <a:rPr lang="en-US" dirty="0" smtClean="0"/>
              <a:t>g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is based on the Transformer architecture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pre-trained on a large corpus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including the entire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Wikipedia(2,500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Book Corpus (800 million words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400" b="1" i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1" dirty="0" smtClean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re-training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step is half the magic behind BERT’s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deeply </a:t>
            </a:r>
            <a:r>
              <a:rPr lang="en-US" sz="24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idirectional</a:t>
            </a:r>
            <a:endParaRPr lang="en-US" sz="2400" b="1" dirty="0">
              <a:solidFill>
                <a:srgbClr val="3472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2-step process: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language model on a large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unlabelled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corpus (</a:t>
            </a:r>
            <a:r>
              <a:rPr lang="en-US" sz="2400" b="1" dirty="0" smtClean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this large model to specific NLP tasks to utilize the large repository of knowledge this model has gained (</a:t>
            </a:r>
            <a:r>
              <a:rPr lang="en-US" sz="24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BERT’s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Base: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 (transformer blocks),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attention heads,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4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Large: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 (transformer blocks),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attention heads and,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1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BERT’s Architecture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BERT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20" y="1264555"/>
            <a:ext cx="8878249" cy="530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116110"/>
            <a:ext cx="8911687" cy="1280890"/>
          </a:xfrm>
        </p:spPr>
        <p:txBody>
          <a:bodyPr/>
          <a:lstStyle/>
          <a:p>
            <a:r>
              <a:rPr lang="en-US" b="1" dirty="0"/>
              <a:t>Text Preprocessing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4" y="4022410"/>
            <a:ext cx="8915400" cy="225334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</a:t>
            </a:r>
            <a:r>
              <a:rPr lang="en-US" sz="2000" b="1" dirty="0" err="1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Famous embedding leaned for each token (word), a.k.a. Word2Vec Embedding.</a:t>
            </a:r>
          </a:p>
          <a:p>
            <a:r>
              <a:rPr lang="en-US" sz="20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US" sz="2000" b="1" dirty="0" err="1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different sentences (uses {SEP} token)</a:t>
            </a:r>
          </a:p>
          <a:p>
            <a:r>
              <a:rPr lang="en-US" sz="2000" b="1" dirty="0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000" b="1" dirty="0" err="1">
                <a:solidFill>
                  <a:srgbClr val="3472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sequence of each word to overcome its limitation in comparison to RNN or LSTM.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BERT preprocess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44" y="873785"/>
            <a:ext cx="9092467" cy="28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8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Pre-training Tasks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is pre-trained on two NLP tasks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800100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Sentence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Masked Language </a:t>
            </a:r>
            <a:r>
              <a:rPr lang="en-US" b="1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0338"/>
          </a:xfrm>
        </p:spPr>
        <p:txBody>
          <a:bodyPr/>
          <a:lstStyle/>
          <a:p>
            <a:r>
              <a:rPr lang="en-US" b="1" dirty="0" smtClean="0"/>
              <a:t>15% </a:t>
            </a:r>
            <a:r>
              <a:rPr lang="en-US" dirty="0" smtClean="0"/>
              <a:t>of the words are randomly masked: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80% </a:t>
            </a:r>
            <a:r>
              <a:rPr lang="en-US" dirty="0"/>
              <a:t>of the time the words were replaced with the masked token </a:t>
            </a:r>
            <a:r>
              <a:rPr lang="en-US" b="1" dirty="0">
                <a:solidFill>
                  <a:srgbClr val="3472A0"/>
                </a:solidFill>
              </a:rPr>
              <a:t>[MASK</a:t>
            </a:r>
            <a:r>
              <a:rPr lang="en-US" b="1" dirty="0" smtClean="0">
                <a:solidFill>
                  <a:srgbClr val="3472A0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10% </a:t>
            </a:r>
            <a:r>
              <a:rPr lang="en-US" dirty="0"/>
              <a:t>of the time the words were replaced with random </a:t>
            </a:r>
            <a:r>
              <a:rPr lang="en-US" dirty="0" smtClean="0"/>
              <a:t>words.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10% </a:t>
            </a:r>
            <a:r>
              <a:rPr lang="en-US" dirty="0"/>
              <a:t>of the time the words were left </a:t>
            </a:r>
            <a:r>
              <a:rPr lang="en-US" dirty="0" smtClean="0"/>
              <a:t>unchanged.</a:t>
            </a:r>
          </a:p>
          <a:p>
            <a:endParaRPr lang="en-US" dirty="0"/>
          </a:p>
        </p:txBody>
      </p:sp>
      <p:pic>
        <p:nvPicPr>
          <p:cNvPr id="3074" name="Picture 2" descr="Image result for masked language modeli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7" r="56914" b="50567"/>
          <a:stretch/>
        </p:blipFill>
        <p:spPr bwMode="auto">
          <a:xfrm>
            <a:off x="3135926" y="4165597"/>
            <a:ext cx="5327772" cy="23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asked language model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55" y="4008418"/>
            <a:ext cx="7507080" cy="21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Sentence Prediction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task is simple. Given two sentences – A and B, is B the actual next sentence that comes after A in the corpus, or just a random sentence</a:t>
            </a:r>
            <a:r>
              <a:rPr lang="en-US" i="1" dirty="0" smtClean="0"/>
              <a:t>?</a:t>
            </a:r>
          </a:p>
          <a:p>
            <a:r>
              <a:rPr lang="en-US" i="1" dirty="0" smtClean="0"/>
              <a:t>Understands the relations of sentences.</a:t>
            </a:r>
          </a:p>
          <a:p>
            <a:r>
              <a:rPr lang="en-US" i="1" dirty="0" smtClean="0"/>
              <a:t>Binary Classification.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50% of the pairs, the second sentence would actually be the next sentence to the first sentence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the remaining 50% of the pairs, the second sentence would be a random sentence from the corpus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labels for the first case would be </a:t>
            </a:r>
            <a:r>
              <a:rPr lang="en-US" b="1" i="1" dirty="0"/>
              <a:t>‘</a:t>
            </a:r>
            <a:r>
              <a:rPr lang="en-US" b="1" i="1" dirty="0" err="1"/>
              <a:t>IsNext</a:t>
            </a:r>
            <a:r>
              <a:rPr lang="en-US" b="1" i="1" dirty="0"/>
              <a:t>’</a:t>
            </a:r>
            <a:r>
              <a:rPr lang="en-US" dirty="0"/>
              <a:t> and </a:t>
            </a:r>
            <a:r>
              <a:rPr lang="en-US" b="1" i="1" dirty="0"/>
              <a:t>‘</a:t>
            </a:r>
            <a:r>
              <a:rPr lang="en-US" b="1" i="1" dirty="0" err="1"/>
              <a:t>NotNext</a:t>
            </a:r>
            <a:r>
              <a:rPr lang="en-US" b="1" i="1" dirty="0"/>
              <a:t>’ </a:t>
            </a:r>
            <a:r>
              <a:rPr lang="en-US" dirty="0"/>
              <a:t>for the second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408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Wisp</vt:lpstr>
      <vt:lpstr>BERT</vt:lpstr>
      <vt:lpstr>Interesting Facts</vt:lpstr>
      <vt:lpstr> 2-step process:</vt:lpstr>
      <vt:lpstr>BERT’s Architecture </vt:lpstr>
      <vt:lpstr>BERT’s Architecture </vt:lpstr>
      <vt:lpstr>Text Preprocessing </vt:lpstr>
      <vt:lpstr>Pre-training Tasks </vt:lpstr>
      <vt:lpstr>Masked Language Modeling</vt:lpstr>
      <vt:lpstr>Next Sentence Prediction </vt:lpstr>
      <vt:lpstr>Fine Tuning</vt:lpstr>
      <vt:lpstr>Fine Tuning</vt:lpstr>
      <vt:lpstr>Fine Tuning</vt:lpstr>
      <vt:lpstr>Fine Tuning</vt:lpstr>
      <vt:lpstr>Fine Tuning</vt:lpstr>
      <vt:lpstr>Advantages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Reza Marzban</dc:creator>
  <cp:lastModifiedBy>Reza Marzban</cp:lastModifiedBy>
  <cp:revision>9</cp:revision>
  <dcterms:created xsi:type="dcterms:W3CDTF">2019-11-06T23:48:31Z</dcterms:created>
  <dcterms:modified xsi:type="dcterms:W3CDTF">2019-11-07T01:05:18Z</dcterms:modified>
</cp:coreProperties>
</file>