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93" r:id="rId1"/>
  </p:sldMasterIdLst>
  <p:notesMasterIdLst>
    <p:notesMasterId r:id="rId15"/>
  </p:notesMasterIdLst>
  <p:sldIdLst>
    <p:sldId id="256" r:id="rId2"/>
    <p:sldId id="257" r:id="rId3"/>
    <p:sldId id="258" r:id="rId4"/>
    <p:sldId id="272" r:id="rId5"/>
    <p:sldId id="273" r:id="rId6"/>
    <p:sldId id="259" r:id="rId7"/>
    <p:sldId id="260" r:id="rId8"/>
    <p:sldId id="274" r:id="rId9"/>
    <p:sldId id="275" r:id="rId10"/>
    <p:sldId id="261" r:id="rId11"/>
    <p:sldId id="262" r:id="rId12"/>
    <p:sldId id="263" r:id="rId13"/>
    <p:sldId id="26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9" autoAdjust="0"/>
    <p:restoredTop sz="94660"/>
  </p:normalViewPr>
  <p:slideViewPr>
    <p:cSldViewPr snapToGrid="0">
      <p:cViewPr varScale="1">
        <p:scale>
          <a:sx n="83" d="100"/>
          <a:sy n="83" d="100"/>
        </p:scale>
        <p:origin x="662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Accuracy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Naïve Bayes</c:v>
                </c:pt>
                <c:pt idx="1">
                  <c:v>Decision Tree</c:v>
                </c:pt>
                <c:pt idx="2">
                  <c:v>Logistic Regression</c:v>
                </c:pt>
                <c:pt idx="3">
                  <c:v>Artificial Neural Network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0.54200000000000004</c:v>
                </c:pt>
                <c:pt idx="1">
                  <c:v>0.66300000000000003</c:v>
                </c:pt>
                <c:pt idx="2">
                  <c:v>0.71899999999999997</c:v>
                </c:pt>
                <c:pt idx="3">
                  <c:v>0.72299999999999998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74F-4B4B-A180-E9873B5415F7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21467824"/>
        <c:axId val="421470320"/>
      </c:barChart>
      <c:catAx>
        <c:axId val="42146782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/>
                  <a:t>Models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cross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421470320"/>
        <c:crosses val="autoZero"/>
        <c:auto val="1"/>
        <c:lblAlgn val="ctr"/>
        <c:lblOffset val="100"/>
        <c:noMultiLvlLbl val="0"/>
      </c:catAx>
      <c:valAx>
        <c:axId val="421470320"/>
        <c:scaling>
          <c:orientation val="minMax"/>
          <c:min val="0.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/>
                  <a:t>Accuracy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0%" sourceLinked="0"/>
        <c:majorTickMark val="cross"/>
        <c:minorTickMark val="in"/>
        <c:tickLblPos val="nextTo"/>
        <c:spPr>
          <a:noFill/>
          <a:ln w="12700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421467824"/>
        <c:crosses val="autoZero"/>
        <c:crossBetween val="between"/>
        <c:majorUnit val="5.000000000000001E-2"/>
      </c:valAx>
      <c:spPr>
        <a:noFill/>
        <a:ln w="12700">
          <a:solidFill>
            <a:schemeClr val="tx1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 b="1"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7B2877-D11B-4C33-9D93-AF3E34B341E4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DBCFD0-FF00-42DC-9422-8118742D0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320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953BA-FBEC-442A-BBED-B9838E736741}" type="datetime1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37E4D-3CC1-4229-B095-151A00E6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008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228EE-F9AA-478C-B7E6-51FB2872ACD3}" type="datetime1">
              <a:rPr lang="en-US" smtClean="0"/>
              <a:t>5/5/2020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37E4D-3CC1-4229-B095-151A00E6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187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E77DA-54F3-4DF2-AEB9-82B7DA49DE29}" type="datetime1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37E4D-3CC1-4229-B095-151A00E6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3292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7BDC1-945D-4BEF-B055-DA8ADBDE8939}" type="datetime1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37E4D-3CC1-4229-B095-151A00E6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0617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BA175-C3A8-48DB-B87F-CDE0216E07BB}" type="datetime1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37E4D-3CC1-4229-B095-151A00E6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4556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EFB5A-79B0-4698-B621-9B6E7DE30970}" type="datetime1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37E4D-3CC1-4229-B095-151A00E6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1901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30034-74D6-4662-9DA7-B9A276CD7F44}" type="datetime1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37E4D-3CC1-4229-B095-151A00E6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906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385A1-4AF0-4D7F-B738-D79BF92326DC}" type="datetime1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37E4D-3CC1-4229-B095-151A00E6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9715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994BA-94DC-4759-9BAA-FDF1DB8ABB35}" type="datetime1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37E4D-3CC1-4229-B095-151A00E6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84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>
            <a:lvl1pPr>
              <a:buClr>
                <a:schemeClr val="accent1">
                  <a:lumMod val="75000"/>
                </a:schemeClr>
              </a:buClr>
              <a:defRPr/>
            </a:lvl1pPr>
            <a:lvl2pPr>
              <a:buClr>
                <a:schemeClr val="accent1">
                  <a:lumMod val="75000"/>
                </a:schemeClr>
              </a:buClr>
              <a:defRPr/>
            </a:lvl2pPr>
            <a:lvl3pPr>
              <a:buClr>
                <a:schemeClr val="accent1">
                  <a:lumMod val="75000"/>
                </a:schemeClr>
              </a:buClr>
              <a:defRPr/>
            </a:lvl3pPr>
            <a:lvl4pPr>
              <a:buClr>
                <a:schemeClr val="accent1">
                  <a:lumMod val="75000"/>
                </a:schemeClr>
              </a:buClr>
              <a:defRPr/>
            </a:lvl4pPr>
            <a:lvl5pPr>
              <a:buClr>
                <a:schemeClr val="accent1">
                  <a:lumMod val="75000"/>
                </a:schemeClr>
              </a:buCl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4B69B-D4AE-4697-8851-6C00A7DA97FC}" type="datetime1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76937E4D-3CC1-4229-B095-151A00E6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194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A2B3C-3AF2-48AD-93D8-B9C2A3133C8E}" type="datetime1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37E4D-3CC1-4229-B095-151A00E6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733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4ECB-BA79-4B81-9177-9C4CBC5F52D7}" type="datetime1">
              <a:rPr lang="en-US" smtClean="0"/>
              <a:t>5/5/2020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37E4D-3CC1-4229-B095-151A00E6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290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DEFB8-7C3F-484E-868B-5041FEFA6A8E}" type="datetime1">
              <a:rPr lang="en-US" smtClean="0"/>
              <a:t>5/5/2020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37E4D-3CC1-4229-B095-151A00E6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880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70B85-2DD2-497B-914B-DC743D240AF2}" type="datetime1">
              <a:rPr lang="en-US" smtClean="0"/>
              <a:t>5/5/2020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37E4D-3CC1-4229-B095-151A00E6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367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E0A16-89DC-48A6-94B0-AADE8CBFECEF}" type="datetime1">
              <a:rPr lang="en-US" smtClean="0"/>
              <a:t>5/5/2020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37E4D-3CC1-4229-B095-151A00E6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140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8FD41-A9FE-4529-AA47-3938943B4831}" type="datetime1">
              <a:rPr lang="en-US" smtClean="0"/>
              <a:t>5/5/2020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37E4D-3CC1-4229-B095-151A00E6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751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9B974-C7CF-4FB7-9431-0EAF2BC458C4}" type="datetime1">
              <a:rPr lang="en-US" smtClean="0"/>
              <a:t>5/5/2020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37E4D-3CC1-4229-B095-151A00E6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337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896E07B-BBE6-46F6-8FA9-770342AFE9A5}" type="datetime1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6937E4D-3CC1-4229-B095-151A00E6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837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  <p:sldLayoutId id="2147483707" r:id="rId14"/>
    <p:sldLayoutId id="2147483708" r:id="rId15"/>
    <p:sldLayoutId id="2147483709" r:id="rId16"/>
    <p:sldLayoutId id="2147483710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4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38874" y="1995054"/>
            <a:ext cx="8574622" cy="63731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Final Project Presentation</a:t>
            </a:r>
            <a:br>
              <a:rPr lang="en-US" b="1" dirty="0" smtClean="0"/>
            </a:b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56364" y="2303030"/>
            <a:ext cx="6690878" cy="424872"/>
          </a:xfrm>
        </p:spPr>
        <p:txBody>
          <a:bodyPr>
            <a:normAutofit fontScale="25000" lnSpcReduction="20000"/>
          </a:bodyPr>
          <a:lstStyle/>
          <a:p>
            <a:r>
              <a:rPr lang="en-US" sz="10000" dirty="0" smtClean="0">
                <a:latin typeface="+mj-lt"/>
              </a:rPr>
              <a:t>Reza Marzban</a:t>
            </a:r>
          </a:p>
          <a:p>
            <a:endParaRPr lang="en-US" dirty="0"/>
          </a:p>
        </p:txBody>
      </p:sp>
      <p:sp>
        <p:nvSpPr>
          <p:cNvPr id="4" name="AutoShape 2" descr="Image result for oklahoma state universit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9239" y="5126182"/>
            <a:ext cx="2184467" cy="1416627"/>
          </a:xfrm>
          <a:prstGeom prst="rect">
            <a:avLst/>
          </a:prstGeom>
        </p:spPr>
      </p:pic>
      <p:sp>
        <p:nvSpPr>
          <p:cNvPr id="9" name="Subtitle 2"/>
          <p:cNvSpPr txBox="1">
            <a:spLocks/>
          </p:cNvSpPr>
          <p:nvPr/>
        </p:nvSpPr>
        <p:spPr>
          <a:xfrm>
            <a:off x="4244109" y="4645891"/>
            <a:ext cx="6690878" cy="48029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Oklahoma State University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55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740"/>
    </mc:Choice>
    <mc:Fallback xmlns="">
      <p:transition spd="slow" advTm="674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1"/>
            <a:ext cx="10018713" cy="1071418"/>
          </a:xfrm>
        </p:spPr>
        <p:txBody>
          <a:bodyPr/>
          <a:lstStyle/>
          <a:p>
            <a:r>
              <a:rPr lang="en-US" dirty="0"/>
              <a:t>Classification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09" y="905165"/>
            <a:ext cx="10018713" cy="1948871"/>
          </a:xfrm>
        </p:spPr>
        <p:txBody>
          <a:bodyPr/>
          <a:lstStyle/>
          <a:p>
            <a:r>
              <a:rPr lang="en-US" dirty="0" smtClean="0"/>
              <a:t>Artificial Neural Network Confusion Matrix: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37E4D-3CC1-4229-B095-151A00E61EE2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91" y="6186075"/>
            <a:ext cx="840509" cy="545070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9001432"/>
              </p:ext>
            </p:extLst>
          </p:nvPr>
        </p:nvGraphicFramePr>
        <p:xfrm>
          <a:off x="2480700" y="2854036"/>
          <a:ext cx="7466864" cy="242916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66716">
                  <a:extLst>
                    <a:ext uri="{9D8B030D-6E8A-4147-A177-3AD203B41FA5}">
                      <a16:colId xmlns:a16="http://schemas.microsoft.com/office/drawing/2014/main" val="2135745119"/>
                    </a:ext>
                  </a:extLst>
                </a:gridCol>
                <a:gridCol w="1866716">
                  <a:extLst>
                    <a:ext uri="{9D8B030D-6E8A-4147-A177-3AD203B41FA5}">
                      <a16:colId xmlns:a16="http://schemas.microsoft.com/office/drawing/2014/main" val="3707015741"/>
                    </a:ext>
                  </a:extLst>
                </a:gridCol>
                <a:gridCol w="1866716">
                  <a:extLst>
                    <a:ext uri="{9D8B030D-6E8A-4147-A177-3AD203B41FA5}">
                      <a16:colId xmlns:a16="http://schemas.microsoft.com/office/drawing/2014/main" val="3303803836"/>
                    </a:ext>
                  </a:extLst>
                </a:gridCol>
                <a:gridCol w="1866716">
                  <a:extLst>
                    <a:ext uri="{9D8B030D-6E8A-4147-A177-3AD203B41FA5}">
                      <a16:colId xmlns:a16="http://schemas.microsoft.com/office/drawing/2014/main" val="2005571719"/>
                    </a:ext>
                  </a:extLst>
                </a:gridCol>
              </a:tblGrid>
              <a:tr h="607291">
                <a:tc rowSpan="2"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j-lt"/>
                        </a:rPr>
                        <a:t>Artificial Neural Network</a:t>
                      </a:r>
                      <a:endParaRPr lang="en-US" sz="1800" dirty="0">
                        <a:effectLst/>
                        <a:latin typeface="+mj-lt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j-lt"/>
                        </a:rPr>
                        <a:t>Confusion Matrix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j-lt"/>
                        </a:rPr>
                        <a:t>Predicted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0574772"/>
                  </a:ext>
                </a:extLst>
              </a:tr>
              <a:tr h="607291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j-lt"/>
                        </a:rPr>
                        <a:t>Change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j-lt"/>
                        </a:rPr>
                        <a:t>No_Change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54060332"/>
                  </a:ext>
                </a:extLst>
              </a:tr>
              <a:tr h="607291">
                <a:tc row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j-lt"/>
                        </a:rPr>
                        <a:t>Actual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j-lt"/>
                        </a:rPr>
                        <a:t>Change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+mj-lt"/>
                        </a:rPr>
                        <a:t>7907 (</a:t>
                      </a:r>
                      <a:r>
                        <a:rPr lang="en-US" sz="1800" b="1" dirty="0" smtClean="0">
                          <a:effectLst/>
                          <a:latin typeface="+mj-lt"/>
                        </a:rPr>
                        <a:t>TP</a:t>
                      </a:r>
                      <a:r>
                        <a:rPr lang="en-US" sz="1800" dirty="0" smtClean="0">
                          <a:effectLst/>
                          <a:latin typeface="+mj-lt"/>
                        </a:rPr>
                        <a:t>)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+mj-lt"/>
                        </a:rPr>
                        <a:t>1423 (</a:t>
                      </a:r>
                      <a:r>
                        <a:rPr lang="en-US" sz="1800" b="1" dirty="0" smtClean="0">
                          <a:effectLst/>
                          <a:latin typeface="+mj-lt"/>
                        </a:rPr>
                        <a:t>FN</a:t>
                      </a:r>
                      <a:r>
                        <a:rPr lang="en-US" sz="1800" dirty="0" smtClean="0">
                          <a:effectLst/>
                          <a:latin typeface="+mj-lt"/>
                        </a:rPr>
                        <a:t>)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07529405"/>
                  </a:ext>
                </a:extLst>
              </a:tr>
              <a:tr h="60729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j-lt"/>
                        </a:rPr>
                        <a:t>No_Change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+mj-lt"/>
                        </a:rPr>
                        <a:t>4215 (</a:t>
                      </a:r>
                      <a:r>
                        <a:rPr lang="en-US" sz="1800" b="1" dirty="0" smtClean="0">
                          <a:effectLst/>
                          <a:latin typeface="+mj-lt"/>
                        </a:rPr>
                        <a:t>FP</a:t>
                      </a:r>
                      <a:r>
                        <a:rPr lang="en-US" sz="1800" dirty="0" smtClean="0">
                          <a:effectLst/>
                          <a:latin typeface="+mj-lt"/>
                        </a:rPr>
                        <a:t>)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+mj-lt"/>
                        </a:rPr>
                        <a:t>6809 (</a:t>
                      </a:r>
                      <a:r>
                        <a:rPr lang="en-US" sz="1800" b="1" dirty="0" smtClean="0">
                          <a:effectLst/>
                          <a:latin typeface="+mj-lt"/>
                        </a:rPr>
                        <a:t>TN</a:t>
                      </a:r>
                      <a:r>
                        <a:rPr lang="en-US" sz="1800" dirty="0" smtClean="0">
                          <a:effectLst/>
                          <a:latin typeface="+mj-lt"/>
                        </a:rPr>
                        <a:t>)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75152295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745735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6975"/>
    </mc:Choice>
    <mc:Fallback xmlns="">
      <p:transition spd="slow" advTm="7697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1"/>
            <a:ext cx="10018713" cy="1071418"/>
          </a:xfrm>
        </p:spPr>
        <p:txBody>
          <a:bodyPr/>
          <a:lstStyle/>
          <a:p>
            <a:r>
              <a:rPr lang="en-US" dirty="0" smtClean="0"/>
              <a:t>ROC curve and AUC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37E4D-3CC1-4229-B095-151A00E61EE2}" type="slidenum">
              <a:rPr lang="en-US" smtClean="0"/>
              <a:t>11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91" y="6186075"/>
            <a:ext cx="840509" cy="545070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 rotWithShape="1">
          <a:blip r:embed="rId4"/>
          <a:srcRect l="1667" t="8495" r="2436" b="13624"/>
          <a:stretch/>
        </p:blipFill>
        <p:spPr bwMode="auto">
          <a:xfrm>
            <a:off x="2481175" y="877456"/>
            <a:ext cx="8396790" cy="585368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266199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6975"/>
    </mc:Choice>
    <mc:Fallback xmlns="">
      <p:transition spd="slow" advTm="7697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1"/>
            <a:ext cx="10018713" cy="1071418"/>
          </a:xfrm>
        </p:spPr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09" y="905165"/>
            <a:ext cx="10018713" cy="5643418"/>
          </a:xfrm>
        </p:spPr>
        <p:txBody>
          <a:bodyPr/>
          <a:lstStyle/>
          <a:p>
            <a:r>
              <a:rPr lang="en-US" dirty="0" smtClean="0"/>
              <a:t>The most important IVs in </a:t>
            </a:r>
            <a:r>
              <a:rPr lang="en-US" dirty="0"/>
              <a:t>our classification models: </a:t>
            </a:r>
            <a:r>
              <a:rPr lang="en-US" dirty="0" err="1" smtClean="0"/>
              <a:t>diabetesMed</a:t>
            </a:r>
            <a:r>
              <a:rPr lang="en-US" dirty="0" smtClean="0"/>
              <a:t>, </a:t>
            </a:r>
            <a:r>
              <a:rPr lang="en-US" smtClean="0"/>
              <a:t>num_medication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Both our hypothesizes are true but in our classification problem there is a much more strong correlation.</a:t>
            </a:r>
          </a:p>
          <a:p>
            <a:endParaRPr lang="en-US" dirty="0"/>
          </a:p>
          <a:p>
            <a:r>
              <a:rPr lang="en-US" dirty="0"/>
              <a:t>we recommend that patients that are using diabetic medications and the number of their medication usage daily are high, must visit their hospital to update their prescription more frequently.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37E4D-3CC1-4229-B095-151A00E61EE2}" type="slidenum">
              <a:rPr lang="en-US" smtClean="0"/>
              <a:t>12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91" y="6186075"/>
            <a:ext cx="840509" cy="54507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74340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6975"/>
    </mc:Choice>
    <mc:Fallback xmlns="">
      <p:transition spd="slow" advTm="7697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1"/>
            <a:ext cx="10018713" cy="1071418"/>
          </a:xfrm>
        </p:spPr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09" y="905165"/>
            <a:ext cx="10018713" cy="5643418"/>
          </a:xfrm>
        </p:spPr>
        <p:txBody>
          <a:bodyPr/>
          <a:lstStyle/>
          <a:p>
            <a:r>
              <a:rPr lang="en-US" dirty="0" smtClean="0"/>
              <a:t>Applying </a:t>
            </a:r>
            <a:r>
              <a:rPr lang="en-US" dirty="0"/>
              <a:t>the approaches mentioned in this study on different </a:t>
            </a:r>
            <a:r>
              <a:rPr lang="en-US" dirty="0" smtClean="0"/>
              <a:t>diseases.</a:t>
            </a:r>
          </a:p>
          <a:p>
            <a:endParaRPr lang="en-US" dirty="0"/>
          </a:p>
          <a:p>
            <a:r>
              <a:rPr lang="en-US" dirty="0" smtClean="0"/>
              <a:t>Bringing </a:t>
            </a:r>
            <a:r>
              <a:rPr lang="en-US" dirty="0"/>
              <a:t>up deep learning models with time series </a:t>
            </a:r>
            <a:r>
              <a:rPr lang="en-US" dirty="0" smtClean="0"/>
              <a:t>aspect like using Recurrent Neural Networks (RNNs) and Long-Short Term Memory (LSTM)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37E4D-3CC1-4229-B095-151A00E61EE2}" type="slidenum">
              <a:rPr lang="en-US" smtClean="0"/>
              <a:t>13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91" y="6186075"/>
            <a:ext cx="840509" cy="54507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00584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6975"/>
    </mc:Choice>
    <mc:Fallback xmlns="">
      <p:transition spd="slow" advTm="7697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1"/>
            <a:ext cx="10018713" cy="1071418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09" y="905165"/>
            <a:ext cx="10018713" cy="5643418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latin typeface="+mj-lt"/>
              </a:rPr>
              <a:t>Dataset</a:t>
            </a:r>
            <a:r>
              <a:rPr lang="en-US" sz="2800" b="1" dirty="0">
                <a:latin typeface="+mj-lt"/>
              </a:rPr>
              <a:t>: </a:t>
            </a:r>
            <a:r>
              <a:rPr lang="en-US" sz="2800" dirty="0">
                <a:latin typeface="+mj-lt"/>
              </a:rPr>
              <a:t>Diabetes 130-US hospitals for years 1999-2008 Data </a:t>
            </a:r>
            <a:r>
              <a:rPr lang="en-US" sz="2800" dirty="0" smtClean="0">
                <a:latin typeface="+mj-lt"/>
              </a:rPr>
              <a:t>Set</a:t>
            </a:r>
          </a:p>
          <a:p>
            <a:pPr marL="0" indent="0" algn="ctr">
              <a:buNone/>
            </a:pPr>
            <a:r>
              <a:rPr lang="en-US" sz="2000" dirty="0" smtClean="0">
                <a:latin typeface="+mj-lt"/>
              </a:rPr>
              <a:t>(102,000 </a:t>
            </a:r>
            <a:r>
              <a:rPr lang="en-US" sz="2000" dirty="0">
                <a:latin typeface="+mj-lt"/>
              </a:rPr>
              <a:t>records and 50 </a:t>
            </a:r>
            <a:r>
              <a:rPr lang="en-US" sz="2000" dirty="0" smtClean="0">
                <a:latin typeface="+mj-lt"/>
              </a:rPr>
              <a:t>columns)</a:t>
            </a:r>
          </a:p>
          <a:p>
            <a:endParaRPr lang="en-US" sz="2800" dirty="0">
              <a:latin typeface="+mj-lt"/>
            </a:endParaRPr>
          </a:p>
          <a:p>
            <a:r>
              <a:rPr lang="en-US" sz="2800" b="1" dirty="0" smtClean="0">
                <a:latin typeface="+mj-lt"/>
              </a:rPr>
              <a:t>Phase1</a:t>
            </a:r>
            <a:r>
              <a:rPr lang="en-US" sz="2800" dirty="0" smtClean="0">
                <a:latin typeface="+mj-lt"/>
              </a:rPr>
              <a:t>: create regression models on time on hospital</a:t>
            </a:r>
          </a:p>
          <a:p>
            <a:endParaRPr lang="en-US" sz="2800" dirty="0">
              <a:latin typeface="+mj-lt"/>
            </a:endParaRPr>
          </a:p>
          <a:p>
            <a:r>
              <a:rPr lang="en-US" sz="2800" b="1" dirty="0" smtClean="0">
                <a:latin typeface="+mj-lt"/>
              </a:rPr>
              <a:t>Phase 2</a:t>
            </a:r>
            <a:r>
              <a:rPr lang="en-US" sz="2800" dirty="0" smtClean="0">
                <a:latin typeface="+mj-lt"/>
              </a:rPr>
              <a:t>: create classification models on change in medication</a:t>
            </a:r>
            <a:endParaRPr lang="en-US" sz="2800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37E4D-3CC1-4229-B095-151A00E61EE2}" type="slidenum">
              <a:rPr lang="en-US" smtClean="0"/>
              <a:t>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91" y="6186075"/>
            <a:ext cx="840509" cy="54507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448137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6975"/>
    </mc:Choice>
    <mc:Fallback xmlns="">
      <p:transition spd="slow" advTm="7697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1"/>
            <a:ext cx="10018713" cy="1071418"/>
          </a:xfrm>
        </p:spPr>
        <p:txBody>
          <a:bodyPr/>
          <a:lstStyle/>
          <a:p>
            <a:r>
              <a:rPr lang="en-US" dirty="0" smtClean="0"/>
              <a:t>Preprocessing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09" y="905165"/>
            <a:ext cx="10018713" cy="5643418"/>
          </a:xfrm>
        </p:spPr>
        <p:txBody>
          <a:bodyPr/>
          <a:lstStyle/>
          <a:p>
            <a:pPr>
              <a:spcBef>
                <a:spcPts val="1200"/>
              </a:spcBef>
              <a:spcAft>
                <a:spcPts val="1800"/>
              </a:spcAft>
            </a:pPr>
            <a:r>
              <a:rPr lang="en-US" dirty="0"/>
              <a:t>W</a:t>
            </a:r>
            <a:r>
              <a:rPr lang="en-US" dirty="0" smtClean="0"/>
              <a:t>e spent 70% of </a:t>
            </a:r>
            <a:r>
              <a:rPr lang="en-US" dirty="0"/>
              <a:t>our time </a:t>
            </a:r>
            <a:r>
              <a:rPr lang="en-US" dirty="0" smtClean="0"/>
              <a:t>in </a:t>
            </a:r>
            <a:r>
              <a:rPr lang="en-US" dirty="0"/>
              <a:t>our preprocessing </a:t>
            </a:r>
            <a:r>
              <a:rPr lang="en-US" dirty="0" smtClean="0"/>
              <a:t>step.</a:t>
            </a:r>
            <a:endParaRPr lang="en-US" sz="1000" dirty="0" smtClean="0"/>
          </a:p>
          <a:p>
            <a:pPr>
              <a:spcBef>
                <a:spcPts val="1200"/>
              </a:spcBef>
              <a:spcAft>
                <a:spcPts val="1800"/>
              </a:spcAft>
            </a:pPr>
            <a:r>
              <a:rPr lang="en-US" dirty="0" smtClean="0"/>
              <a:t>Handled missing </a:t>
            </a:r>
            <a:r>
              <a:rPr lang="en-US" dirty="0"/>
              <a:t>values</a:t>
            </a:r>
            <a:r>
              <a:rPr lang="en-US" dirty="0" smtClean="0"/>
              <a:t>.</a:t>
            </a:r>
            <a:endParaRPr lang="en-US" sz="1000" dirty="0" smtClean="0"/>
          </a:p>
          <a:p>
            <a:pPr>
              <a:spcBef>
                <a:spcPts val="1200"/>
              </a:spcBef>
              <a:spcAft>
                <a:spcPts val="1800"/>
              </a:spcAft>
            </a:pPr>
            <a:r>
              <a:rPr lang="en-US" dirty="0" smtClean="0"/>
              <a:t>Created one-hot encoder for nominal data.</a:t>
            </a:r>
            <a:endParaRPr lang="en-US" sz="1000" dirty="0" smtClean="0"/>
          </a:p>
          <a:p>
            <a:pPr>
              <a:spcBef>
                <a:spcPts val="1200"/>
              </a:spcBef>
              <a:spcAft>
                <a:spcPts val="1800"/>
              </a:spcAft>
            </a:pPr>
            <a:r>
              <a:rPr lang="en-US" dirty="0" smtClean="0"/>
              <a:t>Reduced the layers of diagnosis in diag1, diag2 and diag3 (see next slide).</a:t>
            </a:r>
            <a:endParaRPr lang="en-US" dirty="0"/>
          </a:p>
          <a:p>
            <a:pPr>
              <a:spcBef>
                <a:spcPts val="1200"/>
              </a:spcBef>
              <a:spcAft>
                <a:spcPts val="1800"/>
              </a:spcAft>
            </a:pPr>
            <a:r>
              <a:rPr lang="en-US" dirty="0" smtClean="0"/>
              <a:t>Normalized features.</a:t>
            </a:r>
          </a:p>
          <a:p>
            <a:pPr>
              <a:spcBef>
                <a:spcPts val="1200"/>
              </a:spcBef>
              <a:spcAft>
                <a:spcPts val="1800"/>
              </a:spcAft>
            </a:pPr>
            <a:r>
              <a:rPr lang="en-US" dirty="0" smtClean="0"/>
              <a:t>Split data into train set and test set with ratio of 80:20.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37E4D-3CC1-4229-B095-151A00E61EE2}" type="slidenum">
              <a:rPr lang="en-US" smtClean="0"/>
              <a:t>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91" y="6186075"/>
            <a:ext cx="840509" cy="54507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58884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6975"/>
    </mc:Choice>
    <mc:Fallback xmlns="">
      <p:transition spd="slow" advTm="7697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1"/>
            <a:ext cx="10018713" cy="1071418"/>
          </a:xfrm>
        </p:spPr>
        <p:txBody>
          <a:bodyPr/>
          <a:lstStyle/>
          <a:p>
            <a:r>
              <a:rPr lang="en-US" dirty="0" smtClean="0"/>
              <a:t>Preprocessing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09" y="4751427"/>
            <a:ext cx="10018713" cy="2385992"/>
          </a:xfrm>
        </p:spPr>
        <p:txBody>
          <a:bodyPr>
            <a:normAutofit/>
          </a:bodyPr>
          <a:lstStyle/>
          <a:p>
            <a:pPr algn="just">
              <a:spcBef>
                <a:spcPts val="1200"/>
              </a:spcBef>
              <a:spcAft>
                <a:spcPts val="1800"/>
              </a:spcAft>
            </a:pPr>
            <a:r>
              <a:rPr lang="en-US" dirty="0" smtClean="0"/>
              <a:t>Diagnosis </a:t>
            </a:r>
            <a:r>
              <a:rPr lang="en-US" dirty="0"/>
              <a:t>columns had ICD-9 codes as values and there were around 960 such unique levels (for 960 different diseases). </a:t>
            </a:r>
            <a:r>
              <a:rPr lang="en-US" dirty="0" smtClean="0"/>
              <a:t>We reduced them to 19 categories.</a:t>
            </a:r>
          </a:p>
          <a:p>
            <a:pPr>
              <a:spcBef>
                <a:spcPts val="1200"/>
              </a:spcBef>
              <a:spcAft>
                <a:spcPts val="180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37E4D-3CC1-4229-B095-151A00E61EE2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91" y="6186075"/>
            <a:ext cx="840509" cy="545070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534" t="11016" r="1567"/>
          <a:stretch/>
        </p:blipFill>
        <p:spPr bwMode="auto">
          <a:xfrm>
            <a:off x="1801092" y="905164"/>
            <a:ext cx="9707418" cy="413409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66253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6975"/>
    </mc:Choice>
    <mc:Fallback xmlns="">
      <p:transition spd="slow" advTm="7697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1"/>
            <a:ext cx="10018713" cy="1071418"/>
          </a:xfrm>
        </p:spPr>
        <p:txBody>
          <a:bodyPr/>
          <a:lstStyle/>
          <a:p>
            <a:r>
              <a:rPr lang="en-US" dirty="0" smtClean="0"/>
              <a:t>Regression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37E4D-3CC1-4229-B095-151A00E61EE2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91" y="6186075"/>
            <a:ext cx="840509" cy="545070"/>
          </a:xfrm>
          <a:prstGeom prst="rect">
            <a:avLst/>
          </a:prstGeom>
        </p:spPr>
      </p:pic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687510" y="1071419"/>
            <a:ext cx="10018713" cy="5430981"/>
          </a:xfrm>
        </p:spPr>
        <p:txBody>
          <a:bodyPr>
            <a:normAutofit/>
          </a:bodyPr>
          <a:lstStyle/>
          <a:p>
            <a:r>
              <a:rPr lang="en-US" dirty="0" smtClean="0"/>
              <a:t>In our regression, target was time in hospital.</a:t>
            </a:r>
          </a:p>
          <a:p>
            <a:endParaRPr lang="en-US" dirty="0"/>
          </a:p>
          <a:p>
            <a:r>
              <a:rPr lang="en-US" dirty="0" smtClean="0"/>
              <a:t>We started with all independent variables and dropped all except significant IVs.</a:t>
            </a:r>
          </a:p>
          <a:p>
            <a:endParaRPr lang="en-US" dirty="0"/>
          </a:p>
          <a:p>
            <a:r>
              <a:rPr lang="en-US" dirty="0" smtClean="0"/>
              <a:t>The most </a:t>
            </a:r>
            <a:r>
              <a:rPr lang="en-US" dirty="0"/>
              <a:t>important IVs: age, </a:t>
            </a:r>
            <a:r>
              <a:rPr lang="en-US" dirty="0" err="1" smtClean="0"/>
              <a:t>num_lab_procedures</a:t>
            </a:r>
            <a:r>
              <a:rPr lang="en-US" dirty="0"/>
              <a:t>, </a:t>
            </a:r>
            <a:r>
              <a:rPr lang="en-US" dirty="0" err="1" smtClean="0"/>
              <a:t>num_medications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final regression performance is shown in next slide.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43450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6975"/>
    </mc:Choice>
    <mc:Fallback xmlns="">
      <p:transition spd="slow" advTm="7697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1"/>
            <a:ext cx="10018713" cy="1071418"/>
          </a:xfrm>
        </p:spPr>
        <p:txBody>
          <a:bodyPr/>
          <a:lstStyle/>
          <a:p>
            <a:r>
              <a:rPr lang="en-US" dirty="0" smtClean="0"/>
              <a:t>Regression (</a:t>
            </a:r>
            <a:r>
              <a:rPr lang="en-US" dirty="0"/>
              <a:t>cont.)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37E4D-3CC1-4229-B095-151A00E61EE2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91" y="6186075"/>
            <a:ext cx="840509" cy="545070"/>
          </a:xfrm>
          <a:prstGeom prst="rect">
            <a:avLst/>
          </a:prstGeom>
        </p:spPr>
      </p:pic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687510" y="1071419"/>
            <a:ext cx="10018713" cy="1976581"/>
          </a:xfrm>
        </p:spPr>
        <p:txBody>
          <a:bodyPr/>
          <a:lstStyle/>
          <a:p>
            <a:r>
              <a:rPr lang="en-US" dirty="0" smtClean="0"/>
              <a:t>Our final Multi linear regression had 25 independent variables.</a:t>
            </a:r>
            <a:endParaRPr lang="en-US" dirty="0"/>
          </a:p>
        </p:txBody>
      </p:sp>
      <p:graphicFrame>
        <p:nvGraphicFramePr>
          <p:cNvPr id="9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09384241"/>
              </p:ext>
            </p:extLst>
          </p:nvPr>
        </p:nvGraphicFramePr>
        <p:xfrm>
          <a:off x="3841905" y="3048000"/>
          <a:ext cx="5303519" cy="2731753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770323">
                  <a:extLst>
                    <a:ext uri="{9D8B030D-6E8A-4147-A177-3AD203B41FA5}">
                      <a16:colId xmlns:a16="http://schemas.microsoft.com/office/drawing/2014/main" val="4092414787"/>
                    </a:ext>
                  </a:extLst>
                </a:gridCol>
                <a:gridCol w="1274618">
                  <a:extLst>
                    <a:ext uri="{9D8B030D-6E8A-4147-A177-3AD203B41FA5}">
                      <a16:colId xmlns:a16="http://schemas.microsoft.com/office/drawing/2014/main" val="689315713"/>
                    </a:ext>
                  </a:extLst>
                </a:gridCol>
                <a:gridCol w="1258578">
                  <a:extLst>
                    <a:ext uri="{9D8B030D-6E8A-4147-A177-3AD203B41FA5}">
                      <a16:colId xmlns:a16="http://schemas.microsoft.com/office/drawing/2014/main" val="1901243131"/>
                    </a:ext>
                  </a:extLst>
                </a:gridCol>
              </a:tblGrid>
              <a:tr h="24834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+mj-lt"/>
                        </a:rPr>
                        <a:t>Score Name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294" marR="68294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+mj-lt"/>
                        </a:rPr>
                        <a:t>Training set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294" marR="68294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+mj-lt"/>
                        </a:rPr>
                        <a:t>Test Set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294" marR="68294" marT="0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7275584"/>
                  </a:ext>
                </a:extLst>
              </a:tr>
              <a:tr h="24834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effectLst/>
                          <a:latin typeface="+mj-lt"/>
                        </a:rPr>
                        <a:t>R_Square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294" marR="6829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0.301</a:t>
                      </a:r>
                      <a:endParaRPr lang="en-US" sz="1400" b="1" dirty="0">
                        <a:solidFill>
                          <a:srgbClr val="FF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294" marR="6829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0.305</a:t>
                      </a:r>
                      <a:endParaRPr lang="en-US" sz="1400" b="1" dirty="0">
                        <a:solidFill>
                          <a:srgbClr val="FF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294" marR="68294" marT="0" marB="0" anchor="ctr"/>
                </a:tc>
                <a:extLst>
                  <a:ext uri="{0D108BD9-81ED-4DB2-BD59-A6C34878D82A}">
                    <a16:rowId xmlns:a16="http://schemas.microsoft.com/office/drawing/2014/main" val="3218745506"/>
                  </a:ext>
                </a:extLst>
              </a:tr>
              <a:tr h="37251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+mj-lt"/>
                        </a:rPr>
                        <a:t>Mean Absolute Error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294" marR="6829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j-lt"/>
                        </a:rPr>
                        <a:t>1.898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294" marR="6829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j-lt"/>
                        </a:rPr>
                        <a:t>1.889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294" marR="68294" marT="0" marB="0" anchor="ctr"/>
                </a:tc>
                <a:extLst>
                  <a:ext uri="{0D108BD9-81ED-4DB2-BD59-A6C34878D82A}">
                    <a16:rowId xmlns:a16="http://schemas.microsoft.com/office/drawing/2014/main" val="3278209216"/>
                  </a:ext>
                </a:extLst>
              </a:tr>
              <a:tr h="37251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+mj-lt"/>
                        </a:rPr>
                        <a:t>Mean Squared Error</a:t>
                      </a:r>
                      <a:endParaRPr lang="en-US" sz="1400" b="1">
                        <a:solidFill>
                          <a:srgbClr val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294" marR="6829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j-lt"/>
                        </a:rPr>
                        <a:t>6.241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294" marR="6829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j-lt"/>
                        </a:rPr>
                        <a:t>6.176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294" marR="68294" marT="0" marB="0" anchor="ctr"/>
                </a:tc>
                <a:extLst>
                  <a:ext uri="{0D108BD9-81ED-4DB2-BD59-A6C34878D82A}">
                    <a16:rowId xmlns:a16="http://schemas.microsoft.com/office/drawing/2014/main" val="2354367903"/>
                  </a:ext>
                </a:extLst>
              </a:tr>
              <a:tr h="49668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+mj-lt"/>
                        </a:rPr>
                        <a:t>Root Mean Squared Error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294" marR="6829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j-lt"/>
                        </a:rPr>
                        <a:t>2.498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294" marR="6829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j-lt"/>
                        </a:rPr>
                        <a:t>2.485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294" marR="68294" marT="0" marB="0" anchor="ctr"/>
                </a:tc>
                <a:extLst>
                  <a:ext uri="{0D108BD9-81ED-4DB2-BD59-A6C34878D82A}">
                    <a16:rowId xmlns:a16="http://schemas.microsoft.com/office/drawing/2014/main" val="370986682"/>
                  </a:ext>
                </a:extLst>
              </a:tr>
              <a:tr h="49668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+mj-lt"/>
                        </a:rPr>
                        <a:t>Mean Signed Difference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294" marR="6829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j-lt"/>
                        </a:rPr>
                        <a:t>-1.458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294" marR="6829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j-lt"/>
                        </a:rPr>
                        <a:t>-0.013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294" marR="68294" marT="0" marB="0" anchor="ctr"/>
                </a:tc>
                <a:extLst>
                  <a:ext uri="{0D108BD9-81ED-4DB2-BD59-A6C34878D82A}">
                    <a16:rowId xmlns:a16="http://schemas.microsoft.com/office/drawing/2014/main" val="3502616832"/>
                  </a:ext>
                </a:extLst>
              </a:tr>
              <a:tr h="49668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+mj-lt"/>
                        </a:rPr>
                        <a:t>Mean absolute percentage Error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294" marR="6829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j-lt"/>
                        </a:rPr>
                        <a:t>0.665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294" marR="6829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j-lt"/>
                        </a:rPr>
                        <a:t>0.663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294" marR="68294" marT="0" marB="0" anchor="ctr"/>
                </a:tc>
                <a:extLst>
                  <a:ext uri="{0D108BD9-81ED-4DB2-BD59-A6C34878D82A}">
                    <a16:rowId xmlns:a16="http://schemas.microsoft.com/office/drawing/2014/main" val="2215076257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367635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6975"/>
    </mc:Choice>
    <mc:Fallback xmlns="">
      <p:transition spd="slow" advTm="7697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1"/>
            <a:ext cx="10018713" cy="1071418"/>
          </a:xfrm>
        </p:spPr>
        <p:txBody>
          <a:bodyPr/>
          <a:lstStyle/>
          <a:p>
            <a:r>
              <a:rPr lang="en-US" dirty="0" smtClean="0"/>
              <a:t>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09" y="905165"/>
            <a:ext cx="10018713" cy="5643418"/>
          </a:xfrm>
        </p:spPr>
        <p:txBody>
          <a:bodyPr/>
          <a:lstStyle/>
          <a:p>
            <a:r>
              <a:rPr lang="en-US" dirty="0" smtClean="0"/>
              <a:t>In our classification the target is Change in medication.</a:t>
            </a:r>
          </a:p>
          <a:p>
            <a:endParaRPr lang="en-US" dirty="0" smtClean="0"/>
          </a:p>
          <a:p>
            <a:r>
              <a:rPr lang="en-US" dirty="0" smtClean="0"/>
              <a:t>We implemented and compared four different algorithms: </a:t>
            </a:r>
          </a:p>
          <a:p>
            <a:pPr marL="0" indent="0">
              <a:buNone/>
            </a:pPr>
            <a:r>
              <a:rPr lang="en-US" dirty="0" smtClean="0"/>
              <a:t>Naïve Bayes, Decision Tree, Logistic Regression, Artificial Neural Networks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We fitted all on train set and evaluated their performance on test set.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37E4D-3CC1-4229-B095-151A00E61EE2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91" y="6186075"/>
            <a:ext cx="840509" cy="54507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69857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6975"/>
    </mc:Choice>
    <mc:Fallback xmlns="">
      <p:transition spd="slow" advTm="7697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1"/>
            <a:ext cx="10018713" cy="1071418"/>
          </a:xfrm>
        </p:spPr>
        <p:txBody>
          <a:bodyPr/>
          <a:lstStyle/>
          <a:p>
            <a:r>
              <a:rPr lang="en-US" dirty="0" smtClean="0"/>
              <a:t>Classification (cont.)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37E4D-3CC1-4229-B095-151A00E61EE2}" type="slidenum">
              <a:rPr lang="en-US" smtClean="0"/>
              <a:t>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91" y="6186075"/>
            <a:ext cx="840509" cy="545070"/>
          </a:xfrm>
          <a:prstGeom prst="rect">
            <a:avLst/>
          </a:prstGeom>
        </p:spPr>
      </p:pic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2173287" y="3461327"/>
            <a:ext cx="10018713" cy="3124201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It can be seen that ANN is the best model.</a:t>
            </a:r>
            <a:endParaRPr lang="en-US" dirty="0"/>
          </a:p>
        </p:txBody>
      </p:sp>
      <p:graphicFrame>
        <p:nvGraphicFramePr>
          <p:cNvPr id="16" name="Content Placeholder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59253406"/>
              </p:ext>
            </p:extLst>
          </p:nvPr>
        </p:nvGraphicFramePr>
        <p:xfrm>
          <a:off x="2259170" y="1381316"/>
          <a:ext cx="8302737" cy="3477011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1997255">
                  <a:extLst>
                    <a:ext uri="{9D8B030D-6E8A-4147-A177-3AD203B41FA5}">
                      <a16:colId xmlns:a16="http://schemas.microsoft.com/office/drawing/2014/main" val="1458781344"/>
                    </a:ext>
                  </a:extLst>
                </a:gridCol>
                <a:gridCol w="1027579">
                  <a:extLst>
                    <a:ext uri="{9D8B030D-6E8A-4147-A177-3AD203B41FA5}">
                      <a16:colId xmlns:a16="http://schemas.microsoft.com/office/drawing/2014/main" val="969317554"/>
                    </a:ext>
                  </a:extLst>
                </a:gridCol>
                <a:gridCol w="1273023">
                  <a:extLst>
                    <a:ext uri="{9D8B030D-6E8A-4147-A177-3AD203B41FA5}">
                      <a16:colId xmlns:a16="http://schemas.microsoft.com/office/drawing/2014/main" val="2880227181"/>
                    </a:ext>
                  </a:extLst>
                </a:gridCol>
                <a:gridCol w="1212526">
                  <a:extLst>
                    <a:ext uri="{9D8B030D-6E8A-4147-A177-3AD203B41FA5}">
                      <a16:colId xmlns:a16="http://schemas.microsoft.com/office/drawing/2014/main" val="2058116685"/>
                    </a:ext>
                  </a:extLst>
                </a:gridCol>
                <a:gridCol w="1384510">
                  <a:extLst>
                    <a:ext uri="{9D8B030D-6E8A-4147-A177-3AD203B41FA5}">
                      <a16:colId xmlns:a16="http://schemas.microsoft.com/office/drawing/2014/main" val="3015027667"/>
                    </a:ext>
                  </a:extLst>
                </a:gridCol>
                <a:gridCol w="1407844">
                  <a:extLst>
                    <a:ext uri="{9D8B030D-6E8A-4147-A177-3AD203B41FA5}">
                      <a16:colId xmlns:a16="http://schemas.microsoft.com/office/drawing/2014/main" val="3021714840"/>
                    </a:ext>
                  </a:extLst>
                </a:gridCol>
              </a:tblGrid>
              <a:tr h="77266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j-lt"/>
                        </a:rPr>
                        <a:t> 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j-lt"/>
                        </a:rPr>
                        <a:t>Accuracy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j-lt"/>
                        </a:rPr>
                        <a:t>Recall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j-lt"/>
                        </a:rPr>
                        <a:t>Precision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j-lt"/>
                        </a:rPr>
                        <a:t>F-measure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j-lt"/>
                        </a:rPr>
                        <a:t>Area Under Curve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65633033"/>
                  </a:ext>
                </a:extLst>
              </a:tr>
              <a:tr h="57950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j-lt"/>
                        </a:rPr>
                        <a:t>Naïve Bayes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j-lt"/>
                        </a:rPr>
                        <a:t>54.20%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j-lt"/>
                        </a:rPr>
                        <a:t>00.10%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+mj-lt"/>
                        </a:rPr>
                        <a:t>100.00%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j-lt"/>
                        </a:rPr>
                        <a:t>00.10%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j-lt"/>
                        </a:rPr>
                        <a:t>0.7730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94237297"/>
                  </a:ext>
                </a:extLst>
              </a:tr>
              <a:tr h="57950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j-lt"/>
                        </a:rPr>
                        <a:t>Decision Tree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j-lt"/>
                        </a:rPr>
                        <a:t>66.30%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j-lt"/>
                        </a:rPr>
                        <a:t>63.30%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j-lt"/>
                        </a:rPr>
                        <a:t>63.30%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j-lt"/>
                        </a:rPr>
                        <a:t>63.30%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j-lt"/>
                        </a:rPr>
                        <a:t>0.7018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01047142"/>
                  </a:ext>
                </a:extLst>
              </a:tr>
              <a:tr h="77266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j-lt"/>
                        </a:rPr>
                        <a:t>Logistic Regression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j-lt"/>
                        </a:rPr>
                        <a:t>71.90%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j-lt"/>
                        </a:rPr>
                        <a:t>84.66%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j-lt"/>
                        </a:rPr>
                        <a:t>61.10%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j-lt"/>
                        </a:rPr>
                        <a:t>73.40%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j-lt"/>
                        </a:rPr>
                        <a:t>0.8018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17883851"/>
                  </a:ext>
                </a:extLst>
              </a:tr>
              <a:tr h="77266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j-lt"/>
                        </a:rPr>
                        <a:t>Artificial Neural Network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+mj-lt"/>
                        </a:rPr>
                        <a:t>72.30%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+mj-lt"/>
                        </a:rPr>
                        <a:t>84.74%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j-lt"/>
                        </a:rPr>
                        <a:t>65.20%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+mj-lt"/>
                        </a:rPr>
                        <a:t>73.70%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+mj-lt"/>
                        </a:rPr>
                        <a:t>0.8029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94271283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020760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6975"/>
    </mc:Choice>
    <mc:Fallback xmlns="">
      <p:transition spd="slow" advTm="7697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1"/>
            <a:ext cx="10018713" cy="1071418"/>
          </a:xfrm>
        </p:spPr>
        <p:txBody>
          <a:bodyPr/>
          <a:lstStyle/>
          <a:p>
            <a:r>
              <a:rPr lang="en-US" dirty="0" smtClean="0"/>
              <a:t>Classification (cont.)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37E4D-3CC1-4229-B095-151A00E61EE2}" type="slidenum">
              <a:rPr lang="en-US" smtClean="0"/>
              <a:t>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91" y="6186075"/>
            <a:ext cx="840509" cy="545070"/>
          </a:xfrm>
          <a:prstGeom prst="rect">
            <a:avLst/>
          </a:prstGeom>
        </p:spPr>
      </p:pic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68216097"/>
              </p:ext>
            </p:extLst>
          </p:nvPr>
        </p:nvGraphicFramePr>
        <p:xfrm>
          <a:off x="1240184" y="833665"/>
          <a:ext cx="9987255" cy="56249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008505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6975"/>
    </mc:Choice>
    <mc:Fallback xmlns="">
      <p:transition spd="slow" advTm="7697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|9.4|13.1|11.9|12.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|9.4|13.1|11.9|12.8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|9.4|13.1|11.9|12.8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|9.4|13.1|11.9|12.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|9.4|13.1|11.9|12.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|9.4|13.1|11.9|12.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|9.4|13.1|11.9|12.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|9.4|13.1|11.9|12.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|9.4|13.1|11.9|12.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|9.4|13.1|11.9|12.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|9.4|13.1|11.9|12.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|9.4|13.1|11.9|12.8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EB8F22"/>
      </a:accent1>
      <a:accent2>
        <a:srgbClr val="CD4223"/>
      </a:accent2>
      <a:accent3>
        <a:srgbClr val="A89374"/>
      </a:accent3>
      <a:accent4>
        <a:srgbClr val="83AA67"/>
      </a:accent4>
      <a:accent5>
        <a:srgbClr val="4FA9C1"/>
      </a:accent5>
      <a:accent6>
        <a:srgbClr val="9390AF"/>
      </a:accent6>
      <a:hlink>
        <a:srgbClr val="EC7220"/>
      </a:hlink>
      <a:folHlink>
        <a:srgbClr val="F09355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EBEC8F79-A447-43FC-8E81-85E8468AF3F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8894</TotalTime>
  <Words>499</Words>
  <Application>Microsoft Office PowerPoint</Application>
  <PresentationFormat>Widescreen</PresentationFormat>
  <Paragraphs>131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Times New Roman</vt:lpstr>
      <vt:lpstr>Parallax</vt:lpstr>
      <vt:lpstr>Final Project Presentation </vt:lpstr>
      <vt:lpstr>Introduction</vt:lpstr>
      <vt:lpstr>Preprocessing</vt:lpstr>
      <vt:lpstr>Preprocessing (cont.)</vt:lpstr>
      <vt:lpstr>Regression</vt:lpstr>
      <vt:lpstr>Regression (cont.)</vt:lpstr>
      <vt:lpstr>Classification</vt:lpstr>
      <vt:lpstr>Classification (cont.)</vt:lpstr>
      <vt:lpstr>Classification (cont.)</vt:lpstr>
      <vt:lpstr>Classification (cont.)</vt:lpstr>
      <vt:lpstr>ROC curve and AUC</vt:lpstr>
      <vt:lpstr>Conclusion</vt:lpstr>
      <vt:lpstr>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Diagnostic exam </dc:title>
  <dc:creator>Reza Marzban</dc:creator>
  <cp:lastModifiedBy>Marzban, Reza</cp:lastModifiedBy>
  <cp:revision>66</cp:revision>
  <dcterms:created xsi:type="dcterms:W3CDTF">2019-08-15T21:00:14Z</dcterms:created>
  <dcterms:modified xsi:type="dcterms:W3CDTF">2020-05-05T17:23:54Z</dcterms:modified>
</cp:coreProperties>
</file>