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72" r:id="rId3"/>
    <p:sldId id="473" r:id="rId4"/>
    <p:sldId id="477" r:id="rId5"/>
    <p:sldId id="476" r:id="rId6"/>
    <p:sldId id="474" r:id="rId7"/>
    <p:sldId id="47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4" autoAdjust="0"/>
    <p:restoredTop sz="94660"/>
  </p:normalViewPr>
  <p:slideViewPr>
    <p:cSldViewPr snapToGrid="0">
      <p:cViewPr varScale="1">
        <p:scale>
          <a:sx n="93" d="100"/>
          <a:sy n="93" d="100"/>
        </p:scale>
        <p:origin x="10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6536570-7110-4CC5-A760-06FBB55D180B}" type="datetimeFigureOut">
              <a:rPr lang="en-US" smtClean="0"/>
              <a:t>7/25/2019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3373582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6570-7110-4CC5-A760-06FBB55D180B}"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286710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6536570-7110-4CC5-A760-06FBB55D180B}"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2098058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6536570-7110-4CC5-A760-06FBB55D180B}"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1083930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536570-7110-4CC5-A760-06FBB55D180B}"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1361081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536570-7110-4CC5-A760-06FBB55D180B}" type="datetimeFigureOut">
              <a:rPr lang="en-US" smtClean="0"/>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2325338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536570-7110-4CC5-A760-06FBB55D180B}" type="datetimeFigureOut">
              <a:rPr lang="en-US" smtClean="0"/>
              <a:t>7/25/2019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14699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6536570-7110-4CC5-A760-06FBB55D180B}"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4004531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6536570-7110-4CC5-A760-06FBB55D180B}"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250196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6570-7110-4CC5-A760-06FBB55D180B}"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213007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536570-7110-4CC5-A760-06FBB55D180B}"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228307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536570-7110-4CC5-A760-06FBB55D180B}"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21566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36570-7110-4CC5-A760-06FBB55D180B}" type="datetimeFigureOut">
              <a:rPr lang="en-US" smtClean="0"/>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319649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36570-7110-4CC5-A760-06FBB55D180B}" type="datetimeFigureOut">
              <a:rPr lang="en-US" smtClean="0"/>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13039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36570-7110-4CC5-A760-06FBB55D180B}" type="datetimeFigureOut">
              <a:rPr lang="en-US" smtClean="0"/>
              <a:t>7/25/2019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195744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6570-7110-4CC5-A760-06FBB55D180B}"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385432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6570-7110-4CC5-A760-06FBB55D180B}"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0F24DF2-F1CC-4C31-B4EE-2858C4AEB229}" type="slidenum">
              <a:rPr lang="en-US" smtClean="0"/>
              <a:t>‹#›</a:t>
            </a:fld>
            <a:endParaRPr lang="en-US"/>
          </a:p>
        </p:txBody>
      </p:sp>
    </p:spTree>
    <p:extLst>
      <p:ext uri="{BB962C8B-B14F-4D97-AF65-F5344CB8AC3E}">
        <p14:creationId xmlns:p14="http://schemas.microsoft.com/office/powerpoint/2010/main" val="199831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6536570-7110-4CC5-A760-06FBB55D180B}" type="datetimeFigureOut">
              <a:rPr lang="en-US" smtClean="0"/>
              <a:t>7/25/2019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0F24DF2-F1CC-4C31-B4EE-2858C4AEB229}" type="slidenum">
              <a:rPr lang="en-US" smtClean="0"/>
              <a:t>‹#›</a:t>
            </a:fld>
            <a:endParaRPr lang="en-US"/>
          </a:p>
        </p:txBody>
      </p:sp>
    </p:spTree>
    <p:extLst>
      <p:ext uri="{BB962C8B-B14F-4D97-AF65-F5344CB8AC3E}">
        <p14:creationId xmlns:p14="http://schemas.microsoft.com/office/powerpoint/2010/main" val="3850768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272F-AB56-454C-BFD4-6B00F31F1152}"/>
              </a:ext>
            </a:extLst>
          </p:cNvPr>
          <p:cNvSpPr>
            <a:spLocks noGrp="1"/>
          </p:cNvSpPr>
          <p:nvPr>
            <p:ph type="ctrTitle"/>
          </p:nvPr>
        </p:nvSpPr>
        <p:spPr>
          <a:xfrm>
            <a:off x="1154955" y="2730499"/>
            <a:ext cx="8825658" cy="2046881"/>
          </a:xfrm>
        </p:spPr>
        <p:txBody>
          <a:bodyPr/>
          <a:lstStyle/>
          <a:p>
            <a:r>
              <a:rPr lang="en-US" dirty="0"/>
              <a:t>Reinforcement Learning Tutorial</a:t>
            </a:r>
          </a:p>
        </p:txBody>
      </p:sp>
      <p:sp>
        <p:nvSpPr>
          <p:cNvPr id="3" name="Subtitle 2">
            <a:extLst>
              <a:ext uri="{FF2B5EF4-FFF2-40B4-BE49-F238E27FC236}">
                <a16:creationId xmlns:a16="http://schemas.microsoft.com/office/drawing/2014/main" id="{A2FC7023-31BF-4E68-B29C-1070804765F9}"/>
              </a:ext>
            </a:extLst>
          </p:cNvPr>
          <p:cNvSpPr>
            <a:spLocks noGrp="1"/>
          </p:cNvSpPr>
          <p:nvPr>
            <p:ph type="subTitle" idx="1"/>
          </p:nvPr>
        </p:nvSpPr>
        <p:spPr/>
        <p:txBody>
          <a:bodyPr/>
          <a:lstStyle/>
          <a:p>
            <a:r>
              <a:rPr lang="en-US" dirty="0"/>
              <a:t>Reza Marzban</a:t>
            </a:r>
          </a:p>
        </p:txBody>
      </p:sp>
    </p:spTree>
    <p:extLst>
      <p:ext uri="{BB962C8B-B14F-4D97-AF65-F5344CB8AC3E}">
        <p14:creationId xmlns:p14="http://schemas.microsoft.com/office/powerpoint/2010/main" val="365261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AAC6-86A5-430F-AA20-0CBEC28309B1}"/>
              </a:ext>
            </a:extLst>
          </p:cNvPr>
          <p:cNvSpPr>
            <a:spLocks noGrp="1"/>
          </p:cNvSpPr>
          <p:nvPr>
            <p:ph type="title"/>
          </p:nvPr>
        </p:nvSpPr>
        <p:spPr/>
        <p:txBody>
          <a:bodyPr/>
          <a:lstStyle/>
          <a:p>
            <a:r>
              <a:rPr lang="en-US" dirty="0"/>
              <a:t>Main concept</a:t>
            </a:r>
          </a:p>
        </p:txBody>
      </p:sp>
      <p:sp>
        <p:nvSpPr>
          <p:cNvPr id="3" name="Content Placeholder 2">
            <a:extLst>
              <a:ext uri="{FF2B5EF4-FFF2-40B4-BE49-F238E27FC236}">
                <a16:creationId xmlns:a16="http://schemas.microsoft.com/office/drawing/2014/main" id="{672CD8E6-A317-44A7-B6E7-2CF2BFC8FD88}"/>
              </a:ext>
            </a:extLst>
          </p:cNvPr>
          <p:cNvSpPr>
            <a:spLocks noGrp="1"/>
          </p:cNvSpPr>
          <p:nvPr>
            <p:ph idx="1"/>
          </p:nvPr>
        </p:nvSpPr>
        <p:spPr>
          <a:xfrm>
            <a:off x="421139" y="2247900"/>
            <a:ext cx="10769600" cy="4610100"/>
          </a:xfrm>
        </p:spPr>
        <p:txBody>
          <a:bodyPr>
            <a:normAutofit/>
          </a:bodyPr>
          <a:lstStyle/>
          <a:p>
            <a:r>
              <a:rPr lang="en-US" sz="2667" dirty="0"/>
              <a:t>Sub-area of ML.</a:t>
            </a:r>
          </a:p>
          <a:p>
            <a:endParaRPr lang="en-US" sz="2667" dirty="0"/>
          </a:p>
          <a:p>
            <a:r>
              <a:rPr lang="en-US" sz="2667" dirty="0"/>
              <a:t>All about taking suitable action to maximize reward based on data from environment.</a:t>
            </a:r>
          </a:p>
          <a:p>
            <a:endParaRPr lang="en-US" sz="2667" dirty="0"/>
          </a:p>
          <a:p>
            <a:r>
              <a:rPr lang="en-US" sz="2667" dirty="0"/>
              <a:t>The input is the initial state of the agent</a:t>
            </a:r>
          </a:p>
          <a:p>
            <a:endParaRPr lang="en-US" sz="2667" dirty="0"/>
          </a:p>
          <a:p>
            <a:r>
              <a:rPr lang="en-US" sz="2667" dirty="0"/>
              <a:t>Output is the reward or the punishment of agent based on its action.</a:t>
            </a:r>
          </a:p>
        </p:txBody>
      </p:sp>
      <p:sp>
        <p:nvSpPr>
          <p:cNvPr id="4" name="Slide Number Placeholder 3">
            <a:extLst>
              <a:ext uri="{FF2B5EF4-FFF2-40B4-BE49-F238E27FC236}">
                <a16:creationId xmlns:a16="http://schemas.microsoft.com/office/drawing/2014/main" id="{63166CF6-980B-43E2-B72E-00F831CD15A6}"/>
              </a:ext>
            </a:extLst>
          </p:cNvPr>
          <p:cNvSpPr>
            <a:spLocks noGrp="1"/>
          </p:cNvSpPr>
          <p:nvPr>
            <p:ph type="sldNum" sz="quarter" idx="12"/>
          </p:nvPr>
        </p:nvSpPr>
        <p:spPr/>
        <p:txBody>
          <a:bodyPr/>
          <a:lstStyle/>
          <a:p>
            <a:pPr>
              <a:defRPr/>
            </a:pPr>
            <a:fld id="{2823DBDF-EE4E-4B46-9C79-96D2F8499698}" type="slidenum">
              <a:rPr lang="en-US" smtClean="0"/>
              <a:pPr>
                <a:defRPr/>
              </a:pPr>
              <a:t>2</a:t>
            </a:fld>
            <a:endParaRPr lang="en-US" dirty="0"/>
          </a:p>
        </p:txBody>
      </p:sp>
    </p:spTree>
    <p:extLst>
      <p:ext uri="{BB962C8B-B14F-4D97-AF65-F5344CB8AC3E}">
        <p14:creationId xmlns:p14="http://schemas.microsoft.com/office/powerpoint/2010/main" val="72464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5" name="Rectangle 7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77AF3C-5500-454E-954B-BFD51B1EB9BB}"/>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Main concept</a:t>
            </a:r>
          </a:p>
        </p:txBody>
      </p:sp>
      <p:grpSp>
        <p:nvGrpSpPr>
          <p:cNvPr id="77" name="Group 7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78" name="Rectangle 7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4" name="Slide Number Placeholder 3">
            <a:extLst>
              <a:ext uri="{FF2B5EF4-FFF2-40B4-BE49-F238E27FC236}">
                <a16:creationId xmlns:a16="http://schemas.microsoft.com/office/drawing/2014/main" id="{D8354D7A-3FFF-424A-8C55-8F67B939FB51}"/>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defRPr/>
            </a:pPr>
            <a:fld id="{2823DBDF-EE4E-4B46-9C79-96D2F8499698}" type="slidenum">
              <a:rPr lang="en-US">
                <a:solidFill>
                  <a:srgbClr val="FFFFFF"/>
                </a:solidFill>
              </a:rPr>
              <a:pPr defTabSz="914400">
                <a:spcAft>
                  <a:spcPts val="600"/>
                </a:spcAft>
                <a:defRPr/>
              </a:pPr>
              <a:t>3</a:t>
            </a:fld>
            <a:endParaRPr lang="en-US">
              <a:solidFill>
                <a:srgbClr val="FFFFFF"/>
              </a:solidFill>
            </a:endParaRPr>
          </a:p>
        </p:txBody>
      </p:sp>
      <p:pic>
        <p:nvPicPr>
          <p:cNvPr id="1026" name="Picture 2" descr="https://cdncontribute.geeksforgeeks.org/wp-content/uploads/Untitled-95.png">
            <a:extLst>
              <a:ext uri="{FF2B5EF4-FFF2-40B4-BE49-F238E27FC236}">
                <a16:creationId xmlns:a16="http://schemas.microsoft.com/office/drawing/2014/main" id="{D23FCCD8-B1BD-4554-B73D-60CE20909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09763" y="1198049"/>
            <a:ext cx="6443180" cy="4461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31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6" name="Rectangle 7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9" name="Rectangle 7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83" name="Rectangle 82">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6B1B82-BC22-42CD-9B15-5EEB9CECC5BA}"/>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a:solidFill>
                  <a:srgbClr val="EBEBEB"/>
                </a:solidFill>
                <a:latin typeface="+mj-lt"/>
                <a:ea typeface="+mj-ea"/>
                <a:cs typeface="+mj-cs"/>
              </a:rPr>
              <a:t>Main Concept</a:t>
            </a:r>
          </a:p>
        </p:txBody>
      </p:sp>
      <p:sp>
        <p:nvSpPr>
          <p:cNvPr id="4" name="Slide Number Placeholder 3">
            <a:extLst>
              <a:ext uri="{FF2B5EF4-FFF2-40B4-BE49-F238E27FC236}">
                <a16:creationId xmlns:a16="http://schemas.microsoft.com/office/drawing/2014/main" id="{AC1A0AC6-C89F-4805-AC14-5CEF659BB667}"/>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defRPr/>
            </a:pPr>
            <a:fld id="{2823DBDF-EE4E-4B46-9C79-96D2F8499698}" type="slidenum">
              <a:rPr lang="en-US">
                <a:solidFill>
                  <a:srgbClr val="FFFFFF"/>
                </a:solidFill>
              </a:rPr>
              <a:pPr defTabSz="914400">
                <a:spcAft>
                  <a:spcPts val="600"/>
                </a:spcAft>
                <a:defRPr/>
              </a:pPr>
              <a:t>4</a:t>
            </a:fld>
            <a:endParaRPr lang="en-US">
              <a:solidFill>
                <a:srgbClr val="FFFFFF"/>
              </a:solidFill>
            </a:endParaRPr>
          </a:p>
        </p:txBody>
      </p:sp>
      <p:pic>
        <p:nvPicPr>
          <p:cNvPr id="3078" name="Picture 6" descr="Reinforcement Learning Fig. 1">
            <a:extLst>
              <a:ext uri="{FF2B5EF4-FFF2-40B4-BE49-F238E27FC236}">
                <a16:creationId xmlns:a16="http://schemas.microsoft.com/office/drawing/2014/main" id="{88DC1879-B20D-46E2-A942-8F79D468F3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09763" y="2181792"/>
            <a:ext cx="6470907" cy="2491299"/>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37318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6B94-63D6-4447-8003-B88E15243E2C}"/>
              </a:ext>
            </a:extLst>
          </p:cNvPr>
          <p:cNvSpPr>
            <a:spLocks noGrp="1"/>
          </p:cNvSpPr>
          <p:nvPr>
            <p:ph type="title"/>
          </p:nvPr>
        </p:nvSpPr>
        <p:spPr/>
        <p:txBody>
          <a:bodyPr/>
          <a:lstStyle/>
          <a:p>
            <a:r>
              <a:rPr lang="en-US" dirty="0"/>
              <a:t>Key terms</a:t>
            </a:r>
          </a:p>
        </p:txBody>
      </p:sp>
      <p:sp>
        <p:nvSpPr>
          <p:cNvPr id="3" name="Content Placeholder 2">
            <a:extLst>
              <a:ext uri="{FF2B5EF4-FFF2-40B4-BE49-F238E27FC236}">
                <a16:creationId xmlns:a16="http://schemas.microsoft.com/office/drawing/2014/main" id="{A9F02031-D29B-411A-836B-4C98194788E5}"/>
              </a:ext>
            </a:extLst>
          </p:cNvPr>
          <p:cNvSpPr>
            <a:spLocks noGrp="1"/>
          </p:cNvSpPr>
          <p:nvPr>
            <p:ph idx="1"/>
          </p:nvPr>
        </p:nvSpPr>
        <p:spPr>
          <a:xfrm>
            <a:off x="612877" y="2286000"/>
            <a:ext cx="10769600" cy="4457700"/>
          </a:xfrm>
        </p:spPr>
        <p:txBody>
          <a:bodyPr>
            <a:normAutofit fontScale="92500" lnSpcReduction="10000"/>
          </a:bodyPr>
          <a:lstStyle/>
          <a:p>
            <a:r>
              <a:rPr lang="en-US" sz="2667" b="1" dirty="0"/>
              <a:t>Environment</a:t>
            </a:r>
            <a:r>
              <a:rPr lang="en-US" sz="2667" dirty="0"/>
              <a:t>: Physical world in which the agent operates</a:t>
            </a:r>
          </a:p>
          <a:p>
            <a:endParaRPr lang="en-US" sz="2000" dirty="0"/>
          </a:p>
          <a:p>
            <a:r>
              <a:rPr lang="en-US" sz="2667" b="1" dirty="0"/>
              <a:t>State</a:t>
            </a:r>
            <a:r>
              <a:rPr lang="en-US" sz="2667" dirty="0"/>
              <a:t>: Current situation of the agent</a:t>
            </a:r>
          </a:p>
          <a:p>
            <a:endParaRPr lang="en-US" sz="2000" dirty="0"/>
          </a:p>
          <a:p>
            <a:r>
              <a:rPr lang="en-US" sz="2667" b="1" dirty="0"/>
              <a:t>Reward</a:t>
            </a:r>
            <a:r>
              <a:rPr lang="en-US" sz="2667" dirty="0"/>
              <a:t>: Feedback from the environment</a:t>
            </a:r>
          </a:p>
          <a:p>
            <a:endParaRPr lang="en-US" sz="2000" dirty="0"/>
          </a:p>
          <a:p>
            <a:r>
              <a:rPr lang="en-US" sz="2667" b="1" dirty="0"/>
              <a:t>Policy</a:t>
            </a:r>
            <a:r>
              <a:rPr lang="en-US" sz="2667" dirty="0"/>
              <a:t>: Method to map agent’s state to actions</a:t>
            </a:r>
          </a:p>
          <a:p>
            <a:endParaRPr lang="en-US" sz="2000" dirty="0"/>
          </a:p>
          <a:p>
            <a:r>
              <a:rPr lang="en-US" sz="2667" b="1" dirty="0"/>
              <a:t>Value</a:t>
            </a:r>
            <a:r>
              <a:rPr lang="en-US" sz="2667" dirty="0"/>
              <a:t>: Future reward that an agent would receive by taking an action in a particular state</a:t>
            </a:r>
          </a:p>
          <a:p>
            <a:endParaRPr lang="en-US" dirty="0"/>
          </a:p>
        </p:txBody>
      </p:sp>
      <p:sp>
        <p:nvSpPr>
          <p:cNvPr id="4" name="Slide Number Placeholder 3">
            <a:extLst>
              <a:ext uri="{FF2B5EF4-FFF2-40B4-BE49-F238E27FC236}">
                <a16:creationId xmlns:a16="http://schemas.microsoft.com/office/drawing/2014/main" id="{63AD4F49-79D8-4589-9A99-73EDE7B4A5DE}"/>
              </a:ext>
            </a:extLst>
          </p:cNvPr>
          <p:cNvSpPr>
            <a:spLocks noGrp="1"/>
          </p:cNvSpPr>
          <p:nvPr>
            <p:ph type="sldNum" sz="quarter" idx="12"/>
          </p:nvPr>
        </p:nvSpPr>
        <p:spPr/>
        <p:txBody>
          <a:bodyPr/>
          <a:lstStyle/>
          <a:p>
            <a:pPr>
              <a:defRPr/>
            </a:pPr>
            <a:fld id="{2823DBDF-EE4E-4B46-9C79-96D2F8499698}" type="slidenum">
              <a:rPr lang="en-US" smtClean="0"/>
              <a:pPr>
                <a:defRPr/>
              </a:pPr>
              <a:t>5</a:t>
            </a:fld>
            <a:endParaRPr lang="en-US" dirty="0"/>
          </a:p>
        </p:txBody>
      </p:sp>
    </p:spTree>
    <p:extLst>
      <p:ext uri="{BB962C8B-B14F-4D97-AF65-F5344CB8AC3E}">
        <p14:creationId xmlns:p14="http://schemas.microsoft.com/office/powerpoint/2010/main" val="258466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4A0423F-E814-45D7-99CC-F9A86E148104}"/>
              </a:ext>
            </a:extLst>
          </p:cNvPr>
          <p:cNvSpPr>
            <a:spLocks noGrp="1"/>
          </p:cNvSpPr>
          <p:nvPr>
            <p:ph type="title"/>
          </p:nvPr>
        </p:nvSpPr>
        <p:spPr>
          <a:xfrm>
            <a:off x="1154954" y="973668"/>
            <a:ext cx="8761413" cy="706964"/>
          </a:xfrm>
        </p:spPr>
        <p:txBody>
          <a:bodyPr>
            <a:normAutofit/>
          </a:bodyPr>
          <a:lstStyle/>
          <a:p>
            <a:r>
              <a:rPr lang="en-US">
                <a:solidFill>
                  <a:srgbClr val="FFFFFF"/>
                </a:solidFill>
              </a:rPr>
              <a:t>Reinforcement vs Supervised learning</a:t>
            </a:r>
          </a:p>
        </p:txBody>
      </p:sp>
      <p:sp>
        <p:nvSpPr>
          <p:cNvPr id="17" name="Rectangle 16">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BC73990-DC96-45AF-89AF-2E0EF7992687}"/>
              </a:ext>
            </a:extLst>
          </p:cNvPr>
          <p:cNvSpPr>
            <a:spLocks noGrp="1"/>
          </p:cNvSpPr>
          <p:nvPr>
            <p:ph type="sldNum" sz="quarter" idx="12"/>
          </p:nvPr>
        </p:nvSpPr>
        <p:spPr>
          <a:xfrm>
            <a:off x="10352540" y="295729"/>
            <a:ext cx="838199" cy="767687"/>
          </a:xfrm>
        </p:spPr>
        <p:txBody>
          <a:bodyPr>
            <a:normAutofit/>
          </a:bodyPr>
          <a:lstStyle/>
          <a:p>
            <a:pPr>
              <a:spcAft>
                <a:spcPts val="600"/>
              </a:spcAft>
              <a:defRPr/>
            </a:pPr>
            <a:fld id="{2823DBDF-EE4E-4B46-9C79-96D2F8499698}" type="slidenum">
              <a:rPr lang="en-US">
                <a:solidFill>
                  <a:srgbClr val="FFFFFF"/>
                </a:solidFill>
              </a:rPr>
              <a:pPr>
                <a:spcAft>
                  <a:spcPts val="600"/>
                </a:spcAft>
                <a:defRPr/>
              </a:pPr>
              <a:t>6</a:t>
            </a:fld>
            <a:endParaRPr lang="en-US">
              <a:solidFill>
                <a:srgbClr val="FFFFFF"/>
              </a:solidFill>
            </a:endParaRPr>
          </a:p>
        </p:txBody>
      </p:sp>
      <p:graphicFrame>
        <p:nvGraphicFramePr>
          <p:cNvPr id="8" name="Content Placeholder 7">
            <a:extLst>
              <a:ext uri="{FF2B5EF4-FFF2-40B4-BE49-F238E27FC236}">
                <a16:creationId xmlns:a16="http://schemas.microsoft.com/office/drawing/2014/main" id="{7FE05A9C-6177-42E9-9A1E-4576DA866FDE}"/>
              </a:ext>
            </a:extLst>
          </p:cNvPr>
          <p:cNvGraphicFramePr>
            <a:graphicFrameLocks noGrp="1"/>
          </p:cNvGraphicFramePr>
          <p:nvPr>
            <p:ph idx="1"/>
            <p:extLst>
              <p:ext uri="{D42A27DB-BD31-4B8C-83A1-F6EECF244321}">
                <p14:modId xmlns:p14="http://schemas.microsoft.com/office/powerpoint/2010/main" val="329040939"/>
              </p:ext>
            </p:extLst>
          </p:nvPr>
        </p:nvGraphicFramePr>
        <p:xfrm>
          <a:off x="1283308" y="2052635"/>
          <a:ext cx="9625384" cy="3450982"/>
        </p:xfrm>
        <a:graphic>
          <a:graphicData uri="http://schemas.openxmlformats.org/drawingml/2006/table">
            <a:tbl>
              <a:tblPr firstRow="1" bandRow="1">
                <a:noFill/>
                <a:tableStyleId>{21E4AEA4-8DFA-4A89-87EB-49C32662AFE0}</a:tableStyleId>
              </a:tblPr>
              <a:tblGrid>
                <a:gridCol w="4812692">
                  <a:extLst>
                    <a:ext uri="{9D8B030D-6E8A-4147-A177-3AD203B41FA5}">
                      <a16:colId xmlns:a16="http://schemas.microsoft.com/office/drawing/2014/main" val="468997721"/>
                    </a:ext>
                  </a:extLst>
                </a:gridCol>
                <a:gridCol w="4812692">
                  <a:extLst>
                    <a:ext uri="{9D8B030D-6E8A-4147-A177-3AD203B41FA5}">
                      <a16:colId xmlns:a16="http://schemas.microsoft.com/office/drawing/2014/main" val="183231097"/>
                    </a:ext>
                  </a:extLst>
                </a:gridCol>
              </a:tblGrid>
              <a:tr h="563925">
                <a:tc>
                  <a:txBody>
                    <a:bodyPr/>
                    <a:lstStyle/>
                    <a:p>
                      <a:pPr algn="ctr" fontAlgn="base"/>
                      <a:r>
                        <a:rPr lang="en-US" sz="2000" b="1" cap="all">
                          <a:solidFill>
                            <a:schemeClr val="tx1">
                              <a:lumMod val="75000"/>
                              <a:lumOff val="25000"/>
                            </a:schemeClr>
                          </a:solidFill>
                          <a:effectLst/>
                          <a:latin typeface="Times New Roman" panose="02020603050405020304" pitchFamily="18" charset="0"/>
                          <a:cs typeface="Times New Roman" panose="02020603050405020304" pitchFamily="18" charset="0"/>
                        </a:rPr>
                        <a:t>REINFORCEMENT LEARNING</a:t>
                      </a:r>
                    </a:p>
                  </a:txBody>
                  <a:tcPr marL="220283" marR="132170" marT="132170" marB="132170"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base"/>
                      <a:r>
                        <a:rPr lang="en-US" sz="2000" b="1" cap="all">
                          <a:solidFill>
                            <a:schemeClr val="tx1">
                              <a:lumMod val="75000"/>
                              <a:lumOff val="25000"/>
                            </a:schemeClr>
                          </a:solidFill>
                          <a:effectLst/>
                          <a:latin typeface="Times New Roman" panose="02020603050405020304" pitchFamily="18" charset="0"/>
                          <a:cs typeface="Times New Roman" panose="02020603050405020304" pitchFamily="18" charset="0"/>
                        </a:rPr>
                        <a:t>SUPERVISED LEARNING</a:t>
                      </a:r>
                    </a:p>
                  </a:txBody>
                  <a:tcPr marL="220283" marR="132170" marT="132170" marB="132170"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729510404"/>
                  </a:ext>
                </a:extLst>
              </a:tr>
              <a:tr h="1086729">
                <a:tc>
                  <a:txBody>
                    <a:bodyPr/>
                    <a:lstStyle/>
                    <a:p>
                      <a:pPr algn="just" fontAlgn="base"/>
                      <a:r>
                        <a:rPr lang="en-US" sz="1600">
                          <a:solidFill>
                            <a:schemeClr val="tx1">
                              <a:lumMod val="75000"/>
                              <a:lumOff val="25000"/>
                            </a:schemeClr>
                          </a:solidFill>
                          <a:effectLst/>
                        </a:rPr>
                        <a:t>Reinforcement learning is all about making decisions sequentially. In simple words we can say that the out depends on the state of the current input and the next input depends on the output of the previous input</a:t>
                      </a:r>
                      <a:endParaRPr lang="en-US" sz="1600" b="0">
                        <a:solidFill>
                          <a:schemeClr val="tx1">
                            <a:lumMod val="75000"/>
                            <a:lumOff val="25000"/>
                          </a:schemeClr>
                        </a:solidFill>
                        <a:effectLst/>
                      </a:endParaRPr>
                    </a:p>
                  </a:txBody>
                  <a:tcPr marL="220283" marR="114547" marT="114547" marB="114547"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just" fontAlgn="base"/>
                      <a:r>
                        <a:rPr lang="en-US" sz="1600">
                          <a:solidFill>
                            <a:schemeClr val="tx1">
                              <a:lumMod val="75000"/>
                              <a:lumOff val="25000"/>
                            </a:schemeClr>
                          </a:solidFill>
                          <a:effectLst/>
                        </a:rPr>
                        <a:t>In Supervised learning the decision is made on the initial input or the input given at the start</a:t>
                      </a:r>
                      <a:endParaRPr lang="en-US" sz="1600" b="0">
                        <a:solidFill>
                          <a:schemeClr val="tx1">
                            <a:lumMod val="75000"/>
                            <a:lumOff val="25000"/>
                          </a:schemeClr>
                        </a:solidFill>
                        <a:effectLst/>
                      </a:endParaRPr>
                    </a:p>
                  </a:txBody>
                  <a:tcPr marL="220283" marR="114547" marT="114547" marB="114547"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219721876"/>
                  </a:ext>
                </a:extLst>
              </a:tr>
              <a:tr h="675535">
                <a:tc>
                  <a:txBody>
                    <a:bodyPr/>
                    <a:lstStyle/>
                    <a:p>
                      <a:pPr algn="just" fontAlgn="base"/>
                      <a:r>
                        <a:rPr lang="en-US" sz="1600">
                          <a:solidFill>
                            <a:schemeClr val="tx1">
                              <a:lumMod val="75000"/>
                              <a:lumOff val="25000"/>
                            </a:schemeClr>
                          </a:solidFill>
                          <a:effectLst/>
                        </a:rPr>
                        <a:t>In Reinforcement learning decision is dependent, So we give labels to sequences of dependent decisions</a:t>
                      </a:r>
                      <a:endParaRPr lang="en-US" sz="1600" b="0">
                        <a:solidFill>
                          <a:schemeClr val="tx1">
                            <a:lumMod val="75000"/>
                            <a:lumOff val="25000"/>
                          </a:schemeClr>
                        </a:solidFill>
                        <a:effectLst/>
                      </a:endParaRPr>
                    </a:p>
                  </a:txBody>
                  <a:tcPr marL="220283" marR="114547" marT="114547" marB="114547"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fontAlgn="base"/>
                      <a:r>
                        <a:rPr lang="en-US" sz="1600">
                          <a:solidFill>
                            <a:schemeClr val="tx1">
                              <a:lumMod val="75000"/>
                              <a:lumOff val="25000"/>
                            </a:schemeClr>
                          </a:solidFill>
                          <a:effectLst/>
                        </a:rPr>
                        <a:t>Supervised learning the decisions are independent of each other so labels are given to each decision.</a:t>
                      </a:r>
                      <a:endParaRPr lang="en-US" sz="1600" b="0">
                        <a:solidFill>
                          <a:schemeClr val="tx1">
                            <a:lumMod val="75000"/>
                            <a:lumOff val="25000"/>
                          </a:schemeClr>
                        </a:solidFill>
                        <a:effectLst/>
                      </a:endParaRPr>
                    </a:p>
                  </a:txBody>
                  <a:tcPr marL="220283" marR="114547" marT="114547" marB="114547"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455321092"/>
                  </a:ext>
                </a:extLst>
              </a:tr>
              <a:tr h="469937">
                <a:tc>
                  <a:txBody>
                    <a:bodyPr/>
                    <a:lstStyle/>
                    <a:p>
                      <a:pPr algn="l" fontAlgn="base"/>
                      <a:r>
                        <a:rPr lang="en-US" sz="1600">
                          <a:solidFill>
                            <a:schemeClr val="tx1">
                              <a:lumMod val="75000"/>
                              <a:lumOff val="25000"/>
                            </a:schemeClr>
                          </a:solidFill>
                          <a:effectLst/>
                        </a:rPr>
                        <a:t>Example: Chess game</a:t>
                      </a:r>
                      <a:endParaRPr lang="en-US" sz="1600" b="0">
                        <a:solidFill>
                          <a:schemeClr val="tx1">
                            <a:lumMod val="75000"/>
                            <a:lumOff val="25000"/>
                          </a:schemeClr>
                        </a:solidFill>
                        <a:effectLst/>
                      </a:endParaRPr>
                    </a:p>
                  </a:txBody>
                  <a:tcPr marL="220283" marR="114547" marT="114547" marB="114547"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l" fontAlgn="base"/>
                      <a:r>
                        <a:rPr lang="en-US" sz="1600" dirty="0">
                          <a:solidFill>
                            <a:schemeClr val="tx1">
                              <a:lumMod val="75000"/>
                              <a:lumOff val="25000"/>
                            </a:schemeClr>
                          </a:solidFill>
                          <a:effectLst/>
                        </a:rPr>
                        <a:t>Example: Object recognition</a:t>
                      </a:r>
                      <a:endParaRPr lang="en-US" sz="1600" b="0" dirty="0">
                        <a:solidFill>
                          <a:schemeClr val="tx1">
                            <a:lumMod val="75000"/>
                            <a:lumOff val="25000"/>
                          </a:schemeClr>
                        </a:solidFill>
                        <a:effectLst/>
                      </a:endParaRPr>
                    </a:p>
                  </a:txBody>
                  <a:tcPr marL="220283" marR="114547" marT="114547" marB="114547"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3901834089"/>
                  </a:ext>
                </a:extLst>
              </a:tr>
            </a:tbl>
          </a:graphicData>
        </a:graphic>
      </p:graphicFrame>
    </p:spTree>
    <p:extLst>
      <p:ext uri="{BB962C8B-B14F-4D97-AF65-F5344CB8AC3E}">
        <p14:creationId xmlns:p14="http://schemas.microsoft.com/office/powerpoint/2010/main" val="203718325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57AA-C89B-4538-B1DF-6F8CE735524A}"/>
              </a:ext>
            </a:extLst>
          </p:cNvPr>
          <p:cNvSpPr>
            <a:spLocks noGrp="1"/>
          </p:cNvSpPr>
          <p:nvPr>
            <p:ph type="title"/>
          </p:nvPr>
        </p:nvSpPr>
        <p:spPr/>
        <p:txBody>
          <a:bodyPr/>
          <a:lstStyle/>
          <a:p>
            <a:r>
              <a:rPr lang="en-US" dirty="0"/>
              <a:t>RL Practical applications</a:t>
            </a:r>
          </a:p>
        </p:txBody>
      </p:sp>
      <p:sp>
        <p:nvSpPr>
          <p:cNvPr id="3" name="Content Placeholder 2">
            <a:extLst>
              <a:ext uri="{FF2B5EF4-FFF2-40B4-BE49-F238E27FC236}">
                <a16:creationId xmlns:a16="http://schemas.microsoft.com/office/drawing/2014/main" id="{35EF8BF4-B6BB-489E-8B70-DB41D12E074E}"/>
              </a:ext>
            </a:extLst>
          </p:cNvPr>
          <p:cNvSpPr>
            <a:spLocks noGrp="1"/>
          </p:cNvSpPr>
          <p:nvPr>
            <p:ph idx="1"/>
          </p:nvPr>
        </p:nvSpPr>
        <p:spPr>
          <a:xfrm>
            <a:off x="487134" y="2468032"/>
            <a:ext cx="8825659" cy="3416300"/>
          </a:xfrm>
        </p:spPr>
        <p:txBody>
          <a:bodyPr>
            <a:normAutofit fontScale="85000" lnSpcReduction="10000"/>
          </a:bodyPr>
          <a:lstStyle/>
          <a:p>
            <a:endParaRPr lang="en-US" sz="2667" dirty="0"/>
          </a:p>
          <a:p>
            <a:r>
              <a:rPr lang="en-US" sz="2667" dirty="0"/>
              <a:t>RL can be used in robotics for industrial automation.</a:t>
            </a:r>
          </a:p>
          <a:p>
            <a:endParaRPr lang="en-US" sz="2667" dirty="0"/>
          </a:p>
          <a:p>
            <a:r>
              <a:rPr lang="en-US" sz="2667" dirty="0"/>
              <a:t>RL can be used in machine learning and data processing</a:t>
            </a:r>
          </a:p>
          <a:p>
            <a:endParaRPr lang="en-US" sz="2667" dirty="0"/>
          </a:p>
          <a:p>
            <a:r>
              <a:rPr lang="en-US" sz="2667" dirty="0"/>
              <a:t>RL can be used to create training systems that provide custom instruction and materials according to the requirement of students. (</a:t>
            </a:r>
            <a:r>
              <a:rPr lang="en-US" sz="2667" b="1" dirty="0"/>
              <a:t>Human–robot interaction</a:t>
            </a:r>
            <a:r>
              <a:rPr lang="en-US" sz="2667" dirty="0"/>
              <a:t>)</a:t>
            </a:r>
          </a:p>
          <a:p>
            <a:endParaRPr lang="en-US" dirty="0"/>
          </a:p>
        </p:txBody>
      </p:sp>
      <p:sp>
        <p:nvSpPr>
          <p:cNvPr id="4" name="Slide Number Placeholder 3">
            <a:extLst>
              <a:ext uri="{FF2B5EF4-FFF2-40B4-BE49-F238E27FC236}">
                <a16:creationId xmlns:a16="http://schemas.microsoft.com/office/drawing/2014/main" id="{C6952107-0C89-4A0B-B6E7-82A1EE6295BF}"/>
              </a:ext>
            </a:extLst>
          </p:cNvPr>
          <p:cNvSpPr>
            <a:spLocks noGrp="1"/>
          </p:cNvSpPr>
          <p:nvPr>
            <p:ph type="sldNum" sz="quarter" idx="12"/>
          </p:nvPr>
        </p:nvSpPr>
        <p:spPr/>
        <p:txBody>
          <a:bodyPr/>
          <a:lstStyle/>
          <a:p>
            <a:pPr>
              <a:defRPr/>
            </a:pPr>
            <a:fld id="{2823DBDF-EE4E-4B46-9C79-96D2F8499698}" type="slidenum">
              <a:rPr lang="en-US" smtClean="0"/>
              <a:pPr>
                <a:defRPr/>
              </a:pPr>
              <a:t>7</a:t>
            </a:fld>
            <a:endParaRPr lang="en-US" dirty="0"/>
          </a:p>
        </p:txBody>
      </p:sp>
    </p:spTree>
    <p:extLst>
      <p:ext uri="{BB962C8B-B14F-4D97-AF65-F5344CB8AC3E}">
        <p14:creationId xmlns:p14="http://schemas.microsoft.com/office/powerpoint/2010/main" val="3070963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TotalTime>
  <Words>263</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 Boardroom</vt:lpstr>
      <vt:lpstr>Reinforcement Learning Tutorial</vt:lpstr>
      <vt:lpstr>Main concept</vt:lpstr>
      <vt:lpstr>Main concept</vt:lpstr>
      <vt:lpstr>Main Concept</vt:lpstr>
      <vt:lpstr>Key terms</vt:lpstr>
      <vt:lpstr>Reinforcement vs Supervised learning</vt:lpstr>
      <vt:lpstr>RL Practical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Tutorial</dc:title>
  <dc:creator>Marzban, Reza</dc:creator>
  <cp:lastModifiedBy>Marzban, Reza</cp:lastModifiedBy>
  <cp:revision>1</cp:revision>
  <dcterms:created xsi:type="dcterms:W3CDTF">2019-07-25T16:04:01Z</dcterms:created>
  <dcterms:modified xsi:type="dcterms:W3CDTF">2019-07-25T16:05:12Z</dcterms:modified>
</cp:coreProperties>
</file>