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78" r:id="rId3"/>
    <p:sldId id="480" r:id="rId4"/>
    <p:sldId id="481" r:id="rId5"/>
    <p:sldId id="482" r:id="rId6"/>
    <p:sldId id="483" r:id="rId7"/>
    <p:sldId id="484" r:id="rId8"/>
    <p:sldId id="48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4" autoAdjust="0"/>
    <p:restoredTop sz="94660"/>
  </p:normalViewPr>
  <p:slideViewPr>
    <p:cSldViewPr snapToGrid="0">
      <p:cViewPr varScale="1">
        <p:scale>
          <a:sx n="75" d="100"/>
          <a:sy n="75" d="100"/>
        </p:scale>
        <p:origin x="6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F806321-2527-451E-B2EA-3C37F39DD228}" type="datetimeFigureOut">
              <a:rPr lang="en-US" smtClean="0"/>
              <a:t>7/23/2019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75025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806321-2527-451E-B2EA-3C37F39DD228}"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335913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F806321-2527-451E-B2EA-3C37F39DD228}"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112981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F806321-2527-451E-B2EA-3C37F39DD228}"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166338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06321-2527-451E-B2EA-3C37F39DD228}"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3696143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F806321-2527-451E-B2EA-3C37F39DD228}" type="datetimeFigureOut">
              <a:rPr lang="en-US" smtClean="0"/>
              <a:t>7/23/2019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3598062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F806321-2527-451E-B2EA-3C37F39DD228}" type="datetimeFigureOut">
              <a:rPr lang="en-US" smtClean="0"/>
              <a:t>7/23/2019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1199066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F806321-2527-451E-B2EA-3C37F39DD228}"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1767889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F806321-2527-451E-B2EA-3C37F39DD228}"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259723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06321-2527-451E-B2EA-3C37F39DD228}"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1603820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06321-2527-451E-B2EA-3C37F39DD228}"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300090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806321-2527-451E-B2EA-3C37F39DD228}"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118789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06321-2527-451E-B2EA-3C37F39DD228}" type="datetimeFigureOut">
              <a:rPr lang="en-US" smtClean="0"/>
              <a:t>7/23/2019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164080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06321-2527-451E-B2EA-3C37F39DD228}" type="datetimeFigureOut">
              <a:rPr lang="en-US" smtClean="0"/>
              <a:t>7/23/2019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400091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06321-2527-451E-B2EA-3C37F39DD228}" type="datetimeFigureOut">
              <a:rPr lang="en-US" smtClean="0"/>
              <a:t>7/23/2019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92066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806321-2527-451E-B2EA-3C37F39DD228}"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414537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806321-2527-451E-B2EA-3C37F39DD228}"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6DAF09-A1CA-4341-83C7-DA813BC430E5}" type="slidenum">
              <a:rPr lang="en-US" smtClean="0"/>
              <a:t>‹#›</a:t>
            </a:fld>
            <a:endParaRPr lang="en-US"/>
          </a:p>
        </p:txBody>
      </p:sp>
    </p:spTree>
    <p:extLst>
      <p:ext uri="{BB962C8B-B14F-4D97-AF65-F5344CB8AC3E}">
        <p14:creationId xmlns:p14="http://schemas.microsoft.com/office/powerpoint/2010/main" val="310517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F806321-2527-451E-B2EA-3C37F39DD228}" type="datetimeFigureOut">
              <a:rPr lang="en-US" smtClean="0"/>
              <a:t>7/23/2019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36DAF09-A1CA-4341-83C7-DA813BC430E5}" type="slidenum">
              <a:rPr lang="en-US" smtClean="0"/>
              <a:t>‹#›</a:t>
            </a:fld>
            <a:endParaRPr lang="en-US"/>
          </a:p>
        </p:txBody>
      </p:sp>
    </p:spTree>
    <p:extLst>
      <p:ext uri="{BB962C8B-B14F-4D97-AF65-F5344CB8AC3E}">
        <p14:creationId xmlns:p14="http://schemas.microsoft.com/office/powerpoint/2010/main" val="688074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9909-5167-4152-BB39-1BA4A589B8F0}"/>
              </a:ext>
            </a:extLst>
          </p:cNvPr>
          <p:cNvSpPr>
            <a:spLocks noGrp="1"/>
          </p:cNvSpPr>
          <p:nvPr>
            <p:ph type="ctrTitle"/>
          </p:nvPr>
        </p:nvSpPr>
        <p:spPr/>
        <p:txBody>
          <a:bodyPr/>
          <a:lstStyle/>
          <a:p>
            <a:r>
              <a:rPr lang="en-US" dirty="0"/>
              <a:t>SOLID Principles Tutorial</a:t>
            </a:r>
          </a:p>
        </p:txBody>
      </p:sp>
      <p:sp>
        <p:nvSpPr>
          <p:cNvPr id="3" name="Subtitle 2">
            <a:extLst>
              <a:ext uri="{FF2B5EF4-FFF2-40B4-BE49-F238E27FC236}">
                <a16:creationId xmlns:a16="http://schemas.microsoft.com/office/drawing/2014/main" id="{BDAA8774-B32E-4556-8C42-CE08D34E1562}"/>
              </a:ext>
            </a:extLst>
          </p:cNvPr>
          <p:cNvSpPr>
            <a:spLocks noGrp="1"/>
          </p:cNvSpPr>
          <p:nvPr>
            <p:ph type="subTitle" idx="1"/>
          </p:nvPr>
        </p:nvSpPr>
        <p:spPr/>
        <p:txBody>
          <a:bodyPr/>
          <a:lstStyle/>
          <a:p>
            <a:r>
              <a:rPr lang="en-US" dirty="0"/>
              <a:t>Reza Marzban</a:t>
            </a:r>
          </a:p>
        </p:txBody>
      </p:sp>
    </p:spTree>
    <p:extLst>
      <p:ext uri="{BB962C8B-B14F-4D97-AF65-F5344CB8AC3E}">
        <p14:creationId xmlns:p14="http://schemas.microsoft.com/office/powerpoint/2010/main" val="34817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FA83-378A-4511-A354-BCFDAA401F5A}"/>
              </a:ext>
            </a:extLst>
          </p:cNvPr>
          <p:cNvSpPr>
            <a:spLocks noGrp="1"/>
          </p:cNvSpPr>
          <p:nvPr>
            <p:ph type="title"/>
          </p:nvPr>
        </p:nvSpPr>
        <p:spPr/>
        <p:txBody>
          <a:bodyPr/>
          <a:lstStyle/>
          <a:p>
            <a:r>
              <a:rPr lang="en-US" dirty="0"/>
              <a:t>Main Concept</a:t>
            </a:r>
          </a:p>
        </p:txBody>
      </p:sp>
      <p:sp>
        <p:nvSpPr>
          <p:cNvPr id="3" name="Content Placeholder 2">
            <a:extLst>
              <a:ext uri="{FF2B5EF4-FFF2-40B4-BE49-F238E27FC236}">
                <a16:creationId xmlns:a16="http://schemas.microsoft.com/office/drawing/2014/main" id="{217F2F03-C0F8-43D1-BB71-1579276A6C78}"/>
              </a:ext>
            </a:extLst>
          </p:cNvPr>
          <p:cNvSpPr>
            <a:spLocks noGrp="1"/>
          </p:cNvSpPr>
          <p:nvPr>
            <p:ph idx="1"/>
          </p:nvPr>
        </p:nvSpPr>
        <p:spPr>
          <a:xfrm>
            <a:off x="766164" y="2286000"/>
            <a:ext cx="10769600" cy="4572000"/>
          </a:xfrm>
        </p:spPr>
        <p:txBody>
          <a:bodyPr>
            <a:normAutofit fontScale="92500" lnSpcReduction="10000"/>
          </a:bodyPr>
          <a:lstStyle/>
          <a:p>
            <a:r>
              <a:rPr lang="en-US" sz="2933" dirty="0"/>
              <a:t>SOLID is the most popular sets of design principles in object-oriented software.</a:t>
            </a:r>
          </a:p>
          <a:p>
            <a:endParaRPr lang="en-US" sz="2667" dirty="0"/>
          </a:p>
          <a:p>
            <a:r>
              <a:rPr lang="en-US" sz="2933" dirty="0"/>
              <a:t>make software designs more understandable, flexible and maintainable.</a:t>
            </a:r>
          </a:p>
          <a:p>
            <a:pPr marL="0" indent="0">
              <a:buNone/>
            </a:pPr>
            <a:endParaRPr lang="en-US" sz="2667" dirty="0"/>
          </a:p>
          <a:p>
            <a:r>
              <a:rPr lang="en-US" sz="2933" dirty="0"/>
              <a:t>Generally, software should be written as simply as possible in order to produce the desired result.  However, once updating the software becomes painful, the software’s design should be adjusted to eliminate the pain.</a:t>
            </a:r>
          </a:p>
        </p:txBody>
      </p:sp>
      <p:sp>
        <p:nvSpPr>
          <p:cNvPr id="4" name="Slide Number Placeholder 3">
            <a:extLst>
              <a:ext uri="{FF2B5EF4-FFF2-40B4-BE49-F238E27FC236}">
                <a16:creationId xmlns:a16="http://schemas.microsoft.com/office/drawing/2014/main" id="{6DBEED60-107B-484C-BAAA-242803747821}"/>
              </a:ext>
            </a:extLst>
          </p:cNvPr>
          <p:cNvSpPr>
            <a:spLocks noGrp="1"/>
          </p:cNvSpPr>
          <p:nvPr>
            <p:ph type="sldNum" sz="quarter" idx="12"/>
          </p:nvPr>
        </p:nvSpPr>
        <p:spPr/>
        <p:txBody>
          <a:bodyPr/>
          <a:lstStyle/>
          <a:p>
            <a:pPr>
              <a:defRPr/>
            </a:pPr>
            <a:fld id="{2823DBDF-EE4E-4B46-9C79-96D2F8499698}" type="slidenum">
              <a:rPr lang="en-US" smtClean="0"/>
              <a:pPr>
                <a:defRPr/>
              </a:pPr>
              <a:t>2</a:t>
            </a:fld>
            <a:endParaRPr lang="en-US" dirty="0"/>
          </a:p>
        </p:txBody>
      </p:sp>
    </p:spTree>
    <p:extLst>
      <p:ext uri="{BB962C8B-B14F-4D97-AF65-F5344CB8AC3E}">
        <p14:creationId xmlns:p14="http://schemas.microsoft.com/office/powerpoint/2010/main" val="388714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FA83-378A-4511-A354-BCFDAA401F5A}"/>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217F2F03-C0F8-43D1-BB71-1579276A6C78}"/>
              </a:ext>
            </a:extLst>
          </p:cNvPr>
          <p:cNvSpPr>
            <a:spLocks noGrp="1"/>
          </p:cNvSpPr>
          <p:nvPr>
            <p:ph idx="1"/>
          </p:nvPr>
        </p:nvSpPr>
        <p:spPr>
          <a:xfrm>
            <a:off x="1154954" y="2311400"/>
            <a:ext cx="8825659" cy="4546600"/>
          </a:xfrm>
        </p:spPr>
        <p:txBody>
          <a:bodyPr>
            <a:normAutofit/>
          </a:bodyPr>
          <a:lstStyle/>
          <a:p>
            <a:r>
              <a:rPr lang="en-US" dirty="0"/>
              <a:t>Single Responsibility Principle</a:t>
            </a:r>
          </a:p>
          <a:p>
            <a:endParaRPr lang="en-US" sz="2000" dirty="0"/>
          </a:p>
          <a:p>
            <a:r>
              <a:rPr lang="en-US" dirty="0"/>
              <a:t>Open / Closed Principle</a:t>
            </a:r>
          </a:p>
          <a:p>
            <a:endParaRPr lang="en-US" sz="2000" dirty="0"/>
          </a:p>
          <a:p>
            <a:r>
              <a:rPr lang="en-US" dirty="0" err="1"/>
              <a:t>Liskov</a:t>
            </a:r>
            <a:r>
              <a:rPr lang="en-US" dirty="0"/>
              <a:t> Substitution Principle</a:t>
            </a:r>
          </a:p>
          <a:p>
            <a:endParaRPr lang="en-US" sz="2000" dirty="0"/>
          </a:p>
          <a:p>
            <a:r>
              <a:rPr lang="en-US" dirty="0"/>
              <a:t>Interface Segregation Principle</a:t>
            </a:r>
          </a:p>
          <a:p>
            <a:endParaRPr lang="en-US" sz="2000" dirty="0"/>
          </a:p>
          <a:p>
            <a:r>
              <a:rPr lang="en-US" dirty="0"/>
              <a:t>Dependency Inversion</a:t>
            </a:r>
          </a:p>
        </p:txBody>
      </p:sp>
      <p:sp>
        <p:nvSpPr>
          <p:cNvPr id="4" name="Slide Number Placeholder 3">
            <a:extLst>
              <a:ext uri="{FF2B5EF4-FFF2-40B4-BE49-F238E27FC236}">
                <a16:creationId xmlns:a16="http://schemas.microsoft.com/office/drawing/2014/main" id="{6DBEED60-107B-484C-BAAA-242803747821}"/>
              </a:ext>
            </a:extLst>
          </p:cNvPr>
          <p:cNvSpPr>
            <a:spLocks noGrp="1"/>
          </p:cNvSpPr>
          <p:nvPr>
            <p:ph type="sldNum" sz="quarter" idx="12"/>
          </p:nvPr>
        </p:nvSpPr>
        <p:spPr/>
        <p:txBody>
          <a:bodyPr/>
          <a:lstStyle/>
          <a:p>
            <a:pPr>
              <a:defRPr/>
            </a:pPr>
            <a:fld id="{2823DBDF-EE4E-4B46-9C79-96D2F8499698}" type="slidenum">
              <a:rPr lang="en-US" smtClean="0"/>
              <a:pPr>
                <a:defRPr/>
              </a:pPr>
              <a:t>3</a:t>
            </a:fld>
            <a:endParaRPr lang="en-US" dirty="0"/>
          </a:p>
        </p:txBody>
      </p:sp>
    </p:spTree>
    <p:extLst>
      <p:ext uri="{BB962C8B-B14F-4D97-AF65-F5344CB8AC3E}">
        <p14:creationId xmlns:p14="http://schemas.microsoft.com/office/powerpoint/2010/main" val="254864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FA83-378A-4511-A354-BCFDAA401F5A}"/>
              </a:ext>
            </a:extLst>
          </p:cNvPr>
          <p:cNvSpPr>
            <a:spLocks noGrp="1"/>
          </p:cNvSpPr>
          <p:nvPr>
            <p:ph type="title"/>
          </p:nvPr>
        </p:nvSpPr>
        <p:spPr/>
        <p:txBody>
          <a:bodyPr/>
          <a:lstStyle/>
          <a:p>
            <a:r>
              <a:rPr lang="en-US" dirty="0"/>
              <a:t>Single Responsibility Principle</a:t>
            </a:r>
          </a:p>
        </p:txBody>
      </p:sp>
      <p:sp>
        <p:nvSpPr>
          <p:cNvPr id="3" name="Content Placeholder 2">
            <a:extLst>
              <a:ext uri="{FF2B5EF4-FFF2-40B4-BE49-F238E27FC236}">
                <a16:creationId xmlns:a16="http://schemas.microsoft.com/office/drawing/2014/main" id="{217F2F03-C0F8-43D1-BB71-1579276A6C78}"/>
              </a:ext>
            </a:extLst>
          </p:cNvPr>
          <p:cNvSpPr>
            <a:spLocks noGrp="1"/>
          </p:cNvSpPr>
          <p:nvPr>
            <p:ph idx="1"/>
          </p:nvPr>
        </p:nvSpPr>
        <p:spPr/>
        <p:txBody>
          <a:bodyPr/>
          <a:lstStyle/>
          <a:p>
            <a:r>
              <a:rPr lang="en-US" dirty="0"/>
              <a:t>Every Module, Class, or function should have responsibility over a single part of the functionality provided by the software.</a:t>
            </a:r>
          </a:p>
          <a:p>
            <a:endParaRPr lang="en-US" dirty="0"/>
          </a:p>
          <a:p>
            <a:r>
              <a:rPr lang="en-US" dirty="0"/>
              <a:t>That responsibility should be entirely encapsulated by the class. </a:t>
            </a:r>
          </a:p>
        </p:txBody>
      </p:sp>
      <p:sp>
        <p:nvSpPr>
          <p:cNvPr id="4" name="Slide Number Placeholder 3">
            <a:extLst>
              <a:ext uri="{FF2B5EF4-FFF2-40B4-BE49-F238E27FC236}">
                <a16:creationId xmlns:a16="http://schemas.microsoft.com/office/drawing/2014/main" id="{6DBEED60-107B-484C-BAAA-242803747821}"/>
              </a:ext>
            </a:extLst>
          </p:cNvPr>
          <p:cNvSpPr>
            <a:spLocks noGrp="1"/>
          </p:cNvSpPr>
          <p:nvPr>
            <p:ph type="sldNum" sz="quarter" idx="12"/>
          </p:nvPr>
        </p:nvSpPr>
        <p:spPr/>
        <p:txBody>
          <a:bodyPr/>
          <a:lstStyle/>
          <a:p>
            <a:pPr>
              <a:defRPr/>
            </a:pPr>
            <a:fld id="{2823DBDF-EE4E-4B46-9C79-96D2F8499698}" type="slidenum">
              <a:rPr lang="en-US" smtClean="0"/>
              <a:pPr>
                <a:defRPr/>
              </a:pPr>
              <a:t>4</a:t>
            </a:fld>
            <a:endParaRPr lang="en-US" dirty="0"/>
          </a:p>
        </p:txBody>
      </p:sp>
    </p:spTree>
    <p:extLst>
      <p:ext uri="{BB962C8B-B14F-4D97-AF65-F5344CB8AC3E}">
        <p14:creationId xmlns:p14="http://schemas.microsoft.com/office/powerpoint/2010/main" val="347462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FA83-378A-4511-A354-BCFDAA401F5A}"/>
              </a:ext>
            </a:extLst>
          </p:cNvPr>
          <p:cNvSpPr>
            <a:spLocks noGrp="1"/>
          </p:cNvSpPr>
          <p:nvPr>
            <p:ph type="title"/>
          </p:nvPr>
        </p:nvSpPr>
        <p:spPr/>
        <p:txBody>
          <a:bodyPr/>
          <a:lstStyle/>
          <a:p>
            <a:r>
              <a:rPr lang="en-US" dirty="0"/>
              <a:t>Open – closed Principle</a:t>
            </a:r>
          </a:p>
        </p:txBody>
      </p:sp>
      <p:sp>
        <p:nvSpPr>
          <p:cNvPr id="3" name="Content Placeholder 2">
            <a:extLst>
              <a:ext uri="{FF2B5EF4-FFF2-40B4-BE49-F238E27FC236}">
                <a16:creationId xmlns:a16="http://schemas.microsoft.com/office/drawing/2014/main" id="{217F2F03-C0F8-43D1-BB71-1579276A6C78}"/>
              </a:ext>
            </a:extLst>
          </p:cNvPr>
          <p:cNvSpPr>
            <a:spLocks noGrp="1"/>
          </p:cNvSpPr>
          <p:nvPr>
            <p:ph idx="1"/>
          </p:nvPr>
        </p:nvSpPr>
        <p:spPr/>
        <p:txBody>
          <a:bodyPr/>
          <a:lstStyle/>
          <a:p>
            <a:r>
              <a:rPr lang="en-US" dirty="0"/>
              <a:t>Every Module, Class, or function should be open for extension, but closed for modification.</a:t>
            </a:r>
          </a:p>
          <a:p>
            <a:endParaRPr lang="en-US" dirty="0"/>
          </a:p>
          <a:p>
            <a:r>
              <a:rPr lang="en-US" dirty="0"/>
              <a:t>An entity can allow its behavior to be extended without modifying its source code.</a:t>
            </a:r>
          </a:p>
        </p:txBody>
      </p:sp>
      <p:sp>
        <p:nvSpPr>
          <p:cNvPr id="4" name="Slide Number Placeholder 3">
            <a:extLst>
              <a:ext uri="{FF2B5EF4-FFF2-40B4-BE49-F238E27FC236}">
                <a16:creationId xmlns:a16="http://schemas.microsoft.com/office/drawing/2014/main" id="{6DBEED60-107B-484C-BAAA-242803747821}"/>
              </a:ext>
            </a:extLst>
          </p:cNvPr>
          <p:cNvSpPr>
            <a:spLocks noGrp="1"/>
          </p:cNvSpPr>
          <p:nvPr>
            <p:ph type="sldNum" sz="quarter" idx="12"/>
          </p:nvPr>
        </p:nvSpPr>
        <p:spPr/>
        <p:txBody>
          <a:bodyPr/>
          <a:lstStyle/>
          <a:p>
            <a:pPr>
              <a:defRPr/>
            </a:pPr>
            <a:fld id="{2823DBDF-EE4E-4B46-9C79-96D2F8499698}" type="slidenum">
              <a:rPr lang="en-US" smtClean="0"/>
              <a:pPr>
                <a:defRPr/>
              </a:pPr>
              <a:t>5</a:t>
            </a:fld>
            <a:endParaRPr lang="en-US" dirty="0"/>
          </a:p>
        </p:txBody>
      </p:sp>
    </p:spTree>
    <p:extLst>
      <p:ext uri="{BB962C8B-B14F-4D97-AF65-F5344CB8AC3E}">
        <p14:creationId xmlns:p14="http://schemas.microsoft.com/office/powerpoint/2010/main" val="318124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FA83-378A-4511-A354-BCFDAA401F5A}"/>
              </a:ext>
            </a:extLst>
          </p:cNvPr>
          <p:cNvSpPr>
            <a:spLocks noGrp="1"/>
          </p:cNvSpPr>
          <p:nvPr>
            <p:ph type="title"/>
          </p:nvPr>
        </p:nvSpPr>
        <p:spPr/>
        <p:txBody>
          <a:bodyPr/>
          <a:lstStyle/>
          <a:p>
            <a:r>
              <a:rPr lang="en-US" dirty="0" err="1"/>
              <a:t>Liskov</a:t>
            </a:r>
            <a:r>
              <a:rPr lang="en-US" dirty="0"/>
              <a:t> Substitution principle</a:t>
            </a:r>
          </a:p>
        </p:txBody>
      </p:sp>
      <p:sp>
        <p:nvSpPr>
          <p:cNvPr id="3" name="Content Placeholder 2">
            <a:extLst>
              <a:ext uri="{FF2B5EF4-FFF2-40B4-BE49-F238E27FC236}">
                <a16:creationId xmlns:a16="http://schemas.microsoft.com/office/drawing/2014/main" id="{217F2F03-C0F8-43D1-BB71-1579276A6C78}"/>
              </a:ext>
            </a:extLst>
          </p:cNvPr>
          <p:cNvSpPr>
            <a:spLocks noGrp="1"/>
          </p:cNvSpPr>
          <p:nvPr>
            <p:ph idx="1"/>
          </p:nvPr>
        </p:nvSpPr>
        <p:spPr/>
        <p:txBody>
          <a:bodyPr/>
          <a:lstStyle/>
          <a:p>
            <a:r>
              <a:rPr lang="en-US" dirty="0"/>
              <a:t>Objects in a program should be replaceable with instances of their subtypes without altering the correctness of that program.</a:t>
            </a:r>
          </a:p>
          <a:p>
            <a:endParaRPr lang="en-US" dirty="0"/>
          </a:p>
          <a:p>
            <a:r>
              <a:rPr lang="en-US" dirty="0"/>
              <a:t> The </a:t>
            </a:r>
            <a:r>
              <a:rPr lang="en-US" b="1" dirty="0" err="1"/>
              <a:t>Liskov</a:t>
            </a:r>
            <a:r>
              <a:rPr lang="en-US" b="1" dirty="0"/>
              <a:t> substitution principle</a:t>
            </a:r>
            <a:r>
              <a:rPr lang="en-US" dirty="0"/>
              <a:t> (</a:t>
            </a:r>
            <a:r>
              <a:rPr lang="en-US" b="1" dirty="0"/>
              <a:t>LSP</a:t>
            </a:r>
            <a:r>
              <a:rPr lang="en-US" dirty="0"/>
              <a:t>) is a particular definition of a subtyping relation, called (</a:t>
            </a:r>
            <a:r>
              <a:rPr lang="en-US" b="1" dirty="0"/>
              <a:t>strong</a:t>
            </a:r>
            <a:r>
              <a:rPr lang="en-US" dirty="0"/>
              <a:t>) </a:t>
            </a:r>
            <a:r>
              <a:rPr lang="en-US" b="1" dirty="0"/>
              <a:t>behavioral subtyping</a:t>
            </a:r>
            <a:r>
              <a:rPr lang="en-US" dirty="0"/>
              <a:t>.</a:t>
            </a:r>
          </a:p>
        </p:txBody>
      </p:sp>
      <p:sp>
        <p:nvSpPr>
          <p:cNvPr id="4" name="Slide Number Placeholder 3">
            <a:extLst>
              <a:ext uri="{FF2B5EF4-FFF2-40B4-BE49-F238E27FC236}">
                <a16:creationId xmlns:a16="http://schemas.microsoft.com/office/drawing/2014/main" id="{6DBEED60-107B-484C-BAAA-242803747821}"/>
              </a:ext>
            </a:extLst>
          </p:cNvPr>
          <p:cNvSpPr>
            <a:spLocks noGrp="1"/>
          </p:cNvSpPr>
          <p:nvPr>
            <p:ph type="sldNum" sz="quarter" idx="12"/>
          </p:nvPr>
        </p:nvSpPr>
        <p:spPr/>
        <p:txBody>
          <a:bodyPr/>
          <a:lstStyle/>
          <a:p>
            <a:pPr>
              <a:defRPr/>
            </a:pPr>
            <a:fld id="{2823DBDF-EE4E-4B46-9C79-96D2F8499698}" type="slidenum">
              <a:rPr lang="en-US" smtClean="0"/>
              <a:pPr>
                <a:defRPr/>
              </a:pPr>
              <a:t>6</a:t>
            </a:fld>
            <a:endParaRPr lang="en-US" dirty="0"/>
          </a:p>
        </p:txBody>
      </p:sp>
    </p:spTree>
    <p:extLst>
      <p:ext uri="{BB962C8B-B14F-4D97-AF65-F5344CB8AC3E}">
        <p14:creationId xmlns:p14="http://schemas.microsoft.com/office/powerpoint/2010/main" val="52464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FA83-378A-4511-A354-BCFDAA401F5A}"/>
              </a:ext>
            </a:extLst>
          </p:cNvPr>
          <p:cNvSpPr>
            <a:spLocks noGrp="1"/>
          </p:cNvSpPr>
          <p:nvPr>
            <p:ph type="title"/>
          </p:nvPr>
        </p:nvSpPr>
        <p:spPr/>
        <p:txBody>
          <a:bodyPr/>
          <a:lstStyle/>
          <a:p>
            <a:r>
              <a:rPr lang="en-US" dirty="0"/>
              <a:t>Interface Segregation Principle</a:t>
            </a:r>
          </a:p>
        </p:txBody>
      </p:sp>
      <p:sp>
        <p:nvSpPr>
          <p:cNvPr id="3" name="Content Placeholder 2">
            <a:extLst>
              <a:ext uri="{FF2B5EF4-FFF2-40B4-BE49-F238E27FC236}">
                <a16:creationId xmlns:a16="http://schemas.microsoft.com/office/drawing/2014/main" id="{217F2F03-C0F8-43D1-BB71-1579276A6C78}"/>
              </a:ext>
            </a:extLst>
          </p:cNvPr>
          <p:cNvSpPr>
            <a:spLocks noGrp="1"/>
          </p:cNvSpPr>
          <p:nvPr>
            <p:ph idx="1"/>
          </p:nvPr>
        </p:nvSpPr>
        <p:spPr/>
        <p:txBody>
          <a:bodyPr/>
          <a:lstStyle/>
          <a:p>
            <a:r>
              <a:rPr lang="en-US" dirty="0"/>
              <a:t>No client should be forced to depend on methods it does not use.</a:t>
            </a:r>
          </a:p>
          <a:p>
            <a:endParaRPr lang="en-US" sz="2000" dirty="0"/>
          </a:p>
          <a:p>
            <a:r>
              <a:rPr lang="en-US" dirty="0"/>
              <a:t>Many client-specific interfaces are better than one general-purpose interface</a:t>
            </a:r>
          </a:p>
          <a:p>
            <a:endParaRPr lang="en-US" sz="2000" dirty="0"/>
          </a:p>
          <a:p>
            <a:r>
              <a:rPr lang="en-US" dirty="0"/>
              <a:t>Splits interfaces that are very large into smaller and more specific ones so that clients will only have to know about the methods that are of interest to them.</a:t>
            </a:r>
          </a:p>
        </p:txBody>
      </p:sp>
      <p:sp>
        <p:nvSpPr>
          <p:cNvPr id="4" name="Slide Number Placeholder 3">
            <a:extLst>
              <a:ext uri="{FF2B5EF4-FFF2-40B4-BE49-F238E27FC236}">
                <a16:creationId xmlns:a16="http://schemas.microsoft.com/office/drawing/2014/main" id="{6DBEED60-107B-484C-BAAA-242803747821}"/>
              </a:ext>
            </a:extLst>
          </p:cNvPr>
          <p:cNvSpPr>
            <a:spLocks noGrp="1"/>
          </p:cNvSpPr>
          <p:nvPr>
            <p:ph type="sldNum" sz="quarter" idx="12"/>
          </p:nvPr>
        </p:nvSpPr>
        <p:spPr/>
        <p:txBody>
          <a:bodyPr/>
          <a:lstStyle/>
          <a:p>
            <a:pPr>
              <a:defRPr/>
            </a:pPr>
            <a:fld id="{2823DBDF-EE4E-4B46-9C79-96D2F8499698}" type="slidenum">
              <a:rPr lang="en-US" smtClean="0"/>
              <a:pPr>
                <a:defRPr/>
              </a:pPr>
              <a:t>7</a:t>
            </a:fld>
            <a:endParaRPr lang="en-US" dirty="0"/>
          </a:p>
        </p:txBody>
      </p:sp>
    </p:spTree>
    <p:extLst>
      <p:ext uri="{BB962C8B-B14F-4D97-AF65-F5344CB8AC3E}">
        <p14:creationId xmlns:p14="http://schemas.microsoft.com/office/powerpoint/2010/main" val="2513856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FA83-378A-4511-A354-BCFDAA401F5A}"/>
              </a:ext>
            </a:extLst>
          </p:cNvPr>
          <p:cNvSpPr>
            <a:spLocks noGrp="1"/>
          </p:cNvSpPr>
          <p:nvPr>
            <p:ph type="title"/>
          </p:nvPr>
        </p:nvSpPr>
        <p:spPr/>
        <p:txBody>
          <a:bodyPr/>
          <a:lstStyle/>
          <a:p>
            <a:r>
              <a:rPr lang="en-US" dirty="0"/>
              <a:t>Dependency inversion principle</a:t>
            </a:r>
          </a:p>
        </p:txBody>
      </p:sp>
      <p:sp>
        <p:nvSpPr>
          <p:cNvPr id="3" name="Content Placeholder 2">
            <a:extLst>
              <a:ext uri="{FF2B5EF4-FFF2-40B4-BE49-F238E27FC236}">
                <a16:creationId xmlns:a16="http://schemas.microsoft.com/office/drawing/2014/main" id="{217F2F03-C0F8-43D1-BB71-1579276A6C78}"/>
              </a:ext>
            </a:extLst>
          </p:cNvPr>
          <p:cNvSpPr>
            <a:spLocks noGrp="1"/>
          </p:cNvSpPr>
          <p:nvPr>
            <p:ph idx="1"/>
          </p:nvPr>
        </p:nvSpPr>
        <p:spPr/>
        <p:txBody>
          <a:bodyPr/>
          <a:lstStyle/>
          <a:p>
            <a:r>
              <a:rPr lang="en-US" dirty="0"/>
              <a:t>High-level modules should not depend on low-level modules. Both should depend on abstractions (e.g. interfaces).</a:t>
            </a:r>
          </a:p>
          <a:p>
            <a:endParaRPr lang="en-US"/>
          </a:p>
          <a:p>
            <a:endParaRPr lang="en-US" dirty="0"/>
          </a:p>
          <a:p>
            <a:r>
              <a:rPr lang="en-US" dirty="0"/>
              <a:t>Abstractions should not depend on details. Details (concrete implementations) should depend on abstractions.</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DBEED60-107B-484C-BAAA-242803747821}"/>
              </a:ext>
            </a:extLst>
          </p:cNvPr>
          <p:cNvSpPr>
            <a:spLocks noGrp="1"/>
          </p:cNvSpPr>
          <p:nvPr>
            <p:ph type="sldNum" sz="quarter" idx="12"/>
          </p:nvPr>
        </p:nvSpPr>
        <p:spPr/>
        <p:txBody>
          <a:bodyPr/>
          <a:lstStyle/>
          <a:p>
            <a:pPr>
              <a:defRPr/>
            </a:pPr>
            <a:fld id="{2823DBDF-EE4E-4B46-9C79-96D2F8499698}" type="slidenum">
              <a:rPr lang="en-US" smtClean="0"/>
              <a:pPr>
                <a:defRPr/>
              </a:pPr>
              <a:t>8</a:t>
            </a:fld>
            <a:endParaRPr lang="en-US" dirty="0"/>
          </a:p>
        </p:txBody>
      </p:sp>
    </p:spTree>
    <p:extLst>
      <p:ext uri="{BB962C8B-B14F-4D97-AF65-F5344CB8AC3E}">
        <p14:creationId xmlns:p14="http://schemas.microsoft.com/office/powerpoint/2010/main" val="4213067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TotalTime>
  <Words>156</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SOLID Principles Tutorial</vt:lpstr>
      <vt:lpstr>Main Concept</vt:lpstr>
      <vt:lpstr>Concepts</vt:lpstr>
      <vt:lpstr>Single Responsibility Principle</vt:lpstr>
      <vt:lpstr>Open – closed Principle</vt:lpstr>
      <vt:lpstr>Liskov Substitution principle</vt:lpstr>
      <vt:lpstr>Interface Segregation Principle</vt:lpstr>
      <vt:lpstr>Dependency inversion principle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 Tutorial</dc:title>
  <dc:creator>Marzban, Reza</dc:creator>
  <cp:lastModifiedBy>Marzban, Reza</cp:lastModifiedBy>
  <cp:revision>1</cp:revision>
  <dcterms:created xsi:type="dcterms:W3CDTF">2019-07-23T16:03:59Z</dcterms:created>
  <dcterms:modified xsi:type="dcterms:W3CDTF">2019-07-23T16:05:17Z</dcterms:modified>
</cp:coreProperties>
</file>