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Introduction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Reza Marzban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159098"/>
            <a:ext cx="9520158" cy="1049235"/>
          </a:xfrm>
        </p:spPr>
        <p:txBody>
          <a:bodyPr/>
          <a:lstStyle/>
          <a:p>
            <a:r>
              <a:rPr lang="en-US" dirty="0" smtClean="0"/>
              <a:t>Subroutine </a:t>
            </a:r>
            <a:r>
              <a:rPr lang="en-US" dirty="0"/>
              <a:t>(Sub)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848" y="890137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We can </a:t>
            </a:r>
            <a:r>
              <a:rPr lang="en-US" dirty="0"/>
              <a:t>create </a:t>
            </a:r>
            <a:r>
              <a:rPr lang="en-US" dirty="0"/>
              <a:t>user-defined subroutine (Sub) </a:t>
            </a:r>
            <a:r>
              <a:rPr lang="en-US" dirty="0"/>
              <a:t>in </a:t>
            </a:r>
            <a:r>
              <a:rPr lang="en-US" dirty="0"/>
              <a:t>VBA.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Defining a Sub: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Sub Area(x As Double, y As Double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*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End Sub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As you can see, Area </a:t>
            </a:r>
            <a:r>
              <a:rPr lang="en-US" dirty="0"/>
              <a:t>sub has two Double parameters.</a:t>
            </a: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Calling a Function: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 Area 3, 5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72" y="-126246"/>
            <a:ext cx="9520158" cy="1049235"/>
          </a:xfrm>
        </p:spPr>
        <p:txBody>
          <a:bodyPr/>
          <a:lstStyle/>
          <a:p>
            <a:r>
              <a:rPr lang="en-US" dirty="0" smtClean="0"/>
              <a:t>Sub VS Function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6411" y="750407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Differences between Sub and Function: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Function can return a value and has a return type but Sub does not return anything.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Functions can be used in Excel formulas while Subs can not.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Subs are  much faster than functions.</a:t>
            </a: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209633"/>
            <a:ext cx="9520158" cy="1049235"/>
          </a:xfrm>
        </p:spPr>
        <p:txBody>
          <a:bodyPr/>
          <a:lstStyle/>
          <a:p>
            <a:r>
              <a:rPr lang="en-US" dirty="0" smtClean="0"/>
              <a:t>With … End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23161" y="667086"/>
            <a:ext cx="8300702" cy="5686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sz="1200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By using “With … End” pattern we can speed up your programming by avoiding using repeated objects</a:t>
            </a:r>
            <a:r>
              <a:rPr lang="en-US" dirty="0" smtClean="0"/>
              <a:t>.</a:t>
            </a:r>
            <a:endParaRPr lang="en-US" sz="1200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ActiveCell.Font.Bold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ActiveCell.Font.Name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“Arial”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ActiveCell.Font.Size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sz="1200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 2: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With </a:t>
            </a:r>
            <a:r>
              <a:rPr lang="en-US" dirty="0" err="1">
                <a:latin typeface="Consolas" panose="020B0609020204030204" pitchFamily="49" charset="0"/>
              </a:rPr>
              <a:t>ActiveCell.Font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.</a:t>
            </a:r>
            <a:r>
              <a:rPr lang="en-US" dirty="0">
                <a:latin typeface="Consolas" panose="020B0609020204030204" pitchFamily="49" charset="0"/>
              </a:rPr>
              <a:t>Bold =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	.Name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“Arial”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.</a:t>
            </a:r>
            <a:r>
              <a:rPr lang="en-US" dirty="0">
                <a:latin typeface="Consolas" panose="020B0609020204030204" pitchFamily="49" charset="0"/>
              </a:rPr>
              <a:t>Size = 1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End </a:t>
            </a:r>
            <a:r>
              <a:rPr lang="en-US" dirty="0">
                <a:latin typeface="Consolas" panose="020B0609020204030204" pitchFamily="49" charset="0"/>
              </a:rPr>
              <a:t>With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159758"/>
            <a:ext cx="9520158" cy="1049235"/>
          </a:xfrm>
        </p:spPr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9786" y="808403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&amp; operator is used for concatenating two strings: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“</a:t>
            </a:r>
            <a:r>
              <a:rPr lang="en-US" dirty="0" err="1">
                <a:latin typeface="Consolas" panose="020B0609020204030204" pitchFamily="49" charset="0"/>
              </a:rPr>
              <a:t>Ameri</a:t>
            </a:r>
            <a:r>
              <a:rPr lang="en-US" dirty="0">
                <a:latin typeface="Consolas" panose="020B0609020204030204" pitchFamily="49" charset="0"/>
              </a:rPr>
              <a:t>” &amp; “Home”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Len function returns the length of the string.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Right, Left and Mid returns a subset of a </a:t>
            </a:r>
            <a:r>
              <a:rPr lang="en-US" dirty="0"/>
              <a:t>string: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Left(“</a:t>
            </a:r>
            <a:r>
              <a:rPr lang="en-US" dirty="0" err="1">
                <a:latin typeface="Consolas" panose="020B0609020204030204" pitchFamily="49" charset="0"/>
              </a:rPr>
              <a:t>AmeriHome</a:t>
            </a:r>
            <a:r>
              <a:rPr lang="en-US" dirty="0">
                <a:latin typeface="Consolas" panose="020B0609020204030204" pitchFamily="49" charset="0"/>
              </a:rPr>
              <a:t>”, 5)   	=&gt; “</a:t>
            </a:r>
            <a:r>
              <a:rPr lang="en-US" dirty="0" err="1">
                <a:latin typeface="Consolas" panose="020B0609020204030204" pitchFamily="49" charset="0"/>
              </a:rPr>
              <a:t>Ameri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R</a:t>
            </a:r>
            <a:r>
              <a:rPr lang="en-US" dirty="0">
                <a:latin typeface="Consolas" panose="020B0609020204030204" pitchFamily="49" charset="0"/>
              </a:rPr>
              <a:t>ight(“</a:t>
            </a:r>
            <a:r>
              <a:rPr lang="en-US" dirty="0" err="1">
                <a:latin typeface="Consolas" panose="020B0609020204030204" pitchFamily="49" charset="0"/>
              </a:rPr>
              <a:t>AmeriHome</a:t>
            </a:r>
            <a:r>
              <a:rPr lang="en-US" dirty="0">
                <a:latin typeface="Consolas" panose="020B0609020204030204" pitchFamily="49" charset="0"/>
              </a:rPr>
              <a:t>”, </a:t>
            </a:r>
            <a:r>
              <a:rPr lang="en-US" dirty="0">
                <a:latin typeface="Consolas" panose="020B0609020204030204" pitchFamily="49" charset="0"/>
              </a:rPr>
              <a:t>4)   </a:t>
            </a:r>
            <a:r>
              <a:rPr lang="en-US" dirty="0">
                <a:latin typeface="Consolas" panose="020B0609020204030204" pitchFamily="49" charset="0"/>
              </a:rPr>
              <a:t>	=&gt; </a:t>
            </a:r>
            <a:r>
              <a:rPr lang="en-US" dirty="0">
                <a:latin typeface="Consolas" panose="020B0609020204030204" pitchFamily="49" charset="0"/>
              </a:rPr>
              <a:t>“Home”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Mid(“</a:t>
            </a:r>
            <a:r>
              <a:rPr lang="en-US" dirty="0" err="1">
                <a:latin typeface="Consolas" panose="020B0609020204030204" pitchFamily="49" charset="0"/>
              </a:rPr>
              <a:t>AmeriHome</a:t>
            </a:r>
            <a:r>
              <a:rPr lang="en-US" dirty="0">
                <a:latin typeface="Consolas" panose="020B0609020204030204" pitchFamily="49" charset="0"/>
              </a:rPr>
              <a:t>”, </a:t>
            </a:r>
            <a:r>
              <a:rPr lang="en-US" dirty="0">
                <a:latin typeface="Consolas" panose="020B0609020204030204" pitchFamily="49" charset="0"/>
              </a:rPr>
              <a:t>2, 3)   </a:t>
            </a:r>
            <a:r>
              <a:rPr lang="en-US" dirty="0">
                <a:latin typeface="Consolas" panose="020B0609020204030204" pitchFamily="49" charset="0"/>
              </a:rPr>
              <a:t>	=&gt;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mer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9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284448"/>
            <a:ext cx="9520158" cy="1049235"/>
          </a:xfrm>
        </p:spPr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1474" y="592272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Create a Date variable from a String: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today as  Date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today = </a:t>
            </a:r>
            <a:r>
              <a:rPr lang="en-US" dirty="0" err="1">
                <a:latin typeface="Consolas" panose="020B0609020204030204" pitchFamily="49" charset="0"/>
              </a:rPr>
              <a:t>DateValue</a:t>
            </a:r>
            <a:r>
              <a:rPr lang="en-US" dirty="0">
                <a:latin typeface="Consolas" panose="020B0609020204030204" pitchFamily="49" charset="0"/>
              </a:rPr>
              <a:t>(“May 28, 2020”)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Use Year, Month and Day functions to extract from Date variable: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Year(today</a:t>
            </a:r>
            <a:r>
              <a:rPr lang="en-US" dirty="0">
                <a:latin typeface="Consolas" panose="020B0609020204030204" pitchFamily="49" charset="0"/>
              </a:rPr>
              <a:t>)   	=&gt; </a:t>
            </a:r>
            <a:r>
              <a:rPr lang="en-US" dirty="0">
                <a:latin typeface="Consolas" panose="020B0609020204030204" pitchFamily="49" charset="0"/>
              </a:rPr>
              <a:t>2020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 err="1"/>
              <a:t>DateAdd</a:t>
            </a:r>
            <a:r>
              <a:rPr lang="en-US" dirty="0"/>
              <a:t> function can increment a date by day “d”, month “m” and year “y”: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 tomorrow As </a:t>
            </a:r>
            <a:r>
              <a:rPr lang="en-US" dirty="0">
                <a:latin typeface="Consolas" panose="020B0609020204030204" pitchFamily="49" charset="0"/>
              </a:rPr>
              <a:t>Date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tomorrow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DateAdd</a:t>
            </a:r>
            <a:r>
              <a:rPr lang="en-US" dirty="0">
                <a:latin typeface="Consolas" panose="020B0609020204030204" pitchFamily="49" charset="0"/>
              </a:rPr>
              <a:t>("d", </a:t>
            </a:r>
            <a:r>
              <a:rPr lang="en-US" dirty="0">
                <a:latin typeface="Consolas" panose="020B0609020204030204" pitchFamily="49" charset="0"/>
              </a:rPr>
              <a:t>1, today)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tomorrow   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	=&gt; 5/29/2020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315" y="-284448"/>
            <a:ext cx="9520158" cy="1049235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98222" y="68571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Get current date and time by using Now function.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 err="1"/>
              <a:t>TimeValue</a:t>
            </a:r>
            <a:r>
              <a:rPr lang="en-US" dirty="0"/>
              <a:t> function converts String to time type: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TimeValue</a:t>
            </a:r>
            <a:r>
              <a:rPr lang="en-US" dirty="0">
                <a:latin typeface="Consolas" panose="020B0609020204030204" pitchFamily="49" charset="0"/>
              </a:rPr>
              <a:t>("9:20:01 am")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Use </a:t>
            </a:r>
            <a:r>
              <a:rPr lang="en-US" dirty="0"/>
              <a:t>Hour, Minute </a:t>
            </a:r>
            <a:r>
              <a:rPr lang="en-US" dirty="0"/>
              <a:t>and </a:t>
            </a:r>
            <a:r>
              <a:rPr lang="en-US" dirty="0"/>
              <a:t>Second </a:t>
            </a:r>
            <a:r>
              <a:rPr lang="en-US" dirty="0"/>
              <a:t>functions to extract from </a:t>
            </a:r>
            <a:r>
              <a:rPr lang="en-US" dirty="0"/>
              <a:t>time: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Hour(</a:t>
            </a:r>
            <a:r>
              <a:rPr lang="en-US" dirty="0" err="1">
                <a:latin typeface="Consolas" panose="020B0609020204030204" pitchFamily="49" charset="0"/>
              </a:rPr>
              <a:t>TimeValue</a:t>
            </a:r>
            <a:r>
              <a:rPr lang="en-US" dirty="0">
                <a:latin typeface="Consolas" panose="020B0609020204030204" pitchFamily="49" charset="0"/>
              </a:rPr>
              <a:t>("9:20:01 </a:t>
            </a:r>
            <a:r>
              <a:rPr lang="en-US" dirty="0">
                <a:latin typeface="Consolas" panose="020B0609020204030204" pitchFamily="49" charset="0"/>
              </a:rPr>
              <a:t>am“))	=&gt; 9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193009"/>
            <a:ext cx="9520158" cy="1049235"/>
          </a:xfrm>
        </p:spPr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14847" y="143385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A user defined type </a:t>
            </a:r>
            <a:r>
              <a:rPr lang="en-US" dirty="0"/>
              <a:t>(UDT) </a:t>
            </a:r>
            <a:r>
              <a:rPr lang="en-US" dirty="0"/>
              <a:t>lets you create a single data type that can represent more than one built-in data </a:t>
            </a:r>
            <a:r>
              <a:rPr lang="en-US" dirty="0"/>
              <a:t>type.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Defining a UDT: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</a:rPr>
              <a:t>As String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ID as Integer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GPA as Double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End Type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524618"/>
            <a:ext cx="9520158" cy="1049235"/>
          </a:xfrm>
        </p:spPr>
        <p:txBody>
          <a:bodyPr/>
          <a:lstStyle/>
          <a:p>
            <a:r>
              <a:rPr lang="en-US" dirty="0" smtClean="0"/>
              <a:t>User Defined Types (Cont.)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23160" y="118447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Declaring a UDT variable: 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 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s1 As Student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s1.Name = “John”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s1.ID = 12345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s1.GPA = 3.94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2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47" y="-292761"/>
            <a:ext cx="9520158" cy="1049235"/>
          </a:xfrm>
        </p:spPr>
        <p:txBody>
          <a:bodyPr/>
          <a:lstStyle/>
          <a:p>
            <a:r>
              <a:rPr lang="en-US" dirty="0" smtClean="0"/>
              <a:t>Scope in VBA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06288" y="534083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A </a:t>
            </a:r>
            <a:r>
              <a:rPr lang="en-US" dirty="0"/>
              <a:t>variable defined </a:t>
            </a:r>
            <a:r>
              <a:rPr lang="en-US" dirty="0"/>
              <a:t>within a procedure is not visible outside that procedure</a:t>
            </a:r>
            <a:r>
              <a:rPr lang="en-US" dirty="0"/>
              <a:t>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By default, variables declared with </a:t>
            </a:r>
            <a:r>
              <a:rPr lang="en-US" dirty="0"/>
              <a:t>the</a:t>
            </a:r>
            <a:r>
              <a:rPr lang="en-US" dirty="0"/>
              <a:t> </a:t>
            </a:r>
            <a:r>
              <a:rPr lang="en-US" dirty="0"/>
              <a:t>“</a:t>
            </a:r>
            <a:r>
              <a:rPr lang="en-US" b="1" dirty="0"/>
              <a:t>Dim</a:t>
            </a:r>
            <a:r>
              <a:rPr lang="en-US" dirty="0"/>
              <a:t>” statement are </a:t>
            </a:r>
            <a:r>
              <a:rPr lang="en-US" dirty="0"/>
              <a:t>scoped as </a:t>
            </a:r>
            <a:r>
              <a:rPr lang="en-US" b="1" dirty="0"/>
              <a:t>private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We can Explicitly set the scope of a variable to </a:t>
            </a:r>
            <a:r>
              <a:rPr lang="en-US" b="1" dirty="0"/>
              <a:t>Private</a:t>
            </a:r>
            <a:r>
              <a:rPr lang="en-US" dirty="0"/>
              <a:t> or </a:t>
            </a:r>
            <a:r>
              <a:rPr lang="en-US" b="1" dirty="0"/>
              <a:t>Public</a:t>
            </a:r>
            <a:r>
              <a:rPr lang="en-US" dirty="0"/>
              <a:t>.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Private </a:t>
            </a:r>
            <a:r>
              <a:rPr lang="en-US" dirty="0">
                <a:latin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Or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name As String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Public </a:t>
            </a:r>
            <a:r>
              <a:rPr lang="en-US" dirty="0"/>
              <a:t>variables are available to all procedures in all </a:t>
            </a:r>
            <a:r>
              <a:rPr lang="en-US" dirty="0"/>
              <a:t>modules in a project.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445" y="-350950"/>
            <a:ext cx="9520158" cy="1049235"/>
          </a:xfrm>
        </p:spPr>
        <p:txBody>
          <a:bodyPr/>
          <a:lstStyle/>
          <a:p>
            <a:r>
              <a:rPr lang="en-US" dirty="0" smtClean="0"/>
              <a:t>VBA Introduction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b="1" dirty="0">
                <a:solidFill>
                  <a:srgbClr val="0070C0"/>
                </a:solidFill>
              </a:rPr>
              <a:t>VBA (Visual Basic for Applications) </a:t>
            </a:r>
            <a:r>
              <a:rPr lang="en-US" dirty="0"/>
              <a:t>is an event-driven programming language of Excel and other Office programs.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It helps us to build customized applications and solutions to enhance the capabilities of applications (e.g. Excel).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The advantage of this facility is that you do </a:t>
            </a:r>
            <a:r>
              <a:rPr lang="en-US" b="1" dirty="0"/>
              <a:t>NOT</a:t>
            </a:r>
            <a:r>
              <a:rPr lang="en-US" dirty="0"/>
              <a:t> need to have visual basic installed on our PC, however, installing Office will implicitly help in achieving the purpose.</a:t>
            </a:r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pic>
        <p:nvPicPr>
          <p:cNvPr id="1026" name="Picture 2" descr="Introduction to Excel VBA (Excel Macros) - Beat Excel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44" y="3826410"/>
            <a:ext cx="6372033" cy="24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322" y="-359263"/>
            <a:ext cx="9520158" cy="1049235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666" y="775152"/>
            <a:ext cx="8300702" cy="541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In VBA, we can define, set and use variables by using keyword “</a:t>
            </a:r>
            <a:r>
              <a:rPr lang="en-US" b="1" dirty="0">
                <a:solidFill>
                  <a:srgbClr val="0070C0"/>
                </a:solidFill>
              </a:rPr>
              <a:t>Dim</a:t>
            </a:r>
            <a:r>
              <a:rPr lang="en-US" dirty="0"/>
              <a:t>”.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Variable types in VBA: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Byte, Integer, Long, Single, Double, Currency, 	Decimal, String, Boolean, Date, Object, Variant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name as  String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Name = “</a:t>
            </a:r>
            <a:r>
              <a:rPr lang="en-US" dirty="0" err="1">
                <a:latin typeface="Consolas" panose="020B0609020204030204" pitchFamily="49" charset="0"/>
              </a:rPr>
              <a:t>AmeriHome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Example2: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today </a:t>
            </a:r>
            <a:r>
              <a:rPr lang="en-US" dirty="0">
                <a:latin typeface="Consolas" panose="020B0609020204030204" pitchFamily="49" charset="0"/>
              </a:rPr>
              <a:t>as  </a:t>
            </a:r>
            <a:r>
              <a:rPr lang="en-US" dirty="0">
                <a:latin typeface="Consolas" panose="020B0609020204030204" pitchFamily="49" charset="0"/>
              </a:rPr>
              <a:t>Date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today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DateValue</a:t>
            </a:r>
            <a:r>
              <a:rPr lang="en-US" dirty="0">
                <a:latin typeface="Consolas" panose="020B0609020204030204" pitchFamily="49" charset="0"/>
              </a:rPr>
              <a:t>(“May 28, 2020”)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507" y="-149296"/>
            <a:ext cx="9520158" cy="1049235"/>
          </a:xfrm>
        </p:spPr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72789" y="899939"/>
            <a:ext cx="8300702" cy="541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We can access excel data and cells by “</a:t>
            </a:r>
            <a:r>
              <a:rPr lang="en-US" b="1" dirty="0">
                <a:solidFill>
                  <a:srgbClr val="0070C0"/>
                </a:solidFill>
              </a:rPr>
              <a:t>Range</a:t>
            </a:r>
            <a:r>
              <a:rPr lang="en-US" dirty="0"/>
              <a:t>”.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Range(“A1”).Value = 3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Range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>
                <a:latin typeface="Consolas" panose="020B0609020204030204" pitchFamily="49" charset="0"/>
              </a:rPr>
              <a:t>A1:B3”).</a:t>
            </a:r>
            <a:r>
              <a:rPr lang="en-US" dirty="0">
                <a:latin typeface="Consolas" panose="020B0609020204030204" pitchFamily="49" charset="0"/>
              </a:rPr>
              <a:t>Value =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Example2: (it will set the value of activated (selected) cells)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ActiveCell.Value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35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Example3: </a:t>
            </a:r>
            <a:r>
              <a:rPr lang="en-US" dirty="0"/>
              <a:t>(it will </a:t>
            </a:r>
            <a:r>
              <a:rPr lang="en-US" dirty="0"/>
              <a:t>select cell A2 from first sheet)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Worksheets(1).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</a:rPr>
              <a:t>(“A2").</a:t>
            </a:r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72" y="-196609"/>
            <a:ext cx="9520158" cy="1049235"/>
          </a:xfrm>
        </p:spPr>
        <p:txBody>
          <a:bodyPr/>
          <a:lstStyle/>
          <a:p>
            <a:r>
              <a:rPr lang="en-US" dirty="0" smtClean="0"/>
              <a:t>Message Box (</a:t>
            </a:r>
            <a:r>
              <a:rPr lang="en-US" dirty="0" err="1" smtClean="0"/>
              <a:t>MsgBox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0472" y="852626"/>
            <a:ext cx="8300702" cy="541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 err="1"/>
              <a:t>MsgBox</a:t>
            </a:r>
            <a:r>
              <a:rPr lang="en-US" dirty="0"/>
              <a:t> is used to create a dialog box and prompt the user.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AmeriHome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Example2: (it will set the value of activated (selected) cells)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“A1 cell value is: ”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</a:rPr>
              <a:t>Range(“A1”).Value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 &amp; is used for string concatenation.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72" y="-144940"/>
            <a:ext cx="9520158" cy="1049235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3160" y="904295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VBA has two types of conditional pattern: “</a:t>
            </a:r>
            <a:r>
              <a:rPr lang="en-US" b="1" dirty="0">
                <a:solidFill>
                  <a:srgbClr val="0070C0"/>
                </a:solidFill>
              </a:rPr>
              <a:t>if … then</a:t>
            </a:r>
            <a:r>
              <a:rPr lang="en-US" dirty="0"/>
              <a:t>” and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 “</a:t>
            </a:r>
            <a:r>
              <a:rPr lang="en-US" b="1" dirty="0">
                <a:solidFill>
                  <a:srgbClr val="0070C0"/>
                </a:solidFill>
              </a:rPr>
              <a:t>if … else … then</a:t>
            </a:r>
            <a:r>
              <a:rPr lang="en-US" dirty="0"/>
              <a:t>”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sz="1050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</a:t>
            </a:r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Integer, </a:t>
            </a:r>
            <a:r>
              <a:rPr lang="en-US" dirty="0">
                <a:latin typeface="Consolas" panose="020B0609020204030204" pitchFamily="49" charset="0"/>
              </a:rPr>
              <a:t>group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age </a:t>
            </a:r>
            <a:r>
              <a:rPr lang="en-US" dirty="0">
                <a:latin typeface="Consolas" panose="020B0609020204030204" pitchFamily="49" charset="0"/>
              </a:rPr>
              <a:t>= Range("A1").</a:t>
            </a:r>
            <a:r>
              <a:rPr lang="en-US" dirty="0">
                <a:latin typeface="Consolas" panose="020B0609020204030204" pitchFamily="49" charset="0"/>
              </a:rPr>
              <a:t>Value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If</a:t>
            </a:r>
            <a:r>
              <a:rPr lang="en-US" dirty="0">
                <a:latin typeface="Consolas" panose="020B0609020204030204" pitchFamily="49" charset="0"/>
              </a:rPr>
              <a:t>  age</a:t>
            </a:r>
            <a:r>
              <a:rPr lang="en-US" dirty="0">
                <a:latin typeface="Consolas" panose="020B0609020204030204" pitchFamily="49" charset="0"/>
              </a:rPr>
              <a:t> &lt;= 18</a:t>
            </a:r>
            <a:r>
              <a:rPr lang="en-US" dirty="0">
                <a:latin typeface="Consolas" panose="020B0609020204030204" pitchFamily="49" charset="0"/>
              </a:rPr>
              <a:t> Then </a:t>
            </a:r>
            <a:r>
              <a:rPr lang="en-US" dirty="0">
                <a:latin typeface="Consolas" panose="020B0609020204030204" pitchFamily="49" charset="0"/>
              </a:rPr>
              <a:t>group = “minor”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Range</a:t>
            </a:r>
            <a:r>
              <a:rPr lang="en-US" dirty="0">
                <a:latin typeface="Consolas" panose="020B0609020204030204" pitchFamily="49" charset="0"/>
              </a:rPr>
              <a:t>("B1").Value = group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Example2: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If</a:t>
            </a:r>
            <a:r>
              <a:rPr lang="en-US" dirty="0">
                <a:latin typeface="Consolas" panose="020B0609020204030204" pitchFamily="49" charset="0"/>
              </a:rPr>
              <a:t>  age</a:t>
            </a:r>
            <a:r>
              <a:rPr lang="en-US" dirty="0">
                <a:latin typeface="Consolas" panose="020B0609020204030204" pitchFamily="49" charset="0"/>
              </a:rPr>
              <a:t> &lt;=18</a:t>
            </a:r>
            <a:r>
              <a:rPr lang="en-US" dirty="0">
                <a:latin typeface="Consolas" panose="020B0609020204030204" pitchFamily="49" charset="0"/>
              </a:rPr>
              <a:t> Then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latin typeface="Consolas" panose="020B0609020204030204" pitchFamily="49" charset="0"/>
              </a:rPr>
              <a:t>		result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“minor”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Else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latin typeface="Consolas" panose="020B0609020204030204" pitchFamily="49" charset="0"/>
              </a:rPr>
              <a:t>		result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“adult”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End</a:t>
            </a:r>
            <a:r>
              <a:rPr lang="en-US" dirty="0">
                <a:latin typeface="Consolas" panose="020B0609020204030204" pitchFamily="49" charset="0"/>
              </a:rPr>
              <a:t> If</a:t>
            </a:r>
          </a:p>
        </p:txBody>
      </p:sp>
    </p:spTree>
    <p:extLst>
      <p:ext uri="{BB962C8B-B14F-4D97-AF65-F5344CB8AC3E}">
        <p14:creationId xmlns:p14="http://schemas.microsoft.com/office/powerpoint/2010/main" val="13239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630" y="-52705"/>
            <a:ext cx="9520158" cy="1049235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06288" y="996530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VBA has two keywords: “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” and  “</a:t>
            </a:r>
            <a:r>
              <a:rPr lang="en-US" b="1" dirty="0">
                <a:solidFill>
                  <a:srgbClr val="0070C0"/>
                </a:solidFill>
              </a:rPr>
              <a:t>Do While</a:t>
            </a:r>
            <a:r>
              <a:rPr lang="en-US" dirty="0" smtClean="0"/>
              <a:t>”</a:t>
            </a:r>
            <a:endParaRPr lang="en-US" sz="1050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Example1: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 As Integer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Do</a:t>
            </a:r>
            <a:r>
              <a:rPr lang="en-US" dirty="0">
                <a:latin typeface="Consolas" panose="020B0609020204030204" pitchFamily="49" charset="0"/>
              </a:rPr>
              <a:t> While 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latin typeface="Consolas" panose="020B0609020204030204" pitchFamily="49" charset="0"/>
              </a:rPr>
              <a:t>		Cells(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1).Value = 20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Loop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Example2:</a:t>
            </a:r>
            <a:endParaRPr lang="en-US" dirty="0"/>
          </a:p>
          <a:p>
            <a:pPr marL="457200" lvl="2" indent="0">
              <a:spcBef>
                <a:spcPts val="1000"/>
              </a:spcBef>
              <a:buClr>
                <a:srgbClr val="00B0F0"/>
              </a:buClr>
              <a:buSzPct val="150000"/>
              <a:buNone/>
            </a:pPr>
            <a:r>
              <a:rPr lang="en-US" sz="2000" dirty="0">
                <a:latin typeface="Consolas" panose="020B0609020204030204" pitchFamily="49" charset="0"/>
              </a:rPr>
              <a:t>Dim 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 As Integer, j As </a:t>
            </a:r>
            <a:r>
              <a:rPr lang="en-US" sz="2000" dirty="0">
                <a:latin typeface="Consolas" panose="020B0609020204030204" pitchFamily="49" charset="0"/>
              </a:rPr>
              <a:t>Integer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For 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1 To 6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	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 j = 1 To 2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	</a:t>
            </a:r>
            <a:r>
              <a:rPr lang="en-US" sz="2000" dirty="0">
                <a:latin typeface="Consolas" panose="020B0609020204030204" pitchFamily="49" charset="0"/>
              </a:rPr>
              <a:t>	Cells(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j).Value = 100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	</a:t>
            </a:r>
            <a:r>
              <a:rPr lang="en-US" sz="2000" dirty="0">
                <a:latin typeface="Consolas" panose="020B0609020204030204" pitchFamily="49" charset="0"/>
              </a:rPr>
              <a:t>Next</a:t>
            </a:r>
            <a:r>
              <a:rPr lang="en-US" sz="2000" dirty="0">
                <a:latin typeface="Consolas" panose="020B0609020204030204" pitchFamily="49" charset="0"/>
              </a:rPr>
              <a:t> j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Next 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21" y="-61018"/>
            <a:ext cx="9520158" cy="1049235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848" y="953969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Array is a group of variables with single type. They can be 1 dimensional or multi-dimensional.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1-Dimensional Array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Dim </a:t>
            </a:r>
            <a:r>
              <a:rPr lang="en-US" dirty="0">
                <a:latin typeface="Consolas" panose="020B0609020204030204" pitchFamily="49" charset="0"/>
              </a:rPr>
              <a:t>cars(1 </a:t>
            </a:r>
            <a:r>
              <a:rPr lang="en-US" dirty="0">
                <a:latin typeface="Consolas" panose="020B0609020204030204" pitchFamily="49" charset="0"/>
              </a:rPr>
              <a:t>To </a:t>
            </a:r>
            <a:r>
              <a:rPr lang="en-US" dirty="0">
                <a:latin typeface="Consolas" panose="020B0609020204030204" pitchFamily="49" charset="0"/>
              </a:rPr>
              <a:t>4)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cars(1)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“Toyota"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cars(2)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“Mazda"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cars(3)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“Tesla“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 cars(3) = </a:t>
            </a:r>
            <a:r>
              <a:rPr lang="en-US" dirty="0">
                <a:latin typeface="Consolas" panose="020B0609020204030204" pitchFamily="49" charset="0"/>
              </a:rPr>
              <a:t>“Hyundai"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cars(2)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87328" y="750407"/>
            <a:ext cx="878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256" y="-134559"/>
            <a:ext cx="9520158" cy="1049235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3254" y="1105281"/>
            <a:ext cx="8914595" cy="375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256" y="904295"/>
            <a:ext cx="8300702" cy="5534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SzPct val="150000"/>
            </a:pPr>
            <a:r>
              <a:rPr lang="en-US" dirty="0"/>
              <a:t>We can create user-defined functions in VBA.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Defining a Function: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>
                <a:latin typeface="Consolas" panose="020B0609020204030204" pitchFamily="49" charset="0"/>
              </a:rPr>
              <a:t>Area(x As </a:t>
            </a:r>
            <a:r>
              <a:rPr lang="en-US" dirty="0">
                <a:latin typeface="Consolas" panose="020B0609020204030204" pitchFamily="49" charset="0"/>
              </a:rPr>
              <a:t>Double, y As Double) As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	Area </a:t>
            </a:r>
            <a:r>
              <a:rPr lang="en-US" dirty="0">
                <a:latin typeface="Consolas" panose="020B0609020204030204" pitchFamily="49" charset="0"/>
              </a:rPr>
              <a:t>= x </a:t>
            </a:r>
            <a:r>
              <a:rPr lang="en-US" dirty="0">
                <a:latin typeface="Consolas" panose="020B0609020204030204" pitchFamily="49" charset="0"/>
              </a:rPr>
              <a:t>* 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End Function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/>
              <a:t>As you can see, Area </a:t>
            </a:r>
            <a:r>
              <a:rPr lang="en-US" dirty="0"/>
              <a:t>function has two Double parameters, and its return type is Double as well.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>
              <a:buClr>
                <a:srgbClr val="00B0F0"/>
              </a:buClr>
              <a:buSzPct val="150000"/>
            </a:pPr>
            <a:r>
              <a:rPr lang="en-US" dirty="0"/>
              <a:t>Calling a Function:</a:t>
            </a: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pl-PL" dirty="0" err="1">
                <a:latin typeface="Consolas" panose="020B0609020204030204" pitchFamily="49" charset="0"/>
              </a:rPr>
              <a:t>Dim</a:t>
            </a:r>
            <a:r>
              <a:rPr lang="pl-PL" dirty="0">
                <a:latin typeface="Consolas" panose="020B0609020204030204" pitchFamily="49" charset="0"/>
              </a:rPr>
              <a:t> z As </a:t>
            </a:r>
            <a:r>
              <a:rPr lang="pl-PL" dirty="0" err="1">
                <a:latin typeface="Consolas" panose="020B0609020204030204" pitchFamily="49" charset="0"/>
              </a:rPr>
              <a:t>Double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pl-PL" dirty="0">
                <a:latin typeface="Consolas" panose="020B0609020204030204" pitchFamily="49" charset="0"/>
              </a:rPr>
              <a:t>z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Area(4, 6)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MsgBox</a:t>
            </a:r>
            <a:r>
              <a:rPr lang="en-US" dirty="0">
                <a:latin typeface="Consolas" panose="020B0609020204030204" pitchFamily="49" charset="0"/>
              </a:rPr>
              <a:t> z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1219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Palatino Linotype</vt:lpstr>
      <vt:lpstr>Wingdings</vt:lpstr>
      <vt:lpstr>Gallery</vt:lpstr>
      <vt:lpstr>VBA Introduction</vt:lpstr>
      <vt:lpstr>VBA Introduction</vt:lpstr>
      <vt:lpstr>Variables</vt:lpstr>
      <vt:lpstr>Range</vt:lpstr>
      <vt:lpstr>Message Box (MsgBox)</vt:lpstr>
      <vt:lpstr>Conditional statements</vt:lpstr>
      <vt:lpstr>Loops</vt:lpstr>
      <vt:lpstr>Arrays</vt:lpstr>
      <vt:lpstr>Functions</vt:lpstr>
      <vt:lpstr>Subroutine (Sub) </vt:lpstr>
      <vt:lpstr>Sub VS Function</vt:lpstr>
      <vt:lpstr>With … End</vt:lpstr>
      <vt:lpstr>String Manipulation</vt:lpstr>
      <vt:lpstr>Date</vt:lpstr>
      <vt:lpstr>Time</vt:lpstr>
      <vt:lpstr>User Defined Types</vt:lpstr>
      <vt:lpstr>User Defined Types (Cont.)</vt:lpstr>
      <vt:lpstr>Scope in VBA</vt:lpstr>
    </vt:vector>
  </TitlesOfParts>
  <Company>Amerihome Mortgage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Introduction</dc:title>
  <dc:creator>Reza Marzban</dc:creator>
  <cp:lastModifiedBy>Reza Marzban</cp:lastModifiedBy>
  <cp:revision>1</cp:revision>
  <dcterms:created xsi:type="dcterms:W3CDTF">2020-07-08T15:49:45Z</dcterms:created>
  <dcterms:modified xsi:type="dcterms:W3CDTF">2020-07-08T15:53:47Z</dcterms:modified>
</cp:coreProperties>
</file>