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3" r:id="rId3"/>
    <p:sldId id="280" r:id="rId4"/>
    <p:sldId id="296" r:id="rId5"/>
    <p:sldId id="295" r:id="rId6"/>
    <p:sldId id="260" r:id="rId7"/>
    <p:sldId id="267" r:id="rId8"/>
    <p:sldId id="283" r:id="rId9"/>
    <p:sldId id="268" r:id="rId10"/>
    <p:sldId id="272" r:id="rId11"/>
    <p:sldId id="284" r:id="rId12"/>
    <p:sldId id="264" r:id="rId13"/>
    <p:sldId id="265" r:id="rId14"/>
    <p:sldId id="266" r:id="rId15"/>
    <p:sldId id="285" r:id="rId16"/>
    <p:sldId id="273" r:id="rId17"/>
    <p:sldId id="293" r:id="rId18"/>
    <p:sldId id="294" r:id="rId19"/>
    <p:sldId id="274" r:id="rId20"/>
    <p:sldId id="270" r:id="rId21"/>
    <p:sldId id="286" r:id="rId22"/>
    <p:sldId id="269" r:id="rId23"/>
    <p:sldId id="279" r:id="rId24"/>
    <p:sldId id="271" r:id="rId25"/>
    <p:sldId id="275" r:id="rId26"/>
    <p:sldId id="288" r:id="rId27"/>
    <p:sldId id="276" r:id="rId28"/>
    <p:sldId id="277" r:id="rId29"/>
    <p:sldId id="289" r:id="rId30"/>
    <p:sldId id="287" r:id="rId31"/>
    <p:sldId id="278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40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177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58B1-A0A4-4D71-82DD-5C86ED041EC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E456CB-6E72-46D0-AE0F-FCDEC191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16709"/>
            <a:ext cx="9335694" cy="2262781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NLP: Word Embedding Tutorial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576652"/>
            <a:ext cx="5763491" cy="1327857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 smtClean="0">
                <a:solidFill>
                  <a:srgbClr val="A53010"/>
                </a:solidFill>
              </a:rPr>
              <a:t>Word2Vec</a:t>
            </a:r>
          </a:p>
          <a:p>
            <a:pPr algn="ctr"/>
            <a:r>
              <a:rPr lang="en-US" sz="3800" b="1" dirty="0" smtClean="0">
                <a:solidFill>
                  <a:srgbClr val="A53010"/>
                </a:solidFill>
              </a:rPr>
              <a:t>Skip-GRAM vs CBOW</a:t>
            </a:r>
            <a:endParaRPr lang="en-US" sz="3800" b="1" dirty="0">
              <a:solidFill>
                <a:srgbClr val="A5301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02428" y="5719021"/>
            <a:ext cx="5763491" cy="647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00" b="1" dirty="0" smtClean="0">
                <a:solidFill>
                  <a:schemeClr val="accent6">
                    <a:lumMod val="75000"/>
                  </a:schemeClr>
                </a:solidFill>
              </a:rPr>
              <a:t>Reza Marzban</a:t>
            </a:r>
            <a:endParaRPr lang="en-US" sz="3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contiguous sequence of n items from a given sample of text or speech.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are collected from a text or speech corpus. When the items are words, n-grams may also be called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covered earlier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18066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N-Gram</a:t>
            </a:r>
          </a:p>
        </p:txBody>
      </p:sp>
      <p:pic>
        <p:nvPicPr>
          <p:cNvPr id="10242" name="Picture 2" descr="What exactly is an n Gram? - Stack Over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59" y="2271031"/>
            <a:ext cx="8317541" cy="342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word associations from a large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trains in an unsupervised manner.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learn the semantic of each word, and also the relation of them with other words.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implies,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each distinct word with a particular list of numbers called a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embedding, which is trained on a large corpus, can understand the relations between words.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derstanding Word Embeddings: From Word2Vec to Count Vector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2" y="2992868"/>
            <a:ext cx="9787516" cy="34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3284" y="1422399"/>
                <a:ext cx="10295515" cy="532014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word embedding is just a vector with a custom length (a hyper-parameter).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this vector, we can extract words relations: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𝑤𝑜𝑚𝑎𝑛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𝑞𝑢𝑒𝑒𝑛</m:t>
                      </m:r>
                    </m:oMath>
                  </m:oMathPara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𝑆𝑝𝑎𝑖𝑛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𝐺𝑒𝑟𝑚𝑎𝑛𝑦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𝐵𝑒𝑟𝑙𝑖𝑛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𝑀𝑎𝑑𝑟𝑖𝑑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3284" y="1422399"/>
                <a:ext cx="10295515" cy="5320145"/>
              </a:xfrm>
              <a:blipFill>
                <a:blip r:embed="rId2"/>
                <a:stretch>
                  <a:fillRect l="-829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Embedding (size of 2)</a:t>
            </a:r>
            <a:endParaRPr lang="en-US" dirty="0"/>
          </a:p>
        </p:txBody>
      </p:sp>
      <p:pic>
        <p:nvPicPr>
          <p:cNvPr id="11266" name="Picture 2" descr="Implementing Word2Vec in Tensorflow | by Saurabh Pal | Analytics Vidhya | 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02" y="1422400"/>
            <a:ext cx="10086258" cy="53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Word2Vec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word embedding with Word2Vec on a large corpus, we can use one of two following algorithms:</a:t>
            </a:r>
          </a:p>
          <a:p>
            <a:pPr marL="857250" lvl="1" indent="-457200">
              <a:buFont typeface="+mj-lt"/>
              <a:buAutoNum type="arabicPeriod"/>
            </a:pPr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architectures to learn the underlying word representations for each word by using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4323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Artificial Neural Networks (ANN)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trying to mimic human brain’s neurons.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its nodes is a simple Perceptron.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rtificial neural netwo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88" y="3186260"/>
            <a:ext cx="4573150" cy="24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Perceptron. The Perceptron was first proposed by… | by Arunava |  Towards Data Scienc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49" y="3186260"/>
            <a:ext cx="4217154" cy="23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Artificial Neural Networks (ANN)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ANN model have several layers, and each layer have several nodes (Perceptron).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basic architecture of Deep Learning model is called Fully connected model.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I, Deep Learning, and Neural Networks Explained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t="11633" b="3783"/>
          <a:stretch/>
        </p:blipFill>
        <p:spPr bwMode="auto">
          <a:xfrm>
            <a:off x="3450209" y="2988298"/>
            <a:ext cx="5231878" cy="36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skip-gram, we’ll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its neighboring words. We’ll define a neighboring word by the window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57" y="2318536"/>
            <a:ext cx="6577546" cy="43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056 -2.59259E-6 C 0.153 -2.59259E-6 0.21185 0.03102 0.21185 0.05695 L 0.21185 0.1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5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72000" y="7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Natural Language Processing (</a:t>
            </a:r>
            <a:r>
              <a:rPr lang="en-US" b="1" dirty="0" smtClean="0"/>
              <a:t>NLP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subfield of Artificial Intelligence.</a:t>
            </a:r>
          </a:p>
          <a:p>
            <a:pPr>
              <a:lnSpc>
                <a:spcPct val="3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roots goes back to 1950 (Alan Turing).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enables machines to communicate with user in human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other fields, the data is consisted of words instead of numbers.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97" y="1330037"/>
            <a:ext cx="10241049" cy="282792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of the input vector will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where V is the number of words in the vocabulary —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representation of the 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hidden layer will have dimension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V*E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 is the size of the word embedding and is a hyper-parameter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the hidden layer would be of the dimension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will feed into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for pos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67" y="3716357"/>
            <a:ext cx="4751109" cy="31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Skip-gram</a:t>
            </a:r>
          </a:p>
        </p:txBody>
      </p:sp>
      <p:pic>
        <p:nvPicPr>
          <p:cNvPr id="12290" name="Picture 2" descr="Get Started with Word2Vec Unit | Salesforce Trailhe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19" y="2182648"/>
            <a:ext cx="8664473" cy="289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sentence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have orange juice and eggs for breakfast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window size of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4314" r="4045" b="6638"/>
          <a:stretch/>
        </p:blipFill>
        <p:spPr bwMode="auto">
          <a:xfrm>
            <a:off x="2337847" y="2192672"/>
            <a:ext cx="8502978" cy="46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2026763"/>
            <a:ext cx="10295515" cy="1300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occurrence of “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around “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is calculated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word2vec-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20" y="3254768"/>
            <a:ext cx="10423070" cy="258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“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similar to Skip-Gram, instead of trying to predict context based on the word, it will predict the word based on the context.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as the hyper-parameter.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same architecture of Neural network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tweaks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0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our hidden layer and output layer will remain the same.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of our input layer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change.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context words for a single target word, we will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1*V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vectors. Each will be multiplied with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V*E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returning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pic>
        <p:nvPicPr>
          <p:cNvPr id="13314" name="Picture 2" descr="14.1. Word Embedding (word2vec) — Dive into Deep Learning 0.15.0  docum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8" y="2524272"/>
            <a:ext cx="4232323" cy="27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Word2Vector using Gensim. Intro : The goal is to build Word2Vec… | by  Gaurav Padawe | Analytics Vidhya | Mediu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57" y="2524272"/>
            <a:ext cx="5144253" cy="312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CBOW vs Skip-gram</a:t>
            </a:r>
            <a:endParaRPr lang="en-US" dirty="0"/>
          </a:p>
        </p:txBody>
      </p:sp>
      <p:pic>
        <p:nvPicPr>
          <p:cNvPr id="6" name="Picture 2" descr="Image for pos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4356" r="7931" b="3679"/>
          <a:stretch/>
        </p:blipFill>
        <p:spPr bwMode="auto">
          <a:xfrm>
            <a:off x="1696998" y="1330037"/>
            <a:ext cx="9040132" cy="5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CBOW vs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well with a small amount of the training data, represents well even rare words or 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several times faster to train than the skip-gram, slightly better accuracy for the frequent words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referable for Big Data)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Word2Vec Hyper-Parameters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706252"/>
            <a:ext cx="10295515" cy="503629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Size (c)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words to be considered as the context.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Word2Vec: Obtain word embeddings — Chainer 4.0.0b2 documentati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60" y="2735481"/>
            <a:ext cx="8692554" cy="289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Natural Language Processing (</a:t>
            </a:r>
            <a:r>
              <a:rPr lang="en-US" b="1" dirty="0"/>
              <a:t>NLP</a:t>
            </a:r>
            <a:r>
              <a:rPr lang="en-US" dirty="0"/>
              <a:t>)</a:t>
            </a:r>
          </a:p>
        </p:txBody>
      </p:sp>
      <p:pic>
        <p:nvPicPr>
          <p:cNvPr id="8194" name="Picture 2" descr="Natural Language Processing and Natural Language Understanding | Bruno P.  Kinoshit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20203" r="4554" b="2886"/>
          <a:stretch/>
        </p:blipFill>
        <p:spPr bwMode="auto">
          <a:xfrm>
            <a:off x="1989228" y="2017336"/>
            <a:ext cx="8974144" cy="42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Word2Vec Hyper-Parameters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3284" y="1422399"/>
                <a:ext cx="10295515" cy="5320145"/>
              </a:xfrm>
            </p:spPr>
            <p:txBody>
              <a:bodyPr>
                <a:normAutofit/>
              </a:bodyPr>
              <a:lstStyle/>
              <a:p>
                <a:endParaRPr lang="en-US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Word embedding (d)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size of the final vector representation of each word.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should be always much smaller than the count of unique words: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most of the recent papers, d is set to 100, but it can be found in ranges from 50 to 300.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3284" y="1422399"/>
                <a:ext cx="10295515" cy="5320145"/>
              </a:xfrm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0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Pre-trained Word Embedding (</a:t>
            </a:r>
            <a:r>
              <a:rPr lang="en-US" b="1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enough data, you can train your word embedding model from scratch, but if your data is limited, you can use one of many publicly available pre-trained word Embedding.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(Global Vectors for Word Representation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)*: offered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Standford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trained on a huge textual dataset. They provide embedding vectors with various sizes (from 50 to 300).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4276" y="6219324"/>
            <a:ext cx="101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Pennington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Jeffrey, Richard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Christopher D. Manning. "Glove: Global vectors for word representation."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2014 conference on empirical methods in natural language processing (EMNLP)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2014.</a:t>
            </a:r>
          </a:p>
        </p:txBody>
      </p:sp>
    </p:spTree>
    <p:extLst>
      <p:ext uri="{BB962C8B-B14F-4D97-AF65-F5344CB8AC3E}">
        <p14:creationId xmlns:p14="http://schemas.microsoft.com/office/powerpoint/2010/main" val="41287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Pre-trained Word Embedding </a:t>
            </a:r>
            <a:r>
              <a:rPr lang="en-US" dirty="0" smtClean="0"/>
              <a:t>(</a:t>
            </a:r>
            <a:r>
              <a:rPr lang="en-US" b="1" dirty="0" smtClean="0"/>
              <a:t>BERT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Google AI team.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Pre-Train on Wikipedia and can be fine-tuned on any NLP tasks.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built on Transformers blocks and attention mechanism.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3284" y="6219324"/>
            <a:ext cx="101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Devlin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Jacob, et al. "Bert: Pre-training of deep bidirectional transformers for language understanding."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arXiv:1810.04805 (2018).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7405" y="3091992"/>
            <a:ext cx="7924944" cy="3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Pre-trained Word Embedding </a:t>
            </a:r>
            <a:r>
              <a:rPr lang="en-US" dirty="0" smtClean="0"/>
              <a:t>(</a:t>
            </a:r>
            <a:r>
              <a:rPr lang="en-US" b="1" dirty="0" smtClean="0"/>
              <a:t>GPT3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Open AI team.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to BERT.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bigger and more parameters.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4276" y="6219324"/>
            <a:ext cx="101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Brown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Tom B., et al. "Language models are few-shot learners."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arXiv:2005.14165 (2020).</a:t>
            </a:r>
          </a:p>
        </p:txBody>
      </p:sp>
      <p:pic>
        <p:nvPicPr>
          <p:cNvPr id="2050" name="Picture 2" descr="GPT-3: The New Mighty Language Model from OpenAI | by Moiz Saifee | Towards  Data Scienc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48" y="2960988"/>
            <a:ext cx="5543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Relation of NLP and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information contained in unstructured big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estimated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near future,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big data analysis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performed using NLP, as data size will exceed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trillion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so the scope of NLP for Big Data Analytics will only grow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can help in the following areas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Interactions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Siri, Alexa,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certain social media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keywords that cover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400" b="1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Customer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Using Text in 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extract features from textual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 TF-IDF was used to represent textual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in the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representation could be calculated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TF-IDF: Can It Really Help Your SEO?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10734" r="7784" b="11269"/>
          <a:stretch/>
        </p:blipFill>
        <p:spPr bwMode="auto">
          <a:xfrm>
            <a:off x="4477733" y="3355943"/>
            <a:ext cx="3242820" cy="19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Representing words as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to represent words in numerical format:</a:t>
            </a:r>
          </a:p>
          <a:p>
            <a:pPr marL="1257300" lvl="2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dummy variables for each and every unique words.</a:t>
            </a:r>
          </a:p>
          <a:p>
            <a:pPr marL="1257300" lvl="2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unigram, bigram, trigram, … </a:t>
            </a:r>
          </a:p>
          <a:p>
            <a:pPr marL="1257300" lvl="2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proposed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2013*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3284" y="6280879"/>
            <a:ext cx="1029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Tomas, et al. "Distributed representations of words and phrases and their compositionality."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</a:t>
            </a:r>
          </a:p>
        </p:txBody>
      </p:sp>
    </p:spTree>
    <p:extLst>
      <p:ext uri="{BB962C8B-B14F-4D97-AF65-F5344CB8AC3E}">
        <p14:creationId xmlns:p14="http://schemas.microsoft.com/office/powerpoint/2010/main" val="34257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 our entire corpus we have 3 unique words: [Big, Data, Analytics]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one-hot encoding would look like this: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Big: 		[1,0,0]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Data: 		[0,1,0]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Analytics: 	[0,0,1]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real life scenarios, the number of unique words is huge.</a:t>
            </a:r>
          </a:p>
        </p:txBody>
      </p:sp>
    </p:spTree>
    <p:extLst>
      <p:ext uri="{BB962C8B-B14F-4D97-AF65-F5344CB8AC3E}">
        <p14:creationId xmlns:p14="http://schemas.microsoft.com/office/powerpoint/2010/main" val="1758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/>
              <a:t>One Hot Encoding</a:t>
            </a:r>
          </a:p>
        </p:txBody>
      </p:sp>
      <p:pic>
        <p:nvPicPr>
          <p:cNvPr id="9218" name="Picture 2" descr="Text Encoding: A Review. Authors: Rosaria Silipo and Kathrin… | by Rosaria  Silipo | Towards Data Scienc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8470" r="13878" b="2727"/>
          <a:stretch/>
        </p:blipFill>
        <p:spPr bwMode="auto">
          <a:xfrm>
            <a:off x="3205113" y="1574277"/>
            <a:ext cx="5731497" cy="51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998" y="642583"/>
            <a:ext cx="10291802" cy="687454"/>
          </a:xfrm>
        </p:spPr>
        <p:txBody>
          <a:bodyPr/>
          <a:lstStyle/>
          <a:p>
            <a:r>
              <a:rPr lang="en-US" dirty="0" smtClean="0"/>
              <a:t>One hot Encoding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84" y="1422399"/>
            <a:ext cx="10295515" cy="5320145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create a very large sparse matrix for large corpus. If we have just 100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2,000 total unique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we will end up with a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100*2,000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sparse matrix (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semantic mechanism in this technique: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similarity(Big, Data) does not mean anything.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378</TotalTime>
  <Words>1239</Words>
  <Application>Microsoft Office PowerPoint</Application>
  <PresentationFormat>Widescreen</PresentationFormat>
  <Paragraphs>153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Century Gothic</vt:lpstr>
      <vt:lpstr>Times New Roman</vt:lpstr>
      <vt:lpstr>Wingdings 3</vt:lpstr>
      <vt:lpstr>Wisp</vt:lpstr>
      <vt:lpstr>NLP: Word Embedding Tutorial</vt:lpstr>
      <vt:lpstr>Natural Language Processing (NLP)</vt:lpstr>
      <vt:lpstr>Natural Language Processing (NLP)</vt:lpstr>
      <vt:lpstr>Relation of NLP and Big Data</vt:lpstr>
      <vt:lpstr>Using Text in Machine Learning models</vt:lpstr>
      <vt:lpstr>Representing words as numbers</vt:lpstr>
      <vt:lpstr>One Hot Encoding</vt:lpstr>
      <vt:lpstr>One Hot Encoding</vt:lpstr>
      <vt:lpstr>One hot Encoding challenges</vt:lpstr>
      <vt:lpstr>N-Gram</vt:lpstr>
      <vt:lpstr>N-Gram</vt:lpstr>
      <vt:lpstr>Word2Vec</vt:lpstr>
      <vt:lpstr>Word Embedding</vt:lpstr>
      <vt:lpstr>Word Embedding</vt:lpstr>
      <vt:lpstr>Word Embedding (size of 2)</vt:lpstr>
      <vt:lpstr>Word2Vec training</vt:lpstr>
      <vt:lpstr>Artificial Neural Networks (ANN) Overview</vt:lpstr>
      <vt:lpstr>Artificial Neural Networks (ANN) Overview</vt:lpstr>
      <vt:lpstr>Skip-gram</vt:lpstr>
      <vt:lpstr>Skip-gram</vt:lpstr>
      <vt:lpstr>Skip-gram</vt:lpstr>
      <vt:lpstr>Skip-gram</vt:lpstr>
      <vt:lpstr>Skip-gram</vt:lpstr>
      <vt:lpstr>CBOW</vt:lpstr>
      <vt:lpstr>CBOW</vt:lpstr>
      <vt:lpstr>CBOW</vt:lpstr>
      <vt:lpstr>CBOW vs Skip-gram</vt:lpstr>
      <vt:lpstr>CBOW vs Skip-gram</vt:lpstr>
      <vt:lpstr>Word2Vec Hyper-Parameters</vt:lpstr>
      <vt:lpstr>Word2Vec Hyper-Parameters</vt:lpstr>
      <vt:lpstr>Pre-trained Word Embedding (GloVe)</vt:lpstr>
      <vt:lpstr>Pre-trained Word Embedding (BERT)</vt:lpstr>
      <vt:lpstr>Pre-trained Word Embedding (GPT3)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5683: Cloud Computing and Distributed Systems</dc:title>
  <dc:creator>Marzban, Reza</dc:creator>
  <cp:lastModifiedBy>Marzban, Reza</cp:lastModifiedBy>
  <cp:revision>56</cp:revision>
  <dcterms:created xsi:type="dcterms:W3CDTF">2020-11-04T18:45:39Z</dcterms:created>
  <dcterms:modified xsi:type="dcterms:W3CDTF">2020-11-18T18:46:39Z</dcterms:modified>
</cp:coreProperties>
</file>