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351CB9-51D6-40D7-BB38-6E442950B3E3}"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51CB9-51D6-40D7-BB38-6E442950B3E3}"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51CB9-51D6-40D7-BB38-6E442950B3E3}"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351CB9-51D6-40D7-BB38-6E442950B3E3}"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5351CB9-51D6-40D7-BB38-6E442950B3E3}"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351CB9-51D6-40D7-BB38-6E442950B3E3}"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85DB-5A27-4414-A759-99C0053C25A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351CB9-51D6-40D7-BB38-6E442950B3E3}" type="datetimeFigureOut">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51CB9-51D6-40D7-BB38-6E442950B3E3}"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51CB9-51D6-40D7-BB38-6E442950B3E3}" type="datetimeFigureOut">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5351CB9-51D6-40D7-BB38-6E442950B3E3}" type="datetimeFigureOut">
              <a:rPr lang="en-US" smtClean="0"/>
              <a:t>7/14/2020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63785DB-5A27-4414-A759-99C0053C25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51CB9-51D6-40D7-BB38-6E442950B3E3}"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85DB-5A27-4414-A759-99C0053C25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5351CB9-51D6-40D7-BB38-6E442950B3E3}" type="datetimeFigureOut">
              <a:rPr lang="en-US" smtClean="0"/>
              <a:t>7/14/2020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63785DB-5A27-4414-A759-99C0053C25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andregistry.data.gov.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830274" y="1765608"/>
            <a:ext cx="5648623" cy="1164179"/>
          </a:xfrm>
        </p:spPr>
        <p:txBody>
          <a:bodyPr/>
          <a:lstStyle/>
          <a:p>
            <a:r>
              <a:rPr lang="en-US" dirty="0" smtClean="0"/>
              <a:t>London Housing Market</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167106">
            <a:off x="3321960" y="2183188"/>
            <a:ext cx="5396539" cy="3337993"/>
          </a:xfrm>
          <a:prstGeom prst="rect">
            <a:avLst/>
          </a:prstGeom>
        </p:spPr>
      </p:pic>
    </p:spTree>
    <p:extLst>
      <p:ext uri="{BB962C8B-B14F-4D97-AF65-F5344CB8AC3E}">
        <p14:creationId xmlns:p14="http://schemas.microsoft.com/office/powerpoint/2010/main" val="1353920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Capstone Project - The Battle of Neighborhoods (Week 2)</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Description of the problem and a discussion of the background</a:t>
            </a:r>
          </a:p>
          <a:p>
            <a:r>
              <a:rPr lang="en-US" dirty="0"/>
              <a:t>According to Bloomberg News, the London Housing Market is in down term due to the COVID 19. It is now facing a number of different difficulties including the prospect of higher taxes and a warning from the Bank of England that U.K. home values could fall as much as 30 percent after exiting from the European Union. More specifically, four overlooked cracks suggest that the London market may be in worse shape than many realize: hidden price falls, record-low sales, homebuilder exodus and tax hikes addressing overseas buyers of homes in England and Wales.</a:t>
            </a:r>
          </a:p>
          <a:p>
            <a:r>
              <a:rPr lang="en-US" dirty="0"/>
              <a:t>In this scenario, it is important for home buyer to adapt some data analysis to make wise and best decision. In the other world we need to build a model to recommend profitable decision to home buyers and investors based on the available data.</a:t>
            </a:r>
          </a:p>
          <a:p>
            <a:endParaRPr lang="en-US" dirty="0"/>
          </a:p>
        </p:txBody>
      </p:sp>
    </p:spTree>
    <p:extLst>
      <p:ext uri="{BB962C8B-B14F-4D97-AF65-F5344CB8AC3E}">
        <p14:creationId xmlns:p14="http://schemas.microsoft.com/office/powerpoint/2010/main" val="380994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Data on London properties and the relative price paid data were extracted from the</a:t>
            </a:r>
          </a:p>
        </p:txBody>
      </p:sp>
      <p:sp>
        <p:nvSpPr>
          <p:cNvPr id="3" name="Content Placeholder 2"/>
          <p:cNvSpPr>
            <a:spLocks noGrp="1"/>
          </p:cNvSpPr>
          <p:nvPr>
            <p:ph idx="1"/>
          </p:nvPr>
        </p:nvSpPr>
        <p:spPr/>
        <p:txBody>
          <a:bodyPr/>
          <a:lstStyle/>
          <a:p>
            <a:r>
              <a:rPr lang="en-US" dirty="0" smtClean="0"/>
              <a:t>HM </a:t>
            </a:r>
            <a:r>
              <a:rPr lang="en-US" dirty="0"/>
              <a:t>Land Registry (</a:t>
            </a:r>
            <a:r>
              <a:rPr lang="en-US" u="sng" dirty="0">
                <a:hlinkClick r:id="rId2"/>
              </a:rPr>
              <a:t>http://landregistry.data.gov.uk/</a:t>
            </a:r>
            <a:r>
              <a:rPr lang="en-US" dirty="0"/>
              <a:t>). The following fields comprise </a:t>
            </a:r>
            <a:r>
              <a:rPr lang="en-US" dirty="0" smtClean="0"/>
              <a:t>the address </a:t>
            </a:r>
            <a:r>
              <a:rPr lang="en-US" dirty="0"/>
              <a:t>data in: </a:t>
            </a:r>
            <a:r>
              <a:rPr lang="en-US" dirty="0" err="1"/>
              <a:t>Postalcode</a:t>
            </a:r>
            <a:r>
              <a:rPr lang="en-US" dirty="0"/>
              <a:t>; PAON Primary Addressable Object Name. Typically the house number or name; SAON Secondary Addressable Object Name. If there is a sub-building, for example, the building is divided into flats, there will be a SAON; Street; Locality; Town/City; District; County.</a:t>
            </a:r>
          </a:p>
          <a:p>
            <a:endParaRPr lang="en-US" dirty="0"/>
          </a:p>
        </p:txBody>
      </p:sp>
    </p:spTree>
    <p:extLst>
      <p:ext uri="{BB962C8B-B14F-4D97-AF65-F5344CB8AC3E}">
        <p14:creationId xmlns:p14="http://schemas.microsoft.com/office/powerpoint/2010/main" val="1242721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is A DATA FRAME WE USED</a:t>
            </a:r>
            <a:endParaRPr lang="en-US" dirty="0"/>
          </a:p>
        </p:txBody>
      </p:sp>
      <p:pic>
        <p:nvPicPr>
          <p:cNvPr id="4" name="Content Placeholder 3"/>
          <p:cNvPicPr>
            <a:picLocks noGrp="1"/>
          </p:cNvPicPr>
          <p:nvPr>
            <p:ph idx="1"/>
          </p:nvPr>
        </p:nvPicPr>
        <p:blipFill rotWithShape="1">
          <a:blip r:embed="rId2"/>
          <a:srcRect l="25581" t="34027" r="23176" b="25998"/>
          <a:stretch/>
        </p:blipFill>
        <p:spPr bwMode="auto">
          <a:xfrm>
            <a:off x="822325" y="1306788"/>
            <a:ext cx="7521575" cy="31665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84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explore and target recommended locations across different venues according to the presence of amenities and essential facilities, we will access data through </a:t>
            </a:r>
            <a:r>
              <a:rPr lang="en-US" dirty="0" err="1"/>
              <a:t>FourSquare</a:t>
            </a:r>
            <a:r>
              <a:rPr lang="en-US" dirty="0"/>
              <a:t> API interface and arrange them as a data frame for visualization. By merging data on London properties and the relative price paid data from the HM Land Registry and data on amenities and essential facilities surrounding such properties from </a:t>
            </a:r>
            <a:r>
              <a:rPr lang="en-US" dirty="0" err="1"/>
              <a:t>FourSquare</a:t>
            </a:r>
            <a:r>
              <a:rPr lang="en-US" dirty="0"/>
              <a:t> API interface, we will be able to recommend profitable real estate investments.</a:t>
            </a:r>
          </a:p>
          <a:p>
            <a:endParaRPr lang="en-US" dirty="0"/>
          </a:p>
        </p:txBody>
      </p:sp>
    </p:spTree>
    <p:extLst>
      <p:ext uri="{BB962C8B-B14F-4D97-AF65-F5344CB8AC3E}">
        <p14:creationId xmlns:p14="http://schemas.microsoft.com/office/powerpoint/2010/main" val="1782198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each Borough </a:t>
            </a:r>
            <a:endParaRPr lang="en-US" dirty="0"/>
          </a:p>
        </p:txBody>
      </p:sp>
      <p:pic>
        <p:nvPicPr>
          <p:cNvPr id="4" name="Content Placeholder 3"/>
          <p:cNvPicPr>
            <a:picLocks noGrp="1"/>
          </p:cNvPicPr>
          <p:nvPr>
            <p:ph idx="1"/>
          </p:nvPr>
        </p:nvPicPr>
        <p:blipFill rotWithShape="1">
          <a:blip r:embed="rId2"/>
          <a:srcRect l="16758" t="14116" r="66484" b="66122"/>
          <a:stretch/>
        </p:blipFill>
        <p:spPr bwMode="auto">
          <a:xfrm>
            <a:off x="3351485" y="2106241"/>
            <a:ext cx="2463255" cy="15676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1690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London Map &amp; Clustering </a:t>
            </a:r>
            <a:endParaRPr lang="en-US" dirty="0"/>
          </a:p>
        </p:txBody>
      </p:sp>
      <p:pic>
        <p:nvPicPr>
          <p:cNvPr id="4" name="Content Placeholder 3"/>
          <p:cNvPicPr>
            <a:picLocks noGrp="1"/>
          </p:cNvPicPr>
          <p:nvPr>
            <p:ph idx="1"/>
          </p:nvPr>
        </p:nvPicPr>
        <p:blipFill rotWithShape="1">
          <a:blip r:embed="rId2"/>
          <a:srcRect l="22371" t="21843" r="3298" b="8916"/>
          <a:stretch/>
        </p:blipFill>
        <p:spPr bwMode="auto">
          <a:xfrm>
            <a:off x="1022552" y="1100138"/>
            <a:ext cx="7121120" cy="35798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5362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Result from the model</a:t>
            </a:r>
            <a:br>
              <a:rPr lang="en-US" dirty="0"/>
            </a:br>
            <a:endParaRPr lang="en-US" dirty="0"/>
          </a:p>
        </p:txBody>
      </p:sp>
      <p:sp>
        <p:nvSpPr>
          <p:cNvPr id="3" name="Content Placeholder 2"/>
          <p:cNvSpPr>
            <a:spLocks noGrp="1"/>
          </p:cNvSpPr>
          <p:nvPr>
            <p:ph idx="1"/>
          </p:nvPr>
        </p:nvSpPr>
        <p:spPr/>
        <p:txBody>
          <a:bodyPr/>
          <a:lstStyle/>
          <a:p>
            <a:r>
              <a:rPr lang="en-US" dirty="0"/>
              <a:t>As per our model, it is obvious that although there are some challenges in buying a property in London, there are still opportunities for home buyers and investors to by a property in London.</a:t>
            </a:r>
          </a:p>
          <a:p>
            <a:r>
              <a:rPr lang="en-US" dirty="0"/>
              <a:t>We can conclude the results under 2 main Categories: </a:t>
            </a:r>
          </a:p>
          <a:p>
            <a:pPr lvl="0"/>
            <a:r>
              <a:rPr lang="en-US" dirty="0"/>
              <a:t>We can examine the neighborhood, it is interesting to note that although west of London is more popular due to the amenities like schools, park,.. but data shows that other part of the city like southwest and northwest also rising and it is a good idea to have an investment on those area too.</a:t>
            </a:r>
          </a:p>
          <a:p>
            <a:pPr lvl="0"/>
            <a:r>
              <a:rPr lang="en-US" dirty="0"/>
              <a:t>We used </a:t>
            </a:r>
            <a:r>
              <a:rPr lang="en-US" dirty="0" err="1"/>
              <a:t>Kmeans</a:t>
            </a:r>
            <a:r>
              <a:rPr lang="en-US" dirty="0"/>
              <a:t> with 5 clusters and it shows that some cluster are more favorable to families due to have amenities like school park, grocery store and so on and some other clusters are favorable for young and singles as on those clusters we have more pubs .</a:t>
            </a:r>
          </a:p>
          <a:p>
            <a:endParaRPr lang="en-US" dirty="0"/>
          </a:p>
        </p:txBody>
      </p:sp>
    </p:spTree>
    <p:extLst>
      <p:ext uri="{BB962C8B-B14F-4D97-AF65-F5344CB8AC3E}">
        <p14:creationId xmlns:p14="http://schemas.microsoft.com/office/powerpoint/2010/main" val="2490897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100</TotalTime>
  <Words>510</Words>
  <Application>Microsoft Office PowerPoint</Application>
  <PresentationFormat>On-screen Show (4:3)</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London Housing Market</vt:lpstr>
      <vt:lpstr>Capstone Project - The Battle of Neighborhoods (Week 2) </vt:lpstr>
      <vt:lpstr>Data on London properties and the relative price paid data were extracted from the</vt:lpstr>
      <vt:lpstr>Below is A DATA FRAME WE USED</vt:lpstr>
      <vt:lpstr>PowerPoint Presentation</vt:lpstr>
      <vt:lpstr>Grouping  each Borough </vt:lpstr>
      <vt:lpstr>London Map &amp; Clustering </vt:lpstr>
      <vt:lpstr>Result from the model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Housing Market</dc:title>
  <dc:creator>Reza</dc:creator>
  <cp:lastModifiedBy>Reza</cp:lastModifiedBy>
  <cp:revision>5</cp:revision>
  <dcterms:created xsi:type="dcterms:W3CDTF">2020-07-14T18:53:50Z</dcterms:created>
  <dcterms:modified xsi:type="dcterms:W3CDTF">2020-07-14T20:33:57Z</dcterms:modified>
</cp:coreProperties>
</file>