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8" d="100"/>
          <a:sy n="158" d="100"/>
        </p:scale>
        <p:origin x="17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6AF492-5E4B-4A56-B016-0F493E70AD1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96F8E01-A6C8-44B4-B4F7-5B101C92AD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9A1D75C-9F17-4DEF-852A-20F98A45B209}"/>
              </a:ext>
            </a:extLst>
          </p:cNvPr>
          <p:cNvSpPr>
            <a:spLocks noGrp="1"/>
          </p:cNvSpPr>
          <p:nvPr>
            <p:ph type="dt" sz="half" idx="10"/>
          </p:nvPr>
        </p:nvSpPr>
        <p:spPr/>
        <p:txBody>
          <a:bodyPr/>
          <a:lstStyle/>
          <a:p>
            <a:fld id="{495BE89B-6C8E-4F7A-B5AF-D2DF4BBCDA94}" type="datetimeFigureOut">
              <a:rPr lang="zh-CN" altLang="en-US" smtClean="0"/>
              <a:t>2019/9/10</a:t>
            </a:fld>
            <a:endParaRPr lang="zh-CN" altLang="en-US"/>
          </a:p>
        </p:txBody>
      </p:sp>
      <p:sp>
        <p:nvSpPr>
          <p:cNvPr id="5" name="页脚占位符 4">
            <a:extLst>
              <a:ext uri="{FF2B5EF4-FFF2-40B4-BE49-F238E27FC236}">
                <a16:creationId xmlns:a16="http://schemas.microsoft.com/office/drawing/2014/main" id="{7AFFB1BC-51B5-42D8-A406-61F297210D1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1CFC5C-EAD1-4749-95D5-3AE85FCB4D1B}"/>
              </a:ext>
            </a:extLst>
          </p:cNvPr>
          <p:cNvSpPr>
            <a:spLocks noGrp="1"/>
          </p:cNvSpPr>
          <p:nvPr>
            <p:ph type="sldNum" sz="quarter" idx="12"/>
          </p:nvPr>
        </p:nvSpPr>
        <p:spPr/>
        <p:txBody>
          <a:bodyPr/>
          <a:lstStyle/>
          <a:p>
            <a:fld id="{0D9B2E5F-00A1-4B57-8D35-2BA30B6F0A27}" type="slidenum">
              <a:rPr lang="zh-CN" altLang="en-US" smtClean="0"/>
              <a:t>‹#›</a:t>
            </a:fld>
            <a:endParaRPr lang="zh-CN" altLang="en-US"/>
          </a:p>
        </p:txBody>
      </p:sp>
    </p:spTree>
    <p:extLst>
      <p:ext uri="{BB962C8B-B14F-4D97-AF65-F5344CB8AC3E}">
        <p14:creationId xmlns:p14="http://schemas.microsoft.com/office/powerpoint/2010/main" val="77688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C2D97C-CFBA-430F-9619-901FF9A49A3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BD251A8-8229-46DC-9EBB-19A5AC5ADF3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F02BCEB-3ACF-4207-AAE3-0F3F1DB82566}"/>
              </a:ext>
            </a:extLst>
          </p:cNvPr>
          <p:cNvSpPr>
            <a:spLocks noGrp="1"/>
          </p:cNvSpPr>
          <p:nvPr>
            <p:ph type="dt" sz="half" idx="10"/>
          </p:nvPr>
        </p:nvSpPr>
        <p:spPr/>
        <p:txBody>
          <a:bodyPr/>
          <a:lstStyle/>
          <a:p>
            <a:fld id="{495BE89B-6C8E-4F7A-B5AF-D2DF4BBCDA94}" type="datetimeFigureOut">
              <a:rPr lang="zh-CN" altLang="en-US" smtClean="0"/>
              <a:t>2019/9/10</a:t>
            </a:fld>
            <a:endParaRPr lang="zh-CN" altLang="en-US"/>
          </a:p>
        </p:txBody>
      </p:sp>
      <p:sp>
        <p:nvSpPr>
          <p:cNvPr id="5" name="页脚占位符 4">
            <a:extLst>
              <a:ext uri="{FF2B5EF4-FFF2-40B4-BE49-F238E27FC236}">
                <a16:creationId xmlns:a16="http://schemas.microsoft.com/office/drawing/2014/main" id="{C5C1B138-5AF5-491F-AA04-FC61D70181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1E147F-A21F-488B-911B-944182032A77}"/>
              </a:ext>
            </a:extLst>
          </p:cNvPr>
          <p:cNvSpPr>
            <a:spLocks noGrp="1"/>
          </p:cNvSpPr>
          <p:nvPr>
            <p:ph type="sldNum" sz="quarter" idx="12"/>
          </p:nvPr>
        </p:nvSpPr>
        <p:spPr/>
        <p:txBody>
          <a:bodyPr/>
          <a:lstStyle/>
          <a:p>
            <a:fld id="{0D9B2E5F-00A1-4B57-8D35-2BA30B6F0A27}" type="slidenum">
              <a:rPr lang="zh-CN" altLang="en-US" smtClean="0"/>
              <a:t>‹#›</a:t>
            </a:fld>
            <a:endParaRPr lang="zh-CN" altLang="en-US"/>
          </a:p>
        </p:txBody>
      </p:sp>
    </p:spTree>
    <p:extLst>
      <p:ext uri="{BB962C8B-B14F-4D97-AF65-F5344CB8AC3E}">
        <p14:creationId xmlns:p14="http://schemas.microsoft.com/office/powerpoint/2010/main" val="666733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50AACBE-829A-4E26-A1BD-00D6CBDD638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52A42D2-2F87-43E0-9A72-E8DEA71298F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D62D0A1-0E99-4848-8C62-945AF117D6C3}"/>
              </a:ext>
            </a:extLst>
          </p:cNvPr>
          <p:cNvSpPr>
            <a:spLocks noGrp="1"/>
          </p:cNvSpPr>
          <p:nvPr>
            <p:ph type="dt" sz="half" idx="10"/>
          </p:nvPr>
        </p:nvSpPr>
        <p:spPr/>
        <p:txBody>
          <a:bodyPr/>
          <a:lstStyle/>
          <a:p>
            <a:fld id="{495BE89B-6C8E-4F7A-B5AF-D2DF4BBCDA94}" type="datetimeFigureOut">
              <a:rPr lang="zh-CN" altLang="en-US" smtClean="0"/>
              <a:t>2019/9/10</a:t>
            </a:fld>
            <a:endParaRPr lang="zh-CN" altLang="en-US"/>
          </a:p>
        </p:txBody>
      </p:sp>
      <p:sp>
        <p:nvSpPr>
          <p:cNvPr id="5" name="页脚占位符 4">
            <a:extLst>
              <a:ext uri="{FF2B5EF4-FFF2-40B4-BE49-F238E27FC236}">
                <a16:creationId xmlns:a16="http://schemas.microsoft.com/office/drawing/2014/main" id="{34A904AA-3B10-4E68-8A88-F6177D157E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98A3CC-AA28-4B3A-B262-DD104A235988}"/>
              </a:ext>
            </a:extLst>
          </p:cNvPr>
          <p:cNvSpPr>
            <a:spLocks noGrp="1"/>
          </p:cNvSpPr>
          <p:nvPr>
            <p:ph type="sldNum" sz="quarter" idx="12"/>
          </p:nvPr>
        </p:nvSpPr>
        <p:spPr/>
        <p:txBody>
          <a:bodyPr/>
          <a:lstStyle/>
          <a:p>
            <a:fld id="{0D9B2E5F-00A1-4B57-8D35-2BA30B6F0A27}" type="slidenum">
              <a:rPr lang="zh-CN" altLang="en-US" smtClean="0"/>
              <a:t>‹#›</a:t>
            </a:fld>
            <a:endParaRPr lang="zh-CN" altLang="en-US"/>
          </a:p>
        </p:txBody>
      </p:sp>
    </p:spTree>
    <p:extLst>
      <p:ext uri="{BB962C8B-B14F-4D97-AF65-F5344CB8AC3E}">
        <p14:creationId xmlns:p14="http://schemas.microsoft.com/office/powerpoint/2010/main" val="3606717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0A4FE1-15A8-4FD6-BF97-F38E263C2FF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7CE15B4-C4C5-4AB9-A1BF-F5CC773E970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B70D1EE-8C09-4261-82F7-27F9EC3DE850}"/>
              </a:ext>
            </a:extLst>
          </p:cNvPr>
          <p:cNvSpPr>
            <a:spLocks noGrp="1"/>
          </p:cNvSpPr>
          <p:nvPr>
            <p:ph type="dt" sz="half" idx="10"/>
          </p:nvPr>
        </p:nvSpPr>
        <p:spPr/>
        <p:txBody>
          <a:bodyPr/>
          <a:lstStyle/>
          <a:p>
            <a:fld id="{495BE89B-6C8E-4F7A-B5AF-D2DF4BBCDA94}" type="datetimeFigureOut">
              <a:rPr lang="zh-CN" altLang="en-US" smtClean="0"/>
              <a:t>2019/9/10</a:t>
            </a:fld>
            <a:endParaRPr lang="zh-CN" altLang="en-US"/>
          </a:p>
        </p:txBody>
      </p:sp>
      <p:sp>
        <p:nvSpPr>
          <p:cNvPr id="5" name="页脚占位符 4">
            <a:extLst>
              <a:ext uri="{FF2B5EF4-FFF2-40B4-BE49-F238E27FC236}">
                <a16:creationId xmlns:a16="http://schemas.microsoft.com/office/drawing/2014/main" id="{B7F99AC7-AFF3-420B-8A57-5E9F460CCD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3EDC25-6D81-4839-A8AA-2FF01577D2C9}"/>
              </a:ext>
            </a:extLst>
          </p:cNvPr>
          <p:cNvSpPr>
            <a:spLocks noGrp="1"/>
          </p:cNvSpPr>
          <p:nvPr>
            <p:ph type="sldNum" sz="quarter" idx="12"/>
          </p:nvPr>
        </p:nvSpPr>
        <p:spPr/>
        <p:txBody>
          <a:bodyPr/>
          <a:lstStyle/>
          <a:p>
            <a:fld id="{0D9B2E5F-00A1-4B57-8D35-2BA30B6F0A27}" type="slidenum">
              <a:rPr lang="zh-CN" altLang="en-US" smtClean="0"/>
              <a:t>‹#›</a:t>
            </a:fld>
            <a:endParaRPr lang="zh-CN" altLang="en-US"/>
          </a:p>
        </p:txBody>
      </p:sp>
    </p:spTree>
    <p:extLst>
      <p:ext uri="{BB962C8B-B14F-4D97-AF65-F5344CB8AC3E}">
        <p14:creationId xmlns:p14="http://schemas.microsoft.com/office/powerpoint/2010/main" val="1183929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D2955F-293A-4C71-8CF2-C4EC663CA3B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5153D05-DF22-4A78-ACC9-7DB87648D9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AAD295D-284D-4C82-BAAD-19AD8E11A031}"/>
              </a:ext>
            </a:extLst>
          </p:cNvPr>
          <p:cNvSpPr>
            <a:spLocks noGrp="1"/>
          </p:cNvSpPr>
          <p:nvPr>
            <p:ph type="dt" sz="half" idx="10"/>
          </p:nvPr>
        </p:nvSpPr>
        <p:spPr/>
        <p:txBody>
          <a:bodyPr/>
          <a:lstStyle/>
          <a:p>
            <a:fld id="{495BE89B-6C8E-4F7A-B5AF-D2DF4BBCDA94}" type="datetimeFigureOut">
              <a:rPr lang="zh-CN" altLang="en-US" smtClean="0"/>
              <a:t>2019/9/10</a:t>
            </a:fld>
            <a:endParaRPr lang="zh-CN" altLang="en-US"/>
          </a:p>
        </p:txBody>
      </p:sp>
      <p:sp>
        <p:nvSpPr>
          <p:cNvPr id="5" name="页脚占位符 4">
            <a:extLst>
              <a:ext uri="{FF2B5EF4-FFF2-40B4-BE49-F238E27FC236}">
                <a16:creationId xmlns:a16="http://schemas.microsoft.com/office/drawing/2014/main" id="{18836548-7B10-4E66-B850-9BF3A76E0B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2DAD7F-C616-459D-A97A-B0AA45BF37CC}"/>
              </a:ext>
            </a:extLst>
          </p:cNvPr>
          <p:cNvSpPr>
            <a:spLocks noGrp="1"/>
          </p:cNvSpPr>
          <p:nvPr>
            <p:ph type="sldNum" sz="quarter" idx="12"/>
          </p:nvPr>
        </p:nvSpPr>
        <p:spPr/>
        <p:txBody>
          <a:bodyPr/>
          <a:lstStyle/>
          <a:p>
            <a:fld id="{0D9B2E5F-00A1-4B57-8D35-2BA30B6F0A27}" type="slidenum">
              <a:rPr lang="zh-CN" altLang="en-US" smtClean="0"/>
              <a:t>‹#›</a:t>
            </a:fld>
            <a:endParaRPr lang="zh-CN" altLang="en-US"/>
          </a:p>
        </p:txBody>
      </p:sp>
    </p:spTree>
    <p:extLst>
      <p:ext uri="{BB962C8B-B14F-4D97-AF65-F5344CB8AC3E}">
        <p14:creationId xmlns:p14="http://schemas.microsoft.com/office/powerpoint/2010/main" val="2915399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0C5210-53FF-430E-8E77-885CF14A204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505FBB2-D4EE-438F-B4AA-A931269259B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88CA671-8ACC-45A7-9A01-38582D3E5F2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C94ACE0-CC4B-4482-83CA-E9A76985251F}"/>
              </a:ext>
            </a:extLst>
          </p:cNvPr>
          <p:cNvSpPr>
            <a:spLocks noGrp="1"/>
          </p:cNvSpPr>
          <p:nvPr>
            <p:ph type="dt" sz="half" idx="10"/>
          </p:nvPr>
        </p:nvSpPr>
        <p:spPr/>
        <p:txBody>
          <a:bodyPr/>
          <a:lstStyle/>
          <a:p>
            <a:fld id="{495BE89B-6C8E-4F7A-B5AF-D2DF4BBCDA94}" type="datetimeFigureOut">
              <a:rPr lang="zh-CN" altLang="en-US" smtClean="0"/>
              <a:t>2019/9/10</a:t>
            </a:fld>
            <a:endParaRPr lang="zh-CN" altLang="en-US"/>
          </a:p>
        </p:txBody>
      </p:sp>
      <p:sp>
        <p:nvSpPr>
          <p:cNvPr id="6" name="页脚占位符 5">
            <a:extLst>
              <a:ext uri="{FF2B5EF4-FFF2-40B4-BE49-F238E27FC236}">
                <a16:creationId xmlns:a16="http://schemas.microsoft.com/office/drawing/2014/main" id="{49FCDC32-F017-4B20-8463-8DAF2EE66DC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EF43734-75D9-460F-9A31-77C117083826}"/>
              </a:ext>
            </a:extLst>
          </p:cNvPr>
          <p:cNvSpPr>
            <a:spLocks noGrp="1"/>
          </p:cNvSpPr>
          <p:nvPr>
            <p:ph type="sldNum" sz="quarter" idx="12"/>
          </p:nvPr>
        </p:nvSpPr>
        <p:spPr/>
        <p:txBody>
          <a:bodyPr/>
          <a:lstStyle/>
          <a:p>
            <a:fld id="{0D9B2E5F-00A1-4B57-8D35-2BA30B6F0A27}" type="slidenum">
              <a:rPr lang="zh-CN" altLang="en-US" smtClean="0"/>
              <a:t>‹#›</a:t>
            </a:fld>
            <a:endParaRPr lang="zh-CN" altLang="en-US"/>
          </a:p>
        </p:txBody>
      </p:sp>
    </p:spTree>
    <p:extLst>
      <p:ext uri="{BB962C8B-B14F-4D97-AF65-F5344CB8AC3E}">
        <p14:creationId xmlns:p14="http://schemas.microsoft.com/office/powerpoint/2010/main" val="1025968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9D294F-6F3D-4922-AAAB-FDD421EB7B4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EFE1D87-229B-4423-B77A-846F2A8411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5BE1D89-CB6E-427E-957E-2AFA635E750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D0B62A0-B0B7-4CA8-84A7-9F8ED2EC6A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B449F13-87CE-490A-BC6D-298D815B6BE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1733FA9-1CD7-4ABB-805F-2AD6EFDCE2BD}"/>
              </a:ext>
            </a:extLst>
          </p:cNvPr>
          <p:cNvSpPr>
            <a:spLocks noGrp="1"/>
          </p:cNvSpPr>
          <p:nvPr>
            <p:ph type="dt" sz="half" idx="10"/>
          </p:nvPr>
        </p:nvSpPr>
        <p:spPr/>
        <p:txBody>
          <a:bodyPr/>
          <a:lstStyle/>
          <a:p>
            <a:fld id="{495BE89B-6C8E-4F7A-B5AF-D2DF4BBCDA94}" type="datetimeFigureOut">
              <a:rPr lang="zh-CN" altLang="en-US" smtClean="0"/>
              <a:t>2019/9/10</a:t>
            </a:fld>
            <a:endParaRPr lang="zh-CN" altLang="en-US"/>
          </a:p>
        </p:txBody>
      </p:sp>
      <p:sp>
        <p:nvSpPr>
          <p:cNvPr id="8" name="页脚占位符 7">
            <a:extLst>
              <a:ext uri="{FF2B5EF4-FFF2-40B4-BE49-F238E27FC236}">
                <a16:creationId xmlns:a16="http://schemas.microsoft.com/office/drawing/2014/main" id="{72C394BE-981B-4CC4-A125-BB406016B5C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C42AF47-2275-41B1-B50C-A358E383C194}"/>
              </a:ext>
            </a:extLst>
          </p:cNvPr>
          <p:cNvSpPr>
            <a:spLocks noGrp="1"/>
          </p:cNvSpPr>
          <p:nvPr>
            <p:ph type="sldNum" sz="quarter" idx="12"/>
          </p:nvPr>
        </p:nvSpPr>
        <p:spPr/>
        <p:txBody>
          <a:bodyPr/>
          <a:lstStyle/>
          <a:p>
            <a:fld id="{0D9B2E5F-00A1-4B57-8D35-2BA30B6F0A27}" type="slidenum">
              <a:rPr lang="zh-CN" altLang="en-US" smtClean="0"/>
              <a:t>‹#›</a:t>
            </a:fld>
            <a:endParaRPr lang="zh-CN" altLang="en-US"/>
          </a:p>
        </p:txBody>
      </p:sp>
    </p:spTree>
    <p:extLst>
      <p:ext uri="{BB962C8B-B14F-4D97-AF65-F5344CB8AC3E}">
        <p14:creationId xmlns:p14="http://schemas.microsoft.com/office/powerpoint/2010/main" val="2347029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D78B43-43FB-469E-B466-804F1DA5ABA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1A7A15E-92D8-49CF-99A8-3E8C3E2C06C9}"/>
              </a:ext>
            </a:extLst>
          </p:cNvPr>
          <p:cNvSpPr>
            <a:spLocks noGrp="1"/>
          </p:cNvSpPr>
          <p:nvPr>
            <p:ph type="dt" sz="half" idx="10"/>
          </p:nvPr>
        </p:nvSpPr>
        <p:spPr/>
        <p:txBody>
          <a:bodyPr/>
          <a:lstStyle/>
          <a:p>
            <a:fld id="{495BE89B-6C8E-4F7A-B5AF-D2DF4BBCDA94}" type="datetimeFigureOut">
              <a:rPr lang="zh-CN" altLang="en-US" smtClean="0"/>
              <a:t>2019/9/10</a:t>
            </a:fld>
            <a:endParaRPr lang="zh-CN" altLang="en-US"/>
          </a:p>
        </p:txBody>
      </p:sp>
      <p:sp>
        <p:nvSpPr>
          <p:cNvPr id="4" name="页脚占位符 3">
            <a:extLst>
              <a:ext uri="{FF2B5EF4-FFF2-40B4-BE49-F238E27FC236}">
                <a16:creationId xmlns:a16="http://schemas.microsoft.com/office/drawing/2014/main" id="{AA08E76F-E741-455F-ABCD-9B6978B897B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47D5593-09EE-4D4B-A9AA-CCB3147FB321}"/>
              </a:ext>
            </a:extLst>
          </p:cNvPr>
          <p:cNvSpPr>
            <a:spLocks noGrp="1"/>
          </p:cNvSpPr>
          <p:nvPr>
            <p:ph type="sldNum" sz="quarter" idx="12"/>
          </p:nvPr>
        </p:nvSpPr>
        <p:spPr/>
        <p:txBody>
          <a:bodyPr/>
          <a:lstStyle/>
          <a:p>
            <a:fld id="{0D9B2E5F-00A1-4B57-8D35-2BA30B6F0A27}" type="slidenum">
              <a:rPr lang="zh-CN" altLang="en-US" smtClean="0"/>
              <a:t>‹#›</a:t>
            </a:fld>
            <a:endParaRPr lang="zh-CN" altLang="en-US"/>
          </a:p>
        </p:txBody>
      </p:sp>
    </p:spTree>
    <p:extLst>
      <p:ext uri="{BB962C8B-B14F-4D97-AF65-F5344CB8AC3E}">
        <p14:creationId xmlns:p14="http://schemas.microsoft.com/office/powerpoint/2010/main" val="746883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C102A2B-60DE-44E0-AC32-22F8ADD27F9C}"/>
              </a:ext>
            </a:extLst>
          </p:cNvPr>
          <p:cNvSpPr>
            <a:spLocks noGrp="1"/>
          </p:cNvSpPr>
          <p:nvPr>
            <p:ph type="dt" sz="half" idx="10"/>
          </p:nvPr>
        </p:nvSpPr>
        <p:spPr/>
        <p:txBody>
          <a:bodyPr/>
          <a:lstStyle/>
          <a:p>
            <a:fld id="{495BE89B-6C8E-4F7A-B5AF-D2DF4BBCDA94}" type="datetimeFigureOut">
              <a:rPr lang="zh-CN" altLang="en-US" smtClean="0"/>
              <a:t>2019/9/10</a:t>
            </a:fld>
            <a:endParaRPr lang="zh-CN" altLang="en-US"/>
          </a:p>
        </p:txBody>
      </p:sp>
      <p:sp>
        <p:nvSpPr>
          <p:cNvPr id="3" name="页脚占位符 2">
            <a:extLst>
              <a:ext uri="{FF2B5EF4-FFF2-40B4-BE49-F238E27FC236}">
                <a16:creationId xmlns:a16="http://schemas.microsoft.com/office/drawing/2014/main" id="{4296A72A-0873-47FB-9EAF-11155C4B8AE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D3C6E55-7221-4A32-8C8B-D186797727E0}"/>
              </a:ext>
            </a:extLst>
          </p:cNvPr>
          <p:cNvSpPr>
            <a:spLocks noGrp="1"/>
          </p:cNvSpPr>
          <p:nvPr>
            <p:ph type="sldNum" sz="quarter" idx="12"/>
          </p:nvPr>
        </p:nvSpPr>
        <p:spPr/>
        <p:txBody>
          <a:bodyPr/>
          <a:lstStyle/>
          <a:p>
            <a:fld id="{0D9B2E5F-00A1-4B57-8D35-2BA30B6F0A27}" type="slidenum">
              <a:rPr lang="zh-CN" altLang="en-US" smtClean="0"/>
              <a:t>‹#›</a:t>
            </a:fld>
            <a:endParaRPr lang="zh-CN" altLang="en-US"/>
          </a:p>
        </p:txBody>
      </p:sp>
    </p:spTree>
    <p:extLst>
      <p:ext uri="{BB962C8B-B14F-4D97-AF65-F5344CB8AC3E}">
        <p14:creationId xmlns:p14="http://schemas.microsoft.com/office/powerpoint/2010/main" val="771565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38DD80-1925-4597-AAB7-51664BD5C16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C0761C0-F40A-4928-942C-75AFECF12E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5B9F9BC-FE98-4CDE-828E-9568834FEE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91FB119-9FC8-4369-A5CE-4FA8466B46D8}"/>
              </a:ext>
            </a:extLst>
          </p:cNvPr>
          <p:cNvSpPr>
            <a:spLocks noGrp="1"/>
          </p:cNvSpPr>
          <p:nvPr>
            <p:ph type="dt" sz="half" idx="10"/>
          </p:nvPr>
        </p:nvSpPr>
        <p:spPr/>
        <p:txBody>
          <a:bodyPr/>
          <a:lstStyle/>
          <a:p>
            <a:fld id="{495BE89B-6C8E-4F7A-B5AF-D2DF4BBCDA94}" type="datetimeFigureOut">
              <a:rPr lang="zh-CN" altLang="en-US" smtClean="0"/>
              <a:t>2019/9/10</a:t>
            </a:fld>
            <a:endParaRPr lang="zh-CN" altLang="en-US"/>
          </a:p>
        </p:txBody>
      </p:sp>
      <p:sp>
        <p:nvSpPr>
          <p:cNvPr id="6" name="页脚占位符 5">
            <a:extLst>
              <a:ext uri="{FF2B5EF4-FFF2-40B4-BE49-F238E27FC236}">
                <a16:creationId xmlns:a16="http://schemas.microsoft.com/office/drawing/2014/main" id="{C0465E98-1516-4124-8AAF-F30A8365689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B4EF2AD-EEB5-41B5-8C51-B3F7177466BD}"/>
              </a:ext>
            </a:extLst>
          </p:cNvPr>
          <p:cNvSpPr>
            <a:spLocks noGrp="1"/>
          </p:cNvSpPr>
          <p:nvPr>
            <p:ph type="sldNum" sz="quarter" idx="12"/>
          </p:nvPr>
        </p:nvSpPr>
        <p:spPr/>
        <p:txBody>
          <a:bodyPr/>
          <a:lstStyle/>
          <a:p>
            <a:fld id="{0D9B2E5F-00A1-4B57-8D35-2BA30B6F0A27}" type="slidenum">
              <a:rPr lang="zh-CN" altLang="en-US" smtClean="0"/>
              <a:t>‹#›</a:t>
            </a:fld>
            <a:endParaRPr lang="zh-CN" altLang="en-US"/>
          </a:p>
        </p:txBody>
      </p:sp>
    </p:spTree>
    <p:extLst>
      <p:ext uri="{BB962C8B-B14F-4D97-AF65-F5344CB8AC3E}">
        <p14:creationId xmlns:p14="http://schemas.microsoft.com/office/powerpoint/2010/main" val="967617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48D4BE-CA45-417D-BFF8-7AECAC0A9E4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9F682CD-536D-4FB5-AAF4-41430B4198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9E5843F-6D79-445C-A4EF-9FDD46178A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6606D70-C84F-499A-A8C4-BC593A42D303}"/>
              </a:ext>
            </a:extLst>
          </p:cNvPr>
          <p:cNvSpPr>
            <a:spLocks noGrp="1"/>
          </p:cNvSpPr>
          <p:nvPr>
            <p:ph type="dt" sz="half" idx="10"/>
          </p:nvPr>
        </p:nvSpPr>
        <p:spPr/>
        <p:txBody>
          <a:bodyPr/>
          <a:lstStyle/>
          <a:p>
            <a:fld id="{495BE89B-6C8E-4F7A-B5AF-D2DF4BBCDA94}" type="datetimeFigureOut">
              <a:rPr lang="zh-CN" altLang="en-US" smtClean="0"/>
              <a:t>2019/9/10</a:t>
            </a:fld>
            <a:endParaRPr lang="zh-CN" altLang="en-US"/>
          </a:p>
        </p:txBody>
      </p:sp>
      <p:sp>
        <p:nvSpPr>
          <p:cNvPr id="6" name="页脚占位符 5">
            <a:extLst>
              <a:ext uri="{FF2B5EF4-FFF2-40B4-BE49-F238E27FC236}">
                <a16:creationId xmlns:a16="http://schemas.microsoft.com/office/drawing/2014/main" id="{6AAAB8E8-E8C4-421B-AADC-D115CF3897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052ABB7-C1C7-4F9A-8980-6567A979BBDB}"/>
              </a:ext>
            </a:extLst>
          </p:cNvPr>
          <p:cNvSpPr>
            <a:spLocks noGrp="1"/>
          </p:cNvSpPr>
          <p:nvPr>
            <p:ph type="sldNum" sz="quarter" idx="12"/>
          </p:nvPr>
        </p:nvSpPr>
        <p:spPr/>
        <p:txBody>
          <a:bodyPr/>
          <a:lstStyle/>
          <a:p>
            <a:fld id="{0D9B2E5F-00A1-4B57-8D35-2BA30B6F0A27}" type="slidenum">
              <a:rPr lang="zh-CN" altLang="en-US" smtClean="0"/>
              <a:t>‹#›</a:t>
            </a:fld>
            <a:endParaRPr lang="zh-CN" altLang="en-US"/>
          </a:p>
        </p:txBody>
      </p:sp>
    </p:spTree>
    <p:extLst>
      <p:ext uri="{BB962C8B-B14F-4D97-AF65-F5344CB8AC3E}">
        <p14:creationId xmlns:p14="http://schemas.microsoft.com/office/powerpoint/2010/main" val="1069758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DCA849C-07CE-480A-9770-56F722CCD0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973FB0D-7CCE-4342-ABD1-2DD26FAE20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AD8065D-96E7-4725-A2C2-745E6A09B9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5BE89B-6C8E-4F7A-B5AF-D2DF4BBCDA94}" type="datetimeFigureOut">
              <a:rPr lang="zh-CN" altLang="en-US" smtClean="0"/>
              <a:t>2019/9/10</a:t>
            </a:fld>
            <a:endParaRPr lang="zh-CN" altLang="en-US"/>
          </a:p>
        </p:txBody>
      </p:sp>
      <p:sp>
        <p:nvSpPr>
          <p:cNvPr id="5" name="页脚占位符 4">
            <a:extLst>
              <a:ext uri="{FF2B5EF4-FFF2-40B4-BE49-F238E27FC236}">
                <a16:creationId xmlns:a16="http://schemas.microsoft.com/office/drawing/2014/main" id="{4D6DA67C-299E-4DA0-AF7E-534938E56B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DF2A358-67D7-497F-8EDA-7F5135C754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9B2E5F-00A1-4B57-8D35-2BA30B6F0A27}" type="slidenum">
              <a:rPr lang="zh-CN" altLang="en-US" smtClean="0"/>
              <a:t>‹#›</a:t>
            </a:fld>
            <a:endParaRPr lang="zh-CN" altLang="en-US"/>
          </a:p>
        </p:txBody>
      </p:sp>
    </p:spTree>
    <p:extLst>
      <p:ext uri="{BB962C8B-B14F-4D97-AF65-F5344CB8AC3E}">
        <p14:creationId xmlns:p14="http://schemas.microsoft.com/office/powerpoint/2010/main" val="105256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28F19A-9B08-4981-9E9F-4518B9640128}"/>
              </a:ext>
            </a:extLst>
          </p:cNvPr>
          <p:cNvSpPr>
            <a:spLocks noGrp="1"/>
          </p:cNvSpPr>
          <p:nvPr>
            <p:ph type="ctrTitle"/>
          </p:nvPr>
        </p:nvSpPr>
        <p:spPr>
          <a:xfrm>
            <a:off x="1414998" y="1316143"/>
            <a:ext cx="9144000" cy="2387600"/>
          </a:xfrm>
        </p:spPr>
        <p:txBody>
          <a:bodyPr/>
          <a:lstStyle/>
          <a:p>
            <a:r>
              <a:rPr lang="zh-CN" altLang="en-US" b="1" dirty="0"/>
              <a:t>飞行控制</a:t>
            </a:r>
          </a:p>
        </p:txBody>
      </p:sp>
    </p:spTree>
    <p:extLst>
      <p:ext uri="{BB962C8B-B14F-4D97-AF65-F5344CB8AC3E}">
        <p14:creationId xmlns:p14="http://schemas.microsoft.com/office/powerpoint/2010/main" val="3079695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9E3B0E2-38C6-4455-A3D1-9C62BED7CE3F}"/>
              </a:ext>
            </a:extLst>
          </p:cNvPr>
          <p:cNvSpPr>
            <a:spLocks noGrp="1"/>
          </p:cNvSpPr>
          <p:nvPr>
            <p:ph idx="1"/>
          </p:nvPr>
        </p:nvSpPr>
        <p:spPr>
          <a:xfrm>
            <a:off x="838200" y="478395"/>
            <a:ext cx="10515600" cy="5698568"/>
          </a:xfrm>
        </p:spPr>
        <p:txBody>
          <a:bodyPr/>
          <a:lstStyle/>
          <a:p>
            <a:pPr marL="0" indent="0">
              <a:buNone/>
            </a:pPr>
            <a:r>
              <a:rPr lang="zh-CN" altLang="en-US" dirty="0"/>
              <a:t>移动标签后</a:t>
            </a:r>
            <a:r>
              <a:rPr lang="en-US" altLang="zh-CN" dirty="0"/>
              <a:t>socket</a:t>
            </a:r>
            <a:r>
              <a:rPr lang="zh-CN" altLang="en-US" dirty="0"/>
              <a:t>程序所接收到的位置信息：</a:t>
            </a:r>
            <a:endParaRPr lang="en-US" altLang="zh-CN" dirty="0"/>
          </a:p>
          <a:p>
            <a:pPr marL="0" indent="0">
              <a:buNone/>
            </a:pPr>
            <a:r>
              <a:rPr lang="en-US" altLang="zh-CN" sz="1800" dirty="0"/>
              <a:t>Step2</a:t>
            </a:r>
            <a:r>
              <a:rPr lang="zh-CN" altLang="en-US" sz="1800" dirty="0"/>
              <a:t>：运行</a:t>
            </a:r>
            <a:r>
              <a:rPr lang="en-US" altLang="zh-CN" sz="1800" dirty="0"/>
              <a:t>socket</a:t>
            </a:r>
            <a:r>
              <a:rPr lang="zh-CN" altLang="en-US" sz="1800" dirty="0"/>
              <a:t>程序，监听</a:t>
            </a:r>
            <a:r>
              <a:rPr lang="en-US" altLang="zh-CN" sz="1800" dirty="0"/>
              <a:t>20000</a:t>
            </a:r>
            <a:r>
              <a:rPr lang="zh-CN" altLang="en-US" sz="1800" dirty="0"/>
              <a:t>端口，若有数据变动，则接收该数据。</a:t>
            </a:r>
            <a:endParaRPr lang="zh-CN" altLang="en-US" dirty="0"/>
          </a:p>
        </p:txBody>
      </p:sp>
      <p:pic>
        <p:nvPicPr>
          <p:cNvPr id="2" name="图片 1">
            <a:extLst>
              <a:ext uri="{FF2B5EF4-FFF2-40B4-BE49-F238E27FC236}">
                <a16:creationId xmlns:a16="http://schemas.microsoft.com/office/drawing/2014/main" id="{60B0A3EE-75F3-41BA-8CD1-4C4B7D14039A}"/>
              </a:ext>
            </a:extLst>
          </p:cNvPr>
          <p:cNvPicPr>
            <a:picLocks noChangeAspect="1"/>
          </p:cNvPicPr>
          <p:nvPr/>
        </p:nvPicPr>
        <p:blipFill>
          <a:blip r:embed="rId2"/>
          <a:stretch>
            <a:fillRect/>
          </a:stretch>
        </p:blipFill>
        <p:spPr>
          <a:xfrm>
            <a:off x="1337205" y="1493891"/>
            <a:ext cx="9323809" cy="4885714"/>
          </a:xfrm>
          <a:prstGeom prst="rect">
            <a:avLst/>
          </a:prstGeom>
        </p:spPr>
      </p:pic>
    </p:spTree>
    <p:extLst>
      <p:ext uri="{BB962C8B-B14F-4D97-AF65-F5344CB8AC3E}">
        <p14:creationId xmlns:p14="http://schemas.microsoft.com/office/powerpoint/2010/main" val="293951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92E118-FFD0-407C-A700-524454099886}"/>
              </a:ext>
            </a:extLst>
          </p:cNvPr>
          <p:cNvSpPr>
            <a:spLocks noGrp="1"/>
          </p:cNvSpPr>
          <p:nvPr>
            <p:ph type="title"/>
          </p:nvPr>
        </p:nvSpPr>
        <p:spPr/>
        <p:txBody>
          <a:bodyPr/>
          <a:lstStyle/>
          <a:p>
            <a:r>
              <a:rPr lang="zh-CN" altLang="en-US" dirty="0"/>
              <a:t>已实现功能：</a:t>
            </a:r>
          </a:p>
        </p:txBody>
      </p:sp>
      <p:sp>
        <p:nvSpPr>
          <p:cNvPr id="3" name="内容占位符 2">
            <a:extLst>
              <a:ext uri="{FF2B5EF4-FFF2-40B4-BE49-F238E27FC236}">
                <a16:creationId xmlns:a16="http://schemas.microsoft.com/office/drawing/2014/main" id="{322A0D07-947D-40DE-83D3-B630853FAC25}"/>
              </a:ext>
            </a:extLst>
          </p:cNvPr>
          <p:cNvSpPr>
            <a:spLocks noGrp="1"/>
          </p:cNvSpPr>
          <p:nvPr>
            <p:ph idx="1"/>
          </p:nvPr>
        </p:nvSpPr>
        <p:spPr/>
        <p:txBody>
          <a:bodyPr/>
          <a:lstStyle/>
          <a:p>
            <a:r>
              <a:rPr lang="zh-CN" altLang="en-US" dirty="0"/>
              <a:t>指定恒定速率任意方向飞行</a:t>
            </a:r>
            <a:endParaRPr lang="en-US" altLang="zh-CN" dirty="0"/>
          </a:p>
          <a:p>
            <a:pPr lvl="1"/>
            <a:r>
              <a:rPr lang="zh-CN" altLang="en-US" dirty="0"/>
              <a:t>指定距离依靠</a:t>
            </a:r>
            <a:r>
              <a:rPr lang="en-US" altLang="zh-CN" dirty="0"/>
              <a:t> S = V * </a:t>
            </a:r>
            <a:r>
              <a:rPr lang="en-US" altLang="zh-CN" dirty="0">
                <a:solidFill>
                  <a:srgbClr val="FF0000"/>
                </a:solidFill>
              </a:rPr>
              <a:t>T </a:t>
            </a:r>
            <a:r>
              <a:rPr lang="zh-CN" altLang="en-US" dirty="0"/>
              <a:t>。</a:t>
            </a:r>
            <a:endParaRPr lang="en-US" altLang="zh-CN" dirty="0"/>
          </a:p>
          <a:p>
            <a:pPr lvl="1"/>
            <a:r>
              <a:rPr lang="zh-CN" altLang="en-US" dirty="0"/>
              <a:t>飞行时间 </a:t>
            </a:r>
            <a:r>
              <a:rPr lang="en-US" altLang="zh-CN" dirty="0">
                <a:solidFill>
                  <a:srgbClr val="FF0000"/>
                </a:solidFill>
              </a:rPr>
              <a:t>T</a:t>
            </a:r>
            <a:r>
              <a:rPr lang="en-US" altLang="zh-CN" dirty="0"/>
              <a:t> </a:t>
            </a:r>
            <a:r>
              <a:rPr lang="zh-CN" altLang="en-US" dirty="0"/>
              <a:t>的控制通过控制飞行线程的运行时间。</a:t>
            </a:r>
            <a:endParaRPr lang="en-US" altLang="zh-CN" dirty="0"/>
          </a:p>
          <a:p>
            <a:pPr lvl="1"/>
            <a:endParaRPr lang="en-US" altLang="zh-CN" dirty="0"/>
          </a:p>
          <a:p>
            <a:r>
              <a:rPr lang="zh-CN" altLang="en-US" dirty="0"/>
              <a:t>默认恒定速率指定距离飞行</a:t>
            </a:r>
            <a:endParaRPr lang="en-US" altLang="zh-CN" dirty="0"/>
          </a:p>
          <a:p>
            <a:pPr lvl="1"/>
            <a:r>
              <a:rPr lang="zh-CN" altLang="en-US" dirty="0"/>
              <a:t>指定距离飞行目前无法控制飞行速率，默认速率约为</a:t>
            </a:r>
            <a:r>
              <a:rPr lang="en-US" altLang="zh-CN" dirty="0"/>
              <a:t>4</a:t>
            </a:r>
            <a:r>
              <a:rPr lang="zh-CN" altLang="en-US" dirty="0"/>
              <a:t>米</a:t>
            </a:r>
            <a:r>
              <a:rPr lang="en-US" altLang="zh-CN" dirty="0"/>
              <a:t>/</a:t>
            </a:r>
            <a:r>
              <a:rPr lang="zh-CN" altLang="en-US" dirty="0"/>
              <a:t>秒，较快。</a:t>
            </a:r>
            <a:endParaRPr lang="en-US" altLang="zh-CN" dirty="0"/>
          </a:p>
          <a:p>
            <a:pPr lvl="1"/>
            <a:r>
              <a:rPr lang="zh-CN" altLang="en-US" dirty="0"/>
              <a:t>在 </a:t>
            </a:r>
            <a:r>
              <a:rPr lang="en-US" altLang="zh-CN" dirty="0"/>
              <a:t>GPS </a:t>
            </a:r>
            <a:r>
              <a:rPr lang="zh-CN" altLang="en-US" dirty="0"/>
              <a:t>模块可工作的情况下，指定距离飞行初步到达目的点后 </a:t>
            </a:r>
            <a:r>
              <a:rPr lang="en-US" altLang="zh-CN" dirty="0" err="1"/>
              <a:t>dji</a:t>
            </a:r>
            <a:r>
              <a:rPr lang="en-US" altLang="zh-CN" dirty="0"/>
              <a:t> </a:t>
            </a:r>
            <a:r>
              <a:rPr lang="zh-CN" altLang="en-US" dirty="0"/>
              <a:t>会自动进行目的点校准。使用 </a:t>
            </a:r>
            <a:r>
              <a:rPr lang="en-US" altLang="zh-CN" dirty="0"/>
              <a:t>RTK </a:t>
            </a:r>
            <a:r>
              <a:rPr lang="zh-CN" altLang="en-US" dirty="0"/>
              <a:t>后</a:t>
            </a:r>
            <a:r>
              <a:rPr lang="en-US" altLang="zh-CN" dirty="0" err="1"/>
              <a:t>dji</a:t>
            </a:r>
            <a:r>
              <a:rPr lang="en-US" altLang="zh-CN" dirty="0"/>
              <a:t> </a:t>
            </a:r>
            <a:r>
              <a:rPr lang="zh-CN" altLang="en-US" dirty="0"/>
              <a:t>的默认校准精度可达厘米级，但未实实验。</a:t>
            </a:r>
            <a:endParaRPr lang="en-US" altLang="zh-CN" dirty="0"/>
          </a:p>
          <a:p>
            <a:pPr lvl="1"/>
            <a:endParaRPr lang="en-US" altLang="zh-CN" dirty="0"/>
          </a:p>
        </p:txBody>
      </p:sp>
    </p:spTree>
    <p:extLst>
      <p:ext uri="{BB962C8B-B14F-4D97-AF65-F5344CB8AC3E}">
        <p14:creationId xmlns:p14="http://schemas.microsoft.com/office/powerpoint/2010/main" val="4114385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770CE6-D55B-428C-92F1-BDAD21876A86}"/>
              </a:ext>
            </a:extLst>
          </p:cNvPr>
          <p:cNvSpPr>
            <a:spLocks noGrp="1"/>
          </p:cNvSpPr>
          <p:nvPr>
            <p:ph type="title"/>
          </p:nvPr>
        </p:nvSpPr>
        <p:spPr/>
        <p:txBody>
          <a:bodyPr/>
          <a:lstStyle/>
          <a:p>
            <a:r>
              <a:rPr lang="zh-CN" altLang="en-US" dirty="0"/>
              <a:t>飞行控制测试实验：</a:t>
            </a:r>
          </a:p>
        </p:txBody>
      </p:sp>
      <p:sp>
        <p:nvSpPr>
          <p:cNvPr id="3" name="内容占位符 2">
            <a:extLst>
              <a:ext uri="{FF2B5EF4-FFF2-40B4-BE49-F238E27FC236}">
                <a16:creationId xmlns:a16="http://schemas.microsoft.com/office/drawing/2014/main" id="{5161D502-F952-42F7-A2D3-3A5A9AF8496C}"/>
              </a:ext>
            </a:extLst>
          </p:cNvPr>
          <p:cNvSpPr>
            <a:spLocks noGrp="1"/>
          </p:cNvSpPr>
          <p:nvPr>
            <p:ph idx="1"/>
          </p:nvPr>
        </p:nvSpPr>
        <p:spPr/>
        <p:txBody>
          <a:bodyPr/>
          <a:lstStyle/>
          <a:p>
            <a:pPr marL="0" indent="0">
              <a:buNone/>
            </a:pPr>
            <a:r>
              <a:rPr lang="zh-CN" altLang="en-US" dirty="0"/>
              <a:t>实验计划：</a:t>
            </a:r>
            <a:endParaRPr lang="en-US" altLang="zh-CN" dirty="0"/>
          </a:p>
          <a:p>
            <a:r>
              <a:rPr lang="zh-CN" altLang="en-US" dirty="0"/>
              <a:t>飞行方式：以</a:t>
            </a:r>
            <a:r>
              <a:rPr lang="en-US" altLang="zh-CN" dirty="0"/>
              <a:t>+0.5m/s</a:t>
            </a:r>
            <a:r>
              <a:rPr lang="zh-CN" altLang="en-US" dirty="0"/>
              <a:t>的速率在</a:t>
            </a:r>
            <a:r>
              <a:rPr lang="en-US" altLang="zh-CN" dirty="0"/>
              <a:t>x</a:t>
            </a:r>
            <a:r>
              <a:rPr lang="zh-CN" altLang="en-US" dirty="0"/>
              <a:t>轴方向飞行，飞行坐标系为机体坐标系，即飞机位置为原点，机头方向为</a:t>
            </a:r>
            <a:r>
              <a:rPr lang="en-US" altLang="zh-CN" dirty="0"/>
              <a:t>x</a:t>
            </a:r>
            <a:r>
              <a:rPr lang="zh-CN" altLang="en-US" dirty="0"/>
              <a:t>轴正方向。</a:t>
            </a:r>
            <a:endParaRPr lang="en-US" altLang="zh-CN" dirty="0"/>
          </a:p>
          <a:p>
            <a:r>
              <a:rPr lang="zh-CN" altLang="en-US" dirty="0"/>
              <a:t>实际测试：</a:t>
            </a:r>
            <a:endParaRPr lang="en-US" altLang="zh-CN" dirty="0"/>
          </a:p>
          <a:p>
            <a:pPr marL="914400" lvl="1" indent="-457200">
              <a:buFont typeface="+mj-lt"/>
              <a:buAutoNum type="arabicPeriod"/>
            </a:pPr>
            <a:r>
              <a:rPr lang="zh-CN" altLang="en-US" dirty="0"/>
              <a:t>在机载电脑写好程序，分别为以</a:t>
            </a:r>
            <a:r>
              <a:rPr lang="en-US" altLang="zh-CN" dirty="0"/>
              <a:t>+0.5m/s</a:t>
            </a:r>
            <a:r>
              <a:rPr lang="zh-CN" altLang="en-US" dirty="0"/>
              <a:t>的速率在</a:t>
            </a:r>
            <a:r>
              <a:rPr lang="en-US" altLang="zh-CN" dirty="0"/>
              <a:t>x</a:t>
            </a:r>
            <a:r>
              <a:rPr lang="zh-CN" altLang="en-US" dirty="0"/>
              <a:t>轴方向飞行</a:t>
            </a:r>
            <a:r>
              <a:rPr lang="en-US" altLang="zh-CN" dirty="0"/>
              <a:t>10s</a:t>
            </a:r>
            <a:r>
              <a:rPr lang="zh-CN" altLang="en-US" dirty="0"/>
              <a:t>和</a:t>
            </a:r>
            <a:r>
              <a:rPr lang="en-US" altLang="zh-CN" dirty="0"/>
              <a:t>20s</a:t>
            </a:r>
            <a:r>
              <a:rPr lang="zh-CN" altLang="en-US" dirty="0"/>
              <a:t>，期望飞行距离为</a:t>
            </a:r>
            <a:r>
              <a:rPr lang="en-US" altLang="zh-CN" dirty="0"/>
              <a:t>5m</a:t>
            </a:r>
            <a:r>
              <a:rPr lang="zh-CN" altLang="en-US" dirty="0"/>
              <a:t>和</a:t>
            </a:r>
            <a:r>
              <a:rPr lang="en-US" altLang="zh-CN" dirty="0"/>
              <a:t>10m</a:t>
            </a:r>
            <a:r>
              <a:rPr lang="zh-CN" altLang="en-US" dirty="0"/>
              <a:t>。</a:t>
            </a:r>
            <a:endParaRPr lang="en-US" altLang="zh-CN" dirty="0"/>
          </a:p>
          <a:p>
            <a:pPr marL="914400" lvl="1" indent="-457200">
              <a:buFont typeface="+mj-lt"/>
              <a:buAutoNum type="arabicPeriod"/>
            </a:pPr>
            <a:r>
              <a:rPr lang="zh-CN" altLang="en-US" dirty="0"/>
              <a:t>在仿真平台测试，两种飞行时间下均测试</a:t>
            </a:r>
            <a:r>
              <a:rPr lang="en-US" altLang="zh-CN" dirty="0"/>
              <a:t>10</a:t>
            </a:r>
            <a:r>
              <a:rPr lang="zh-CN" altLang="en-US" dirty="0"/>
              <a:t>次，平均误差均为</a:t>
            </a:r>
            <a:r>
              <a:rPr lang="en-US" altLang="zh-CN" dirty="0"/>
              <a:t>10cm</a:t>
            </a:r>
            <a:r>
              <a:rPr lang="zh-CN" altLang="en-US" dirty="0"/>
              <a:t>左右。</a:t>
            </a:r>
            <a:endParaRPr lang="en-US" altLang="zh-CN" dirty="0"/>
          </a:p>
          <a:p>
            <a:pPr marL="914400" lvl="1" indent="-457200">
              <a:buFont typeface="+mj-lt"/>
              <a:buAutoNum type="arabicPeriod"/>
            </a:pPr>
            <a:r>
              <a:rPr lang="zh-CN" altLang="en-US" dirty="0"/>
              <a:t>实际飞行，试验场地为交通大楼底楼。两种飞行时间下均测试了</a:t>
            </a:r>
            <a:r>
              <a:rPr lang="en-US" altLang="zh-CN" dirty="0"/>
              <a:t>5</a:t>
            </a:r>
            <a:r>
              <a:rPr lang="zh-CN" altLang="en-US" dirty="0"/>
              <a:t>次。</a:t>
            </a:r>
            <a:endParaRPr lang="en-US" altLang="zh-CN" dirty="0"/>
          </a:p>
          <a:p>
            <a:pPr marL="457200" lvl="1" indent="0">
              <a:buNone/>
            </a:pPr>
            <a:r>
              <a:rPr lang="en-US" altLang="zh-CN" dirty="0"/>
              <a:t>	</a:t>
            </a:r>
            <a:r>
              <a:rPr lang="zh-CN" altLang="en-US" dirty="0"/>
              <a:t>飞行</a:t>
            </a:r>
            <a:r>
              <a:rPr lang="en-US" altLang="zh-CN" dirty="0"/>
              <a:t>5</a:t>
            </a:r>
            <a:r>
              <a:rPr lang="zh-CN" altLang="en-US" dirty="0"/>
              <a:t>米的误差控制在</a:t>
            </a:r>
            <a:r>
              <a:rPr lang="en-US" altLang="zh-CN" dirty="0"/>
              <a:t>10</a:t>
            </a:r>
            <a:r>
              <a:rPr lang="zh-CN" altLang="en-US" dirty="0"/>
              <a:t>到</a:t>
            </a:r>
            <a:r>
              <a:rPr lang="en-US" altLang="zh-CN" dirty="0"/>
              <a:t>30</a:t>
            </a:r>
            <a:r>
              <a:rPr lang="zh-CN" altLang="en-US" dirty="0"/>
              <a:t>厘米。飞行</a:t>
            </a:r>
            <a:r>
              <a:rPr lang="en-US" altLang="zh-CN" dirty="0"/>
              <a:t>10</a:t>
            </a:r>
            <a:r>
              <a:rPr lang="zh-CN" altLang="en-US" dirty="0"/>
              <a:t>米的误差控制在</a:t>
            </a:r>
            <a:r>
              <a:rPr lang="en-US" altLang="zh-CN" dirty="0"/>
              <a:t>50cm</a:t>
            </a:r>
            <a:r>
              <a:rPr lang="zh-CN" altLang="en-US" dirty="0"/>
              <a:t>以内。</a:t>
            </a:r>
            <a:endParaRPr lang="en-US" altLang="zh-CN" dirty="0"/>
          </a:p>
          <a:p>
            <a:pPr marL="914400" lvl="1" indent="-457200">
              <a:buFont typeface="+mj-lt"/>
              <a:buAutoNum type="arabicPeriod"/>
            </a:pPr>
            <a:endParaRPr lang="en-US" altLang="zh-CN" dirty="0"/>
          </a:p>
          <a:p>
            <a:pPr marL="0" indent="0">
              <a:buNone/>
            </a:pPr>
            <a:endParaRPr lang="zh-CN" altLang="en-US" dirty="0"/>
          </a:p>
        </p:txBody>
      </p:sp>
    </p:spTree>
    <p:extLst>
      <p:ext uri="{BB962C8B-B14F-4D97-AF65-F5344CB8AC3E}">
        <p14:creationId xmlns:p14="http://schemas.microsoft.com/office/powerpoint/2010/main" val="1772029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63DEBEB-A6CD-4090-A573-D1C613D5ED10}"/>
              </a:ext>
            </a:extLst>
          </p:cNvPr>
          <p:cNvSpPr>
            <a:spLocks noGrp="1"/>
          </p:cNvSpPr>
          <p:nvPr>
            <p:ph idx="1"/>
          </p:nvPr>
        </p:nvSpPr>
        <p:spPr>
          <a:xfrm>
            <a:off x="838200" y="333060"/>
            <a:ext cx="10515600" cy="5843903"/>
          </a:xfrm>
        </p:spPr>
        <p:txBody>
          <a:bodyPr>
            <a:normAutofit lnSpcReduction="10000"/>
          </a:bodyPr>
          <a:lstStyle/>
          <a:p>
            <a:pPr marL="0" indent="0">
              <a:buNone/>
            </a:pPr>
            <a:r>
              <a:rPr lang="zh-CN" altLang="en-US" dirty="0"/>
              <a:t>实验分析：</a:t>
            </a:r>
            <a:endParaRPr lang="en-US" altLang="zh-CN" dirty="0"/>
          </a:p>
          <a:p>
            <a:pPr lvl="1"/>
            <a:r>
              <a:rPr lang="zh-CN" altLang="en-US" dirty="0"/>
              <a:t>此方案优势：</a:t>
            </a:r>
            <a:endParaRPr lang="en-US" altLang="zh-CN" dirty="0"/>
          </a:p>
          <a:p>
            <a:pPr marL="914400" lvl="1" indent="-457200">
              <a:buFont typeface="+mj-lt"/>
              <a:buAutoNum type="arabicPeriod"/>
            </a:pPr>
            <a:r>
              <a:rPr lang="en-US" altLang="zh-CN" dirty="0"/>
              <a:t>guidance</a:t>
            </a:r>
            <a:r>
              <a:rPr lang="zh-CN" altLang="en-US" dirty="0"/>
              <a:t>的恒速控制较为可靠，通过控制飞行时间可以达到米级的飞行距离控制。</a:t>
            </a:r>
            <a:endParaRPr lang="en-US" altLang="zh-CN" dirty="0"/>
          </a:p>
          <a:p>
            <a:pPr marL="914400" lvl="1" indent="-457200">
              <a:buFont typeface="+mj-lt"/>
              <a:buAutoNum type="arabicPeriod"/>
            </a:pPr>
            <a:r>
              <a:rPr lang="zh-CN" altLang="en-US" dirty="0"/>
              <a:t>实际飞行路线和预设飞行路线基本一直，飞机飞行方向未发生飘移。</a:t>
            </a:r>
            <a:endParaRPr lang="en-US" altLang="zh-CN" dirty="0"/>
          </a:p>
          <a:p>
            <a:pPr marL="457200" lvl="1" indent="0">
              <a:buNone/>
            </a:pPr>
            <a:endParaRPr lang="en-US" altLang="zh-CN" dirty="0"/>
          </a:p>
          <a:p>
            <a:pPr lvl="1"/>
            <a:r>
              <a:rPr lang="zh-CN" altLang="en-US" dirty="0"/>
              <a:t>此方案不足：</a:t>
            </a:r>
            <a:endParaRPr lang="en-US" altLang="zh-CN" dirty="0"/>
          </a:p>
          <a:p>
            <a:pPr marL="914400" lvl="1" indent="-457200">
              <a:buFont typeface="+mj-lt"/>
              <a:buAutoNum type="arabicPeriod"/>
            </a:pPr>
            <a:r>
              <a:rPr lang="en-US" altLang="zh-CN" dirty="0"/>
              <a:t>Guidance</a:t>
            </a:r>
            <a:r>
              <a:rPr lang="zh-CN" altLang="en-US" dirty="0"/>
              <a:t>场地要求较为苛刻，必须光线充足，地面纹路明显且有变化，地砖不能是发暗或小格子无纹路地砖。</a:t>
            </a:r>
            <a:endParaRPr lang="en-US" altLang="zh-CN" dirty="0"/>
          </a:p>
          <a:p>
            <a:pPr marL="914400" lvl="1" indent="-457200">
              <a:buFont typeface="+mj-lt"/>
              <a:buAutoNum type="arabicPeriod"/>
            </a:pPr>
            <a:r>
              <a:rPr lang="en-US" altLang="zh-CN" dirty="0"/>
              <a:t>Guidance</a:t>
            </a:r>
            <a:r>
              <a:rPr lang="zh-CN" altLang="en-US" dirty="0"/>
              <a:t>高度控制不稳定，特别在光线不足的地方，会发生越飞越低的情况。</a:t>
            </a:r>
            <a:endParaRPr lang="en-US" altLang="zh-CN" dirty="0"/>
          </a:p>
          <a:p>
            <a:pPr marL="914400" lvl="1" indent="-457200">
              <a:buFont typeface="+mj-lt"/>
              <a:buAutoNum type="arabicPeriod"/>
            </a:pPr>
            <a:r>
              <a:rPr lang="en-US" altLang="zh-CN" dirty="0"/>
              <a:t>Guidance</a:t>
            </a:r>
            <a:r>
              <a:rPr lang="zh-CN" altLang="en-US" dirty="0"/>
              <a:t>飞行控制必须要有一定的飞行高度，大约为</a:t>
            </a:r>
            <a:r>
              <a:rPr lang="en-US" altLang="zh-CN" dirty="0"/>
              <a:t>1.5m</a:t>
            </a:r>
            <a:r>
              <a:rPr lang="zh-CN" altLang="en-US" dirty="0"/>
              <a:t>即可稳定飞行。</a:t>
            </a:r>
            <a:endParaRPr lang="en-US" altLang="zh-CN" dirty="0"/>
          </a:p>
          <a:p>
            <a:pPr marL="914400" lvl="1" indent="-457200">
              <a:buFont typeface="+mj-lt"/>
              <a:buAutoNum type="arabicPeriod"/>
            </a:pPr>
            <a:r>
              <a:rPr lang="en-US" altLang="zh-CN" dirty="0"/>
              <a:t>Guidance</a:t>
            </a:r>
            <a:r>
              <a:rPr lang="zh-CN" altLang="en-US" dirty="0"/>
              <a:t>最不稳定的阶段是起飞阶段，起飞过程会发生一点漂移，若漂移过程中导致机头方向发生微小改变，机体坐标系下会影响航线。不过飞行中不会有影响，故在世界坐标系下飞行不会影响航线。</a:t>
            </a:r>
            <a:endParaRPr lang="en-US" altLang="zh-CN" dirty="0"/>
          </a:p>
          <a:p>
            <a:pPr marL="457200" lvl="1" indent="0">
              <a:buNone/>
            </a:pPr>
            <a:endParaRPr lang="en-US" altLang="zh-CN" dirty="0"/>
          </a:p>
          <a:p>
            <a:pPr marL="914400" lvl="1" indent="-457200">
              <a:buFont typeface="+mj-lt"/>
              <a:buAutoNum type="arabicPeriod"/>
            </a:pPr>
            <a:endParaRPr lang="en-US" altLang="zh-CN" dirty="0"/>
          </a:p>
          <a:p>
            <a:pPr marL="914400" lvl="1" indent="-457200">
              <a:buFont typeface="+mj-lt"/>
              <a:buAutoNum type="arabicPeriod"/>
            </a:pPr>
            <a:endParaRPr lang="en-US" altLang="zh-CN" dirty="0"/>
          </a:p>
          <a:p>
            <a:pPr marL="914400" lvl="1" indent="-457200">
              <a:buFont typeface="+mj-lt"/>
              <a:buAutoNum type="arabicPeriod"/>
            </a:pPr>
            <a:endParaRPr lang="zh-CN" altLang="en-US" dirty="0"/>
          </a:p>
        </p:txBody>
      </p:sp>
    </p:spTree>
    <p:extLst>
      <p:ext uri="{BB962C8B-B14F-4D97-AF65-F5344CB8AC3E}">
        <p14:creationId xmlns:p14="http://schemas.microsoft.com/office/powerpoint/2010/main" val="2065512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6E25368-BD1B-48BB-885F-0F8651DB8F47}"/>
              </a:ext>
            </a:extLst>
          </p:cNvPr>
          <p:cNvSpPr>
            <a:spLocks noGrp="1"/>
          </p:cNvSpPr>
          <p:nvPr>
            <p:ph idx="1"/>
          </p:nvPr>
        </p:nvSpPr>
        <p:spPr>
          <a:xfrm>
            <a:off x="838200" y="520784"/>
            <a:ext cx="10515600" cy="5656179"/>
          </a:xfrm>
        </p:spPr>
        <p:txBody>
          <a:bodyPr/>
          <a:lstStyle/>
          <a:p>
            <a:pPr marL="0" indent="0">
              <a:buNone/>
            </a:pPr>
            <a:r>
              <a:rPr lang="zh-CN" altLang="en-US" dirty="0"/>
              <a:t>下阶段目标</a:t>
            </a:r>
            <a:r>
              <a:rPr lang="en-US" altLang="zh-CN" dirty="0"/>
              <a:t>:</a:t>
            </a:r>
          </a:p>
          <a:p>
            <a:pPr lvl="1"/>
            <a:r>
              <a:rPr lang="zh-CN" altLang="en-US" dirty="0"/>
              <a:t>进行更复杂的航线飞行实验。更全面考量</a:t>
            </a:r>
            <a:r>
              <a:rPr lang="en-US" altLang="zh-CN" dirty="0"/>
              <a:t>guidance</a:t>
            </a:r>
            <a:r>
              <a:rPr lang="zh-CN" altLang="en-US" dirty="0"/>
              <a:t>视觉定位模块在室内飞行的稳定性和可靠性。</a:t>
            </a:r>
            <a:endParaRPr lang="en-US" altLang="zh-CN" dirty="0"/>
          </a:p>
          <a:p>
            <a:pPr lvl="1"/>
            <a:endParaRPr lang="en-US" altLang="zh-CN" dirty="0"/>
          </a:p>
          <a:p>
            <a:pPr lvl="1"/>
            <a:r>
              <a:rPr lang="zh-CN" altLang="en-US" dirty="0"/>
              <a:t>融入 </a:t>
            </a:r>
            <a:r>
              <a:rPr lang="en-US" altLang="zh-CN" dirty="0"/>
              <a:t>UWB </a:t>
            </a:r>
            <a:r>
              <a:rPr lang="zh-CN" altLang="en-US" dirty="0"/>
              <a:t>坐标体系，实现初步飞行到目的点后，根据 </a:t>
            </a:r>
            <a:r>
              <a:rPr lang="en-US" altLang="zh-CN" dirty="0"/>
              <a:t>UWB </a:t>
            </a:r>
            <a:r>
              <a:rPr lang="zh-CN" altLang="en-US" dirty="0"/>
              <a:t>提供的飞机位置信息和预设目标点的位置信息差异来再次微调校正飞机的位置。</a:t>
            </a:r>
            <a:endParaRPr lang="en-US" altLang="zh-CN" dirty="0"/>
          </a:p>
          <a:p>
            <a:pPr marL="457200" lvl="1" indent="0">
              <a:buNone/>
            </a:pPr>
            <a:endParaRPr lang="en-US" altLang="zh-CN" dirty="0"/>
          </a:p>
          <a:p>
            <a:pPr lvl="1"/>
            <a:r>
              <a:rPr lang="zh-CN" altLang="en-US" dirty="0"/>
              <a:t>引入第三方定高设备，如激光定高。解决</a:t>
            </a:r>
            <a:r>
              <a:rPr lang="en-US" altLang="zh-CN" dirty="0"/>
              <a:t>guidance</a:t>
            </a:r>
            <a:r>
              <a:rPr lang="zh-CN" altLang="en-US" dirty="0"/>
              <a:t>定高不稳的问题。</a:t>
            </a:r>
            <a:endParaRPr lang="en-US" altLang="zh-CN" dirty="0"/>
          </a:p>
          <a:p>
            <a:pPr marL="457200" lvl="1" indent="0">
              <a:buNone/>
            </a:pPr>
            <a:endParaRPr lang="en-US" altLang="zh-CN" dirty="0"/>
          </a:p>
          <a:p>
            <a:pPr lvl="1"/>
            <a:r>
              <a:rPr lang="zh-CN" altLang="en-US" dirty="0"/>
              <a:t>系统学习</a:t>
            </a:r>
            <a:r>
              <a:rPr lang="en-US" altLang="zh-CN" dirty="0" err="1"/>
              <a:t>dji</a:t>
            </a:r>
            <a:r>
              <a:rPr lang="en-US" altLang="zh-CN" dirty="0"/>
              <a:t> onboard </a:t>
            </a:r>
            <a:r>
              <a:rPr lang="en-US" altLang="zh-CN" dirty="0" err="1"/>
              <a:t>sdk</a:t>
            </a:r>
            <a:r>
              <a:rPr lang="zh-CN" altLang="en-US" dirty="0"/>
              <a:t>，研究</a:t>
            </a:r>
            <a:r>
              <a:rPr lang="en-US" altLang="zh-CN" dirty="0" err="1"/>
              <a:t>sdk</a:t>
            </a:r>
            <a:r>
              <a:rPr lang="zh-CN" altLang="en-US" dirty="0"/>
              <a:t>部分开源源码。如</a:t>
            </a:r>
            <a:r>
              <a:rPr lang="en-US" altLang="zh-CN" dirty="0" err="1"/>
              <a:t>dji</a:t>
            </a:r>
            <a:r>
              <a:rPr lang="en-US" altLang="zh-CN" dirty="0"/>
              <a:t> mission</a:t>
            </a:r>
            <a:r>
              <a:rPr lang="zh-CN" altLang="en-US" dirty="0"/>
              <a:t>模块支持飞行器实现更复杂的飞行任务和飞行路径。</a:t>
            </a:r>
            <a:endParaRPr lang="en-US" altLang="zh-CN" dirty="0"/>
          </a:p>
          <a:p>
            <a:pPr marL="914400" lvl="2" indent="0">
              <a:buNone/>
            </a:pPr>
            <a:endParaRPr lang="en-US" altLang="zh-CN" dirty="0"/>
          </a:p>
          <a:p>
            <a:pPr marL="914400" lvl="2" indent="0">
              <a:buNone/>
            </a:pPr>
            <a:endParaRPr lang="en-US" altLang="zh-CN" dirty="0"/>
          </a:p>
          <a:p>
            <a:pPr marL="0" indent="0">
              <a:buNone/>
            </a:pPr>
            <a:r>
              <a:rPr lang="en-US" altLang="zh-CN" dirty="0"/>
              <a:t>	</a:t>
            </a:r>
          </a:p>
          <a:p>
            <a:endParaRPr lang="zh-CN" altLang="en-US" dirty="0"/>
          </a:p>
        </p:txBody>
      </p:sp>
    </p:spTree>
    <p:extLst>
      <p:ext uri="{BB962C8B-B14F-4D97-AF65-F5344CB8AC3E}">
        <p14:creationId xmlns:p14="http://schemas.microsoft.com/office/powerpoint/2010/main" val="317351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FEE2F8-7300-4969-9E16-73D97BADB09C}"/>
              </a:ext>
            </a:extLst>
          </p:cNvPr>
          <p:cNvSpPr>
            <a:spLocks noGrp="1"/>
          </p:cNvSpPr>
          <p:nvPr>
            <p:ph type="title"/>
          </p:nvPr>
        </p:nvSpPr>
        <p:spPr>
          <a:xfrm>
            <a:off x="5052918" y="2484595"/>
            <a:ext cx="10515600" cy="1325563"/>
          </a:xfrm>
        </p:spPr>
        <p:txBody>
          <a:bodyPr/>
          <a:lstStyle/>
          <a:p>
            <a:r>
              <a:rPr lang="en-US" altLang="zh-CN" dirty="0"/>
              <a:t>UWB</a:t>
            </a:r>
            <a:endParaRPr lang="zh-CN" altLang="en-US" dirty="0"/>
          </a:p>
        </p:txBody>
      </p:sp>
    </p:spTree>
    <p:extLst>
      <p:ext uri="{BB962C8B-B14F-4D97-AF65-F5344CB8AC3E}">
        <p14:creationId xmlns:p14="http://schemas.microsoft.com/office/powerpoint/2010/main" val="3575020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7B3601-D12C-4D14-803D-972B87578635}"/>
              </a:ext>
            </a:extLst>
          </p:cNvPr>
          <p:cNvSpPr>
            <a:spLocks noGrp="1"/>
          </p:cNvSpPr>
          <p:nvPr>
            <p:ph type="title"/>
          </p:nvPr>
        </p:nvSpPr>
        <p:spPr/>
        <p:txBody>
          <a:bodyPr/>
          <a:lstStyle/>
          <a:p>
            <a:r>
              <a:rPr lang="zh-CN" altLang="en-US" dirty="0"/>
              <a:t>已实现功能：</a:t>
            </a:r>
          </a:p>
        </p:txBody>
      </p:sp>
      <p:sp>
        <p:nvSpPr>
          <p:cNvPr id="3" name="内容占位符 2">
            <a:extLst>
              <a:ext uri="{FF2B5EF4-FFF2-40B4-BE49-F238E27FC236}">
                <a16:creationId xmlns:a16="http://schemas.microsoft.com/office/drawing/2014/main" id="{835B5944-0663-4799-85C7-99490CBAB6FE}"/>
              </a:ext>
            </a:extLst>
          </p:cNvPr>
          <p:cNvSpPr>
            <a:spLocks noGrp="1"/>
          </p:cNvSpPr>
          <p:nvPr>
            <p:ph idx="1"/>
          </p:nvPr>
        </p:nvSpPr>
        <p:spPr/>
        <p:txBody>
          <a:bodyPr/>
          <a:lstStyle/>
          <a:p>
            <a:r>
              <a:rPr lang="zh-CN" altLang="en-US" dirty="0"/>
              <a:t>使用物联网公司提供的方案及一套软件，实现</a:t>
            </a:r>
            <a:r>
              <a:rPr lang="en-US" altLang="zh-CN" dirty="0"/>
              <a:t>UWB</a:t>
            </a:r>
            <a:r>
              <a:rPr lang="zh-CN" altLang="en-US" dirty="0"/>
              <a:t>环境的配置。</a:t>
            </a:r>
            <a:endParaRPr lang="en-US" altLang="zh-CN" dirty="0"/>
          </a:p>
          <a:p>
            <a:r>
              <a:rPr lang="zh-CN" altLang="en-US" dirty="0"/>
              <a:t>使用套接字通信，本地电脑作为</a:t>
            </a:r>
            <a:r>
              <a:rPr lang="en-US" altLang="zh-CN" dirty="0"/>
              <a:t>client</a:t>
            </a:r>
            <a:r>
              <a:rPr lang="zh-CN" altLang="en-US" dirty="0"/>
              <a:t>，机载电脑作为</a:t>
            </a:r>
            <a:r>
              <a:rPr lang="en-US" altLang="zh-CN" dirty="0"/>
              <a:t>sever</a:t>
            </a:r>
            <a:r>
              <a:rPr lang="zh-CN" altLang="en-US" dirty="0"/>
              <a:t>，使用</a:t>
            </a:r>
            <a:r>
              <a:rPr lang="en-US" altLang="zh-CN" dirty="0"/>
              <a:t>UDP</a:t>
            </a:r>
            <a:r>
              <a:rPr lang="zh-CN" altLang="en-US" dirty="0"/>
              <a:t>通信让机载电脑获得</a:t>
            </a:r>
            <a:r>
              <a:rPr lang="en-US" altLang="zh-CN" dirty="0" err="1"/>
              <a:t>uwb</a:t>
            </a:r>
            <a:r>
              <a:rPr lang="zh-CN" altLang="en-US" dirty="0"/>
              <a:t>提供的位置信息。</a:t>
            </a:r>
          </a:p>
        </p:txBody>
      </p:sp>
    </p:spTree>
    <p:extLst>
      <p:ext uri="{BB962C8B-B14F-4D97-AF65-F5344CB8AC3E}">
        <p14:creationId xmlns:p14="http://schemas.microsoft.com/office/powerpoint/2010/main" val="869823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08FA11-92F7-4656-BA97-37CB5388EEF1}"/>
              </a:ext>
            </a:extLst>
          </p:cNvPr>
          <p:cNvSpPr>
            <a:spLocks noGrp="1"/>
          </p:cNvSpPr>
          <p:nvPr>
            <p:ph type="title"/>
          </p:nvPr>
        </p:nvSpPr>
        <p:spPr/>
        <p:txBody>
          <a:bodyPr/>
          <a:lstStyle/>
          <a:p>
            <a:r>
              <a:rPr lang="zh-CN" altLang="en-US" dirty="0"/>
              <a:t>存在的问题：</a:t>
            </a:r>
          </a:p>
        </p:txBody>
      </p:sp>
      <p:sp>
        <p:nvSpPr>
          <p:cNvPr id="3" name="内容占位符 2">
            <a:extLst>
              <a:ext uri="{FF2B5EF4-FFF2-40B4-BE49-F238E27FC236}">
                <a16:creationId xmlns:a16="http://schemas.microsoft.com/office/drawing/2014/main" id="{47D3C5B1-AADE-4339-B70A-4F338EE8217B}"/>
              </a:ext>
            </a:extLst>
          </p:cNvPr>
          <p:cNvSpPr>
            <a:spLocks noGrp="1"/>
          </p:cNvSpPr>
          <p:nvPr>
            <p:ph idx="1"/>
          </p:nvPr>
        </p:nvSpPr>
        <p:spPr/>
        <p:txBody>
          <a:bodyPr/>
          <a:lstStyle/>
          <a:p>
            <a:r>
              <a:rPr lang="zh-CN" altLang="en-US" dirty="0"/>
              <a:t>物联网公司所提供的软件，其运行平台为</a:t>
            </a:r>
            <a:r>
              <a:rPr lang="en-US" altLang="zh-CN" dirty="0"/>
              <a:t>windows</a:t>
            </a:r>
            <a:r>
              <a:rPr lang="zh-CN" altLang="en-US" dirty="0"/>
              <a:t>，而机载电脑运行平台为</a:t>
            </a:r>
            <a:r>
              <a:rPr lang="en-US" altLang="zh-CN" dirty="0" err="1"/>
              <a:t>linux</a:t>
            </a:r>
            <a:r>
              <a:rPr lang="zh-CN" altLang="en-US" dirty="0"/>
              <a:t>。目前需要使用网络通信。</a:t>
            </a:r>
            <a:endParaRPr lang="en-US" altLang="zh-CN" dirty="0"/>
          </a:p>
          <a:p>
            <a:pPr marL="0" indent="0">
              <a:buNone/>
            </a:pPr>
            <a:endParaRPr lang="zh-CN" altLang="en-US" dirty="0"/>
          </a:p>
        </p:txBody>
      </p:sp>
    </p:spTree>
    <p:extLst>
      <p:ext uri="{BB962C8B-B14F-4D97-AF65-F5344CB8AC3E}">
        <p14:creationId xmlns:p14="http://schemas.microsoft.com/office/powerpoint/2010/main" val="2057640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9E3B0E2-38C6-4455-A3D1-9C62BED7CE3F}"/>
              </a:ext>
            </a:extLst>
          </p:cNvPr>
          <p:cNvSpPr>
            <a:spLocks noGrp="1"/>
          </p:cNvSpPr>
          <p:nvPr>
            <p:ph idx="1"/>
          </p:nvPr>
        </p:nvSpPr>
        <p:spPr>
          <a:xfrm>
            <a:off x="838200" y="478395"/>
            <a:ext cx="10515600" cy="5698568"/>
          </a:xfrm>
        </p:spPr>
        <p:txBody>
          <a:bodyPr/>
          <a:lstStyle/>
          <a:p>
            <a:pPr marL="0" indent="0">
              <a:buNone/>
            </a:pPr>
            <a:r>
              <a:rPr lang="zh-CN" altLang="en-US" dirty="0"/>
              <a:t>移动标签后</a:t>
            </a:r>
            <a:r>
              <a:rPr lang="en-US" altLang="zh-CN" dirty="0"/>
              <a:t>socket</a:t>
            </a:r>
            <a:r>
              <a:rPr lang="zh-CN" altLang="en-US" dirty="0"/>
              <a:t>程序所接收到的位置信息：</a:t>
            </a:r>
            <a:endParaRPr lang="en-US" altLang="zh-CN" dirty="0"/>
          </a:p>
          <a:p>
            <a:pPr marL="0" indent="0">
              <a:buNone/>
            </a:pPr>
            <a:r>
              <a:rPr lang="en-US" altLang="zh-CN" sz="1800" dirty="0"/>
              <a:t>Step1</a:t>
            </a:r>
            <a:r>
              <a:rPr lang="zh-CN" altLang="en-US" sz="1800" dirty="0"/>
              <a:t>：启动物联网公司提供的</a:t>
            </a:r>
            <a:r>
              <a:rPr lang="en-US" altLang="zh-CN" sz="1800" dirty="0" err="1"/>
              <a:t>uwb</a:t>
            </a:r>
            <a:r>
              <a:rPr lang="zh-CN" altLang="en-US" sz="1800" dirty="0"/>
              <a:t>服务软件，</a:t>
            </a:r>
            <a:r>
              <a:rPr lang="en-US" altLang="zh-CN" sz="1800" dirty="0" err="1"/>
              <a:t>uwb</a:t>
            </a:r>
            <a:r>
              <a:rPr lang="zh-CN" altLang="en-US" sz="1800" dirty="0"/>
              <a:t>使用局域网并通过</a:t>
            </a:r>
            <a:r>
              <a:rPr lang="en-US" altLang="zh-CN" sz="1800" dirty="0" err="1"/>
              <a:t>udp</a:t>
            </a:r>
            <a:r>
              <a:rPr lang="zh-CN" altLang="en-US" sz="1800" dirty="0"/>
              <a:t>协议将位置信息发送到正在运行该软件的计算机的</a:t>
            </a:r>
            <a:r>
              <a:rPr lang="en-US" altLang="zh-CN" sz="1800" dirty="0"/>
              <a:t>20000</a:t>
            </a:r>
            <a:r>
              <a:rPr lang="zh-CN" altLang="en-US" sz="1800" dirty="0"/>
              <a:t>、</a:t>
            </a:r>
            <a:r>
              <a:rPr lang="en-US" altLang="zh-CN" sz="1800" dirty="0"/>
              <a:t>23333</a:t>
            </a:r>
            <a:r>
              <a:rPr lang="zh-CN" altLang="en-US" sz="1800" dirty="0"/>
              <a:t>、</a:t>
            </a:r>
            <a:r>
              <a:rPr lang="en-US" altLang="zh-CN" sz="1800" dirty="0"/>
              <a:t>6666</a:t>
            </a:r>
            <a:r>
              <a:rPr lang="zh-CN" altLang="en-US" sz="1800" dirty="0"/>
              <a:t>端口。</a:t>
            </a:r>
            <a:endParaRPr lang="en-US" altLang="zh-CN" sz="1800" dirty="0"/>
          </a:p>
          <a:p>
            <a:pPr marL="0" indent="0">
              <a:buNone/>
            </a:pPr>
            <a:endParaRPr lang="zh-CN" altLang="en-US" dirty="0"/>
          </a:p>
        </p:txBody>
      </p:sp>
      <p:pic>
        <p:nvPicPr>
          <p:cNvPr id="4" name="图片 3">
            <a:extLst>
              <a:ext uri="{FF2B5EF4-FFF2-40B4-BE49-F238E27FC236}">
                <a16:creationId xmlns:a16="http://schemas.microsoft.com/office/drawing/2014/main" id="{E255C587-9071-4C3E-8A97-F6D1940C9950}"/>
              </a:ext>
            </a:extLst>
          </p:cNvPr>
          <p:cNvPicPr>
            <a:picLocks noChangeAspect="1"/>
          </p:cNvPicPr>
          <p:nvPr/>
        </p:nvPicPr>
        <p:blipFill>
          <a:blip r:embed="rId2"/>
          <a:stretch>
            <a:fillRect/>
          </a:stretch>
        </p:blipFill>
        <p:spPr>
          <a:xfrm>
            <a:off x="3003591" y="2668725"/>
            <a:ext cx="6071261" cy="3066797"/>
          </a:xfrm>
          <a:prstGeom prst="rect">
            <a:avLst/>
          </a:prstGeom>
        </p:spPr>
      </p:pic>
    </p:spTree>
    <p:extLst>
      <p:ext uri="{BB962C8B-B14F-4D97-AF65-F5344CB8AC3E}">
        <p14:creationId xmlns:p14="http://schemas.microsoft.com/office/powerpoint/2010/main" val="396908570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661</Words>
  <Application>Microsoft Office PowerPoint</Application>
  <PresentationFormat>宽屏</PresentationFormat>
  <Paragraphs>50</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等线</vt:lpstr>
      <vt:lpstr>等线 Light</vt:lpstr>
      <vt:lpstr>Arial</vt:lpstr>
      <vt:lpstr>Office 主题​​</vt:lpstr>
      <vt:lpstr>飞行控制</vt:lpstr>
      <vt:lpstr>已实现功能：</vt:lpstr>
      <vt:lpstr>飞行控制测试实验：</vt:lpstr>
      <vt:lpstr>PowerPoint 演示文稿</vt:lpstr>
      <vt:lpstr>PowerPoint 演示文稿</vt:lpstr>
      <vt:lpstr>UWB</vt:lpstr>
      <vt:lpstr>已实现功能：</vt:lpstr>
      <vt:lpstr>存在的问题：</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飞行控制</dc:title>
  <dc:creator>俊赟 季</dc:creator>
  <cp:lastModifiedBy>俊赟 季</cp:lastModifiedBy>
  <cp:revision>12</cp:revision>
  <dcterms:created xsi:type="dcterms:W3CDTF">2019-09-10T05:49:09Z</dcterms:created>
  <dcterms:modified xsi:type="dcterms:W3CDTF">2019-09-10T09:30:52Z</dcterms:modified>
</cp:coreProperties>
</file>