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9"/>
  </p:notesMasterIdLst>
  <p:sldIdLst>
    <p:sldId id="256" r:id="rId2"/>
    <p:sldId id="257" r:id="rId3"/>
    <p:sldId id="258" r:id="rId4"/>
    <p:sldId id="326" r:id="rId5"/>
    <p:sldId id="260" r:id="rId6"/>
    <p:sldId id="261" r:id="rId7"/>
    <p:sldId id="263" r:id="rId8"/>
    <p:sldId id="264" r:id="rId9"/>
    <p:sldId id="265" r:id="rId10"/>
    <p:sldId id="266" r:id="rId11"/>
    <p:sldId id="267" r:id="rId12"/>
    <p:sldId id="268" r:id="rId13"/>
    <p:sldId id="269" r:id="rId14"/>
    <p:sldId id="270" r:id="rId15"/>
    <p:sldId id="288" r:id="rId16"/>
    <p:sldId id="271" r:id="rId17"/>
    <p:sldId id="283" r:id="rId18"/>
    <p:sldId id="284" r:id="rId19"/>
    <p:sldId id="285" r:id="rId20"/>
    <p:sldId id="286" r:id="rId21"/>
    <p:sldId id="287" r:id="rId22"/>
    <p:sldId id="272" r:id="rId23"/>
    <p:sldId id="273" r:id="rId24"/>
    <p:sldId id="275" r:id="rId25"/>
    <p:sldId id="276" r:id="rId26"/>
    <p:sldId id="277" r:id="rId27"/>
    <p:sldId id="278" r:id="rId28"/>
    <p:sldId id="279" r:id="rId29"/>
    <p:sldId id="280" r:id="rId30"/>
    <p:sldId id="281" r:id="rId31"/>
    <p:sldId id="290" r:id="rId32"/>
    <p:sldId id="292" r:id="rId33"/>
    <p:sldId id="293" r:id="rId34"/>
    <p:sldId id="294" r:id="rId35"/>
    <p:sldId id="295" r:id="rId36"/>
    <p:sldId id="296" r:id="rId37"/>
    <p:sldId id="297" r:id="rId38"/>
    <p:sldId id="298" r:id="rId39"/>
    <p:sldId id="299" r:id="rId40"/>
    <p:sldId id="300" r:id="rId41"/>
    <p:sldId id="301" r:id="rId42"/>
    <p:sldId id="312" r:id="rId43"/>
    <p:sldId id="302" r:id="rId44"/>
    <p:sldId id="303" r:id="rId45"/>
    <p:sldId id="304" r:id="rId46"/>
    <p:sldId id="305" r:id="rId47"/>
    <p:sldId id="314" r:id="rId48"/>
    <p:sldId id="315" r:id="rId49"/>
    <p:sldId id="316" r:id="rId50"/>
    <p:sldId id="317" r:id="rId51"/>
    <p:sldId id="320" r:id="rId52"/>
    <p:sldId id="321" r:id="rId53"/>
    <p:sldId id="322" r:id="rId54"/>
    <p:sldId id="318" r:id="rId55"/>
    <p:sldId id="323" r:id="rId56"/>
    <p:sldId id="324" r:id="rId57"/>
    <p:sldId id="32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 y="-6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B8CC6-45F7-46ED-BF2A-951B1A5ADC53}"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503B1-7FE6-4FDD-8BC1-AF2BFF76D30B}" type="slidenum">
              <a:rPr lang="en-US" smtClean="0"/>
              <a:t>‹#›</a:t>
            </a:fld>
            <a:endParaRPr lang="en-US"/>
          </a:p>
        </p:txBody>
      </p:sp>
    </p:spTree>
    <p:extLst>
      <p:ext uri="{BB962C8B-B14F-4D97-AF65-F5344CB8AC3E}">
        <p14:creationId xmlns:p14="http://schemas.microsoft.com/office/powerpoint/2010/main" val="122818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DCC1A9-3A5B-40AD-AB18-7921945152FF}" type="datetime1">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6763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4A451C-9FFD-4E39-A291-E9609D1F35FD}" type="datetime1">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4197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640C82-9D20-42F9-A946-1BB3B22FF332}" type="datetime1">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78377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F9BC3-7436-4687-A543-F252CC32BDF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8453635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9ABC5-B340-404B-BD0A-F0CC9B11D697}" type="datetime1">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3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E7B6D-740B-4A16-BB06-37BF519AFB7B}" type="datetime1">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416782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C97826-BEED-4635-A5DD-6A3D600056F0}" type="datetime1">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86641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ED4A33-9832-4223-92DF-FBF30056D3B8}" type="datetime1">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42751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464B93-D64A-4AA0-BB48-00984C9E9DB3}" type="datetime1">
              <a:rPr lang="en-US" smtClean="0"/>
              <a:t>12/23/2024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50530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3B718B-ED2D-4B5A-AAEF-3ACF2F9D72AA}" type="datetime1">
              <a:rPr lang="en-US" smtClean="0"/>
              <a:t>12/23/2024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59E14A-CF6C-4BA0-B9C8-7EB443BEE51E}" type="slidenum">
              <a:rPr lang="en-US" smtClean="0"/>
              <a:t>‹#›</a:t>
            </a:fld>
            <a:endParaRPr lang="en-US"/>
          </a:p>
        </p:txBody>
      </p:sp>
    </p:spTree>
    <p:extLst>
      <p:ext uri="{BB962C8B-B14F-4D97-AF65-F5344CB8AC3E}">
        <p14:creationId xmlns:p14="http://schemas.microsoft.com/office/powerpoint/2010/main" val="407487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40207-2840-4BF7-A52E-FE6C0DC022E1}" type="datetime1">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85411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60DCE6-0D8A-487F-91D0-0AC672FDB428}" type="datetime1">
              <a:rPr lang="en-US" smtClean="0"/>
              <a:t>12/23/2024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59E14A-CF6C-4BA0-B9C8-7EB443BEE5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9884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microsoft.com/office/2007/relationships/hdphoto" Target="../media/hdphoto3.wdp"/></Relationships>
</file>

<file path=ppt/slides/_rels/slide3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1.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44.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46.png"/><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50.png"/><Relationship Id="rId1" Type="http://schemas.openxmlformats.org/officeDocument/2006/relationships/slideLayout" Target="../slideLayouts/slideLayout7.xml"/><Relationship Id="rId5" Type="http://schemas.microsoft.com/office/2007/relationships/hdphoto" Target="../media/hdphoto12.wdp"/><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Graph</a:t>
            </a:r>
            <a:endParaRPr lang="en-US" dirty="0"/>
          </a:p>
        </p:txBody>
      </p:sp>
      <p:sp>
        <p:nvSpPr>
          <p:cNvPr id="3" name="Subtitle 2"/>
          <p:cNvSpPr>
            <a:spLocks noGrp="1"/>
          </p:cNvSpPr>
          <p:nvPr>
            <p:ph type="subTitle"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A59E14A-CF6C-4BA0-B9C8-7EB443BEE51E}" type="slidenum">
              <a:rPr lang="en-US" smtClean="0"/>
              <a:t>1</a:t>
            </a:fld>
            <a:endParaRPr lang="en-US"/>
          </a:p>
        </p:txBody>
      </p:sp>
    </p:spTree>
    <p:extLst>
      <p:ext uri="{BB962C8B-B14F-4D97-AF65-F5344CB8AC3E}">
        <p14:creationId xmlns:p14="http://schemas.microsoft.com/office/powerpoint/2010/main" val="2181097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0259" y="993516"/>
            <a:ext cx="8373000" cy="5516466"/>
          </a:xfrm>
          <a:prstGeom prst="rect">
            <a:avLst/>
          </a:prstGeom>
        </p:spPr>
      </p:pic>
      <p:sp>
        <p:nvSpPr>
          <p:cNvPr id="4" name="Rectangle 3"/>
          <p:cNvSpPr/>
          <p:nvPr/>
        </p:nvSpPr>
        <p:spPr>
          <a:xfrm>
            <a:off x="428098" y="310063"/>
            <a:ext cx="385073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terminology</a:t>
            </a:r>
            <a:endParaRPr lang="en-US" sz="3200" b="1" dirty="0">
              <a:ln w="22225">
                <a:solidFill>
                  <a:schemeClr val="accent2"/>
                </a:solidFill>
                <a:prstDash val="solid"/>
              </a:ln>
              <a:solidFill>
                <a:schemeClr val="accent2">
                  <a:lumMod val="40000"/>
                  <a:lumOff val="60000"/>
                </a:schemeClr>
              </a:solidFill>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10</a:t>
            </a:fld>
            <a:endParaRPr lang="en-US"/>
          </a:p>
        </p:txBody>
      </p:sp>
    </p:spTree>
    <p:extLst>
      <p:ext uri="{BB962C8B-B14F-4D97-AF65-F5344CB8AC3E}">
        <p14:creationId xmlns:p14="http://schemas.microsoft.com/office/powerpoint/2010/main" val="49186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098" y="310063"/>
            <a:ext cx="4487126"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Representation</a:t>
            </a:r>
            <a:endParaRPr lang="en-US"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982639" y="849902"/>
            <a:ext cx="10658901" cy="6032421"/>
          </a:xfrm>
          <a:prstGeom prst="rect">
            <a:avLst/>
          </a:prstGeom>
        </p:spPr>
        <p:txBody>
          <a:bodyPr wrap="square">
            <a:spAutoFit/>
          </a:bodyPr>
          <a:lstStyle/>
          <a:p>
            <a:pPr algn="r" rtl="1">
              <a:lnSpc>
                <a:spcPct val="150000"/>
              </a:lnSpc>
            </a:pPr>
            <a:r>
              <a:rPr lang="fa-IR" sz="2400" b="1" dirty="0" smtClean="0">
                <a:cs typeface="B Nazanin" panose="00000400000000000000" pitchFamily="2" charset="-78"/>
              </a:rPr>
              <a:t>دو روش زیر </a:t>
            </a:r>
            <a:r>
              <a:rPr lang="fa-IR" sz="2400" b="1" dirty="0">
                <a:cs typeface="B Nazanin" panose="00000400000000000000" pitchFamily="2" charset="-78"/>
              </a:rPr>
              <a:t>متداول </a:t>
            </a:r>
            <a:r>
              <a:rPr lang="fa-IR" sz="2400" b="1" dirty="0" smtClean="0">
                <a:cs typeface="B Nazanin" panose="00000400000000000000" pitchFamily="2" charset="-78"/>
              </a:rPr>
              <a:t>ترین شیوه های </a:t>
            </a:r>
            <a:r>
              <a:rPr lang="fa-IR" sz="2400" b="1" dirty="0">
                <a:cs typeface="B Nazanin" panose="00000400000000000000" pitchFamily="2" charset="-78"/>
              </a:rPr>
              <a:t>نمایش </a:t>
            </a:r>
            <a:r>
              <a:rPr lang="fa-IR" sz="2400" b="1" dirty="0" smtClean="0">
                <a:cs typeface="B Nazanin" panose="00000400000000000000" pitchFamily="2" charset="-78"/>
              </a:rPr>
              <a:t>گراف به شمار می روند.</a:t>
            </a:r>
            <a:endParaRPr lang="en-US" sz="2400" b="1" dirty="0" smtClean="0">
              <a:cs typeface="B Nazanin" panose="00000400000000000000" pitchFamily="2" charset="-78"/>
            </a:endParaRPr>
          </a:p>
          <a:p>
            <a:pPr lvl="1" algn="r" rtl="1">
              <a:lnSpc>
                <a:spcPct val="150000"/>
              </a:lnSpc>
              <a:buFont typeface="Arial" panose="020B0604020202020204" pitchFamily="34" charset="0"/>
              <a:buChar char="•"/>
            </a:pPr>
            <a:r>
              <a:rPr lang="fa-IR" sz="2000" b="1" dirty="0" smtClean="0">
                <a:cs typeface="B Nazanin" panose="00000400000000000000" pitchFamily="2" charset="-78"/>
              </a:rPr>
              <a:t>ماتریس مجاورت (</a:t>
            </a:r>
            <a:r>
              <a:rPr lang="en-US" sz="2000" b="1" dirty="0" smtClean="0">
                <a:cs typeface="B Nazanin" panose="00000400000000000000" pitchFamily="2" charset="-78"/>
              </a:rPr>
              <a:t>Adjacency Matrix</a:t>
            </a:r>
            <a:r>
              <a:rPr lang="fa-IR" sz="2000" b="1" dirty="0" smtClean="0">
                <a:cs typeface="B Nazanin" panose="00000400000000000000" pitchFamily="2" charset="-78"/>
              </a:rPr>
              <a:t>)</a:t>
            </a:r>
            <a:endParaRPr lang="en-US" sz="2000" b="1" dirty="0" smtClean="0">
              <a:cs typeface="B Nazanin" panose="00000400000000000000" pitchFamily="2" charset="-78"/>
            </a:endParaRPr>
          </a:p>
          <a:p>
            <a:pPr marL="1257300" lvl="2" indent="-342900" algn="just" rtl="1">
              <a:lnSpc>
                <a:spcPct val="150000"/>
              </a:lnSpc>
              <a:buFont typeface="Arial" panose="020B0604020202020204" pitchFamily="34" charset="0"/>
              <a:buChar char="•"/>
            </a:pPr>
            <a:r>
              <a:rPr lang="fa-IR" sz="2100" dirty="0" smtClean="0">
                <a:cs typeface="B Nazanin" panose="00000400000000000000" pitchFamily="2" charset="-78"/>
              </a:rPr>
              <a:t>ماتریس </a:t>
            </a:r>
            <a:r>
              <a:rPr lang="fa-IR" sz="2100" dirty="0">
                <a:cs typeface="B Nazanin" panose="00000400000000000000" pitchFamily="2" charset="-78"/>
              </a:rPr>
              <a:t>مجاورت یک آرایه دو بعدی به اندازه </a:t>
            </a:r>
            <a:r>
              <a:rPr lang="en-US" sz="2100" dirty="0">
                <a:cs typeface="B Nazanin" panose="00000400000000000000" pitchFamily="2" charset="-78"/>
              </a:rPr>
              <a:t>V x </a:t>
            </a:r>
            <a:r>
              <a:rPr lang="en-US" sz="2100" dirty="0" smtClean="0">
                <a:cs typeface="B Nazanin" panose="00000400000000000000" pitchFamily="2" charset="-78"/>
              </a:rPr>
              <a:t>V</a:t>
            </a:r>
            <a:r>
              <a:rPr lang="fa-IR" sz="2100" dirty="0" smtClean="0">
                <a:cs typeface="B Nazanin" panose="00000400000000000000" pitchFamily="2" charset="-78"/>
              </a:rPr>
              <a:t> است که</a:t>
            </a:r>
            <a:r>
              <a:rPr lang="en-US" sz="2100" dirty="0" smtClean="0">
                <a:cs typeface="B Nazanin" panose="00000400000000000000" pitchFamily="2" charset="-78"/>
              </a:rPr>
              <a:t>V </a:t>
            </a:r>
            <a:r>
              <a:rPr lang="fa-IR" sz="2100" dirty="0" smtClean="0">
                <a:cs typeface="B Nazanin" panose="00000400000000000000" pitchFamily="2" charset="-78"/>
              </a:rPr>
              <a:t> تعداد رئوس گراف است</a:t>
            </a:r>
            <a:r>
              <a:rPr lang="fa-IR" sz="2100" dirty="0">
                <a:cs typeface="B Nazanin" panose="00000400000000000000" pitchFamily="2" charset="-78"/>
              </a:rPr>
              <a:t>. </a:t>
            </a:r>
            <a:endParaRPr lang="en-US" sz="2100" dirty="0" smtClean="0">
              <a:cs typeface="B Nazanin" panose="00000400000000000000" pitchFamily="2" charset="-78"/>
            </a:endParaRPr>
          </a:p>
          <a:p>
            <a:pPr marL="1257300" lvl="2" indent="-342900" algn="just" rtl="1">
              <a:lnSpc>
                <a:spcPct val="150000"/>
              </a:lnSpc>
              <a:buFont typeface="Arial" panose="020B0604020202020204" pitchFamily="34" charset="0"/>
              <a:buChar char="•"/>
            </a:pPr>
            <a:r>
              <a:rPr lang="fa-IR" sz="2100" dirty="0" smtClean="0">
                <a:cs typeface="B Nazanin" panose="00000400000000000000" pitchFamily="2" charset="-78"/>
              </a:rPr>
              <a:t>آرایه </a:t>
            </a:r>
            <a:r>
              <a:rPr lang="fa-IR" sz="2100" dirty="0">
                <a:cs typeface="B Nazanin" panose="00000400000000000000" pitchFamily="2" charset="-78"/>
              </a:rPr>
              <a:t>دو </a:t>
            </a:r>
            <a:r>
              <a:rPr lang="fa-IR" sz="2100" dirty="0" smtClean="0">
                <a:cs typeface="B Nazanin" panose="00000400000000000000" pitchFamily="2" charset="-78"/>
              </a:rPr>
              <a:t>بعدی</a:t>
            </a:r>
            <a:r>
              <a:rPr lang="en-US" sz="2100" dirty="0" err="1" smtClean="0">
                <a:cs typeface="B Nazanin" panose="00000400000000000000" pitchFamily="2" charset="-78"/>
              </a:rPr>
              <a:t>adj</a:t>
            </a:r>
            <a:r>
              <a:rPr lang="en-US" sz="2100" dirty="0">
                <a:cs typeface="B Nazanin" panose="00000400000000000000" pitchFamily="2" charset="-78"/>
              </a:rPr>
              <a:t>[][] </a:t>
            </a:r>
            <a:r>
              <a:rPr lang="fa-IR" sz="2100" dirty="0" smtClean="0">
                <a:cs typeface="B Nazanin" panose="00000400000000000000" pitchFamily="2" charset="-78"/>
              </a:rPr>
              <a:t> را در نظر بگیرید، مقدار یک در خانه </a:t>
            </a:r>
            <a:r>
              <a:rPr lang="en-US" sz="2100" dirty="0" err="1" smtClean="0">
                <a:cs typeface="B Nazanin" panose="00000400000000000000" pitchFamily="2" charset="-78"/>
              </a:rPr>
              <a:t>i</a:t>
            </a:r>
            <a:r>
              <a:rPr lang="fa-IR" sz="2100" dirty="0" smtClean="0">
                <a:cs typeface="B Nazanin" panose="00000400000000000000" pitchFamily="2" charset="-78"/>
              </a:rPr>
              <a:t> و </a:t>
            </a:r>
            <a:r>
              <a:rPr lang="en-US" sz="2100" dirty="0" smtClean="0">
                <a:cs typeface="B Nazanin" panose="00000400000000000000" pitchFamily="2" charset="-78"/>
              </a:rPr>
              <a:t>j</a:t>
            </a:r>
            <a:r>
              <a:rPr lang="fa-IR" sz="2100" dirty="0" smtClean="0">
                <a:cs typeface="B Nazanin" panose="00000400000000000000" pitchFamily="2" charset="-78"/>
              </a:rPr>
              <a:t>ام (</a:t>
            </a:r>
            <a:r>
              <a:rPr lang="en-US" sz="2100" dirty="0" err="1">
                <a:cs typeface="B Nazanin" panose="00000400000000000000" pitchFamily="2" charset="-78"/>
              </a:rPr>
              <a:t>adj</a:t>
            </a:r>
            <a:r>
              <a:rPr lang="en-US" sz="2100" dirty="0">
                <a:cs typeface="B Nazanin" panose="00000400000000000000" pitchFamily="2" charset="-78"/>
              </a:rPr>
              <a:t>[</a:t>
            </a:r>
            <a:r>
              <a:rPr lang="en-US" sz="2100" dirty="0" err="1">
                <a:cs typeface="B Nazanin" panose="00000400000000000000" pitchFamily="2" charset="-78"/>
              </a:rPr>
              <a:t>i</a:t>
            </a:r>
            <a:r>
              <a:rPr lang="en-US" sz="2100" dirty="0">
                <a:cs typeface="B Nazanin" panose="00000400000000000000" pitchFamily="2" charset="-78"/>
              </a:rPr>
              <a:t>][j] = 1</a:t>
            </a:r>
            <a:r>
              <a:rPr lang="fa-IR" sz="2100" dirty="0" smtClean="0">
                <a:cs typeface="B Nazanin" panose="00000400000000000000" pitchFamily="2" charset="-78"/>
              </a:rPr>
              <a:t>) نشان </a:t>
            </a:r>
            <a:r>
              <a:rPr lang="fa-IR" sz="2100" dirty="0">
                <a:cs typeface="B Nazanin" panose="00000400000000000000" pitchFamily="2" charset="-78"/>
              </a:rPr>
              <a:t>می‌دهد که یک یال از </a:t>
            </a:r>
            <a:r>
              <a:rPr lang="fa-IR" sz="2100" dirty="0" smtClean="0">
                <a:cs typeface="B Nazanin" panose="00000400000000000000" pitchFamily="2" charset="-78"/>
              </a:rPr>
              <a:t>راس</a:t>
            </a:r>
            <a:r>
              <a:rPr lang="en-US" sz="2100" dirty="0" err="1" smtClean="0">
                <a:cs typeface="B Nazanin" panose="00000400000000000000" pitchFamily="2" charset="-78"/>
              </a:rPr>
              <a:t>i</a:t>
            </a:r>
            <a:r>
              <a:rPr lang="en-US" sz="2100" dirty="0" smtClean="0">
                <a:cs typeface="B Nazanin" panose="00000400000000000000" pitchFamily="2" charset="-78"/>
              </a:rPr>
              <a:t> </a:t>
            </a:r>
            <a:r>
              <a:rPr lang="fa-IR" sz="2100" dirty="0" smtClean="0">
                <a:cs typeface="B Nazanin" panose="00000400000000000000" pitchFamily="2" charset="-78"/>
              </a:rPr>
              <a:t> به راس</a:t>
            </a:r>
            <a:r>
              <a:rPr lang="en-US" sz="2100" dirty="0" smtClean="0">
                <a:cs typeface="B Nazanin" panose="00000400000000000000" pitchFamily="2" charset="-78"/>
              </a:rPr>
              <a:t>j </a:t>
            </a:r>
            <a:r>
              <a:rPr lang="fa-IR" sz="2100" dirty="0" smtClean="0">
                <a:cs typeface="B Nazanin" panose="00000400000000000000" pitchFamily="2" charset="-78"/>
              </a:rPr>
              <a:t> وجود </a:t>
            </a:r>
            <a:r>
              <a:rPr lang="fa-IR" sz="2100" dirty="0">
                <a:cs typeface="B Nazanin" panose="00000400000000000000" pitchFamily="2" charset="-78"/>
              </a:rPr>
              <a:t>دارد. </a:t>
            </a:r>
            <a:endParaRPr lang="en-US" sz="2100" dirty="0" smtClean="0">
              <a:cs typeface="B Nazanin" panose="00000400000000000000" pitchFamily="2" charset="-78"/>
            </a:endParaRPr>
          </a:p>
          <a:p>
            <a:pPr marL="1257300" lvl="2" indent="-342900" algn="just" rtl="1">
              <a:lnSpc>
                <a:spcPct val="150000"/>
              </a:lnSpc>
              <a:buFont typeface="Arial" panose="020B0604020202020204" pitchFamily="34" charset="0"/>
              <a:buChar char="•"/>
            </a:pPr>
            <a:r>
              <a:rPr lang="fa-IR" sz="2100" dirty="0" smtClean="0">
                <a:cs typeface="B Nazanin" panose="00000400000000000000" pitchFamily="2" charset="-78"/>
              </a:rPr>
              <a:t>ماتریس </a:t>
            </a:r>
            <a:r>
              <a:rPr lang="fa-IR" sz="2100" dirty="0">
                <a:cs typeface="B Nazanin" panose="00000400000000000000" pitchFamily="2" charset="-78"/>
              </a:rPr>
              <a:t>مجاورت برای یک گراف بدون جهت همیشه متقارن است. </a:t>
            </a:r>
            <a:endParaRPr lang="en-US" sz="2100" dirty="0" smtClean="0">
              <a:cs typeface="B Nazanin" panose="00000400000000000000" pitchFamily="2" charset="-78"/>
            </a:endParaRPr>
          </a:p>
          <a:p>
            <a:pPr marL="1257300" lvl="2" indent="-342900" algn="just" rtl="1">
              <a:lnSpc>
                <a:spcPct val="150000"/>
              </a:lnSpc>
              <a:buFont typeface="Arial" panose="020B0604020202020204" pitchFamily="34" charset="0"/>
              <a:buChar char="•"/>
            </a:pPr>
            <a:r>
              <a:rPr lang="fa-IR" sz="2100" dirty="0" smtClean="0">
                <a:cs typeface="B Nazanin" panose="00000400000000000000" pitchFamily="2" charset="-78"/>
              </a:rPr>
              <a:t>ماتریس </a:t>
            </a:r>
            <a:r>
              <a:rPr lang="fa-IR" sz="2100" dirty="0">
                <a:cs typeface="B Nazanin" panose="00000400000000000000" pitchFamily="2" charset="-78"/>
              </a:rPr>
              <a:t>مجاورت </a:t>
            </a:r>
            <a:r>
              <a:rPr lang="fa-IR" sz="2100" dirty="0" smtClean="0">
                <a:cs typeface="B Nazanin" panose="00000400000000000000" pitchFamily="2" charset="-78"/>
              </a:rPr>
              <a:t>برای </a:t>
            </a:r>
            <a:r>
              <a:rPr lang="fa-IR" sz="2100" dirty="0">
                <a:cs typeface="B Nazanin" panose="00000400000000000000" pitchFamily="2" charset="-78"/>
              </a:rPr>
              <a:t>نمایش </a:t>
            </a:r>
            <a:r>
              <a:rPr lang="fa-IR" sz="2100" dirty="0" smtClean="0">
                <a:cs typeface="B Nazanin" panose="00000400000000000000" pitchFamily="2" charset="-78"/>
              </a:rPr>
              <a:t>گراف های </a:t>
            </a:r>
            <a:r>
              <a:rPr lang="fa-IR" sz="2100" dirty="0">
                <a:cs typeface="B Nazanin" panose="00000400000000000000" pitchFamily="2" charset="-78"/>
              </a:rPr>
              <a:t>وزن دار استفاده می شود. اگر </a:t>
            </a:r>
            <a:r>
              <a:rPr lang="en-US" sz="2100" dirty="0" err="1">
                <a:cs typeface="B Nazanin" panose="00000400000000000000" pitchFamily="2" charset="-78"/>
              </a:rPr>
              <a:t>adj</a:t>
            </a:r>
            <a:r>
              <a:rPr lang="en-US" sz="2100" dirty="0">
                <a:cs typeface="B Nazanin" panose="00000400000000000000" pitchFamily="2" charset="-78"/>
              </a:rPr>
              <a:t>[</a:t>
            </a:r>
            <a:r>
              <a:rPr lang="en-US" sz="2100" dirty="0" err="1">
                <a:cs typeface="B Nazanin" panose="00000400000000000000" pitchFamily="2" charset="-78"/>
              </a:rPr>
              <a:t>i</a:t>
            </a:r>
            <a:r>
              <a:rPr lang="en-US" sz="2100" dirty="0">
                <a:cs typeface="B Nazanin" panose="00000400000000000000" pitchFamily="2" charset="-78"/>
              </a:rPr>
              <a:t>][j] = w، </a:t>
            </a:r>
            <a:r>
              <a:rPr lang="fa-IR" sz="2100" dirty="0" smtClean="0">
                <a:cs typeface="B Nazanin" panose="00000400000000000000" pitchFamily="2" charset="-78"/>
              </a:rPr>
              <a:t>آنگاه یک </a:t>
            </a:r>
            <a:r>
              <a:rPr lang="fa-IR" sz="2100" dirty="0">
                <a:cs typeface="B Nazanin" panose="00000400000000000000" pitchFamily="2" charset="-78"/>
              </a:rPr>
              <a:t>یال از </a:t>
            </a:r>
            <a:r>
              <a:rPr lang="fa-IR" sz="2100" dirty="0" smtClean="0">
                <a:cs typeface="B Nazanin" panose="00000400000000000000" pitchFamily="2" charset="-78"/>
              </a:rPr>
              <a:t>راس</a:t>
            </a:r>
            <a:r>
              <a:rPr lang="en-US" sz="2100" dirty="0" err="1" smtClean="0">
                <a:cs typeface="B Nazanin" panose="00000400000000000000" pitchFamily="2" charset="-78"/>
              </a:rPr>
              <a:t>i</a:t>
            </a:r>
            <a:r>
              <a:rPr lang="en-US" sz="2100" dirty="0" smtClean="0">
                <a:cs typeface="B Nazanin" panose="00000400000000000000" pitchFamily="2" charset="-78"/>
              </a:rPr>
              <a:t> </a:t>
            </a:r>
            <a:r>
              <a:rPr lang="fa-IR" sz="2100" dirty="0" smtClean="0">
                <a:cs typeface="B Nazanin" panose="00000400000000000000" pitchFamily="2" charset="-78"/>
              </a:rPr>
              <a:t> به راس</a:t>
            </a:r>
            <a:r>
              <a:rPr lang="en-US" sz="2100" dirty="0" smtClean="0">
                <a:cs typeface="B Nazanin" panose="00000400000000000000" pitchFamily="2" charset="-78"/>
              </a:rPr>
              <a:t>j </a:t>
            </a:r>
            <a:r>
              <a:rPr lang="fa-IR" sz="2100" dirty="0" smtClean="0">
                <a:cs typeface="B Nazanin" panose="00000400000000000000" pitchFamily="2" charset="-78"/>
              </a:rPr>
              <a:t> با وزن</a:t>
            </a:r>
            <a:r>
              <a:rPr lang="en-US" sz="2100" dirty="0" smtClean="0">
                <a:cs typeface="B Nazanin" panose="00000400000000000000" pitchFamily="2" charset="-78"/>
              </a:rPr>
              <a:t>w </a:t>
            </a:r>
            <a:r>
              <a:rPr lang="fa-IR" sz="2100" dirty="0" smtClean="0">
                <a:cs typeface="B Nazanin" panose="00000400000000000000" pitchFamily="2" charset="-78"/>
              </a:rPr>
              <a:t> وجود </a:t>
            </a:r>
            <a:r>
              <a:rPr lang="fa-IR" sz="2100" dirty="0">
                <a:cs typeface="B Nazanin" panose="00000400000000000000" pitchFamily="2" charset="-78"/>
              </a:rPr>
              <a:t>دارد.</a:t>
            </a:r>
            <a:endParaRPr lang="en-US" sz="2100" dirty="0">
              <a:cs typeface="B Nazanin" panose="00000400000000000000" pitchFamily="2" charset="-78"/>
            </a:endParaRPr>
          </a:p>
          <a:p>
            <a:pPr lvl="1" algn="r" rtl="1">
              <a:lnSpc>
                <a:spcPct val="250000"/>
              </a:lnSpc>
              <a:buFont typeface="Arial" panose="020B0604020202020204" pitchFamily="34" charset="0"/>
              <a:buChar char="•"/>
            </a:pPr>
            <a:r>
              <a:rPr lang="fa-IR" sz="2000" b="1" dirty="0" smtClean="0">
                <a:cs typeface="B Nazanin" panose="00000400000000000000" pitchFamily="2" charset="-78"/>
              </a:rPr>
              <a:t>لیست مجاورت (</a:t>
            </a:r>
            <a:r>
              <a:rPr lang="en-US" sz="2000" b="1" dirty="0" smtClean="0">
                <a:cs typeface="B Nazanin" panose="00000400000000000000" pitchFamily="2" charset="-78"/>
              </a:rPr>
              <a:t>Adjacency List</a:t>
            </a:r>
            <a:r>
              <a:rPr lang="fa-IR" sz="2000" b="1" dirty="0" smtClean="0">
                <a:cs typeface="B Nazanin" panose="00000400000000000000" pitchFamily="2" charset="-78"/>
              </a:rPr>
              <a:t>)</a:t>
            </a:r>
            <a:endParaRPr lang="en-US" sz="2000" b="1" dirty="0" smtClean="0">
              <a:cs typeface="B Nazanin" panose="00000400000000000000" pitchFamily="2" charset="-78"/>
            </a:endParaRPr>
          </a:p>
          <a:p>
            <a:pPr lvl="2" algn="r" rtl="1">
              <a:lnSpc>
                <a:spcPct val="150000"/>
              </a:lnSpc>
            </a:pPr>
            <a:r>
              <a:rPr lang="fa-IR" sz="2400" dirty="0">
                <a:cs typeface="B Nazanin" panose="00000400000000000000" pitchFamily="2" charset="-78"/>
              </a:rPr>
              <a:t>لیست مجاورت یک راه ساده برای نمایش یک نمودار به عنوان لیستی از رئوس است که در آن هر رأس فهرستی از رئوس مجاور خود را دارد.</a:t>
            </a:r>
            <a:endParaRPr lang="en-US" sz="24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11</a:t>
            </a:fld>
            <a:endParaRPr lang="en-US"/>
          </a:p>
        </p:txBody>
      </p:sp>
    </p:spTree>
    <p:extLst>
      <p:ext uri="{BB962C8B-B14F-4D97-AF65-F5344CB8AC3E}">
        <p14:creationId xmlns:p14="http://schemas.microsoft.com/office/powerpoint/2010/main" val="3801834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8" y="378303"/>
            <a:ext cx="4487126"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Representation</a:t>
            </a:r>
            <a:endParaRPr lang="en-US" sz="3200"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527" y="1232089"/>
            <a:ext cx="9311026" cy="4977641"/>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12</a:t>
            </a:fld>
            <a:endParaRPr lang="en-US"/>
          </a:p>
        </p:txBody>
      </p:sp>
    </p:spTree>
    <p:extLst>
      <p:ext uri="{BB962C8B-B14F-4D97-AF65-F5344CB8AC3E}">
        <p14:creationId xmlns:p14="http://schemas.microsoft.com/office/powerpoint/2010/main" val="40038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098" y="378303"/>
            <a:ext cx="2872902"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Search</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615884" y="963079"/>
            <a:ext cx="8681336" cy="5587846"/>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13</a:t>
            </a:fld>
            <a:endParaRPr lang="en-US"/>
          </a:p>
        </p:txBody>
      </p:sp>
    </p:spTree>
    <p:extLst>
      <p:ext uri="{BB962C8B-B14F-4D97-AF65-F5344CB8AC3E}">
        <p14:creationId xmlns:p14="http://schemas.microsoft.com/office/powerpoint/2010/main" val="1328251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097" y="323712"/>
            <a:ext cx="808426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 </a:t>
            </a:r>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  Follow Down</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007892" y="1168234"/>
            <a:ext cx="6924675" cy="1819275"/>
          </a:xfrm>
          <a:prstGeom prst="rect">
            <a:avLst/>
          </a:prstGeom>
        </p:spPr>
      </p:pic>
      <p:pic>
        <p:nvPicPr>
          <p:cNvPr id="4" name="Picture 3"/>
          <p:cNvPicPr>
            <a:picLocks noChangeAspect="1"/>
          </p:cNvPicPr>
          <p:nvPr/>
        </p:nvPicPr>
        <p:blipFill>
          <a:blip r:embed="rId3"/>
          <a:stretch>
            <a:fillRect/>
          </a:stretch>
        </p:blipFill>
        <p:spPr>
          <a:xfrm>
            <a:off x="5177548" y="2708184"/>
            <a:ext cx="6095503" cy="3507233"/>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14</a:t>
            </a:fld>
            <a:endParaRPr lang="en-US"/>
          </a:p>
        </p:txBody>
      </p:sp>
    </p:spTree>
    <p:extLst>
      <p:ext uri="{BB962C8B-B14F-4D97-AF65-F5344CB8AC3E}">
        <p14:creationId xmlns:p14="http://schemas.microsoft.com/office/powerpoint/2010/main" val="58688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sp>
        <p:nvSpPr>
          <p:cNvPr id="6" name="Slide Number Placeholder 5"/>
          <p:cNvSpPr>
            <a:spLocks noGrp="1"/>
          </p:cNvSpPr>
          <p:nvPr>
            <p:ph type="sldNum" sz="quarter" idx="12"/>
          </p:nvPr>
        </p:nvSpPr>
        <p:spPr/>
        <p:txBody>
          <a:bodyPr/>
          <a:lstStyle/>
          <a:p>
            <a:fld id="{EA59E14A-CF6C-4BA0-B9C8-7EB443BEE51E}" type="slidenum">
              <a:rPr lang="en-US" smtClean="0"/>
              <a:t>15</a:t>
            </a:fld>
            <a:endParaRPr lang="en-US"/>
          </a:p>
        </p:txBody>
      </p:sp>
      <p:sp>
        <p:nvSpPr>
          <p:cNvPr id="9" name="Rectangle 8"/>
          <p:cNvSpPr/>
          <p:nvPr/>
        </p:nvSpPr>
        <p:spPr>
          <a:xfrm>
            <a:off x="332091" y="1145608"/>
            <a:ext cx="5176243" cy="5444054"/>
          </a:xfrm>
          <a:prstGeom prst="rect">
            <a:avLst/>
          </a:prstGeom>
          <a:ln w="19050">
            <a:solidFill>
              <a:schemeClr val="tx1"/>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DFS(</a:t>
            </a:r>
            <a:r>
              <a:rPr lang="en-US" dirty="0" err="1">
                <a:latin typeface="Times New Roman" panose="02020603050405020304" pitchFamily="18" charset="0"/>
                <a:cs typeface="Times New Roman" panose="02020603050405020304" pitchFamily="18" charset="0"/>
              </a:rPr>
              <a:t>G,v</a:t>
            </a:r>
            <a:r>
              <a:rPr lang="en-US" dirty="0">
                <a:latin typeface="Times New Roman" panose="02020603050405020304" pitchFamily="18" charset="0"/>
                <a:cs typeface="Times New Roman" panose="02020603050405020304" pitchFamily="18" charset="0"/>
              </a:rPr>
              <a:t>)   ( v is the vertex where the search starts )</a:t>
            </a:r>
          </a:p>
          <a:p>
            <a:pPr>
              <a:lnSpc>
                <a:spcPct val="150000"/>
              </a:lnSpc>
            </a:pPr>
            <a:r>
              <a:rPr lang="en-US" dirty="0">
                <a:latin typeface="Times New Roman" panose="02020603050405020304" pitchFamily="18" charset="0"/>
                <a:cs typeface="Times New Roman" panose="02020603050405020304" pitchFamily="18" charset="0"/>
              </a:rPr>
              <a:t>         Stack S := {};   ( start with an empty stack )</a:t>
            </a:r>
          </a:p>
          <a:p>
            <a:pPr>
              <a:lnSpc>
                <a:spcPct val="150000"/>
              </a:lnSpc>
            </a:pPr>
            <a:r>
              <a:rPr lang="en-US" dirty="0">
                <a:latin typeface="Times New Roman" panose="02020603050405020304" pitchFamily="18" charset="0"/>
                <a:cs typeface="Times New Roman" panose="02020603050405020304" pitchFamily="18" charset="0"/>
              </a:rPr>
              <a:t>         for each vertex u, set visited[u] := false;</a:t>
            </a:r>
          </a:p>
          <a:p>
            <a:pPr>
              <a:lnSpc>
                <a:spcPct val="150000"/>
              </a:lnSpc>
            </a:pPr>
            <a:r>
              <a:rPr lang="en-US" dirty="0">
                <a:latin typeface="Times New Roman" panose="02020603050405020304" pitchFamily="18" charset="0"/>
                <a:cs typeface="Times New Roman" panose="02020603050405020304" pitchFamily="18" charset="0"/>
              </a:rPr>
              <a:t>         push S, v;</a:t>
            </a:r>
          </a:p>
          <a:p>
            <a:pPr>
              <a:lnSpc>
                <a:spcPct val="150000"/>
              </a:lnSpc>
            </a:pPr>
            <a:r>
              <a:rPr lang="en-US" dirty="0">
                <a:latin typeface="Times New Roman" panose="02020603050405020304" pitchFamily="18" charset="0"/>
                <a:cs typeface="Times New Roman" panose="02020603050405020304" pitchFamily="18" charset="0"/>
              </a:rPr>
              <a:t>         while (S is not empty) do</a:t>
            </a:r>
          </a:p>
          <a:p>
            <a:pPr>
              <a:lnSpc>
                <a:spcPct val="150000"/>
              </a:lnSpc>
            </a:pPr>
            <a:r>
              <a:rPr lang="en-US" dirty="0">
                <a:latin typeface="Times New Roman" panose="02020603050405020304" pitchFamily="18" charset="0"/>
                <a:cs typeface="Times New Roman" panose="02020603050405020304" pitchFamily="18" charset="0"/>
              </a:rPr>
              <a:t>            u := pop S;</a:t>
            </a:r>
          </a:p>
          <a:p>
            <a:pPr>
              <a:lnSpc>
                <a:spcPct val="150000"/>
              </a:lnSpc>
            </a:pPr>
            <a:r>
              <a:rPr lang="en-US" dirty="0">
                <a:latin typeface="Times New Roman" panose="02020603050405020304" pitchFamily="18" charset="0"/>
                <a:cs typeface="Times New Roman" panose="02020603050405020304" pitchFamily="18" charset="0"/>
              </a:rPr>
              <a:t>            if (not visited[u]) then</a:t>
            </a:r>
          </a:p>
          <a:p>
            <a:pPr>
              <a:lnSpc>
                <a:spcPct val="150000"/>
              </a:lnSpc>
            </a:pPr>
            <a:r>
              <a:rPr lang="en-US" dirty="0">
                <a:latin typeface="Times New Roman" panose="02020603050405020304" pitchFamily="18" charset="0"/>
                <a:cs typeface="Times New Roman" panose="02020603050405020304" pitchFamily="18" charset="0"/>
              </a:rPr>
              <a:t>               visited[u] := true;</a:t>
            </a:r>
          </a:p>
          <a:p>
            <a:pPr>
              <a:lnSpc>
                <a:spcPct val="150000"/>
              </a:lnSpc>
            </a:pPr>
            <a:r>
              <a:rPr lang="en-US" dirty="0">
                <a:latin typeface="Times New Roman" panose="02020603050405020304" pitchFamily="18" charset="0"/>
                <a:cs typeface="Times New Roman" panose="02020603050405020304" pitchFamily="18" charset="0"/>
              </a:rPr>
              <a:t>               for each unvisited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w of u</a:t>
            </a:r>
          </a:p>
          <a:p>
            <a:pPr>
              <a:lnSpc>
                <a:spcPct val="150000"/>
              </a:lnSpc>
            </a:pPr>
            <a:r>
              <a:rPr lang="en-US" dirty="0">
                <a:latin typeface="Times New Roman" panose="02020603050405020304" pitchFamily="18" charset="0"/>
                <a:cs typeface="Times New Roman" panose="02020603050405020304" pitchFamily="18" charset="0"/>
              </a:rPr>
              <a:t>                  push S, w;</a:t>
            </a:r>
          </a:p>
          <a:p>
            <a:pPr>
              <a:lnSpc>
                <a:spcPct val="150000"/>
              </a:lnSpc>
            </a:pPr>
            <a:r>
              <a:rPr lang="en-US" dirty="0">
                <a:latin typeface="Times New Roman" panose="02020603050405020304" pitchFamily="18" charset="0"/>
                <a:cs typeface="Times New Roman" panose="02020603050405020304" pitchFamily="18" charset="0"/>
              </a:rPr>
              <a:t>            end if</a:t>
            </a:r>
          </a:p>
          <a:p>
            <a:pPr>
              <a:lnSpc>
                <a:spcPct val="150000"/>
              </a:lnSpc>
            </a:pPr>
            <a:r>
              <a:rPr lang="en-US" dirty="0">
                <a:latin typeface="Times New Roman" panose="02020603050405020304" pitchFamily="18" charset="0"/>
                <a:cs typeface="Times New Roman" panose="02020603050405020304" pitchFamily="18" charset="0"/>
              </a:rPr>
              <a:t>         end while</a:t>
            </a:r>
          </a:p>
          <a:p>
            <a:pPr>
              <a:lnSpc>
                <a:spcPct val="150000"/>
              </a:lnSpc>
            </a:pPr>
            <a:r>
              <a:rPr lang="en-US" dirty="0">
                <a:latin typeface="Times New Roman" panose="02020603050405020304" pitchFamily="18" charset="0"/>
                <a:cs typeface="Times New Roman" panose="02020603050405020304" pitchFamily="18" charset="0"/>
              </a:rPr>
              <a:t>      END DFS()</a:t>
            </a:r>
          </a:p>
        </p:txBody>
      </p:sp>
    </p:spTree>
    <p:extLst>
      <p:ext uri="{BB962C8B-B14F-4D97-AF65-F5344CB8AC3E}">
        <p14:creationId xmlns:p14="http://schemas.microsoft.com/office/powerpoint/2010/main" val="1634643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a:blip r:embed="rId2"/>
          <a:stretch>
            <a:fillRect/>
          </a:stretch>
        </p:blipFill>
        <p:spPr>
          <a:xfrm>
            <a:off x="1333500" y="1047750"/>
            <a:ext cx="9525000" cy="4762500"/>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16</a:t>
            </a:fld>
            <a:endParaRPr lang="en-US"/>
          </a:p>
        </p:txBody>
      </p:sp>
    </p:spTree>
    <p:extLst>
      <p:ext uri="{BB962C8B-B14F-4D97-AF65-F5344CB8AC3E}">
        <p14:creationId xmlns:p14="http://schemas.microsoft.com/office/powerpoint/2010/main" val="133735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333500" y="1047750"/>
            <a:ext cx="9525000" cy="476250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17</a:t>
            </a:fld>
            <a:endParaRPr lang="en-US"/>
          </a:p>
        </p:txBody>
      </p:sp>
    </p:spTree>
    <p:extLst>
      <p:ext uri="{BB962C8B-B14F-4D97-AF65-F5344CB8AC3E}">
        <p14:creationId xmlns:p14="http://schemas.microsoft.com/office/powerpoint/2010/main" val="1077449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stretch>
            <a:fillRect/>
          </a:stretch>
        </p:blipFill>
        <p:spPr>
          <a:xfrm>
            <a:off x="1333500" y="1047750"/>
            <a:ext cx="9525000" cy="476250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18</a:t>
            </a:fld>
            <a:endParaRPr lang="en-US"/>
          </a:p>
        </p:txBody>
      </p:sp>
    </p:spTree>
    <p:extLst>
      <p:ext uri="{BB962C8B-B14F-4D97-AF65-F5344CB8AC3E}">
        <p14:creationId xmlns:p14="http://schemas.microsoft.com/office/powerpoint/2010/main" val="2631816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stretch>
            <a:fillRect/>
          </a:stretch>
        </p:blipFill>
        <p:spPr>
          <a:xfrm>
            <a:off x="1333500" y="1047750"/>
            <a:ext cx="9525000" cy="476250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19</a:t>
            </a:fld>
            <a:endParaRPr lang="en-US"/>
          </a:p>
        </p:txBody>
      </p:sp>
    </p:spTree>
    <p:extLst>
      <p:ext uri="{BB962C8B-B14F-4D97-AF65-F5344CB8AC3E}">
        <p14:creationId xmlns:p14="http://schemas.microsoft.com/office/powerpoint/2010/main" val="180724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86854" y="108881"/>
            <a:ext cx="11000096" cy="1210011"/>
          </a:xfrm>
          <a:prstGeom prst="rect">
            <a:avLst/>
          </a:prstGeom>
        </p:spPr>
        <p:txBody>
          <a:bodyPr wrap="square">
            <a:spAutoFit/>
          </a:bodyPr>
          <a:lstStyle/>
          <a:p>
            <a:pPr>
              <a:lnSpc>
                <a:spcPct val="150000"/>
              </a:lnSpc>
            </a:pPr>
            <a:r>
              <a:rPr lang="en-US" sz="5400" b="1" dirty="0" smtClean="0">
                <a:ln w="22225">
                  <a:solidFill>
                    <a:schemeClr val="accent2"/>
                  </a:solidFill>
                  <a:prstDash val="solid"/>
                </a:ln>
                <a:solidFill>
                  <a:schemeClr val="accent2">
                    <a:lumMod val="40000"/>
                    <a:lumOff val="60000"/>
                  </a:schemeClr>
                </a:solidFill>
              </a:rPr>
              <a:t>Graph</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35" y="3372678"/>
            <a:ext cx="5355111" cy="2687974"/>
          </a:xfrm>
          <a:prstGeom prst="rect">
            <a:avLst/>
          </a:prstGeom>
        </p:spPr>
      </p:pic>
      <p:sp>
        <p:nvSpPr>
          <p:cNvPr id="2" name="Rectangle 1"/>
          <p:cNvSpPr/>
          <p:nvPr/>
        </p:nvSpPr>
        <p:spPr>
          <a:xfrm>
            <a:off x="851536" y="1320619"/>
            <a:ext cx="10555750" cy="1938992"/>
          </a:xfrm>
          <a:prstGeom prst="rect">
            <a:avLst/>
          </a:prstGeom>
        </p:spPr>
        <p:txBody>
          <a:bodyPr wrap="square">
            <a:spAutoFit/>
          </a:bodyPr>
          <a:lstStyle/>
          <a:p>
            <a:pPr marL="342900" indent="-342900" algn="r" rtl="1">
              <a:buFont typeface="Wingdings" panose="05000000000000000000" pitchFamily="2" charset="2"/>
              <a:buChar char="v"/>
            </a:pPr>
            <a:r>
              <a:rPr lang="fa-IR" sz="2400" dirty="0" smtClean="0">
                <a:cs typeface="B Nazanin" panose="00000400000000000000" pitchFamily="2" charset="-78"/>
              </a:rPr>
              <a:t>گراف یک </a:t>
            </a:r>
            <a:r>
              <a:rPr lang="fa-IR" sz="2400" dirty="0">
                <a:cs typeface="B Nazanin" panose="00000400000000000000" pitchFamily="2" charset="-78"/>
              </a:rPr>
              <a:t>ساختار داده غیر خطی است که از </a:t>
            </a:r>
            <a:r>
              <a:rPr lang="fa-IR" sz="2400" dirty="0" smtClean="0">
                <a:cs typeface="B Nazanin" panose="00000400000000000000" pitchFamily="2" charset="-78"/>
              </a:rPr>
              <a:t>تعدادی راس </a:t>
            </a:r>
            <a:r>
              <a:rPr lang="fa-IR" sz="2400" dirty="0">
                <a:cs typeface="B Nazanin" panose="00000400000000000000" pitchFamily="2" charset="-78"/>
              </a:rPr>
              <a:t>و یال </a:t>
            </a:r>
            <a:r>
              <a:rPr lang="fa-IR" sz="2400" dirty="0" smtClean="0">
                <a:cs typeface="B Nazanin" panose="00000400000000000000" pitchFamily="2" charset="-78"/>
              </a:rPr>
              <a:t>تشکیل </a:t>
            </a:r>
            <a:r>
              <a:rPr lang="fa-IR" sz="2400" dirty="0">
                <a:cs typeface="B Nazanin" panose="00000400000000000000" pitchFamily="2" charset="-78"/>
              </a:rPr>
              <a:t>شده است. </a:t>
            </a:r>
            <a:endParaRPr lang="fa-IR" sz="2400" dirty="0" smtClean="0">
              <a:cs typeface="B Nazanin" panose="00000400000000000000" pitchFamily="2" charset="-78"/>
            </a:endParaRPr>
          </a:p>
          <a:p>
            <a:pPr marL="342900" indent="-342900" algn="r" rtl="1">
              <a:buFont typeface="Wingdings" panose="05000000000000000000" pitchFamily="2" charset="2"/>
              <a:buChar char="v"/>
            </a:pPr>
            <a:r>
              <a:rPr lang="fa-IR" sz="2400" dirty="0" smtClean="0">
                <a:cs typeface="B Nazanin" panose="00000400000000000000" pitchFamily="2" charset="-78"/>
              </a:rPr>
              <a:t>رئوس </a:t>
            </a:r>
            <a:r>
              <a:rPr lang="fa-IR" sz="2400" dirty="0">
                <a:cs typeface="B Nazanin" panose="00000400000000000000" pitchFamily="2" charset="-78"/>
              </a:rPr>
              <a:t>گاهی اوقات به عنوان گره نیز شناخته می شوند و یال ها خطوط یا کمانی هستند که هر دو گره را در </a:t>
            </a:r>
            <a:r>
              <a:rPr lang="fa-IR" sz="2400" dirty="0" smtClean="0">
                <a:cs typeface="B Nazanin" panose="00000400000000000000" pitchFamily="2" charset="-78"/>
              </a:rPr>
              <a:t>گراف </a:t>
            </a:r>
            <a:r>
              <a:rPr lang="fa-IR" sz="2400" dirty="0">
                <a:cs typeface="B Nazanin" panose="00000400000000000000" pitchFamily="2" charset="-78"/>
              </a:rPr>
              <a:t>به هم متصل می کنند. </a:t>
            </a:r>
            <a:endParaRPr lang="fa-IR" sz="2400" dirty="0" smtClean="0">
              <a:cs typeface="B Nazanin" panose="00000400000000000000" pitchFamily="2" charset="-78"/>
            </a:endParaRPr>
          </a:p>
          <a:p>
            <a:pPr marL="342900" indent="-342900" algn="r" rtl="1">
              <a:buFont typeface="Wingdings" panose="05000000000000000000" pitchFamily="2" charset="2"/>
              <a:buChar char="v"/>
            </a:pPr>
            <a:r>
              <a:rPr lang="fa-IR" sz="2400" dirty="0" smtClean="0">
                <a:cs typeface="B Nazanin" panose="00000400000000000000" pitchFamily="2" charset="-78"/>
              </a:rPr>
              <a:t>به </a:t>
            </a:r>
            <a:r>
              <a:rPr lang="fa-IR" sz="2400" dirty="0">
                <a:cs typeface="B Nazanin" panose="00000400000000000000" pitchFamily="2" charset="-78"/>
              </a:rPr>
              <a:t>طور رسمی تر، نمودار از مجموعه ای از رئوس </a:t>
            </a:r>
            <a:r>
              <a:rPr lang="fa-IR" sz="2400" dirty="0" smtClean="0">
                <a:cs typeface="B Nazanin" panose="00000400000000000000" pitchFamily="2" charset="-78"/>
              </a:rPr>
              <a:t>(</a:t>
            </a:r>
            <a:r>
              <a:rPr lang="en-US" sz="2400" dirty="0" smtClean="0">
                <a:cs typeface="B Nazanin" panose="00000400000000000000" pitchFamily="2" charset="-78"/>
              </a:rPr>
              <a:t>V</a:t>
            </a:r>
            <a:r>
              <a:rPr lang="fa-IR" sz="2400" dirty="0" smtClean="0">
                <a:cs typeface="B Nazanin" panose="00000400000000000000" pitchFamily="2" charset="-78"/>
              </a:rPr>
              <a:t>)</a:t>
            </a:r>
            <a:r>
              <a:rPr lang="en-US" sz="2400" dirty="0" smtClean="0">
                <a:cs typeface="B Nazanin" panose="00000400000000000000" pitchFamily="2" charset="-78"/>
              </a:rPr>
              <a:t> </a:t>
            </a:r>
            <a:r>
              <a:rPr lang="fa-IR" sz="2400" dirty="0">
                <a:cs typeface="B Nazanin" panose="00000400000000000000" pitchFamily="2" charset="-78"/>
              </a:rPr>
              <a:t>و مجموعه ای از یال ها </a:t>
            </a:r>
            <a:r>
              <a:rPr lang="fa-IR" sz="2400" dirty="0" smtClean="0">
                <a:cs typeface="B Nazanin" panose="00000400000000000000" pitchFamily="2" charset="-78"/>
              </a:rPr>
              <a:t>(</a:t>
            </a:r>
            <a:r>
              <a:rPr lang="en-US" sz="2400" dirty="0" smtClean="0">
                <a:cs typeface="B Nazanin" panose="00000400000000000000" pitchFamily="2" charset="-78"/>
              </a:rPr>
              <a:t>E</a:t>
            </a:r>
            <a:r>
              <a:rPr lang="fa-IR" sz="2400" dirty="0" smtClean="0">
                <a:cs typeface="B Nazanin" panose="00000400000000000000" pitchFamily="2" charset="-78"/>
              </a:rPr>
              <a:t>)</a:t>
            </a:r>
            <a:r>
              <a:rPr lang="en-US" sz="2400" dirty="0" smtClean="0">
                <a:cs typeface="B Nazanin" panose="00000400000000000000" pitchFamily="2" charset="-78"/>
              </a:rPr>
              <a:t> </a:t>
            </a:r>
            <a:r>
              <a:rPr lang="fa-IR" sz="2400" dirty="0">
                <a:cs typeface="B Nazanin" panose="00000400000000000000" pitchFamily="2" charset="-78"/>
              </a:rPr>
              <a:t>تشکیل شده است. </a:t>
            </a:r>
            <a:r>
              <a:rPr lang="fa-IR" sz="2400" dirty="0" smtClean="0">
                <a:cs typeface="B Nazanin" panose="00000400000000000000" pitchFamily="2" charset="-78"/>
              </a:rPr>
              <a:t>گراف با </a:t>
            </a:r>
            <a:r>
              <a:rPr lang="en-US" sz="2400" dirty="0">
                <a:cs typeface="B Nazanin" panose="00000400000000000000" pitchFamily="2" charset="-78"/>
              </a:rPr>
              <a:t>G(E, V) </a:t>
            </a:r>
            <a:r>
              <a:rPr lang="fa-IR" sz="2400" dirty="0">
                <a:cs typeface="B Nazanin" panose="00000400000000000000" pitchFamily="2" charset="-78"/>
              </a:rPr>
              <a:t>نشان داده می شود.</a:t>
            </a:r>
            <a:endParaRPr lang="en-US" sz="24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2</a:t>
            </a:fld>
            <a:endParaRPr lang="en-US"/>
          </a:p>
        </p:txBody>
      </p:sp>
    </p:spTree>
    <p:extLst>
      <p:ext uri="{BB962C8B-B14F-4D97-AF65-F5344CB8AC3E}">
        <p14:creationId xmlns:p14="http://schemas.microsoft.com/office/powerpoint/2010/main" val="4243948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stretch>
            <a:fillRect/>
          </a:stretch>
        </p:blipFill>
        <p:spPr>
          <a:xfrm>
            <a:off x="1333500" y="1047750"/>
            <a:ext cx="9525000" cy="476250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20</a:t>
            </a:fld>
            <a:endParaRPr lang="en-US"/>
          </a:p>
        </p:txBody>
      </p:sp>
    </p:spTree>
    <p:extLst>
      <p:ext uri="{BB962C8B-B14F-4D97-AF65-F5344CB8AC3E}">
        <p14:creationId xmlns:p14="http://schemas.microsoft.com/office/powerpoint/2010/main" val="836949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28097" y="323712"/>
            <a:ext cx="5080237"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Depth-First-Search (DFS</a:t>
            </a:r>
            <a:r>
              <a:rPr lang="en-US" sz="3200" b="1" dirty="0" smtClean="0">
                <a:ln w="22225">
                  <a:solidFill>
                    <a:schemeClr val="accent2"/>
                  </a:solidFill>
                  <a:prstDash val="solid"/>
                </a:ln>
                <a:solidFill>
                  <a:schemeClr val="accent2">
                    <a:lumMod val="40000"/>
                    <a:lumOff val="60000"/>
                  </a:schemeClr>
                </a:solidFill>
                <a:latin typeface="Arial" panose="020B0604020202020204" pitchFamily="34" charset="0"/>
              </a:rPr>
              <a:t>)</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stretch>
            <a:fillRect/>
          </a:stretch>
        </p:blipFill>
        <p:spPr>
          <a:xfrm>
            <a:off x="1333500" y="1047750"/>
            <a:ext cx="9525000" cy="4762500"/>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21</a:t>
            </a:fld>
            <a:endParaRPr lang="en-US"/>
          </a:p>
        </p:txBody>
      </p:sp>
    </p:spTree>
    <p:extLst>
      <p:ext uri="{BB962C8B-B14F-4D97-AF65-F5344CB8AC3E}">
        <p14:creationId xmlns:p14="http://schemas.microsoft.com/office/powerpoint/2010/main" val="557607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196524" y="1072629"/>
            <a:ext cx="7005780" cy="2261176"/>
          </a:xfrm>
          <a:prstGeom prst="rect">
            <a:avLst/>
          </a:prstGeom>
        </p:spPr>
      </p:pic>
      <p:pic>
        <p:nvPicPr>
          <p:cNvPr id="4" name="Picture 3"/>
          <p:cNvPicPr>
            <a:picLocks noChangeAspect="1"/>
          </p:cNvPicPr>
          <p:nvPr/>
        </p:nvPicPr>
        <p:blipFill>
          <a:blip r:embed="rId3"/>
          <a:stretch>
            <a:fillRect/>
          </a:stretch>
        </p:blipFill>
        <p:spPr>
          <a:xfrm>
            <a:off x="6390920" y="3065196"/>
            <a:ext cx="5305212" cy="3027391"/>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22</a:t>
            </a:fld>
            <a:endParaRPr lang="en-US"/>
          </a:p>
        </p:txBody>
      </p:sp>
    </p:spTree>
    <p:extLst>
      <p:ext uri="{BB962C8B-B14F-4D97-AF65-F5344CB8AC3E}">
        <p14:creationId xmlns:p14="http://schemas.microsoft.com/office/powerpoint/2010/main" val="148380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8097" y="1535299"/>
            <a:ext cx="10805315" cy="3992042"/>
          </a:xfrm>
          <a:prstGeom prst="rect">
            <a:avLst/>
          </a:prstGeom>
        </p:spPr>
      </p:pic>
      <p:sp>
        <p:nvSpPr>
          <p:cNvPr id="4" name="Rectangle 3"/>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sp>
        <p:nvSpPr>
          <p:cNvPr id="6" name="Slide Number Placeholder 5"/>
          <p:cNvSpPr>
            <a:spLocks noGrp="1"/>
          </p:cNvSpPr>
          <p:nvPr>
            <p:ph type="sldNum" sz="quarter" idx="12"/>
          </p:nvPr>
        </p:nvSpPr>
        <p:spPr/>
        <p:txBody>
          <a:bodyPr/>
          <a:lstStyle/>
          <a:p>
            <a:fld id="{EA59E14A-CF6C-4BA0-B9C8-7EB443BEE51E}" type="slidenum">
              <a:rPr lang="en-US" smtClean="0"/>
              <a:t>23</a:t>
            </a:fld>
            <a:endParaRPr lang="en-US"/>
          </a:p>
        </p:txBody>
      </p:sp>
    </p:spTree>
    <p:extLst>
      <p:ext uri="{BB962C8B-B14F-4D97-AF65-F5344CB8AC3E}">
        <p14:creationId xmlns:p14="http://schemas.microsoft.com/office/powerpoint/2010/main" val="3786093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741" y="1944734"/>
            <a:ext cx="7315200" cy="2695575"/>
          </a:xfrm>
          <a:prstGeom prst="rect">
            <a:avLst/>
          </a:prstGeom>
        </p:spPr>
      </p:pic>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24</a:t>
            </a:fld>
            <a:endParaRPr lang="en-US"/>
          </a:p>
        </p:txBody>
      </p:sp>
    </p:spTree>
    <p:extLst>
      <p:ext uri="{BB962C8B-B14F-4D97-AF65-F5344CB8AC3E}">
        <p14:creationId xmlns:p14="http://schemas.microsoft.com/office/powerpoint/2010/main" val="3530528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25</a:t>
            </a:fld>
            <a:endParaRPr lang="en-US"/>
          </a:p>
        </p:txBody>
      </p:sp>
    </p:spTree>
    <p:extLst>
      <p:ext uri="{BB962C8B-B14F-4D97-AF65-F5344CB8AC3E}">
        <p14:creationId xmlns:p14="http://schemas.microsoft.com/office/powerpoint/2010/main" val="205697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26</a:t>
            </a:fld>
            <a:endParaRPr lang="en-US"/>
          </a:p>
        </p:txBody>
      </p:sp>
    </p:spTree>
    <p:extLst>
      <p:ext uri="{BB962C8B-B14F-4D97-AF65-F5344CB8AC3E}">
        <p14:creationId xmlns:p14="http://schemas.microsoft.com/office/powerpoint/2010/main" val="1743408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27</a:t>
            </a:fld>
            <a:endParaRPr lang="en-US"/>
          </a:p>
        </p:txBody>
      </p:sp>
    </p:spTree>
    <p:extLst>
      <p:ext uri="{BB962C8B-B14F-4D97-AF65-F5344CB8AC3E}">
        <p14:creationId xmlns:p14="http://schemas.microsoft.com/office/powerpoint/2010/main" val="390085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28</a:t>
            </a:fld>
            <a:endParaRPr lang="en-US"/>
          </a:p>
        </p:txBody>
      </p:sp>
    </p:spTree>
    <p:extLst>
      <p:ext uri="{BB962C8B-B14F-4D97-AF65-F5344CB8AC3E}">
        <p14:creationId xmlns:p14="http://schemas.microsoft.com/office/powerpoint/2010/main" val="1407742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29</a:t>
            </a:fld>
            <a:endParaRPr lang="en-US"/>
          </a:p>
        </p:txBody>
      </p:sp>
    </p:spTree>
    <p:extLst>
      <p:ext uri="{BB962C8B-B14F-4D97-AF65-F5344CB8AC3E}">
        <p14:creationId xmlns:p14="http://schemas.microsoft.com/office/powerpoint/2010/main" val="3751066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82388" y="1075857"/>
            <a:ext cx="10849970" cy="3416320"/>
          </a:xfrm>
          <a:prstGeom prst="rect">
            <a:avLst/>
          </a:prstGeom>
        </p:spPr>
        <p:txBody>
          <a:bodyPr wrap="square">
            <a:spAutoFit/>
          </a:bodyPr>
          <a:lstStyle/>
          <a:p>
            <a:pPr marL="342900" indent="-342900" algn="just" rtl="1">
              <a:lnSpc>
                <a:spcPct val="150000"/>
              </a:lnSpc>
              <a:buFont typeface="Wingdings" panose="05000000000000000000" pitchFamily="2" charset="2"/>
              <a:buChar char="v"/>
            </a:pPr>
            <a:r>
              <a:rPr lang="fa-IR" sz="2400" dirty="0">
                <a:cs typeface="B Nazanin" panose="00000400000000000000" pitchFamily="2" charset="-78"/>
              </a:rPr>
              <a:t>از </a:t>
            </a:r>
            <a:r>
              <a:rPr lang="fa-IR" sz="2400" dirty="0" smtClean="0">
                <a:cs typeface="B Nazanin" panose="00000400000000000000" pitchFamily="2" charset="-78"/>
              </a:rPr>
              <a:t>گراف ها برای </a:t>
            </a:r>
            <a:r>
              <a:rPr lang="fa-IR" sz="2400" dirty="0">
                <a:cs typeface="B Nazanin" panose="00000400000000000000" pitchFamily="2" charset="-78"/>
              </a:rPr>
              <a:t>حل بسیاری از مسائل زندگی واقعی استفاده می شود. </a:t>
            </a:r>
            <a:endParaRPr lang="fa-IR" sz="2400" dirty="0" smtClean="0">
              <a:cs typeface="B Nazanin" panose="00000400000000000000" pitchFamily="2" charset="-78"/>
            </a:endParaRPr>
          </a:p>
          <a:p>
            <a:pPr marL="342900" indent="-342900" algn="just" rtl="1">
              <a:lnSpc>
                <a:spcPct val="150000"/>
              </a:lnSpc>
              <a:buFont typeface="Wingdings" panose="05000000000000000000" pitchFamily="2" charset="2"/>
              <a:buChar char="v"/>
            </a:pPr>
            <a:r>
              <a:rPr lang="fa-IR" sz="2400" dirty="0" smtClean="0">
                <a:cs typeface="B Nazanin" panose="00000400000000000000" pitchFamily="2" charset="-78"/>
              </a:rPr>
              <a:t>از گراف ها </a:t>
            </a:r>
            <a:r>
              <a:rPr lang="fa-IR" sz="2400" dirty="0">
                <a:cs typeface="B Nazanin" panose="00000400000000000000" pitchFamily="2" charset="-78"/>
              </a:rPr>
              <a:t>برای نمایش شبکه ها استفاده می شود. این شبکه ها ممکن است شامل مسیرهایی در یک شهر یا شبکه تلفن یا شبکه مدار باشند. </a:t>
            </a:r>
            <a:endParaRPr lang="fa-IR" sz="2400" dirty="0" smtClean="0">
              <a:cs typeface="B Nazanin" panose="00000400000000000000" pitchFamily="2" charset="-78"/>
            </a:endParaRPr>
          </a:p>
          <a:p>
            <a:pPr marL="342900" indent="-342900" algn="just" rtl="1">
              <a:lnSpc>
                <a:spcPct val="150000"/>
              </a:lnSpc>
              <a:buFont typeface="Wingdings" panose="05000000000000000000" pitchFamily="2" charset="2"/>
              <a:buChar char="v"/>
            </a:pPr>
            <a:r>
              <a:rPr lang="fa-IR" sz="2400" dirty="0" smtClean="0">
                <a:cs typeface="B Nazanin" panose="00000400000000000000" pitchFamily="2" charset="-78"/>
              </a:rPr>
              <a:t>گراف ها </a:t>
            </a:r>
            <a:r>
              <a:rPr lang="fa-IR" sz="2400" dirty="0">
                <a:cs typeface="B Nazanin" panose="00000400000000000000" pitchFamily="2" charset="-78"/>
              </a:rPr>
              <a:t>همچنین در شبکه های اجتماعی مانند لینکدین، فیسبوک استفاده می شوند. به عنوان مثال، در فیس بوک، هر شخص با یک راس (یا گره) نشان داده می شود. هر گره یک ساختار است و حاوی اطلاعاتی مانند شناسه شخص، نام، جنسیت، منطقه و غیره است.</a:t>
            </a:r>
            <a:endParaRPr lang="en-US" sz="24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3</a:t>
            </a:fld>
            <a:endParaRPr lang="en-US"/>
          </a:p>
        </p:txBody>
      </p:sp>
    </p:spTree>
    <p:extLst>
      <p:ext uri="{BB962C8B-B14F-4D97-AF65-F5344CB8AC3E}">
        <p14:creationId xmlns:p14="http://schemas.microsoft.com/office/powerpoint/2010/main" val="1808599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8097" y="323712"/>
            <a:ext cx="608211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Breadth-First-Searching (BFS)</a:t>
            </a:r>
            <a:endParaRPr lang="en-US" sz="3200" b="1" dirty="0">
              <a:ln w="22225">
                <a:solidFill>
                  <a:schemeClr val="accent2"/>
                </a:solidFill>
                <a:prstDash val="solid"/>
              </a:ln>
              <a:solidFill>
                <a:schemeClr val="accent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81212"/>
            <a:ext cx="7315200" cy="269557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30</a:t>
            </a:fld>
            <a:endParaRPr lang="en-US"/>
          </a:p>
        </p:txBody>
      </p:sp>
    </p:spTree>
    <p:extLst>
      <p:ext uri="{BB962C8B-B14F-4D97-AF65-F5344CB8AC3E}">
        <p14:creationId xmlns:p14="http://schemas.microsoft.com/office/powerpoint/2010/main" val="1813354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940443" y="467927"/>
            <a:ext cx="4485523" cy="584775"/>
          </a:xfrm>
          <a:prstGeom prst="rect">
            <a:avLst/>
          </a:prstGeom>
        </p:spPr>
        <p:txBody>
          <a:bodyPr wrap="none">
            <a:spAutoFit/>
          </a:bodyPr>
          <a:lstStyle/>
          <a:p>
            <a:r>
              <a:rPr lang="en-US" sz="3200" b="1" dirty="0" smtClean="0">
                <a:ln w="22225">
                  <a:solidFill>
                    <a:schemeClr val="accent2"/>
                  </a:solidFill>
                  <a:prstDash val="solid"/>
                </a:ln>
                <a:solidFill>
                  <a:schemeClr val="accent2">
                    <a:lumMod val="40000"/>
                    <a:lumOff val="60000"/>
                  </a:schemeClr>
                </a:solidFill>
              </a:rPr>
              <a:t>Spanning Tree</a:t>
            </a:r>
            <a:r>
              <a:rPr lang="fa-IR" sz="3200" b="1" dirty="0" smtClean="0">
                <a:ln w="22225">
                  <a:solidFill>
                    <a:schemeClr val="accent2"/>
                  </a:solidFill>
                  <a:prstDash val="solid"/>
                </a:ln>
                <a:solidFill>
                  <a:schemeClr val="accent2">
                    <a:lumMod val="40000"/>
                    <a:lumOff val="60000"/>
                  </a:schemeClr>
                </a:solidFill>
              </a:rPr>
              <a:t>- </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درخت پوشا</a:t>
            </a:r>
            <a:endParaRPr lang="en-US"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30587" y="1493376"/>
            <a:ext cx="10795379" cy="1938992"/>
          </a:xfrm>
          <a:prstGeom prst="rect">
            <a:avLst/>
          </a:prstGeom>
        </p:spPr>
        <p:txBody>
          <a:bodyPr wrap="square">
            <a:spAutoFit/>
          </a:bodyPr>
          <a:lstStyle/>
          <a:p>
            <a:pPr marL="342900" indent="-342900" algn="just" rtl="1">
              <a:buFont typeface="Wingdings" panose="05000000000000000000" pitchFamily="2" charset="2"/>
              <a:buChar char="v"/>
            </a:pPr>
            <a:r>
              <a:rPr lang="fa-IR" sz="2400" dirty="0" smtClean="0">
                <a:cs typeface="B Nazanin" panose="00000400000000000000" pitchFamily="2" charset="-78"/>
              </a:rPr>
              <a:t>درخت </a:t>
            </a:r>
            <a:r>
              <a:rPr lang="fa-IR" sz="2400" dirty="0">
                <a:cs typeface="B Nazanin" panose="00000400000000000000" pitchFamily="2" charset="-78"/>
              </a:rPr>
              <a:t>پوشا زیرمجموعه‌ای از </a:t>
            </a:r>
            <a:r>
              <a:rPr lang="fa-IR" sz="2400" dirty="0" smtClean="0">
                <a:cs typeface="B Nazanin" panose="00000400000000000000" pitchFamily="2" charset="-78"/>
              </a:rPr>
              <a:t>گراف</a:t>
            </a:r>
            <a:r>
              <a:rPr lang="en-US" sz="2400" dirty="0" smtClean="0">
                <a:cs typeface="B Nazanin" panose="00000400000000000000" pitchFamily="2" charset="-78"/>
              </a:rPr>
              <a:t>G </a:t>
            </a:r>
            <a:r>
              <a:rPr lang="fa-IR" sz="2400" dirty="0" smtClean="0">
                <a:cs typeface="B Nazanin" panose="00000400000000000000" pitchFamily="2" charset="-78"/>
              </a:rPr>
              <a:t> است </a:t>
            </a:r>
            <a:r>
              <a:rPr lang="fa-IR" sz="2400" dirty="0">
                <a:cs typeface="B Nazanin" panose="00000400000000000000" pitchFamily="2" charset="-78"/>
              </a:rPr>
              <a:t>که همه رئوس آن با کمترین مقدار یال‌های ممکن پوشش یافته است. از این رو یک درخت پوشا دور ندارد و هیچ رأس ناهمبندی در آن دیده نمی‌شود</a:t>
            </a:r>
            <a:r>
              <a:rPr lang="fa-IR" sz="2400" dirty="0" smtClean="0">
                <a:cs typeface="B Nazanin" panose="00000400000000000000" pitchFamily="2" charset="-78"/>
              </a:rPr>
              <a:t>.</a:t>
            </a:r>
          </a:p>
          <a:p>
            <a:pPr marL="342900" indent="-342900" algn="just" rtl="1">
              <a:buFont typeface="Wingdings" panose="05000000000000000000" pitchFamily="2" charset="2"/>
              <a:buChar char="v"/>
            </a:pPr>
            <a:endParaRPr lang="fa-IR" sz="2400" dirty="0">
              <a:cs typeface="B Nazanin" panose="00000400000000000000" pitchFamily="2" charset="-78"/>
            </a:endParaRPr>
          </a:p>
          <a:p>
            <a:pPr marL="342900" indent="-342900" algn="just" rtl="1">
              <a:buFont typeface="Wingdings" panose="05000000000000000000" pitchFamily="2" charset="2"/>
              <a:buChar char="v"/>
            </a:pPr>
            <a:r>
              <a:rPr lang="fa-IR" sz="2400" dirty="0">
                <a:cs typeface="B Nazanin" panose="00000400000000000000" pitchFamily="2" charset="-78"/>
              </a:rPr>
              <a:t>بر اساس تعریف فوق می‌توانیم نتیجه بگیریم که هر گراف کاملاً همبند و غیر </a:t>
            </a:r>
            <a:r>
              <a:rPr lang="fa-IR" sz="2400" dirty="0" smtClean="0">
                <a:cs typeface="B Nazanin" panose="00000400000000000000" pitchFamily="2" charset="-78"/>
              </a:rPr>
              <a:t>جهت‌دار</a:t>
            </a:r>
            <a:r>
              <a:rPr lang="en-US" sz="2400" dirty="0" smtClean="0">
                <a:cs typeface="B Nazanin" panose="00000400000000000000" pitchFamily="2" charset="-78"/>
              </a:rPr>
              <a:t>G </a:t>
            </a:r>
            <a:r>
              <a:rPr lang="fa-IR" sz="2400" dirty="0" smtClean="0">
                <a:cs typeface="B Nazanin" panose="00000400000000000000" pitchFamily="2" charset="-78"/>
              </a:rPr>
              <a:t> دست‌کم </a:t>
            </a:r>
            <a:r>
              <a:rPr lang="fa-IR" sz="2400" dirty="0">
                <a:cs typeface="B Nazanin" panose="00000400000000000000" pitchFamily="2" charset="-78"/>
              </a:rPr>
              <a:t>یک درخت پوشا دارد. یک گراف ناهمبند؛ هیچ درخت پوشایی ندارد، چون امکان پوشش همه رئوس آن میسر نیست.</a:t>
            </a:r>
            <a:endParaRPr lang="en-US" sz="2400"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039770" y="3530272"/>
            <a:ext cx="4446612" cy="3094842"/>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31</a:t>
            </a:fld>
            <a:endParaRPr lang="en-US"/>
          </a:p>
        </p:txBody>
      </p:sp>
    </p:spTree>
    <p:extLst>
      <p:ext uri="{BB962C8B-B14F-4D97-AF65-F5344CB8AC3E}">
        <p14:creationId xmlns:p14="http://schemas.microsoft.com/office/powerpoint/2010/main" val="1291563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850966" y="487485"/>
            <a:ext cx="3756156" cy="584775"/>
          </a:xfrm>
          <a:prstGeom prst="rect">
            <a:avLst/>
          </a:prstGeom>
        </p:spPr>
        <p:txBody>
          <a:bodyPr wrap="none">
            <a:spAutoFit/>
          </a:bodyPr>
          <a:lstStyle/>
          <a:p>
            <a:pPr algn="r" rtl="1"/>
            <a:r>
              <a:rPr lang="fa-IR" sz="3200" b="1" dirty="0">
                <a:ln w="22225">
                  <a:solidFill>
                    <a:schemeClr val="accent2"/>
                  </a:solidFill>
                  <a:prstDash val="solid"/>
                </a:ln>
                <a:solidFill>
                  <a:schemeClr val="accent2">
                    <a:lumMod val="40000"/>
                    <a:lumOff val="60000"/>
                  </a:schemeClr>
                </a:solidFill>
              </a:rPr>
              <a:t>مشخصات کلی درخت پوشا</a:t>
            </a:r>
          </a:p>
        </p:txBody>
      </p:sp>
      <p:sp>
        <p:nvSpPr>
          <p:cNvPr id="3" name="Rectangle 2"/>
          <p:cNvSpPr/>
          <p:nvPr/>
        </p:nvSpPr>
        <p:spPr>
          <a:xfrm>
            <a:off x="532263" y="1329099"/>
            <a:ext cx="10972800" cy="4708981"/>
          </a:xfrm>
          <a:prstGeom prst="rect">
            <a:avLst/>
          </a:prstGeom>
        </p:spPr>
        <p:txBody>
          <a:bodyPr wrap="square">
            <a:spAutoFit/>
          </a:bodyPr>
          <a:lstStyle/>
          <a:p>
            <a:pPr algn="r" rtl="1">
              <a:lnSpc>
                <a:spcPct val="150000"/>
              </a:lnSpc>
            </a:pPr>
            <a:r>
              <a:rPr lang="fa-IR" sz="2200" dirty="0">
                <a:cs typeface="B Nazanin" panose="00000400000000000000" pitchFamily="2" charset="-78"/>
              </a:rPr>
              <a:t>اینک که دانستیم یک گراف می‌تواند بیش از یک درخت پوشا داشته باشد. در ادامه چند مورد از مشخصات درخت پوشای همبند با </a:t>
            </a:r>
            <a:r>
              <a:rPr lang="fa-IR" sz="2200" dirty="0" smtClean="0">
                <a:cs typeface="B Nazanin" panose="00000400000000000000" pitchFamily="2" charset="-78"/>
              </a:rPr>
              <a:t>درخت</a:t>
            </a:r>
            <a:r>
              <a:rPr lang="en-US" sz="2200" dirty="0" smtClean="0">
                <a:cs typeface="B Nazanin" panose="00000400000000000000" pitchFamily="2" charset="-78"/>
              </a:rPr>
              <a:t>G </a:t>
            </a:r>
            <a:r>
              <a:rPr lang="fa-IR" sz="2200" dirty="0" smtClean="0">
                <a:cs typeface="B Nazanin" panose="00000400000000000000" pitchFamily="2" charset="-78"/>
              </a:rPr>
              <a:t> را </a:t>
            </a:r>
            <a:r>
              <a:rPr lang="fa-IR" sz="2200" dirty="0">
                <a:cs typeface="B Nazanin" panose="00000400000000000000" pitchFamily="2" charset="-78"/>
              </a:rPr>
              <a:t>بررسی می‌کنیم:</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یک گراف </a:t>
            </a:r>
            <a:r>
              <a:rPr lang="fa-IR" sz="2200" dirty="0" smtClean="0">
                <a:cs typeface="B Nazanin" panose="00000400000000000000" pitchFamily="2" charset="-78"/>
              </a:rPr>
              <a:t>همبند</a:t>
            </a:r>
            <a:r>
              <a:rPr lang="en-US" sz="2200" dirty="0" smtClean="0">
                <a:cs typeface="B Nazanin" panose="00000400000000000000" pitchFamily="2" charset="-78"/>
              </a:rPr>
              <a:t>G </a:t>
            </a:r>
            <a:r>
              <a:rPr lang="fa-IR" sz="2200" dirty="0" smtClean="0">
                <a:cs typeface="B Nazanin" panose="00000400000000000000" pitchFamily="2" charset="-78"/>
              </a:rPr>
              <a:t> می‌تواند </a:t>
            </a:r>
            <a:r>
              <a:rPr lang="fa-IR" sz="2200" dirty="0">
                <a:cs typeface="B Nazanin" panose="00000400000000000000" pitchFamily="2" charset="-78"/>
              </a:rPr>
              <a:t>بیش از یک درخت پوشا داشته باشد.</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همه درخت‌های پوشای </a:t>
            </a:r>
            <a:r>
              <a:rPr lang="fa-IR" sz="2200" dirty="0" smtClean="0">
                <a:cs typeface="B Nazanin" panose="00000400000000000000" pitchFamily="2" charset="-78"/>
              </a:rPr>
              <a:t>گراف</a:t>
            </a:r>
            <a:r>
              <a:rPr lang="en-US" sz="2200" dirty="0" smtClean="0">
                <a:cs typeface="B Nazanin" panose="00000400000000000000" pitchFamily="2" charset="-78"/>
              </a:rPr>
              <a:t>G </a:t>
            </a:r>
            <a:r>
              <a:rPr lang="fa-IR" sz="2200" dirty="0" smtClean="0">
                <a:cs typeface="B Nazanin" panose="00000400000000000000" pitchFamily="2" charset="-78"/>
              </a:rPr>
              <a:t> تعداد </a:t>
            </a:r>
            <a:r>
              <a:rPr lang="fa-IR" sz="2200" dirty="0">
                <a:cs typeface="B Nazanin" panose="00000400000000000000" pitchFamily="2" charset="-78"/>
              </a:rPr>
              <a:t>یکسانی از یال‌ها و رئوس را دارند.</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درخت پوشا هیچ دوری ندارد.</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با حذف یک یال از درخت پوشا، به گراف غیر همبند تبدیل می‌شود، یعنی درخت پوشا دارای کمینه اتصال‌های ممکن است.</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افزودن یک یال به درخت پوشا موجب ایجاد یک مدار یا طوقه می‌شود، یعنی درخت پوشا در حالت بیشینه غیر دوری (</a:t>
            </a:r>
            <a:r>
              <a:rPr lang="en-US" sz="2200" dirty="0">
                <a:cs typeface="B Nazanin" panose="00000400000000000000" pitchFamily="2" charset="-78"/>
              </a:rPr>
              <a:t>maximally </a:t>
            </a:r>
            <a:r>
              <a:rPr lang="en-US" sz="2200" dirty="0" smtClean="0">
                <a:cs typeface="B Nazanin" panose="00000400000000000000" pitchFamily="2" charset="-78"/>
              </a:rPr>
              <a:t>acyclic </a:t>
            </a:r>
            <a:r>
              <a:rPr lang="fa-IR" sz="2200" dirty="0" smtClean="0">
                <a:cs typeface="B Nazanin" panose="00000400000000000000" pitchFamily="2" charset="-78"/>
              </a:rPr>
              <a:t>) است.</a:t>
            </a:r>
          </a:p>
          <a:p>
            <a:pPr marL="342900" indent="-342900" algn="r" rtl="1">
              <a:lnSpc>
                <a:spcPct val="150000"/>
              </a:lnSpc>
              <a:buFont typeface="Wingdings" panose="05000000000000000000" pitchFamily="2" charset="2"/>
              <a:buChar char="v"/>
            </a:pPr>
            <a:r>
              <a:rPr lang="fa-IR" sz="2200" dirty="0">
                <a:cs typeface="B Nazanin" panose="00000400000000000000" pitchFamily="2" charset="-78"/>
              </a:rPr>
              <a:t>درخت پوشا </a:t>
            </a:r>
            <a:r>
              <a:rPr lang="en-US" sz="2200" dirty="0">
                <a:cs typeface="B Nazanin" panose="00000400000000000000" pitchFamily="2" charset="-78"/>
              </a:rPr>
              <a:t>n-1 </a:t>
            </a:r>
            <a:r>
              <a:rPr lang="fa-IR" sz="2200" dirty="0">
                <a:cs typeface="B Nazanin" panose="00000400000000000000" pitchFamily="2" charset="-78"/>
              </a:rPr>
              <a:t>یال دارد که </a:t>
            </a:r>
            <a:r>
              <a:rPr lang="en-US" sz="2200" dirty="0">
                <a:cs typeface="B Nazanin" panose="00000400000000000000" pitchFamily="2" charset="-78"/>
              </a:rPr>
              <a:t>n </a:t>
            </a:r>
            <a:r>
              <a:rPr lang="fa-IR" sz="2200" dirty="0">
                <a:cs typeface="B Nazanin" panose="00000400000000000000" pitchFamily="2" charset="-78"/>
              </a:rPr>
              <a:t>تعداد </a:t>
            </a:r>
            <a:r>
              <a:rPr lang="fa-IR" sz="2200" dirty="0" smtClean="0">
                <a:cs typeface="B Nazanin" panose="00000400000000000000" pitchFamily="2" charset="-78"/>
              </a:rPr>
              <a:t>گره‌های </a:t>
            </a:r>
            <a:r>
              <a:rPr lang="fa-IR" sz="2200" dirty="0">
                <a:cs typeface="B Nazanin" panose="00000400000000000000" pitchFamily="2" charset="-78"/>
              </a:rPr>
              <a:t>(</a:t>
            </a:r>
            <a:r>
              <a:rPr lang="fa-IR" sz="2200" dirty="0" smtClean="0">
                <a:cs typeface="B Nazanin" panose="00000400000000000000" pitchFamily="2" charset="-78"/>
              </a:rPr>
              <a:t>رأس‌های) </a:t>
            </a:r>
            <a:r>
              <a:rPr lang="fa-IR" sz="2200" dirty="0">
                <a:cs typeface="B Nazanin" panose="00000400000000000000" pitchFamily="2" charset="-78"/>
              </a:rPr>
              <a:t>آن است.</a:t>
            </a:r>
          </a:p>
        </p:txBody>
      </p:sp>
      <p:sp>
        <p:nvSpPr>
          <p:cNvPr id="5" name="Slide Number Placeholder 4"/>
          <p:cNvSpPr>
            <a:spLocks noGrp="1"/>
          </p:cNvSpPr>
          <p:nvPr>
            <p:ph type="sldNum" sz="quarter" idx="12"/>
          </p:nvPr>
        </p:nvSpPr>
        <p:spPr/>
        <p:txBody>
          <a:bodyPr/>
          <a:lstStyle/>
          <a:p>
            <a:fld id="{EA59E14A-CF6C-4BA0-B9C8-7EB443BEE51E}" type="slidenum">
              <a:rPr lang="en-US" smtClean="0"/>
              <a:t>32</a:t>
            </a:fld>
            <a:endParaRPr lang="en-US"/>
          </a:p>
        </p:txBody>
      </p:sp>
    </p:spTree>
    <p:extLst>
      <p:ext uri="{BB962C8B-B14F-4D97-AF65-F5344CB8AC3E}">
        <p14:creationId xmlns:p14="http://schemas.microsoft.com/office/powerpoint/2010/main" val="3826204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342843" y="501134"/>
            <a:ext cx="7125669" cy="584775"/>
          </a:xfrm>
          <a:prstGeom prst="rect">
            <a:avLst/>
          </a:prstGeom>
        </p:spPr>
        <p:txBody>
          <a:bodyPr wrap="none">
            <a:spAutoFit/>
          </a:bodyPr>
          <a:lstStyle/>
          <a:p>
            <a:r>
              <a:rPr lang="en-US" sz="3200" b="1" dirty="0" smtClean="0">
                <a:ln w="22225">
                  <a:solidFill>
                    <a:schemeClr val="accent2"/>
                  </a:solidFill>
                  <a:prstDash val="solid"/>
                </a:ln>
                <a:solidFill>
                  <a:schemeClr val="accent2">
                    <a:lumMod val="40000"/>
                    <a:lumOff val="60000"/>
                  </a:schemeClr>
                </a:solidFill>
              </a:rPr>
              <a:t>Minimum Spanning Tree</a:t>
            </a:r>
            <a:r>
              <a:rPr lang="fa-IR" sz="3200" b="1" dirty="0" smtClean="0">
                <a:ln w="22225">
                  <a:solidFill>
                    <a:schemeClr val="accent2"/>
                  </a:solidFill>
                  <a:prstDash val="solid"/>
                </a:ln>
                <a:solidFill>
                  <a:schemeClr val="accent2">
                    <a:lumMod val="40000"/>
                    <a:lumOff val="60000"/>
                  </a:schemeClr>
                </a:solidFill>
              </a:rPr>
              <a:t>- </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درخت پوشا کمینه</a:t>
            </a:r>
            <a:endParaRPr lang="en-US" sz="3200" b="1" dirty="0">
              <a:ln w="22225">
                <a:solidFill>
                  <a:schemeClr val="accent2"/>
                </a:solidFill>
                <a:prstDash val="solid"/>
              </a:ln>
              <a:solidFill>
                <a:schemeClr val="accent2">
                  <a:lumMod val="40000"/>
                  <a:lumOff val="60000"/>
                </a:schemeClr>
              </a:solidFill>
            </a:endParaRPr>
          </a:p>
        </p:txBody>
      </p:sp>
      <p:sp>
        <p:nvSpPr>
          <p:cNvPr id="5" name="Rectangle 4"/>
          <p:cNvSpPr/>
          <p:nvPr/>
        </p:nvSpPr>
        <p:spPr>
          <a:xfrm>
            <a:off x="780713" y="1341219"/>
            <a:ext cx="10737997" cy="1708160"/>
          </a:xfrm>
          <a:prstGeom prst="rect">
            <a:avLst/>
          </a:prstGeom>
        </p:spPr>
        <p:txBody>
          <a:bodyPr wrap="square">
            <a:spAutoFit/>
          </a:bodyPr>
          <a:lstStyle/>
          <a:p>
            <a:pPr algn="just" rtl="1">
              <a:lnSpc>
                <a:spcPct val="150000"/>
              </a:lnSpc>
            </a:pPr>
            <a:r>
              <a:rPr lang="fa-IR" sz="2400" dirty="0">
                <a:cs typeface="B Nazanin" panose="00000400000000000000" pitchFamily="2" charset="-78"/>
              </a:rPr>
              <a:t>در یک گراف وزن‌دار، درخت پوشای کمینه، آن درخت پوشایی است که کمترین وزن را نسبت به دیگر درخت‌های پوشای همان گراف داشته باشد. در موقعیت‌های دنیای واقعی این وزن می‌تواند بر اساس مسافت، ازدحام، بار ترافیکی، یا هر مقدار دلخواهی که به یال‌ها اختصاص می‌یابد اندازه‌گیری شود.</a:t>
            </a:r>
            <a:endParaRPr lang="en-US" sz="2400" dirty="0">
              <a:cs typeface="B Nazanin" panose="00000400000000000000" pitchFamily="2" charset="-78"/>
            </a:endParaRPr>
          </a:p>
        </p:txBody>
      </p:sp>
      <p:sp>
        <p:nvSpPr>
          <p:cNvPr id="6" name="Rectangle 5"/>
          <p:cNvSpPr/>
          <p:nvPr/>
        </p:nvSpPr>
        <p:spPr>
          <a:xfrm>
            <a:off x="3439236" y="3688646"/>
            <a:ext cx="7983939" cy="2308324"/>
          </a:xfrm>
          <a:prstGeom prst="rect">
            <a:avLst/>
          </a:prstGeom>
        </p:spPr>
        <p:txBody>
          <a:bodyPr wrap="square">
            <a:spAutoFit/>
          </a:bodyPr>
          <a:lstStyle/>
          <a:p>
            <a:pPr algn="r" rtl="1">
              <a:lnSpc>
                <a:spcPct val="150000"/>
              </a:lnSpc>
            </a:pPr>
            <a:r>
              <a:rPr lang="fa-IR" sz="2400" dirty="0">
                <a:cs typeface="B Nazanin" panose="00000400000000000000" pitchFamily="2" charset="-78"/>
              </a:rPr>
              <a:t>دو مورد از مهم‌ترین الگوریتم‌های درخت پوشای کمینه به صورت زیر هستند:</a:t>
            </a:r>
          </a:p>
          <a:p>
            <a:pPr marL="800100" lvl="1" indent="-342900" algn="r" rtl="1">
              <a:lnSpc>
                <a:spcPct val="150000"/>
              </a:lnSpc>
              <a:buFont typeface="Wingdings" panose="05000000000000000000" pitchFamily="2" charset="2"/>
              <a:buChar char="v"/>
            </a:pPr>
            <a:r>
              <a:rPr lang="fa-IR" sz="2400" dirty="0">
                <a:cs typeface="B Nazanin" panose="00000400000000000000" pitchFamily="2" charset="-78"/>
              </a:rPr>
              <a:t>الگوریتم </a:t>
            </a:r>
            <a:r>
              <a:rPr lang="fa-IR" sz="2400" dirty="0" smtClean="0">
                <a:cs typeface="B Nazanin" panose="00000400000000000000" pitchFamily="2" charset="-78"/>
              </a:rPr>
              <a:t>کروسکال </a:t>
            </a:r>
            <a:r>
              <a:rPr lang="en-US" sz="2400" dirty="0" err="1">
                <a:cs typeface="B Nazanin" panose="00000400000000000000" pitchFamily="2" charset="-78"/>
              </a:rPr>
              <a:t>kruskal</a:t>
            </a:r>
            <a:endParaRPr lang="fa-IR" sz="2400" dirty="0">
              <a:cs typeface="B Nazanin" panose="00000400000000000000" pitchFamily="2" charset="-78"/>
            </a:endParaRPr>
          </a:p>
          <a:p>
            <a:pPr marL="800100" lvl="1" indent="-342900" algn="r" rtl="1">
              <a:lnSpc>
                <a:spcPct val="150000"/>
              </a:lnSpc>
              <a:buFont typeface="Wingdings" panose="05000000000000000000" pitchFamily="2" charset="2"/>
              <a:buChar char="v"/>
            </a:pPr>
            <a:r>
              <a:rPr lang="fa-IR" sz="2400" dirty="0">
                <a:cs typeface="B Nazanin" panose="00000400000000000000" pitchFamily="2" charset="-78"/>
              </a:rPr>
              <a:t>الگوریتم </a:t>
            </a:r>
            <a:r>
              <a:rPr lang="fa-IR" sz="2400" dirty="0" smtClean="0">
                <a:cs typeface="B Nazanin" panose="00000400000000000000" pitchFamily="2" charset="-78"/>
              </a:rPr>
              <a:t>پریم </a:t>
            </a:r>
            <a:r>
              <a:rPr lang="en-US" sz="2400" dirty="0">
                <a:cs typeface="B Nazanin" panose="00000400000000000000" pitchFamily="2" charset="-78"/>
              </a:rPr>
              <a:t>Prim</a:t>
            </a:r>
            <a:endParaRPr lang="fa-IR" sz="2400" dirty="0">
              <a:cs typeface="B Nazanin" panose="00000400000000000000" pitchFamily="2" charset="-78"/>
            </a:endParaRPr>
          </a:p>
          <a:p>
            <a:pPr algn="r" rtl="1">
              <a:lnSpc>
                <a:spcPct val="150000"/>
              </a:lnSpc>
            </a:pPr>
            <a:r>
              <a:rPr lang="fa-IR" sz="2400" dirty="0">
                <a:cs typeface="B Nazanin" panose="00000400000000000000" pitchFamily="2" charset="-78"/>
              </a:rPr>
              <a:t>هر دو این الگوریتم‌ها در دسته الگوریتم‌های حریصانه قرار </a:t>
            </a:r>
            <a:r>
              <a:rPr lang="fa-IR" sz="2400" dirty="0" smtClean="0">
                <a:cs typeface="B Nazanin" panose="00000400000000000000" pitchFamily="2" charset="-78"/>
              </a:rPr>
              <a:t>می‌گیرند.</a:t>
            </a:r>
            <a:endParaRPr lang="fa-IR" sz="2400"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EA59E14A-CF6C-4BA0-B9C8-7EB443BEE51E}" type="slidenum">
              <a:rPr lang="en-US" smtClean="0"/>
              <a:t>33</a:t>
            </a:fld>
            <a:endParaRPr lang="en-US"/>
          </a:p>
        </p:txBody>
      </p:sp>
    </p:spTree>
    <p:extLst>
      <p:ext uri="{BB962C8B-B14F-4D97-AF65-F5344CB8AC3E}">
        <p14:creationId xmlns:p14="http://schemas.microsoft.com/office/powerpoint/2010/main" val="4223480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4" name="Rectangle 3"/>
          <p:cNvSpPr/>
          <p:nvPr/>
        </p:nvSpPr>
        <p:spPr>
          <a:xfrm>
            <a:off x="750627" y="1432721"/>
            <a:ext cx="10856495" cy="1438855"/>
          </a:xfrm>
          <a:prstGeom prst="rect">
            <a:avLst/>
          </a:prstGeom>
        </p:spPr>
        <p:txBody>
          <a:bodyPr wrap="square">
            <a:spAutoFit/>
          </a:bodyPr>
          <a:lstStyle/>
          <a:p>
            <a:pPr algn="just" rtl="1">
              <a:lnSpc>
                <a:spcPct val="150000"/>
              </a:lnSpc>
            </a:pPr>
            <a:r>
              <a:rPr lang="fa-IR" sz="2000" dirty="0">
                <a:cs typeface="B Nazanin" panose="00000400000000000000" pitchFamily="2" charset="-78"/>
              </a:rPr>
              <a:t>الگوریتم کروسکال برای یافتن درخت پوشای با کمترین هزینه از رویکرد حریصانه بهره می‌گیرد. این الگوریتم با گراف به صورت یک جنگل برخورد می‌کند که در آن هر گره یک درخت منفرد محسوب می‌شود. یک درخت زمانی به درخت دیگر وصل می‌شود اگر و فقط اگر در میان همه گزینه‌های موجود، کمترین هزینه را داشته باشد و مشخصات درخت پوشای کمینه </a:t>
            </a:r>
            <a:r>
              <a:rPr lang="fa-IR" sz="2000" dirty="0" smtClean="0">
                <a:cs typeface="B Nazanin" panose="00000400000000000000" pitchFamily="2" charset="-78"/>
              </a:rPr>
              <a:t>را </a:t>
            </a:r>
            <a:r>
              <a:rPr lang="fa-IR" sz="2000" dirty="0">
                <a:cs typeface="B Nazanin" panose="00000400000000000000" pitchFamily="2" charset="-78"/>
              </a:rPr>
              <a:t>نیز نقض نکند.</a:t>
            </a:r>
            <a:endParaRPr lang="en-US" sz="2000" dirty="0">
              <a:cs typeface="B Nazanin" panose="00000400000000000000" pitchFamily="2" charset="-78"/>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248163" y="3130888"/>
            <a:ext cx="4913193" cy="3326934"/>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34</a:t>
            </a:fld>
            <a:endParaRPr lang="en-US"/>
          </a:p>
        </p:txBody>
      </p:sp>
    </p:spTree>
    <p:extLst>
      <p:ext uri="{BB962C8B-B14F-4D97-AF65-F5344CB8AC3E}">
        <p14:creationId xmlns:p14="http://schemas.microsoft.com/office/powerpoint/2010/main" val="32188066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7636732" y="1456478"/>
            <a:ext cx="3674404" cy="400110"/>
          </a:xfrm>
          <a:prstGeom prst="rect">
            <a:avLst/>
          </a:prstGeom>
        </p:spPr>
        <p:txBody>
          <a:bodyPr wrap="none">
            <a:spAutoFit/>
          </a:bodyPr>
          <a:lstStyle/>
          <a:p>
            <a:r>
              <a:rPr lang="fa-IR" sz="2000" b="1" dirty="0" smtClean="0">
                <a:cs typeface="B Nazanin" panose="00000400000000000000" pitchFamily="2" charset="-78"/>
              </a:rPr>
              <a:t>گام 1 – حذف همه یال‌های طوقه و موازی</a:t>
            </a:r>
            <a:endParaRPr lang="fa-IR" sz="2000" b="1" dirty="0">
              <a:cs typeface="B Nazanin" panose="00000400000000000000" pitchFamily="2" charset="-78"/>
            </a:endParaRPr>
          </a:p>
        </p:txBody>
      </p:sp>
      <p:sp>
        <p:nvSpPr>
          <p:cNvPr id="4" name="Rectangle 3"/>
          <p:cNvSpPr/>
          <p:nvPr/>
        </p:nvSpPr>
        <p:spPr>
          <a:xfrm>
            <a:off x="1269242" y="2025362"/>
            <a:ext cx="9928953" cy="830997"/>
          </a:xfrm>
          <a:prstGeom prst="rect">
            <a:avLst/>
          </a:prstGeom>
        </p:spPr>
        <p:txBody>
          <a:bodyPr wrap="square">
            <a:spAutoFit/>
          </a:bodyPr>
          <a:lstStyle/>
          <a:p>
            <a:pPr algn="r" rtl="1"/>
            <a:r>
              <a:rPr lang="fa-IR" sz="2400" dirty="0">
                <a:cs typeface="B Nazanin" panose="00000400000000000000" pitchFamily="2" charset="-78"/>
              </a:rPr>
              <a:t>همه یال‌های طوقه و یال‌های موازی را از گراف فوق حذف می‌کنیم</a:t>
            </a:r>
            <a:r>
              <a:rPr lang="fa-IR" sz="2400" dirty="0" smtClean="0">
                <a:cs typeface="B Nazanin" panose="00000400000000000000" pitchFamily="2" charset="-78"/>
              </a:rPr>
              <a:t>.</a:t>
            </a:r>
          </a:p>
          <a:p>
            <a:pPr algn="r" rtl="1"/>
            <a:r>
              <a:rPr lang="fa-IR" sz="2400" dirty="0">
                <a:cs typeface="B Nazanin" panose="00000400000000000000" pitchFamily="2" charset="-78"/>
              </a:rPr>
              <a:t>در مورد یال‌های موازی، آن یالی را نگه می‌داریم که کمترین هزینه را دارد و بقیه را حذف می‌کنیم.</a:t>
            </a:r>
            <a:endParaRPr lang="en-US" sz="2400" dirty="0">
              <a:cs typeface="B Nazanin" panose="00000400000000000000" pitchFamily="2" charset="-78"/>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6809" y="2971944"/>
            <a:ext cx="4209908" cy="2850709"/>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35</a:t>
            </a:fld>
            <a:endParaRPr lang="en-US"/>
          </a:p>
        </p:txBody>
      </p:sp>
    </p:spTree>
    <p:extLst>
      <p:ext uri="{BB962C8B-B14F-4D97-AF65-F5344CB8AC3E}">
        <p14:creationId xmlns:p14="http://schemas.microsoft.com/office/powerpoint/2010/main" val="2974504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936774" y="1306349"/>
            <a:ext cx="4439036" cy="400110"/>
          </a:xfrm>
          <a:prstGeom prst="rect">
            <a:avLst/>
          </a:prstGeom>
        </p:spPr>
        <p:txBody>
          <a:bodyPr wrap="none">
            <a:spAutoFit/>
          </a:bodyPr>
          <a:lstStyle/>
          <a:p>
            <a:r>
              <a:rPr lang="fa-IR" sz="2000" b="1" dirty="0">
                <a:cs typeface="B Nazanin" panose="00000400000000000000" pitchFamily="2" charset="-78"/>
              </a:rPr>
              <a:t>گام 2 – چیدمان همه یال‌ها به ترتیب افزایش وزن</a:t>
            </a:r>
          </a:p>
        </p:txBody>
      </p:sp>
      <p:sp>
        <p:nvSpPr>
          <p:cNvPr id="4" name="Rectangle 3"/>
          <p:cNvSpPr/>
          <p:nvPr/>
        </p:nvSpPr>
        <p:spPr>
          <a:xfrm>
            <a:off x="750202" y="1766048"/>
            <a:ext cx="10632032" cy="830997"/>
          </a:xfrm>
          <a:prstGeom prst="rect">
            <a:avLst/>
          </a:prstGeom>
        </p:spPr>
        <p:txBody>
          <a:bodyPr wrap="square">
            <a:spAutoFit/>
          </a:bodyPr>
          <a:lstStyle/>
          <a:p>
            <a:pPr algn="r" rtl="1"/>
            <a:r>
              <a:rPr lang="fa-IR" sz="2400" dirty="0">
                <a:cs typeface="B Nazanin" panose="00000400000000000000" pitchFamily="2" charset="-78"/>
              </a:rPr>
              <a:t>در این مرحله مجموعه‌ای از یال‌ها و وزن‌هایشان ایجاد می‌کنیم و آن‌ها را بر اساس ترتیب افزایش وزن (هزینه) می‌چینیم.</a:t>
            </a:r>
            <a:endParaRPr lang="en-US" sz="240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750200" y="2597045"/>
            <a:ext cx="7586829" cy="1197033"/>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90522" y="3930917"/>
            <a:ext cx="5977447" cy="2783782"/>
          </a:xfrm>
          <a:prstGeom prst="rect">
            <a:avLst/>
          </a:prstGeom>
        </p:spPr>
      </p:pic>
      <p:sp>
        <p:nvSpPr>
          <p:cNvPr id="8" name="Slide Number Placeholder 7"/>
          <p:cNvSpPr>
            <a:spLocks noGrp="1"/>
          </p:cNvSpPr>
          <p:nvPr>
            <p:ph type="sldNum" sz="quarter" idx="12"/>
          </p:nvPr>
        </p:nvSpPr>
        <p:spPr/>
        <p:txBody>
          <a:bodyPr/>
          <a:lstStyle/>
          <a:p>
            <a:fld id="{EA59E14A-CF6C-4BA0-B9C8-7EB443BEE51E}" type="slidenum">
              <a:rPr lang="en-US" smtClean="0"/>
              <a:t>36</a:t>
            </a:fld>
            <a:endParaRPr lang="en-US"/>
          </a:p>
        </p:txBody>
      </p:sp>
    </p:spTree>
    <p:extLst>
      <p:ext uri="{BB962C8B-B14F-4D97-AF65-F5344CB8AC3E}">
        <p14:creationId xmlns:p14="http://schemas.microsoft.com/office/powerpoint/2010/main" val="2514253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339693" y="1429182"/>
            <a:ext cx="5456943" cy="461665"/>
          </a:xfrm>
          <a:prstGeom prst="rect">
            <a:avLst/>
          </a:prstGeom>
        </p:spPr>
        <p:txBody>
          <a:bodyPr wrap="none">
            <a:spAutoFit/>
          </a:bodyPr>
          <a:lstStyle/>
          <a:p>
            <a:r>
              <a:rPr lang="fa-IR" sz="2400" b="1" dirty="0">
                <a:cs typeface="B Nazanin" panose="00000400000000000000" pitchFamily="2" charset="-78"/>
              </a:rPr>
              <a:t>گام 3 – یالی که کمترین وزن را دارد اضافه می‌کنیم</a:t>
            </a:r>
          </a:p>
        </p:txBody>
      </p:sp>
      <p:sp>
        <p:nvSpPr>
          <p:cNvPr id="4" name="Rectangle 3"/>
          <p:cNvSpPr/>
          <p:nvPr/>
        </p:nvSpPr>
        <p:spPr>
          <a:xfrm>
            <a:off x="716209" y="1941724"/>
            <a:ext cx="10890913" cy="1708160"/>
          </a:xfrm>
          <a:prstGeom prst="rect">
            <a:avLst/>
          </a:prstGeom>
        </p:spPr>
        <p:txBody>
          <a:bodyPr wrap="square">
            <a:spAutoFit/>
          </a:bodyPr>
          <a:lstStyle/>
          <a:p>
            <a:pPr algn="r" rtl="1">
              <a:lnSpc>
                <a:spcPct val="150000"/>
              </a:lnSpc>
            </a:pPr>
            <a:r>
              <a:rPr lang="fa-IR" sz="2400" dirty="0">
                <a:cs typeface="B Nazanin" panose="00000400000000000000" pitchFamily="2" charset="-78"/>
              </a:rPr>
              <a:t>اینک برای افزودن یال‌ها به گراف، کار خود را از یالی آغاز می‌کنیم که کمترین وزن را دارد. در تمام طول این فرایند بررسی می‌کنیم که مشخصات پوشا بودن همچنان برقرار باشد. در موردی که با افزودن یک یال مشخصات درخت پوشا نقض شود، نمی‌بایست این یال را وارد گراف کنیم.</a:t>
            </a:r>
            <a:endParaRPr lang="en-US" sz="2400" dirty="0">
              <a:cs typeface="B Nazanin" panose="00000400000000000000" pitchFamily="2" charset="-78"/>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89888" y="3730890"/>
            <a:ext cx="5938063" cy="2765441"/>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37</a:t>
            </a:fld>
            <a:endParaRPr lang="en-US"/>
          </a:p>
        </p:txBody>
      </p:sp>
    </p:spTree>
    <p:extLst>
      <p:ext uri="{BB962C8B-B14F-4D97-AF65-F5344CB8AC3E}">
        <p14:creationId xmlns:p14="http://schemas.microsoft.com/office/powerpoint/2010/main" val="206150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61617" y="1448384"/>
            <a:ext cx="10945505" cy="1708160"/>
          </a:xfrm>
          <a:prstGeom prst="rect">
            <a:avLst/>
          </a:prstGeom>
        </p:spPr>
        <p:txBody>
          <a:bodyPr wrap="square">
            <a:spAutoFit/>
          </a:bodyPr>
          <a:lstStyle/>
          <a:p>
            <a:pPr algn="just" rtl="1">
              <a:lnSpc>
                <a:spcPct val="150000"/>
              </a:lnSpc>
            </a:pPr>
            <a:r>
              <a:rPr lang="fa-IR" sz="2400" dirty="0">
                <a:cs typeface="B Nazanin" panose="00000400000000000000" pitchFamily="2" charset="-78"/>
              </a:rPr>
              <a:t>کمترین هزینه 2 است و یال‌های مربوط به </a:t>
            </a:r>
            <a:r>
              <a:rPr lang="fa-IR" sz="2400" dirty="0" smtClean="0">
                <a:cs typeface="B Nazanin" panose="00000400000000000000" pitchFamily="2" charset="-78"/>
              </a:rPr>
              <a:t>آن</a:t>
            </a:r>
            <a:r>
              <a:rPr lang="en-US" sz="2400" dirty="0" smtClean="0">
                <a:cs typeface="B Nazanin" panose="00000400000000000000" pitchFamily="2" charset="-78"/>
              </a:rPr>
              <a:t>B,D </a:t>
            </a:r>
            <a:r>
              <a:rPr lang="fa-IR" sz="2400" dirty="0" smtClean="0">
                <a:cs typeface="B Nazanin" panose="00000400000000000000" pitchFamily="2" charset="-78"/>
              </a:rPr>
              <a:t> و</a:t>
            </a:r>
            <a:r>
              <a:rPr lang="en-US" sz="2400" dirty="0" smtClean="0">
                <a:cs typeface="B Nazanin" panose="00000400000000000000" pitchFamily="2" charset="-78"/>
              </a:rPr>
              <a:t>D,T </a:t>
            </a:r>
            <a:r>
              <a:rPr lang="fa-IR" sz="2400" dirty="0" smtClean="0">
                <a:cs typeface="B Nazanin" panose="00000400000000000000" pitchFamily="2" charset="-78"/>
              </a:rPr>
              <a:t> هستند</a:t>
            </a:r>
            <a:r>
              <a:rPr lang="fa-IR" sz="2400" dirty="0">
                <a:cs typeface="B Nazanin" panose="00000400000000000000" pitchFamily="2" charset="-78"/>
              </a:rPr>
              <a:t>. آن‌ها را به گراف اضافه می‌کنیم. با افزودن این دو یال، مشخصات درخت پوشا نقض نمی‌شود، بنابراین کار خود را ادامه داده و یال‌های بعدی را انتخاب می‌کنیم. در مرحله بعد هزینه 3 است و یال‌های مربوطه </a:t>
            </a:r>
            <a:r>
              <a:rPr lang="en-US" sz="2400" dirty="0">
                <a:cs typeface="B Nazanin" panose="00000400000000000000" pitchFamily="2" charset="-78"/>
              </a:rPr>
              <a:t>A,C </a:t>
            </a:r>
            <a:r>
              <a:rPr lang="fa-IR" sz="2400" dirty="0" smtClean="0">
                <a:cs typeface="B Nazanin" panose="00000400000000000000" pitchFamily="2" charset="-78"/>
              </a:rPr>
              <a:t> و</a:t>
            </a:r>
            <a:r>
              <a:rPr lang="en-US" sz="2400" dirty="0" smtClean="0">
                <a:cs typeface="B Nazanin" panose="00000400000000000000" pitchFamily="2" charset="-78"/>
              </a:rPr>
              <a:t>C,D </a:t>
            </a:r>
            <a:r>
              <a:rPr lang="fa-IR" sz="2400" dirty="0" smtClean="0">
                <a:cs typeface="B Nazanin" panose="00000400000000000000" pitchFamily="2" charset="-78"/>
              </a:rPr>
              <a:t> هستند</a:t>
            </a:r>
            <a:r>
              <a:rPr lang="fa-IR" sz="2400" dirty="0">
                <a:cs typeface="B Nazanin" panose="00000400000000000000" pitchFamily="2" charset="-78"/>
              </a:rPr>
              <a:t>. آن‌ها را نیز اضافه می‌کنیم.</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75438" y="3471584"/>
            <a:ext cx="6084591" cy="2833681"/>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38</a:t>
            </a:fld>
            <a:endParaRPr lang="en-US"/>
          </a:p>
        </p:txBody>
      </p:sp>
    </p:spTree>
    <p:extLst>
      <p:ext uri="{BB962C8B-B14F-4D97-AF65-F5344CB8AC3E}">
        <p14:creationId xmlns:p14="http://schemas.microsoft.com/office/powerpoint/2010/main" val="2103151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45910" y="1536342"/>
            <a:ext cx="10918211" cy="1708160"/>
          </a:xfrm>
          <a:prstGeom prst="rect">
            <a:avLst/>
          </a:prstGeom>
        </p:spPr>
        <p:txBody>
          <a:bodyPr wrap="square">
            <a:spAutoFit/>
          </a:bodyPr>
          <a:lstStyle/>
          <a:p>
            <a:pPr algn="r" rtl="1">
              <a:lnSpc>
                <a:spcPct val="150000"/>
              </a:lnSpc>
            </a:pPr>
            <a:r>
              <a:rPr lang="fa-IR" sz="2400" dirty="0">
                <a:cs typeface="B Nazanin" panose="00000400000000000000" pitchFamily="2" charset="-78"/>
              </a:rPr>
              <a:t>هزینه بعدی در جدول، 4 است و می‌بینیم که با افزودن یال مربوط به این وزن، یک </a:t>
            </a:r>
            <a:r>
              <a:rPr lang="fa-IR" sz="2400" dirty="0" smtClean="0">
                <a:cs typeface="B Nazanin" panose="00000400000000000000" pitchFamily="2" charset="-78"/>
              </a:rPr>
              <a:t>دور </a:t>
            </a:r>
            <a:r>
              <a:rPr lang="fa-IR" sz="2400" dirty="0">
                <a:cs typeface="B Nazanin" panose="00000400000000000000" pitchFamily="2" charset="-78"/>
              </a:rPr>
              <a:t>در گراف ایجاد می‌شود</a:t>
            </a:r>
            <a:r>
              <a:rPr lang="fa-IR" sz="2400" dirty="0" smtClean="0">
                <a:cs typeface="B Nazanin" panose="00000400000000000000" pitchFamily="2" charset="-78"/>
              </a:rPr>
              <a:t>.</a:t>
            </a:r>
          </a:p>
          <a:p>
            <a:pPr algn="r" rtl="1">
              <a:lnSpc>
                <a:spcPct val="150000"/>
              </a:lnSpc>
            </a:pPr>
            <a:r>
              <a:rPr lang="fa-IR" sz="2400" dirty="0">
                <a:cs typeface="B Nazanin" panose="00000400000000000000" pitchFamily="2" charset="-78"/>
              </a:rPr>
              <a:t>این یال را نادیده می‌گیریم، چون قرار است در این فرایند همه یال‌هایی که باعث ایجاد </a:t>
            </a:r>
            <a:r>
              <a:rPr lang="fa-IR" sz="2400" dirty="0" smtClean="0">
                <a:cs typeface="B Nazanin" panose="00000400000000000000" pitchFamily="2" charset="-78"/>
              </a:rPr>
              <a:t>دور </a:t>
            </a:r>
            <a:r>
              <a:rPr lang="fa-IR" sz="2400" dirty="0">
                <a:cs typeface="B Nazanin" panose="00000400000000000000" pitchFamily="2" charset="-78"/>
              </a:rPr>
              <a:t>در گراف می‌شوند را نادیده بگیریم.</a:t>
            </a:r>
            <a:endParaRPr lang="en-US" sz="2400" dirty="0">
              <a:cs typeface="B Nazanin" panose="00000400000000000000" pitchFamily="2" charset="-78"/>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92168" y="3266867"/>
            <a:ext cx="6025995" cy="2806392"/>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39</a:t>
            </a:fld>
            <a:endParaRPr lang="en-US"/>
          </a:p>
        </p:txBody>
      </p:sp>
    </p:spTree>
    <p:extLst>
      <p:ext uri="{BB962C8B-B14F-4D97-AF65-F5344CB8AC3E}">
        <p14:creationId xmlns:p14="http://schemas.microsoft.com/office/powerpoint/2010/main" val="3810044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55284" y="405600"/>
            <a:ext cx="3242683" cy="646331"/>
          </a:xfrm>
          <a:prstGeom prst="rect">
            <a:avLst/>
          </a:prstGeom>
        </p:spPr>
        <p:txBody>
          <a:bodyPr wrap="none">
            <a:spAutoFit/>
          </a:bodyPr>
          <a:lstStyle/>
          <a:p>
            <a:r>
              <a:rPr lang="en-US" sz="3600" b="1" dirty="0">
                <a:ln w="22225">
                  <a:solidFill>
                    <a:schemeClr val="accent2"/>
                  </a:solidFill>
                  <a:prstDash val="solid"/>
                </a:ln>
                <a:solidFill>
                  <a:schemeClr val="accent2">
                    <a:lumMod val="40000"/>
                    <a:lumOff val="60000"/>
                  </a:schemeClr>
                </a:solidFill>
              </a:rPr>
              <a:t>Types of Graphs</a:t>
            </a:r>
          </a:p>
        </p:txBody>
      </p:sp>
      <p:sp>
        <p:nvSpPr>
          <p:cNvPr id="4" name="Rectangle 3"/>
          <p:cNvSpPr/>
          <p:nvPr/>
        </p:nvSpPr>
        <p:spPr>
          <a:xfrm>
            <a:off x="586853" y="1301299"/>
            <a:ext cx="11109278" cy="4708981"/>
          </a:xfrm>
          <a:prstGeom prst="rect">
            <a:avLst/>
          </a:prstGeom>
        </p:spPr>
        <p:txBody>
          <a:bodyPr wrap="square">
            <a:spAutoFit/>
          </a:bodyPr>
          <a:lstStyle/>
          <a:p>
            <a:pPr algn="just" rtl="1">
              <a:lnSpc>
                <a:spcPct val="150000"/>
              </a:lnSpc>
            </a:pPr>
            <a:r>
              <a:rPr lang="fa-IR" sz="2000" b="1" dirty="0" smtClean="0">
                <a:cs typeface="B Nazanin" panose="00000400000000000000" pitchFamily="2" charset="-78"/>
              </a:rPr>
              <a:t>گراف های </a:t>
            </a:r>
            <a:r>
              <a:rPr lang="fa-IR" sz="2000" b="1" dirty="0">
                <a:cs typeface="B Nazanin" panose="00000400000000000000" pitchFamily="2" charset="-78"/>
              </a:rPr>
              <a:t>غیر جهت </a:t>
            </a:r>
            <a:r>
              <a:rPr lang="fa-IR" sz="2000" b="1" dirty="0" smtClean="0">
                <a:cs typeface="B Nazanin" panose="00000400000000000000" pitchFamily="2" charset="-78"/>
              </a:rPr>
              <a:t>دار (</a:t>
            </a:r>
            <a:r>
              <a:rPr lang="en-US" sz="2000" b="1" dirty="0">
                <a:cs typeface="B Nazanin" panose="00000400000000000000" pitchFamily="2" charset="-78"/>
              </a:rPr>
              <a:t>Undirected Graphs</a:t>
            </a:r>
            <a:r>
              <a:rPr lang="fa-IR" sz="2000" b="1" dirty="0" smtClean="0">
                <a:cs typeface="B Nazanin" panose="00000400000000000000" pitchFamily="2" charset="-78"/>
              </a:rPr>
              <a:t>):</a:t>
            </a:r>
            <a:r>
              <a:rPr lang="fa-IR" sz="2000" dirty="0" smtClean="0">
                <a:cs typeface="B Nazanin" panose="00000400000000000000" pitchFamily="2" charset="-78"/>
              </a:rPr>
              <a:t> گرافی که </a:t>
            </a:r>
            <a:r>
              <a:rPr lang="fa-IR" sz="2000" dirty="0">
                <a:cs typeface="B Nazanin" panose="00000400000000000000" pitchFamily="2" charset="-78"/>
              </a:rPr>
              <a:t>در آن یال ها جهتی ندارند، یعنی یال ها دارای فلش های نشان دهنده جهت پیمایش نیستند. مثال: </a:t>
            </a:r>
            <a:r>
              <a:rPr lang="fa-IR" sz="2000" dirty="0" smtClean="0">
                <a:cs typeface="B Nazanin" panose="00000400000000000000" pitchFamily="2" charset="-78"/>
              </a:rPr>
              <a:t>گراف شبکه </a:t>
            </a:r>
            <a:r>
              <a:rPr lang="fa-IR" sz="2000" dirty="0">
                <a:cs typeface="B Nazanin" panose="00000400000000000000" pitchFamily="2" charset="-78"/>
              </a:rPr>
              <a:t>اجتماعی که در آن دوستی ها جهت دار نیستند</a:t>
            </a:r>
            <a:r>
              <a:rPr lang="fa-IR" sz="2000" dirty="0" smtClean="0">
                <a:cs typeface="B Nazanin" panose="00000400000000000000" pitchFamily="2" charset="-78"/>
              </a:rPr>
              <a:t>.</a:t>
            </a:r>
          </a:p>
          <a:p>
            <a:pPr algn="just" rtl="1">
              <a:lnSpc>
                <a:spcPct val="150000"/>
              </a:lnSpc>
            </a:pPr>
            <a:r>
              <a:rPr lang="fa-IR" sz="2000" b="1" dirty="0" smtClean="0">
                <a:cs typeface="B Nazanin" panose="00000400000000000000" pitchFamily="2" charset="-78"/>
              </a:rPr>
              <a:t>گراف های </a:t>
            </a:r>
            <a:r>
              <a:rPr lang="fa-IR" sz="2000" b="1" dirty="0">
                <a:cs typeface="B Nazanin" panose="00000400000000000000" pitchFamily="2" charset="-78"/>
              </a:rPr>
              <a:t>جهت </a:t>
            </a:r>
            <a:r>
              <a:rPr lang="fa-IR" sz="2000" b="1" dirty="0" smtClean="0">
                <a:cs typeface="B Nazanin" panose="00000400000000000000" pitchFamily="2" charset="-78"/>
              </a:rPr>
              <a:t>دار (</a:t>
            </a:r>
            <a:r>
              <a:rPr lang="en-US" sz="2000" b="1" dirty="0">
                <a:cs typeface="B Nazanin" panose="00000400000000000000" pitchFamily="2" charset="-78"/>
              </a:rPr>
              <a:t>Directed Graphs</a:t>
            </a:r>
            <a:r>
              <a:rPr lang="fa-IR" sz="2000" b="1"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گرافی </a:t>
            </a:r>
            <a:r>
              <a:rPr lang="fa-IR" sz="2000" dirty="0" smtClean="0">
                <a:cs typeface="B Nazanin" panose="00000400000000000000" pitchFamily="2" charset="-78"/>
              </a:rPr>
              <a:t>که </a:t>
            </a:r>
            <a:r>
              <a:rPr lang="fa-IR" sz="2000" dirty="0">
                <a:cs typeface="B Nazanin" panose="00000400000000000000" pitchFamily="2" charset="-78"/>
              </a:rPr>
              <a:t>در آن یال ها دارای جهت هستند، یعنی یال ها دارای فلش هایی هستند که جهت پیمایش را نشان می دهد. مثال: </a:t>
            </a:r>
            <a:r>
              <a:rPr lang="fa-IR" sz="2000" dirty="0" smtClean="0">
                <a:cs typeface="B Nazanin" panose="00000400000000000000" pitchFamily="2" charset="-78"/>
              </a:rPr>
              <a:t>گراف صفحه </a:t>
            </a:r>
            <a:r>
              <a:rPr lang="fa-IR" sz="2000" dirty="0">
                <a:cs typeface="B Nazanin" panose="00000400000000000000" pitchFamily="2" charset="-78"/>
              </a:rPr>
              <a:t>وب که در آن پیوندهای بین صفحات جهت دار هستند</a:t>
            </a:r>
            <a:r>
              <a:rPr lang="fa-IR" sz="2000" dirty="0" smtClean="0">
                <a:cs typeface="B Nazanin" panose="00000400000000000000" pitchFamily="2" charset="-78"/>
              </a:rPr>
              <a:t>.</a:t>
            </a:r>
          </a:p>
          <a:p>
            <a:pPr algn="just" rtl="1">
              <a:lnSpc>
                <a:spcPct val="150000"/>
              </a:lnSpc>
            </a:pPr>
            <a:r>
              <a:rPr lang="fa-IR" sz="2000" b="1" dirty="0" smtClean="0">
                <a:cs typeface="B Nazanin" panose="00000400000000000000" pitchFamily="2" charset="-78"/>
              </a:rPr>
              <a:t>گراف های وزن دار (</a:t>
            </a:r>
            <a:r>
              <a:rPr lang="en-US" sz="2000" b="1" dirty="0">
                <a:cs typeface="B Nazanin" panose="00000400000000000000" pitchFamily="2" charset="-78"/>
              </a:rPr>
              <a:t>Weighted Graphs</a:t>
            </a:r>
            <a:r>
              <a:rPr lang="fa-IR" sz="2000" b="1"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گرافی </a:t>
            </a:r>
            <a:r>
              <a:rPr lang="fa-IR" sz="2000" dirty="0" smtClean="0">
                <a:cs typeface="B Nazanin" panose="00000400000000000000" pitchFamily="2" charset="-78"/>
              </a:rPr>
              <a:t>که </a:t>
            </a:r>
            <a:r>
              <a:rPr lang="fa-IR" sz="2000" dirty="0">
                <a:cs typeface="B Nazanin" panose="00000400000000000000" pitchFamily="2" charset="-78"/>
              </a:rPr>
              <a:t>در آن یال ها دارای وزن یا هزینه های مرتبط با آنها هستند. مثال: </a:t>
            </a:r>
            <a:r>
              <a:rPr lang="fa-IR" sz="2000" dirty="0" smtClean="0">
                <a:cs typeface="B Nazanin" panose="00000400000000000000" pitchFamily="2" charset="-78"/>
              </a:rPr>
              <a:t>گراف شبکه </a:t>
            </a:r>
            <a:r>
              <a:rPr lang="fa-IR" sz="2000" dirty="0">
                <a:cs typeface="B Nazanin" panose="00000400000000000000" pitchFamily="2" charset="-78"/>
              </a:rPr>
              <a:t>جاده ای که در آن وزن ها می توانند فاصله بین دو شهر را نشان دهند</a:t>
            </a:r>
            <a:r>
              <a:rPr lang="fa-IR" sz="2000" dirty="0" smtClean="0">
                <a:cs typeface="B Nazanin" panose="00000400000000000000" pitchFamily="2" charset="-78"/>
              </a:rPr>
              <a:t>.</a:t>
            </a:r>
          </a:p>
          <a:p>
            <a:pPr algn="just" rtl="1">
              <a:lnSpc>
                <a:spcPct val="150000"/>
              </a:lnSpc>
            </a:pPr>
            <a:r>
              <a:rPr lang="fa-IR" sz="2000" b="1" dirty="0" smtClean="0">
                <a:cs typeface="B Nazanin" panose="00000400000000000000" pitchFamily="2" charset="-78"/>
              </a:rPr>
              <a:t>گراف های </a:t>
            </a:r>
            <a:r>
              <a:rPr lang="fa-IR" sz="2000" b="1" dirty="0">
                <a:cs typeface="B Nazanin" panose="00000400000000000000" pitchFamily="2" charset="-78"/>
              </a:rPr>
              <a:t>بدون </a:t>
            </a:r>
            <a:r>
              <a:rPr lang="fa-IR" sz="2000" b="1" dirty="0" smtClean="0">
                <a:cs typeface="B Nazanin" panose="00000400000000000000" pitchFamily="2" charset="-78"/>
              </a:rPr>
              <a:t>وزن (</a:t>
            </a:r>
            <a:r>
              <a:rPr lang="en-US" sz="2000" b="1" dirty="0" err="1">
                <a:cs typeface="B Nazanin" panose="00000400000000000000" pitchFamily="2" charset="-78"/>
              </a:rPr>
              <a:t>Unweighted</a:t>
            </a:r>
            <a:r>
              <a:rPr lang="en-US" sz="2000" b="1" dirty="0">
                <a:cs typeface="B Nazanin" panose="00000400000000000000" pitchFamily="2" charset="-78"/>
              </a:rPr>
              <a:t> Graphs</a:t>
            </a:r>
            <a:r>
              <a:rPr lang="fa-IR" sz="2000" b="1"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گرافی </a:t>
            </a:r>
            <a:r>
              <a:rPr lang="fa-IR" sz="2000" dirty="0" smtClean="0">
                <a:cs typeface="B Nazanin" panose="00000400000000000000" pitchFamily="2" charset="-78"/>
              </a:rPr>
              <a:t>که </a:t>
            </a:r>
            <a:r>
              <a:rPr lang="fa-IR" sz="2000" dirty="0">
                <a:cs typeface="B Nazanin" panose="00000400000000000000" pitchFamily="2" charset="-78"/>
              </a:rPr>
              <a:t>در آن یال ها وزن یا هزینه ای مرتبط با آنها ندارند. مثال: </a:t>
            </a:r>
            <a:r>
              <a:rPr lang="fa-IR" sz="2000" dirty="0" smtClean="0">
                <a:cs typeface="B Nazanin" panose="00000400000000000000" pitchFamily="2" charset="-78"/>
              </a:rPr>
              <a:t>گراف شبکه </a:t>
            </a:r>
            <a:r>
              <a:rPr lang="fa-IR" sz="2000" dirty="0">
                <a:cs typeface="B Nazanin" panose="00000400000000000000" pitchFamily="2" charset="-78"/>
              </a:rPr>
              <a:t>اجتماعی که در آن لبه ها نشان دهنده دوستی هستند</a:t>
            </a:r>
            <a:r>
              <a:rPr lang="fa-IR" sz="2000" dirty="0" smtClean="0">
                <a:cs typeface="B Nazanin" panose="00000400000000000000" pitchFamily="2" charset="-78"/>
              </a:rPr>
              <a:t>.</a:t>
            </a:r>
          </a:p>
          <a:p>
            <a:pPr algn="just" rtl="1">
              <a:lnSpc>
                <a:spcPct val="150000"/>
              </a:lnSpc>
            </a:pPr>
            <a:r>
              <a:rPr lang="fa-IR" sz="2000" b="1" dirty="0" smtClean="0">
                <a:cs typeface="B Nazanin" panose="00000400000000000000" pitchFamily="2" charset="-78"/>
              </a:rPr>
              <a:t>گراف های کامل (</a:t>
            </a:r>
            <a:r>
              <a:rPr lang="en-US" sz="2000" b="1" dirty="0">
                <a:cs typeface="B Nazanin" panose="00000400000000000000" pitchFamily="2" charset="-78"/>
              </a:rPr>
              <a:t>Complete Graphs</a:t>
            </a:r>
            <a:r>
              <a:rPr lang="fa-IR" sz="2000" b="1"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گرافی </a:t>
            </a:r>
            <a:r>
              <a:rPr lang="fa-IR" sz="2000" dirty="0" smtClean="0">
                <a:cs typeface="B Nazanin" panose="00000400000000000000" pitchFamily="2" charset="-78"/>
              </a:rPr>
              <a:t>که </a:t>
            </a:r>
            <a:r>
              <a:rPr lang="fa-IR" sz="2000" dirty="0">
                <a:cs typeface="B Nazanin" panose="00000400000000000000" pitchFamily="2" charset="-78"/>
              </a:rPr>
              <a:t>در آن هر رأس به </a:t>
            </a:r>
            <a:r>
              <a:rPr lang="fa-IR" sz="2000" dirty="0" smtClean="0">
                <a:cs typeface="B Nazanin" panose="00000400000000000000" pitchFamily="2" charset="-78"/>
              </a:rPr>
              <a:t>تمامی رئوس دیگر </a:t>
            </a:r>
            <a:r>
              <a:rPr lang="fa-IR" sz="2000" dirty="0">
                <a:cs typeface="B Nazanin" panose="00000400000000000000" pitchFamily="2" charset="-78"/>
              </a:rPr>
              <a:t>متصل است. مثال: </a:t>
            </a:r>
            <a:r>
              <a:rPr lang="fa-IR" sz="2000" dirty="0" smtClean="0">
                <a:cs typeface="B Nazanin" panose="00000400000000000000" pitchFamily="2" charset="-78"/>
              </a:rPr>
              <a:t>گراف مسابقات </a:t>
            </a:r>
            <a:r>
              <a:rPr lang="fa-IR" sz="2000" dirty="0">
                <a:cs typeface="B Nazanin" panose="00000400000000000000" pitchFamily="2" charset="-78"/>
              </a:rPr>
              <a:t>که در آن هر بازیکن در برابر هر بازیکن دیگری بازی می کند.</a:t>
            </a:r>
            <a:endParaRPr lang="en-US" sz="20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4</a:t>
            </a:fld>
            <a:endParaRPr lang="en-US"/>
          </a:p>
        </p:txBody>
      </p:sp>
    </p:spTree>
    <p:extLst>
      <p:ext uri="{BB962C8B-B14F-4D97-AF65-F5344CB8AC3E}">
        <p14:creationId xmlns:p14="http://schemas.microsoft.com/office/powerpoint/2010/main" val="2546123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464024" y="1017720"/>
            <a:ext cx="11013743" cy="1938992"/>
          </a:xfrm>
          <a:prstGeom prst="rect">
            <a:avLst/>
          </a:prstGeom>
        </p:spPr>
        <p:txBody>
          <a:bodyPr wrap="square">
            <a:spAutoFit/>
          </a:bodyPr>
          <a:lstStyle/>
          <a:p>
            <a:pPr algn="r" rtl="1"/>
            <a:r>
              <a:rPr lang="fa-IR" sz="2400" dirty="0">
                <a:cs typeface="B Nazanin" panose="00000400000000000000" pitchFamily="2" charset="-78"/>
              </a:rPr>
              <a:t>اینک مشاهده می‌کنیم که یال‌های مربوط به وزن‌های 5 و 6 نیز </a:t>
            </a:r>
            <a:r>
              <a:rPr lang="fa-IR" sz="2400" dirty="0" smtClean="0">
                <a:cs typeface="B Nazanin" panose="00000400000000000000" pitchFamily="2" charset="-78"/>
              </a:rPr>
              <a:t>دور ایجاد </a:t>
            </a:r>
            <a:r>
              <a:rPr lang="fa-IR" sz="2400" dirty="0">
                <a:cs typeface="B Nazanin" panose="00000400000000000000" pitchFamily="2" charset="-78"/>
              </a:rPr>
              <a:t>می‌کنند و آن‌ها را نیز نادیده گرفته و به کار خود ادامه </a:t>
            </a:r>
            <a:r>
              <a:rPr lang="fa-IR" sz="2400" dirty="0" smtClean="0">
                <a:cs typeface="B Nazanin" panose="00000400000000000000" pitchFamily="2" charset="-78"/>
              </a:rPr>
              <a:t>می‌دهیم</a:t>
            </a:r>
          </a:p>
          <a:p>
            <a:pPr algn="r" rtl="1"/>
            <a:endParaRPr lang="fa-IR" sz="2400" dirty="0" smtClean="0">
              <a:cs typeface="B Nazanin" panose="00000400000000000000" pitchFamily="2" charset="-78"/>
            </a:endParaRPr>
          </a:p>
          <a:p>
            <a:pPr algn="r" rtl="1"/>
            <a:r>
              <a:rPr lang="fa-IR" sz="2400" dirty="0">
                <a:cs typeface="B Nazanin" panose="00000400000000000000" pitchFamily="2" charset="-78"/>
              </a:rPr>
              <a:t>در این زمان تنها یک گره مانده است که باید اضافه شود. بین دو یال با کمترین هزینه 7 و 8 می‌بایست یالی که وزن 7 دارد را اضافه کنیم.</a:t>
            </a:r>
          </a:p>
        </p:txBody>
      </p:sp>
      <p:pic>
        <p:nvPicPr>
          <p:cNvPr id="5" name="Picture 4"/>
          <p:cNvPicPr>
            <a:picLocks noChangeAspect="1"/>
          </p:cNvPicPr>
          <p:nvPr/>
        </p:nvPicPr>
        <p:blipFill>
          <a:blip r:embed="rId2"/>
          <a:stretch>
            <a:fillRect/>
          </a:stretch>
        </p:blipFill>
        <p:spPr>
          <a:xfrm>
            <a:off x="130077" y="3181773"/>
            <a:ext cx="3952229" cy="1840609"/>
          </a:xfrm>
          <a:prstGeom prst="rect">
            <a:avLst/>
          </a:prstGeom>
        </p:spPr>
      </p:pic>
      <p:pic>
        <p:nvPicPr>
          <p:cNvPr id="7" name="Picture 6"/>
          <p:cNvPicPr>
            <a:picLocks noChangeAspect="1"/>
          </p:cNvPicPr>
          <p:nvPr/>
        </p:nvPicPr>
        <p:blipFill>
          <a:blip r:embed="rId3"/>
          <a:stretch>
            <a:fillRect/>
          </a:stretch>
        </p:blipFill>
        <p:spPr>
          <a:xfrm>
            <a:off x="4006038" y="3127181"/>
            <a:ext cx="4157365" cy="1936144"/>
          </a:xfrm>
          <a:prstGeom prst="rect">
            <a:avLst/>
          </a:prstGeom>
        </p:spPr>
      </p:pic>
      <p:pic>
        <p:nvPicPr>
          <p:cNvPr id="8" name="Picture 7"/>
          <p:cNvPicPr>
            <a:picLocks noChangeAspect="1"/>
          </p:cNvPicPr>
          <p:nvPr/>
        </p:nvPicPr>
        <p:blipFill>
          <a:blip r:embed="rId4"/>
          <a:stretch>
            <a:fillRect/>
          </a:stretch>
        </p:blipFill>
        <p:spPr>
          <a:xfrm>
            <a:off x="8193306" y="3154477"/>
            <a:ext cx="3952228" cy="1840609"/>
          </a:xfrm>
          <a:prstGeom prst="rect">
            <a:avLst/>
          </a:prstGeom>
        </p:spPr>
      </p:pic>
      <p:sp>
        <p:nvSpPr>
          <p:cNvPr id="9" name="Rectangle 8"/>
          <p:cNvSpPr/>
          <p:nvPr/>
        </p:nvSpPr>
        <p:spPr>
          <a:xfrm>
            <a:off x="1282890" y="5221238"/>
            <a:ext cx="10517126" cy="461665"/>
          </a:xfrm>
          <a:prstGeom prst="rect">
            <a:avLst/>
          </a:prstGeom>
        </p:spPr>
        <p:txBody>
          <a:bodyPr wrap="square">
            <a:spAutoFit/>
          </a:bodyPr>
          <a:lstStyle/>
          <a:p>
            <a:pPr algn="r" rtl="1"/>
            <a:r>
              <a:rPr lang="fa-IR" sz="2400" dirty="0" smtClean="0">
                <a:cs typeface="B Nazanin" panose="00000400000000000000" pitchFamily="2" charset="-78"/>
              </a:rPr>
              <a:t>افزودن </a:t>
            </a:r>
            <a:r>
              <a:rPr lang="fa-IR" sz="2400" dirty="0">
                <a:cs typeface="B Nazanin" panose="00000400000000000000" pitchFamily="2" charset="-78"/>
              </a:rPr>
              <a:t>یال </a:t>
            </a:r>
            <a:r>
              <a:rPr lang="en-US" sz="2400" dirty="0">
                <a:cs typeface="B Nazanin" panose="00000400000000000000" pitchFamily="2" charset="-78"/>
              </a:rPr>
              <a:t>S,A </a:t>
            </a:r>
            <a:r>
              <a:rPr lang="fa-IR" sz="2400" dirty="0" smtClean="0">
                <a:cs typeface="B Nazanin" panose="00000400000000000000" pitchFamily="2" charset="-78"/>
              </a:rPr>
              <a:t> همه </a:t>
            </a:r>
            <a:r>
              <a:rPr lang="fa-IR" sz="2400" dirty="0">
                <a:cs typeface="B Nazanin" panose="00000400000000000000" pitchFamily="2" charset="-78"/>
              </a:rPr>
              <a:t>گره‌ها در گراف شامل شده‌اند و اینک درخت پوشای با کمترین هزینه را داریم.</a:t>
            </a:r>
            <a:endParaRPr lang="en-US" sz="2400" dirty="0">
              <a:cs typeface="B Nazanin" panose="00000400000000000000" pitchFamily="2" charset="-78"/>
            </a:endParaRPr>
          </a:p>
        </p:txBody>
      </p:sp>
      <p:sp>
        <p:nvSpPr>
          <p:cNvPr id="6" name="Slide Number Placeholder 5"/>
          <p:cNvSpPr>
            <a:spLocks noGrp="1"/>
          </p:cNvSpPr>
          <p:nvPr>
            <p:ph type="sldNum" sz="quarter" idx="12"/>
          </p:nvPr>
        </p:nvSpPr>
        <p:spPr/>
        <p:txBody>
          <a:bodyPr/>
          <a:lstStyle/>
          <a:p>
            <a:fld id="{EA59E14A-CF6C-4BA0-B9C8-7EB443BEE51E}" type="slidenum">
              <a:rPr lang="en-US" smtClean="0"/>
              <a:t>40</a:t>
            </a:fld>
            <a:endParaRPr lang="en-US"/>
          </a:p>
        </p:txBody>
      </p:sp>
    </p:spTree>
    <p:extLst>
      <p:ext uri="{BB962C8B-B14F-4D97-AF65-F5344CB8AC3E}">
        <p14:creationId xmlns:p14="http://schemas.microsoft.com/office/powerpoint/2010/main" val="1196826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993906" y="487485"/>
            <a:ext cx="2613216"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کراسکال</a:t>
            </a:r>
            <a:endParaRPr lang="fa-IR"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69" y="750547"/>
            <a:ext cx="7130952" cy="49228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8429" y="1960266"/>
            <a:ext cx="3326236" cy="3416952"/>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41</a:t>
            </a:fld>
            <a:endParaRPr lang="en-US"/>
          </a:p>
        </p:txBody>
      </p:sp>
    </p:spTree>
    <p:extLst>
      <p:ext uri="{BB962C8B-B14F-4D97-AF65-F5344CB8AC3E}">
        <p14:creationId xmlns:p14="http://schemas.microsoft.com/office/powerpoint/2010/main" val="3579374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609459" y="487485"/>
            <a:ext cx="1997663"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پریم</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14151" y="1280568"/>
            <a:ext cx="10890912" cy="2862322"/>
          </a:xfrm>
          <a:prstGeom prst="rect">
            <a:avLst/>
          </a:prstGeom>
        </p:spPr>
        <p:txBody>
          <a:bodyPr wrap="square">
            <a:spAutoFit/>
          </a:bodyPr>
          <a:lstStyle/>
          <a:p>
            <a:pPr marL="342900" indent="-342900" algn="just" rtl="1">
              <a:lnSpc>
                <a:spcPct val="150000"/>
              </a:lnSpc>
              <a:buFont typeface="Wingdings" panose="05000000000000000000" pitchFamily="2" charset="2"/>
              <a:buChar char="v"/>
            </a:pPr>
            <a:r>
              <a:rPr lang="fa-IR" sz="2400" dirty="0">
                <a:cs typeface="B Nazanin" panose="00000400000000000000" pitchFamily="2" charset="-78"/>
              </a:rPr>
              <a:t>الگوریتم پریم برای یافتن درخت پوشای با کمترین هزینه (همانند الگوریتم کروسکال که در بخش قبل بررسی کردیم) از رویکرد حریصانه بهره می‌گیرد. </a:t>
            </a:r>
            <a:endParaRPr lang="fa-IR" sz="2400" dirty="0" smtClean="0">
              <a:cs typeface="B Nazanin" panose="00000400000000000000" pitchFamily="2" charset="-78"/>
            </a:endParaRPr>
          </a:p>
          <a:p>
            <a:pPr marL="342900" indent="-342900" algn="just" rtl="1">
              <a:lnSpc>
                <a:spcPct val="150000"/>
              </a:lnSpc>
              <a:buFont typeface="Wingdings" panose="05000000000000000000" pitchFamily="2" charset="2"/>
              <a:buChar char="v"/>
            </a:pPr>
            <a:r>
              <a:rPr lang="fa-IR" sz="2400" dirty="0" smtClean="0">
                <a:cs typeface="B Nazanin" panose="00000400000000000000" pitchFamily="2" charset="-78"/>
              </a:rPr>
              <a:t>الگوریتم </a:t>
            </a:r>
            <a:r>
              <a:rPr lang="fa-IR" sz="2400" dirty="0">
                <a:cs typeface="B Nazanin" panose="00000400000000000000" pitchFamily="2" charset="-78"/>
              </a:rPr>
              <a:t>پریم شباهت‌هایی با الگوریتم‌های «کوتاه‌ترین مسیر، اول» </a:t>
            </a:r>
            <a:r>
              <a:rPr lang="en-US" sz="2400" dirty="0" smtClean="0">
                <a:cs typeface="B Nazanin" panose="00000400000000000000" pitchFamily="2" charset="-78"/>
              </a:rPr>
              <a:t>shortest </a:t>
            </a:r>
            <a:r>
              <a:rPr lang="en-US" sz="2400" dirty="0">
                <a:cs typeface="B Nazanin" panose="00000400000000000000" pitchFamily="2" charset="-78"/>
              </a:rPr>
              <a:t>path </a:t>
            </a:r>
            <a:r>
              <a:rPr lang="en-US" sz="2400" dirty="0" smtClean="0">
                <a:cs typeface="B Nazanin" panose="00000400000000000000" pitchFamily="2" charset="-78"/>
              </a:rPr>
              <a:t>first </a:t>
            </a:r>
            <a:r>
              <a:rPr lang="fa-IR" sz="2400" dirty="0" smtClean="0">
                <a:cs typeface="B Nazanin" panose="00000400000000000000" pitchFamily="2" charset="-78"/>
              </a:rPr>
              <a:t> دارد</a:t>
            </a:r>
            <a:r>
              <a:rPr lang="fa-IR" sz="2400" dirty="0">
                <a:cs typeface="B Nazanin" panose="00000400000000000000" pitchFamily="2" charset="-78"/>
              </a:rPr>
              <a:t>.</a:t>
            </a:r>
          </a:p>
          <a:p>
            <a:pPr marL="342900" indent="-342900" algn="just" rtl="1">
              <a:lnSpc>
                <a:spcPct val="150000"/>
              </a:lnSpc>
              <a:buFont typeface="Wingdings" panose="05000000000000000000" pitchFamily="2" charset="2"/>
              <a:buChar char="v"/>
            </a:pPr>
            <a:r>
              <a:rPr lang="fa-IR" sz="2400" dirty="0">
                <a:cs typeface="B Nazanin" panose="00000400000000000000" pitchFamily="2" charset="-78"/>
              </a:rPr>
              <a:t>الگوریتم پریم در تضاد با الگوریتم کروسکال است، چون با گره‌ها به عنوان یک درخت منفرد برخورد می‌کند و به افزودن گره‌ها به یک درخت پوشا از گراف مفروض ادامه می‌دهد.</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14151" y="3709575"/>
            <a:ext cx="4476464" cy="3031205"/>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42</a:t>
            </a:fld>
            <a:endParaRPr lang="en-US"/>
          </a:p>
        </p:txBody>
      </p:sp>
    </p:spTree>
    <p:extLst>
      <p:ext uri="{BB962C8B-B14F-4D97-AF65-F5344CB8AC3E}">
        <p14:creationId xmlns:p14="http://schemas.microsoft.com/office/powerpoint/2010/main" val="1045758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609459" y="487485"/>
            <a:ext cx="1997663"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پریم</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7227292" y="1429182"/>
            <a:ext cx="4394152" cy="461665"/>
          </a:xfrm>
          <a:prstGeom prst="rect">
            <a:avLst/>
          </a:prstGeom>
        </p:spPr>
        <p:txBody>
          <a:bodyPr wrap="none">
            <a:spAutoFit/>
          </a:bodyPr>
          <a:lstStyle/>
          <a:p>
            <a:r>
              <a:rPr lang="fa-IR" sz="2400" b="1" dirty="0">
                <a:cs typeface="B Nazanin" panose="00000400000000000000" pitchFamily="2" charset="-78"/>
              </a:rPr>
              <a:t>گام 1 – حذف همه یال‌های طوقه و موازی</a:t>
            </a:r>
          </a:p>
        </p:txBody>
      </p:sp>
      <p:sp>
        <p:nvSpPr>
          <p:cNvPr id="4" name="Rectangle 3"/>
          <p:cNvSpPr/>
          <p:nvPr/>
        </p:nvSpPr>
        <p:spPr>
          <a:xfrm>
            <a:off x="770800" y="2155436"/>
            <a:ext cx="10836322" cy="1154162"/>
          </a:xfrm>
          <a:prstGeom prst="rect">
            <a:avLst/>
          </a:prstGeom>
        </p:spPr>
        <p:txBody>
          <a:bodyPr wrap="square">
            <a:spAutoFit/>
          </a:bodyPr>
          <a:lstStyle/>
          <a:p>
            <a:pPr algn="r" rtl="1">
              <a:lnSpc>
                <a:spcPct val="150000"/>
              </a:lnSpc>
            </a:pPr>
            <a:r>
              <a:rPr lang="fa-IR" sz="2400" dirty="0">
                <a:cs typeface="B Nazanin" panose="00000400000000000000" pitchFamily="2" charset="-78"/>
              </a:rPr>
              <a:t>همه یال‌های طوقه و همچنین یال‌های موازی را از گراف مفروض حذف می‌کنیم. در مورد یال‌های موازی، یال‌هایی را حفظ می‌کنیم که کمترین هزینه را دارند و بقیه را حذف می‌کنیم.</a:t>
            </a:r>
            <a:endParaRPr lang="en-US" sz="2400" dirty="0">
              <a:cs typeface="B Nazanin" panose="00000400000000000000" pitchFamily="2" charset="-78"/>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84014" y="3439244"/>
            <a:ext cx="4514702" cy="3057098"/>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43</a:t>
            </a:fld>
            <a:endParaRPr lang="en-US"/>
          </a:p>
        </p:txBody>
      </p:sp>
    </p:spTree>
    <p:extLst>
      <p:ext uri="{BB962C8B-B14F-4D97-AF65-F5344CB8AC3E}">
        <p14:creationId xmlns:p14="http://schemas.microsoft.com/office/powerpoint/2010/main" val="26704256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609459" y="487485"/>
            <a:ext cx="1997663"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پریم</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72559" y="1319995"/>
            <a:ext cx="5808000" cy="461665"/>
          </a:xfrm>
          <a:prstGeom prst="rect">
            <a:avLst/>
          </a:prstGeom>
        </p:spPr>
        <p:txBody>
          <a:bodyPr wrap="none">
            <a:spAutoFit/>
          </a:bodyPr>
          <a:lstStyle/>
          <a:p>
            <a:r>
              <a:rPr lang="fa-IR" sz="2400" b="1" dirty="0">
                <a:cs typeface="B Nazanin" panose="00000400000000000000" pitchFamily="2" charset="-78"/>
              </a:rPr>
              <a:t>گام 2 – یک گره دلخواه را به عنوان ریشه انتخاب کنید</a:t>
            </a:r>
          </a:p>
        </p:txBody>
      </p:sp>
      <p:sp>
        <p:nvSpPr>
          <p:cNvPr id="4" name="Rectangle 3"/>
          <p:cNvSpPr/>
          <p:nvPr/>
        </p:nvSpPr>
        <p:spPr>
          <a:xfrm>
            <a:off x="579731" y="1800585"/>
            <a:ext cx="11027391" cy="2816156"/>
          </a:xfrm>
          <a:prstGeom prst="rect">
            <a:avLst/>
          </a:prstGeom>
        </p:spPr>
        <p:txBody>
          <a:bodyPr wrap="square">
            <a:spAutoFit/>
          </a:bodyPr>
          <a:lstStyle/>
          <a:p>
            <a:pPr algn="just" rtl="1">
              <a:lnSpc>
                <a:spcPct val="150000"/>
              </a:lnSpc>
            </a:pPr>
            <a:r>
              <a:rPr lang="fa-IR" sz="2400" dirty="0">
                <a:cs typeface="B Nazanin" panose="00000400000000000000" pitchFamily="2" charset="-78"/>
              </a:rPr>
              <a:t>در این مورد ما </a:t>
            </a:r>
            <a:r>
              <a:rPr lang="fa-IR" sz="2400" dirty="0" smtClean="0">
                <a:cs typeface="B Nazanin" panose="00000400000000000000" pitchFamily="2" charset="-78"/>
              </a:rPr>
              <a:t>گره</a:t>
            </a:r>
            <a:r>
              <a:rPr lang="en-US" sz="2400" dirty="0" smtClean="0">
                <a:cs typeface="B Nazanin" panose="00000400000000000000" pitchFamily="2" charset="-78"/>
              </a:rPr>
              <a:t>S </a:t>
            </a:r>
            <a:r>
              <a:rPr lang="fa-IR" sz="2400" dirty="0" smtClean="0">
                <a:cs typeface="B Nazanin" panose="00000400000000000000" pitchFamily="2" charset="-78"/>
              </a:rPr>
              <a:t> را </a:t>
            </a:r>
            <a:r>
              <a:rPr lang="fa-IR" sz="2400" dirty="0">
                <a:cs typeface="B Nazanin" panose="00000400000000000000" pitchFamily="2" charset="-78"/>
              </a:rPr>
              <a:t>به عنوان گره ریشه درخت پوشای پریم در نظر می‌گیریم. این گره به طور دلخواه انتخاب شده است و هر گره دیگری به جای آن می‌توان انتخاب کرد. ممکن است تعجب کنید که چطور ممکن است هر گرهی به عنوان گره ریشه انتخاب شود، پاسخ این است که در درخت پوشا، همه گره‌ها در یک گراف گنجانده می‌شوند و از آن جا که گراف، همبند است، در این صورت می‌بایست دست‌کم یک یال برای هر گره باشد که آن را به بقیه درخت متصل سازد.</a:t>
            </a:r>
            <a:endParaRPr lang="en-US" sz="2400" dirty="0">
              <a:cs typeface="B Nazanin" panose="00000400000000000000" pitchFamily="2" charset="-78"/>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47014" y="4089062"/>
            <a:ext cx="5696481" cy="2652932"/>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44</a:t>
            </a:fld>
            <a:endParaRPr lang="en-US"/>
          </a:p>
        </p:txBody>
      </p:sp>
    </p:spTree>
    <p:extLst>
      <p:ext uri="{BB962C8B-B14F-4D97-AF65-F5344CB8AC3E}">
        <p14:creationId xmlns:p14="http://schemas.microsoft.com/office/powerpoint/2010/main" val="26816841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609459" y="487485"/>
            <a:ext cx="1997663"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پریم</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4044430" y="1224459"/>
            <a:ext cx="7640233" cy="461665"/>
          </a:xfrm>
          <a:prstGeom prst="rect">
            <a:avLst/>
          </a:prstGeom>
        </p:spPr>
        <p:txBody>
          <a:bodyPr wrap="none">
            <a:spAutoFit/>
          </a:bodyPr>
          <a:lstStyle/>
          <a:p>
            <a:r>
              <a:rPr lang="fa-IR" sz="2400" b="1" dirty="0">
                <a:cs typeface="B Nazanin" panose="00000400000000000000" pitchFamily="2" charset="-78"/>
              </a:rPr>
              <a:t>گام 3 – بررسی یال‌های خروجی و انتخاب یالی که کمترین هزینه را دارد.</a:t>
            </a:r>
          </a:p>
        </p:txBody>
      </p:sp>
      <p:sp>
        <p:nvSpPr>
          <p:cNvPr id="5" name="Rectangle 4"/>
          <p:cNvSpPr/>
          <p:nvPr/>
        </p:nvSpPr>
        <p:spPr>
          <a:xfrm>
            <a:off x="600326" y="1745990"/>
            <a:ext cx="10877265" cy="2539157"/>
          </a:xfrm>
          <a:prstGeom prst="rect">
            <a:avLst/>
          </a:prstGeom>
        </p:spPr>
        <p:txBody>
          <a:bodyPr wrap="square">
            <a:spAutoFit/>
          </a:bodyPr>
          <a:lstStyle/>
          <a:p>
            <a:pPr algn="just" rtl="1">
              <a:lnSpc>
                <a:spcPct val="150000"/>
              </a:lnSpc>
            </a:pPr>
            <a:r>
              <a:rPr lang="fa-IR" sz="2400" dirty="0">
                <a:cs typeface="B Nazanin" panose="00000400000000000000" pitchFamily="2" charset="-78"/>
              </a:rPr>
              <a:t>پس از انتخاب </a:t>
            </a:r>
            <a:r>
              <a:rPr lang="fa-IR" sz="2400" dirty="0" smtClean="0">
                <a:cs typeface="B Nazanin" panose="00000400000000000000" pitchFamily="2" charset="-78"/>
              </a:rPr>
              <a:t>گره</a:t>
            </a:r>
            <a:r>
              <a:rPr lang="en-US" sz="2400" dirty="0" smtClean="0">
                <a:cs typeface="B Nazanin" panose="00000400000000000000" pitchFamily="2" charset="-78"/>
              </a:rPr>
              <a:t>S </a:t>
            </a:r>
            <a:r>
              <a:rPr lang="fa-IR" sz="2400" dirty="0" smtClean="0">
                <a:cs typeface="B Nazanin" panose="00000400000000000000" pitchFamily="2" charset="-78"/>
              </a:rPr>
              <a:t> به </a:t>
            </a:r>
            <a:r>
              <a:rPr lang="fa-IR" sz="2400" dirty="0">
                <a:cs typeface="B Nazanin" panose="00000400000000000000" pitchFamily="2" charset="-78"/>
              </a:rPr>
              <a:t>عنوان ریشه می‌بینیم که </a:t>
            </a:r>
            <a:r>
              <a:rPr lang="fa-IR" sz="2400" dirty="0" smtClean="0">
                <a:cs typeface="B Nazanin" panose="00000400000000000000" pitchFamily="2" charset="-78"/>
              </a:rPr>
              <a:t>یال</a:t>
            </a:r>
            <a:r>
              <a:rPr lang="en-US" sz="2400" dirty="0" smtClean="0">
                <a:cs typeface="B Nazanin" panose="00000400000000000000" pitchFamily="2" charset="-78"/>
              </a:rPr>
              <a:t>S,A </a:t>
            </a:r>
            <a:r>
              <a:rPr lang="fa-IR" sz="2400" dirty="0" smtClean="0">
                <a:cs typeface="B Nazanin" panose="00000400000000000000" pitchFamily="2" charset="-78"/>
              </a:rPr>
              <a:t>و</a:t>
            </a:r>
            <a:r>
              <a:rPr lang="en-US" sz="2400" dirty="0" smtClean="0">
                <a:cs typeface="B Nazanin" panose="00000400000000000000" pitchFamily="2" charset="-78"/>
              </a:rPr>
              <a:t>S,C </a:t>
            </a:r>
            <a:r>
              <a:rPr lang="fa-IR" sz="2400" dirty="0" smtClean="0">
                <a:cs typeface="B Nazanin" panose="00000400000000000000" pitchFamily="2" charset="-78"/>
              </a:rPr>
              <a:t> دو </a:t>
            </a:r>
            <a:r>
              <a:rPr lang="fa-IR" sz="2400" dirty="0">
                <a:cs typeface="B Nazanin" panose="00000400000000000000" pitchFamily="2" charset="-78"/>
              </a:rPr>
              <a:t>یالی هستند که به ترتیب وزن‌های 7 و 8 دارند. </a:t>
            </a:r>
            <a:r>
              <a:rPr lang="fa-IR" sz="2400" dirty="0" smtClean="0">
                <a:cs typeface="B Nazanin" panose="00000400000000000000" pitchFamily="2" charset="-78"/>
              </a:rPr>
              <a:t>یال</a:t>
            </a:r>
            <a:r>
              <a:rPr lang="en-US" sz="2400" dirty="0" smtClean="0">
                <a:cs typeface="B Nazanin" panose="00000400000000000000" pitchFamily="2" charset="-78"/>
              </a:rPr>
              <a:t>S,A </a:t>
            </a:r>
            <a:r>
              <a:rPr lang="fa-IR" sz="2400" dirty="0" smtClean="0">
                <a:cs typeface="B Nazanin" panose="00000400000000000000" pitchFamily="2" charset="-78"/>
              </a:rPr>
              <a:t> انتخاب </a:t>
            </a:r>
            <a:r>
              <a:rPr lang="fa-IR" sz="2400" dirty="0">
                <a:cs typeface="B Nazanin" panose="00000400000000000000" pitchFamily="2" charset="-78"/>
              </a:rPr>
              <a:t>می‌شود چون کوچک‌تر از یال دیگر است.</a:t>
            </a:r>
          </a:p>
          <a:p>
            <a:pPr algn="just" rtl="1">
              <a:lnSpc>
                <a:spcPct val="150000"/>
              </a:lnSpc>
            </a:pPr>
            <a:endParaRPr lang="fa-IR" sz="1000" dirty="0">
              <a:cs typeface="B Nazanin" panose="00000400000000000000" pitchFamily="2" charset="-78"/>
            </a:endParaRPr>
          </a:p>
          <a:p>
            <a:pPr algn="just" rtl="1">
              <a:lnSpc>
                <a:spcPct val="150000"/>
              </a:lnSpc>
            </a:pPr>
            <a:r>
              <a:rPr lang="fa-IR" sz="2400" dirty="0">
                <a:cs typeface="B Nazanin" panose="00000400000000000000" pitchFamily="2" charset="-78"/>
              </a:rPr>
              <a:t>اینک با </a:t>
            </a:r>
            <a:r>
              <a:rPr lang="fa-IR" sz="2400" dirty="0" smtClean="0">
                <a:cs typeface="B Nazanin" panose="00000400000000000000" pitchFamily="2" charset="-78"/>
              </a:rPr>
              <a:t>درخت</a:t>
            </a:r>
            <a:r>
              <a:rPr lang="en-US" sz="2400" dirty="0" smtClean="0">
                <a:cs typeface="B Nazanin" panose="00000400000000000000" pitchFamily="2" charset="-78"/>
              </a:rPr>
              <a:t>S-7-A </a:t>
            </a:r>
            <a:r>
              <a:rPr lang="fa-IR" sz="2400" dirty="0" smtClean="0">
                <a:cs typeface="B Nazanin" panose="00000400000000000000" pitchFamily="2" charset="-78"/>
              </a:rPr>
              <a:t> به </a:t>
            </a:r>
            <a:r>
              <a:rPr lang="fa-IR" sz="2400" dirty="0">
                <a:cs typeface="B Nazanin" panose="00000400000000000000" pitchFamily="2" charset="-78"/>
              </a:rPr>
              <a:t>صورت یک گره رفتار می‌شود و همه یال‌هایی که از آن خارج می‌شوند را بررسی می‌کنیم. یالی را انتخاب می‌کنیم که کمترین هزینه را دارد و آن را در درخت می‌گنجانیم.</a:t>
            </a:r>
            <a:endParaRPr lang="en-US" sz="2400" dirty="0">
              <a:cs typeface="B Nazanin" panose="00000400000000000000" pitchFamily="2" charset="-78"/>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6682" y="4454222"/>
            <a:ext cx="4560734" cy="2123999"/>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705937" y="4446509"/>
            <a:ext cx="4577296" cy="2131712"/>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45</a:t>
            </a:fld>
            <a:endParaRPr lang="en-US"/>
          </a:p>
        </p:txBody>
      </p:sp>
    </p:spTree>
    <p:extLst>
      <p:ext uri="{BB962C8B-B14F-4D97-AF65-F5344CB8AC3E}">
        <p14:creationId xmlns:p14="http://schemas.microsoft.com/office/powerpoint/2010/main" val="391301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609459" y="487485"/>
            <a:ext cx="1997663"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 پریم</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286603" y="1145555"/>
            <a:ext cx="11320519" cy="3070071"/>
          </a:xfrm>
          <a:prstGeom prst="rect">
            <a:avLst/>
          </a:prstGeom>
        </p:spPr>
        <p:txBody>
          <a:bodyPr wrap="square">
            <a:spAutoFit/>
          </a:bodyPr>
          <a:lstStyle/>
          <a:p>
            <a:pPr algn="r" rtl="1">
              <a:lnSpc>
                <a:spcPct val="150000"/>
              </a:lnSpc>
            </a:pPr>
            <a:r>
              <a:rPr lang="fa-IR" sz="2000" dirty="0">
                <a:cs typeface="B Nazanin" panose="00000400000000000000" pitchFamily="2" charset="-78"/>
              </a:rPr>
              <a:t>پس از این مرحله، </a:t>
            </a:r>
            <a:r>
              <a:rPr lang="fa-IR" sz="2000" dirty="0" smtClean="0">
                <a:cs typeface="B Nazanin" panose="00000400000000000000" pitchFamily="2" charset="-78"/>
              </a:rPr>
              <a:t>درخت</a:t>
            </a:r>
            <a:r>
              <a:rPr lang="en-US" sz="2000" dirty="0" smtClean="0">
                <a:cs typeface="B Nazanin" panose="00000400000000000000" pitchFamily="2" charset="-78"/>
              </a:rPr>
              <a:t>S-7-A-3-C </a:t>
            </a:r>
            <a:r>
              <a:rPr lang="fa-IR" sz="2000" dirty="0" smtClean="0">
                <a:cs typeface="B Nazanin" panose="00000400000000000000" pitchFamily="2" charset="-78"/>
              </a:rPr>
              <a:t> تشکیل </a:t>
            </a:r>
            <a:r>
              <a:rPr lang="fa-IR" sz="2000" dirty="0">
                <a:cs typeface="B Nazanin" panose="00000400000000000000" pitchFamily="2" charset="-78"/>
              </a:rPr>
              <a:t>می‌یابد. اینک بار دیگر با آن به صورت یک گره برخورد می‌کنیم و همه یال‌ها را مجدداً بررسی می‌کنیم. با این حال، مجدداً تنها یالی که کمترین هزینه را دارد انتخاب می‌کنیم. در این </a:t>
            </a:r>
            <a:r>
              <a:rPr lang="fa-IR" sz="2000" dirty="0" smtClean="0">
                <a:cs typeface="B Nazanin" panose="00000400000000000000" pitchFamily="2" charset="-78"/>
              </a:rPr>
              <a:t>مورد،</a:t>
            </a:r>
            <a:r>
              <a:rPr lang="en-US" sz="2000" dirty="0" smtClean="0">
                <a:cs typeface="B Nazanin" panose="00000400000000000000" pitchFamily="2" charset="-78"/>
              </a:rPr>
              <a:t>C-3-D </a:t>
            </a:r>
            <a:r>
              <a:rPr lang="fa-IR" sz="2000" dirty="0" smtClean="0">
                <a:cs typeface="B Nazanin" panose="00000400000000000000" pitchFamily="2" charset="-78"/>
              </a:rPr>
              <a:t> یک </a:t>
            </a:r>
            <a:r>
              <a:rPr lang="fa-IR" sz="2000" dirty="0">
                <a:cs typeface="B Nazanin" panose="00000400000000000000" pitchFamily="2" charset="-78"/>
              </a:rPr>
              <a:t>یال جدید است که هزینه آن کمتر از یال‌های دیگر است</a:t>
            </a:r>
            <a:r>
              <a:rPr lang="fa-IR" sz="2000" dirty="0" smtClean="0">
                <a:cs typeface="B Nazanin" panose="00000400000000000000" pitchFamily="2" charset="-78"/>
              </a:rPr>
              <a:t>.</a:t>
            </a:r>
          </a:p>
          <a:p>
            <a:pPr algn="r" rtl="1">
              <a:lnSpc>
                <a:spcPct val="150000"/>
              </a:lnSpc>
            </a:pPr>
            <a:endParaRPr lang="fa-IR" sz="900" dirty="0">
              <a:cs typeface="B Nazanin" panose="00000400000000000000" pitchFamily="2" charset="-78"/>
            </a:endParaRPr>
          </a:p>
          <a:p>
            <a:pPr algn="r" rtl="1">
              <a:lnSpc>
                <a:spcPct val="150000"/>
              </a:lnSpc>
            </a:pPr>
            <a:r>
              <a:rPr lang="fa-IR" sz="2000" dirty="0" smtClean="0">
                <a:cs typeface="B Nazanin" panose="00000400000000000000" pitchFamily="2" charset="-78"/>
              </a:rPr>
              <a:t>پس </a:t>
            </a:r>
            <a:r>
              <a:rPr lang="fa-IR" sz="2000" dirty="0">
                <a:cs typeface="B Nazanin" panose="00000400000000000000" pitchFamily="2" charset="-78"/>
              </a:rPr>
              <a:t>از افزودن </a:t>
            </a:r>
            <a:r>
              <a:rPr lang="fa-IR" sz="2000" dirty="0" smtClean="0">
                <a:cs typeface="B Nazanin" panose="00000400000000000000" pitchFamily="2" charset="-78"/>
              </a:rPr>
              <a:t>گره</a:t>
            </a:r>
            <a:r>
              <a:rPr lang="en-US" sz="2000" dirty="0" smtClean="0">
                <a:cs typeface="B Nazanin" panose="00000400000000000000" pitchFamily="2" charset="-78"/>
              </a:rPr>
              <a:t>D </a:t>
            </a:r>
            <a:r>
              <a:rPr lang="fa-IR" sz="2000" dirty="0" smtClean="0">
                <a:cs typeface="B Nazanin" panose="00000400000000000000" pitchFamily="2" charset="-78"/>
              </a:rPr>
              <a:t> به </a:t>
            </a:r>
            <a:r>
              <a:rPr lang="fa-IR" sz="2000" dirty="0">
                <a:cs typeface="B Nazanin" panose="00000400000000000000" pitchFamily="2" charset="-78"/>
              </a:rPr>
              <a:t>درخت پوشا اینک دو یال داریم که از آن خارج می‌شوند و هزینه یکسانی دارند، </a:t>
            </a:r>
            <a:r>
              <a:rPr lang="fa-IR" sz="2000" dirty="0" smtClean="0">
                <a:cs typeface="B Nazanin" panose="00000400000000000000" pitchFamily="2" charset="-78"/>
              </a:rPr>
              <a:t>یعنی</a:t>
            </a:r>
            <a:r>
              <a:rPr lang="en-US" sz="2000" dirty="0" smtClean="0">
                <a:cs typeface="B Nazanin" panose="00000400000000000000" pitchFamily="2" charset="-78"/>
              </a:rPr>
              <a:t>D-2-T </a:t>
            </a:r>
            <a:r>
              <a:rPr lang="fa-IR" sz="2000" dirty="0" smtClean="0">
                <a:cs typeface="B Nazanin" panose="00000400000000000000" pitchFamily="2" charset="-78"/>
              </a:rPr>
              <a:t> و </a:t>
            </a:r>
            <a:r>
              <a:rPr lang="en-US" sz="2000" dirty="0" smtClean="0">
                <a:cs typeface="B Nazanin" panose="00000400000000000000" pitchFamily="2" charset="-78"/>
              </a:rPr>
              <a:t>D-2-B </a:t>
            </a:r>
            <a:r>
              <a:rPr lang="fa-IR" sz="2000" dirty="0" smtClean="0">
                <a:cs typeface="B Nazanin" panose="00000400000000000000" pitchFamily="2" charset="-78"/>
              </a:rPr>
              <a:t> بنابراین </a:t>
            </a:r>
            <a:r>
              <a:rPr lang="fa-IR" sz="2000" dirty="0">
                <a:cs typeface="B Nazanin" panose="00000400000000000000" pitchFamily="2" charset="-78"/>
              </a:rPr>
              <a:t>می‌توانیم هر یک از آن‌ها را که می‌خواهیم به درخت اضافه کنیم. اما در مرحله بعد یال 2 کمترین هزینه را دارد. از این رو یک درخت پوشا را با گنجاندن هر دو یال نشان می‌دهیم.</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5521" y="3794078"/>
            <a:ext cx="4102700" cy="1910686"/>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185727" y="3794078"/>
            <a:ext cx="4102700" cy="1910686"/>
          </a:xfrm>
          <a:prstGeom prst="rect">
            <a:avLst/>
          </a:prstGeom>
        </p:spPr>
      </p:pic>
      <p:sp>
        <p:nvSpPr>
          <p:cNvPr id="6" name="Rectangle 5"/>
          <p:cNvSpPr/>
          <p:nvPr/>
        </p:nvSpPr>
        <p:spPr>
          <a:xfrm>
            <a:off x="3179929" y="5847399"/>
            <a:ext cx="8540798" cy="830997"/>
          </a:xfrm>
          <a:prstGeom prst="rect">
            <a:avLst/>
          </a:prstGeom>
        </p:spPr>
        <p:txBody>
          <a:bodyPr wrap="square">
            <a:spAutoFit/>
          </a:bodyPr>
          <a:lstStyle/>
          <a:p>
            <a:pPr algn="r" rtl="1"/>
            <a:r>
              <a:rPr lang="fa-IR" sz="2400" dirty="0">
                <a:cs typeface="B Nazanin" panose="00000400000000000000" pitchFamily="2" charset="-78"/>
              </a:rPr>
              <a:t>بدین ترتیب درمی‌یابیم که خروجی درخت پوشای گراف با استفاده از هر دو الگوریتم یکسان خواهد بود.</a:t>
            </a:r>
            <a:endParaRPr lang="en-US" sz="2400" dirty="0">
              <a:cs typeface="B Nazanin" panose="00000400000000000000" pitchFamily="2" charset="-78"/>
            </a:endParaRPr>
          </a:p>
        </p:txBody>
      </p:sp>
      <p:sp>
        <p:nvSpPr>
          <p:cNvPr id="8" name="Slide Number Placeholder 7"/>
          <p:cNvSpPr>
            <a:spLocks noGrp="1"/>
          </p:cNvSpPr>
          <p:nvPr>
            <p:ph type="sldNum" sz="quarter" idx="12"/>
          </p:nvPr>
        </p:nvSpPr>
        <p:spPr/>
        <p:txBody>
          <a:bodyPr/>
          <a:lstStyle/>
          <a:p>
            <a:fld id="{EA59E14A-CF6C-4BA0-B9C8-7EB443BEE51E}" type="slidenum">
              <a:rPr lang="en-US" smtClean="0"/>
              <a:t>46</a:t>
            </a:fld>
            <a:endParaRPr lang="en-US"/>
          </a:p>
        </p:txBody>
      </p:sp>
    </p:spTree>
    <p:extLst>
      <p:ext uri="{BB962C8B-B14F-4D97-AF65-F5344CB8AC3E}">
        <p14:creationId xmlns:p14="http://schemas.microsoft.com/office/powerpoint/2010/main" val="129936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152174"/>
            <a:ext cx="11027390" cy="1708160"/>
          </a:xfrm>
          <a:prstGeom prst="rect">
            <a:avLst/>
          </a:prstGeom>
        </p:spPr>
        <p:txBody>
          <a:bodyPr wrap="square">
            <a:spAutoFit/>
          </a:bodyPr>
          <a:lstStyle/>
          <a:p>
            <a:pPr algn="just" rtl="1">
              <a:lnSpc>
                <a:spcPct val="150000"/>
              </a:lnSpc>
            </a:pPr>
            <a:r>
              <a:rPr lang="fa-IR" sz="2400" b="1" dirty="0">
                <a:cs typeface="B Nazanin" panose="00000400000000000000" pitchFamily="2" charset="-78"/>
              </a:rPr>
              <a:t>الگوریتم دایجسترا در گراف</a:t>
            </a:r>
            <a:r>
              <a:rPr lang="fa-IR" sz="2400" dirty="0">
                <a:cs typeface="B Nazanin" panose="00000400000000000000" pitchFamily="2" charset="-78"/>
              </a:rPr>
              <a:t>، یک </a:t>
            </a:r>
            <a:r>
              <a:rPr lang="fa-IR" sz="2400" b="1" dirty="0">
                <a:cs typeface="B Nazanin" panose="00000400000000000000" pitchFamily="2" charset="-78"/>
              </a:rPr>
              <a:t>روش حریصانه</a:t>
            </a:r>
            <a:r>
              <a:rPr lang="fa-IR" sz="2400" dirty="0">
                <a:cs typeface="B Nazanin" panose="00000400000000000000" pitchFamily="2" charset="-78"/>
              </a:rPr>
              <a:t> برای یافتن کوتاه ترین مسیر از یک مبداء واحد اتخاذ می‌کند. در این الگوریتم لازم است که وزن تمامی یال‌ها </a:t>
            </a:r>
            <a:r>
              <a:rPr lang="fa-IR" sz="2400" u="sng" dirty="0">
                <a:cs typeface="B Nazanin" panose="00000400000000000000" pitchFamily="2" charset="-78"/>
              </a:rPr>
              <a:t>غیر منفی</a:t>
            </a:r>
            <a:r>
              <a:rPr lang="fa-IR" sz="2400" dirty="0">
                <a:cs typeface="B Nazanin" panose="00000400000000000000" pitchFamily="2" charset="-78"/>
              </a:rPr>
              <a:t> باشد چرا که در غیر این صورت الگوریتم قادر به حل مسأله نیست.</a:t>
            </a:r>
            <a:endParaRPr lang="en-US" sz="2400" dirty="0">
              <a:cs typeface="B Nazanin" panose="00000400000000000000" pitchFamily="2" charset="-78"/>
            </a:endParaRPr>
          </a:p>
        </p:txBody>
      </p:sp>
      <p:pic>
        <p:nvPicPr>
          <p:cNvPr id="5" name="Picture 4"/>
          <p:cNvPicPr>
            <a:picLocks noChangeAspect="1"/>
          </p:cNvPicPr>
          <p:nvPr/>
        </p:nvPicPr>
        <p:blipFill rotWithShape="1">
          <a:blip r:embed="rId2"/>
          <a:srcRect l="14302" t="9860" r="16641" b="6278"/>
          <a:stretch/>
        </p:blipFill>
        <p:spPr>
          <a:xfrm>
            <a:off x="1023582" y="2371714"/>
            <a:ext cx="3903260" cy="4153737"/>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47</a:t>
            </a:fld>
            <a:endParaRPr lang="en-US"/>
          </a:p>
        </p:txBody>
      </p:sp>
    </p:spTree>
    <p:extLst>
      <p:ext uri="{BB962C8B-B14F-4D97-AF65-F5344CB8AC3E}">
        <p14:creationId xmlns:p14="http://schemas.microsoft.com/office/powerpoint/2010/main" val="19891196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206766"/>
            <a:ext cx="11027390" cy="1754326"/>
          </a:xfrm>
          <a:prstGeom prst="rect">
            <a:avLst/>
          </a:prstGeom>
        </p:spPr>
        <p:txBody>
          <a:bodyPr wrap="square">
            <a:spAutoFit/>
          </a:bodyPr>
          <a:lstStyle/>
          <a:p>
            <a:pPr algn="just" rtl="1">
              <a:lnSpc>
                <a:spcPct val="150000"/>
              </a:lnSpc>
            </a:pPr>
            <a:r>
              <a:rPr lang="fa-IR" sz="2400" dirty="0">
                <a:cs typeface="B Nazanin" panose="00000400000000000000" pitchFamily="2" charset="-78"/>
              </a:rPr>
              <a:t>با فرض این که مسأله مورد نظر یافتن کوتاه ترین مسیر از گره </a:t>
            </a:r>
            <a:r>
              <a:rPr lang="fa-IR" sz="2400" dirty="0" smtClean="0">
                <a:cs typeface="B Nazanin" panose="00000400000000000000" pitchFamily="2" charset="-78"/>
              </a:rPr>
              <a:t>مبداء</a:t>
            </a:r>
            <a:r>
              <a:rPr lang="en-US" sz="2400" dirty="0" smtClean="0">
                <a:cs typeface="B Nazanin" panose="00000400000000000000" pitchFamily="2" charset="-78"/>
              </a:rPr>
              <a:t>s </a:t>
            </a:r>
            <a:r>
              <a:rPr lang="fa-IR" sz="2400" dirty="0" smtClean="0">
                <a:cs typeface="B Nazanin" panose="00000400000000000000" pitchFamily="2" charset="-78"/>
              </a:rPr>
              <a:t> در گراف</a:t>
            </a:r>
            <a:r>
              <a:rPr lang="en-US" sz="2400" dirty="0" smtClean="0">
                <a:cs typeface="B Nazanin" panose="00000400000000000000" pitchFamily="2" charset="-78"/>
              </a:rPr>
              <a:t>G</a:t>
            </a:r>
            <a:r>
              <a:rPr lang="en-US" sz="2400" dirty="0">
                <a:cs typeface="B Nazanin" panose="00000400000000000000" pitchFamily="2" charset="-78"/>
              </a:rPr>
              <a:t>=(V,E) </a:t>
            </a:r>
            <a:r>
              <a:rPr lang="fa-IR" sz="2400" dirty="0" smtClean="0">
                <a:cs typeface="B Nazanin" panose="00000400000000000000" pitchFamily="2" charset="-78"/>
              </a:rPr>
              <a:t> باشد </a:t>
            </a:r>
            <a:r>
              <a:rPr lang="fa-IR" sz="2400" dirty="0">
                <a:cs typeface="B Nazanin" panose="00000400000000000000" pitchFamily="2" charset="-78"/>
              </a:rPr>
              <a:t>الگوریتم دایجسترا با شروع از </a:t>
            </a:r>
            <a:r>
              <a:rPr lang="fa-IR" sz="2400" dirty="0" smtClean="0">
                <a:cs typeface="B Nazanin" panose="00000400000000000000" pitchFamily="2" charset="-78"/>
              </a:rPr>
              <a:t>رأس</a:t>
            </a:r>
            <a:r>
              <a:rPr lang="en-US" sz="2400" dirty="0" smtClean="0">
                <a:cs typeface="B Nazanin" panose="00000400000000000000" pitchFamily="2" charset="-78"/>
              </a:rPr>
              <a:t>s </a:t>
            </a:r>
            <a:r>
              <a:rPr lang="fa-IR" sz="2400" dirty="0" smtClean="0">
                <a:cs typeface="B Nazanin" panose="00000400000000000000" pitchFamily="2" charset="-78"/>
              </a:rPr>
              <a:t> کوتاه </a:t>
            </a:r>
            <a:r>
              <a:rPr lang="fa-IR" sz="2400" dirty="0">
                <a:cs typeface="B Nazanin" panose="00000400000000000000" pitchFamily="2" charset="-78"/>
              </a:rPr>
              <a:t>ترین مسیرها را از مبداء </a:t>
            </a:r>
            <a:r>
              <a:rPr lang="en-US" sz="2400" dirty="0" smtClean="0">
                <a:cs typeface="B Nazanin" panose="00000400000000000000" pitchFamily="2" charset="-78"/>
              </a:rPr>
              <a:t>s</a:t>
            </a:r>
            <a:r>
              <a:rPr lang="fa-IR" sz="2400" dirty="0" smtClean="0">
                <a:cs typeface="B Nazanin" panose="00000400000000000000" pitchFamily="2" charset="-78"/>
              </a:rPr>
              <a:t> به </a:t>
            </a:r>
            <a:r>
              <a:rPr lang="fa-IR" sz="2400" b="1" dirty="0">
                <a:cs typeface="B Nazanin" panose="00000400000000000000" pitchFamily="2" charset="-78"/>
              </a:rPr>
              <a:t>تمامی رئوس دیگر </a:t>
            </a:r>
            <a:r>
              <a:rPr lang="fa-IR" sz="2400" dirty="0">
                <a:cs typeface="B Nazanin" panose="00000400000000000000" pitchFamily="2" charset="-78"/>
              </a:rPr>
              <a:t>پیدا می‌کند. برای درک بهتر مراحل اجرای این الگوریتم به مثال زیر توجه </a:t>
            </a:r>
            <a:r>
              <a:rPr lang="fa-IR" sz="2400" dirty="0" smtClean="0">
                <a:cs typeface="B Nazanin" panose="00000400000000000000" pitchFamily="2" charset="-78"/>
              </a:rPr>
              <a:t>کنید.</a:t>
            </a:r>
            <a:endParaRPr lang="en-US" sz="2400" dirty="0">
              <a:cs typeface="B Nazanin" panose="00000400000000000000" pitchFamily="2" charset="-78"/>
            </a:endParaRPr>
          </a:p>
        </p:txBody>
      </p:sp>
      <p:pic>
        <p:nvPicPr>
          <p:cNvPr id="5" name="Picture 4"/>
          <p:cNvPicPr>
            <a:picLocks noChangeAspect="1"/>
          </p:cNvPicPr>
          <p:nvPr/>
        </p:nvPicPr>
        <p:blipFill rotWithShape="1">
          <a:blip r:embed="rId2"/>
          <a:srcRect l="14302" t="9860" r="16641" b="6278"/>
          <a:stretch/>
        </p:blipFill>
        <p:spPr>
          <a:xfrm>
            <a:off x="1282889" y="2647663"/>
            <a:ext cx="3780429" cy="4023024"/>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48</a:t>
            </a:fld>
            <a:endParaRPr lang="en-US"/>
          </a:p>
        </p:txBody>
      </p:sp>
    </p:spTree>
    <p:extLst>
      <p:ext uri="{BB962C8B-B14F-4D97-AF65-F5344CB8AC3E}">
        <p14:creationId xmlns:p14="http://schemas.microsoft.com/office/powerpoint/2010/main" val="350675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152180"/>
            <a:ext cx="11027390" cy="2400657"/>
          </a:xfrm>
          <a:prstGeom prst="rect">
            <a:avLst/>
          </a:prstGeom>
        </p:spPr>
        <p:txBody>
          <a:bodyPr wrap="square">
            <a:spAutoFit/>
          </a:bodyPr>
          <a:lstStyle/>
          <a:p>
            <a:pPr algn="just" rtl="1">
              <a:lnSpc>
                <a:spcPct val="150000"/>
              </a:lnSpc>
            </a:pPr>
            <a:r>
              <a:rPr lang="fa-IR" sz="2000" dirty="0">
                <a:cs typeface="B Nazanin" panose="00000400000000000000" pitchFamily="2" charset="-78"/>
              </a:rPr>
              <a:t>همان‌طور که از شکل مشخص است </a:t>
            </a:r>
            <a:r>
              <a:rPr lang="fa-IR" sz="2000" b="1" u="sng" dirty="0">
                <a:cs typeface="B Nazanin" panose="00000400000000000000" pitchFamily="2" charset="-78"/>
              </a:rPr>
              <a:t>ابتدا</a:t>
            </a:r>
            <a:r>
              <a:rPr lang="fa-IR" sz="2000" dirty="0">
                <a:cs typeface="B Nazanin" panose="00000400000000000000" pitchFamily="2" charset="-78"/>
              </a:rPr>
              <a:t> تمامی رئوس به غیر از </a:t>
            </a:r>
            <a:r>
              <a:rPr lang="fa-IR" sz="2000" dirty="0" smtClean="0">
                <a:cs typeface="B Nazanin" panose="00000400000000000000" pitchFamily="2" charset="-78"/>
              </a:rPr>
              <a:t>منبع</a:t>
            </a:r>
            <a:r>
              <a:rPr lang="en-US" sz="2000" dirty="0" smtClean="0">
                <a:cs typeface="B Nazanin" panose="00000400000000000000" pitchFamily="2" charset="-78"/>
              </a:rPr>
              <a:t>s </a:t>
            </a:r>
            <a:r>
              <a:rPr lang="fa-IR" sz="2000" dirty="0" smtClean="0">
                <a:cs typeface="B Nazanin" panose="00000400000000000000" pitchFamily="2" charset="-78"/>
              </a:rPr>
              <a:t> با </a:t>
            </a:r>
            <a:r>
              <a:rPr lang="fa-IR" sz="2000" dirty="0">
                <a:cs typeface="B Nazanin" panose="00000400000000000000" pitchFamily="2" charset="-78"/>
              </a:rPr>
              <a:t>∞ علامت‌گذاری شده‌اند. یعنی هنوز مسیری </a:t>
            </a:r>
            <a:r>
              <a:rPr lang="fa-IR" sz="2000" dirty="0" smtClean="0">
                <a:cs typeface="B Nazanin" panose="00000400000000000000" pitchFamily="2" charset="-78"/>
              </a:rPr>
              <a:t>از</a:t>
            </a:r>
            <a:r>
              <a:rPr lang="en-US" sz="2000" dirty="0" smtClean="0">
                <a:cs typeface="B Nazanin" panose="00000400000000000000" pitchFamily="2" charset="-78"/>
              </a:rPr>
              <a:t>s </a:t>
            </a:r>
            <a:r>
              <a:rPr lang="fa-IR" sz="2000" dirty="0" smtClean="0">
                <a:cs typeface="B Nazanin" panose="00000400000000000000" pitchFamily="2" charset="-78"/>
              </a:rPr>
              <a:t> به </a:t>
            </a:r>
            <a:r>
              <a:rPr lang="fa-IR" sz="2000" dirty="0">
                <a:cs typeface="B Nazanin" panose="00000400000000000000" pitchFamily="2" charset="-78"/>
              </a:rPr>
              <a:t>آن‌ها کشف نشده است. </a:t>
            </a:r>
            <a:r>
              <a:rPr lang="fa-IR" sz="2000" b="1" u="sng" dirty="0" smtClean="0">
                <a:cs typeface="B Nazanin" panose="00000400000000000000" pitchFamily="2" charset="-78"/>
              </a:rPr>
              <a:t>در </a:t>
            </a:r>
            <a:r>
              <a:rPr lang="fa-IR" sz="2000" b="1" u="sng" dirty="0">
                <a:cs typeface="B Nazanin" panose="00000400000000000000" pitchFamily="2" charset="-78"/>
              </a:rPr>
              <a:t>مرحله بعد</a:t>
            </a:r>
            <a:r>
              <a:rPr lang="fa-IR" sz="2000" dirty="0">
                <a:cs typeface="B Nazanin" panose="00000400000000000000" pitchFamily="2" charset="-78"/>
              </a:rPr>
              <a:t> کوتاه‌ترین مسیر بین </a:t>
            </a:r>
            <a:r>
              <a:rPr lang="fa-IR" sz="2000" dirty="0" smtClean="0">
                <a:cs typeface="B Nazanin" panose="00000400000000000000" pitchFamily="2" charset="-78"/>
              </a:rPr>
              <a:t>رأس</a:t>
            </a:r>
            <a:r>
              <a:rPr lang="en-US" sz="2000" dirty="0" smtClean="0">
                <a:cs typeface="B Nazanin" panose="00000400000000000000" pitchFamily="2" charset="-78"/>
              </a:rPr>
              <a:t>s </a:t>
            </a:r>
            <a:r>
              <a:rPr lang="fa-IR" sz="2000" dirty="0" smtClean="0">
                <a:cs typeface="B Nazanin" panose="00000400000000000000" pitchFamily="2" charset="-78"/>
              </a:rPr>
              <a:t> و </a:t>
            </a:r>
            <a:r>
              <a:rPr lang="fa-IR" sz="2000" dirty="0">
                <a:cs typeface="B Nazanin" panose="00000400000000000000" pitchFamily="2" charset="-78"/>
              </a:rPr>
              <a:t>تمامی رئوسی که از </a:t>
            </a:r>
            <a:r>
              <a:rPr lang="en-US" sz="2000" dirty="0" smtClean="0">
                <a:cs typeface="B Nazanin" panose="00000400000000000000" pitchFamily="2" charset="-78"/>
              </a:rPr>
              <a:t>s</a:t>
            </a:r>
            <a:r>
              <a:rPr lang="fa-IR" sz="2000" dirty="0" smtClean="0">
                <a:cs typeface="B Nazanin" panose="00000400000000000000" pitchFamily="2" charset="-78"/>
              </a:rPr>
              <a:t> مستقیماً </a:t>
            </a:r>
            <a:r>
              <a:rPr lang="fa-IR" sz="2000" dirty="0">
                <a:cs typeface="B Nazanin" panose="00000400000000000000" pitchFamily="2" charset="-78"/>
              </a:rPr>
              <a:t>یالی به آن‌ها وجود دارد محاسبه می‌شود. رأس بعدی که انتخاب می‌شود همان رأسی است که کوتاه‌ترین مسیر را </a:t>
            </a:r>
            <a:r>
              <a:rPr lang="fa-IR" sz="2000" dirty="0" smtClean="0">
                <a:cs typeface="B Nazanin" panose="00000400000000000000" pitchFamily="2" charset="-78"/>
              </a:rPr>
              <a:t>به</a:t>
            </a:r>
            <a:r>
              <a:rPr lang="en-US" sz="2000" dirty="0" smtClean="0">
                <a:cs typeface="B Nazanin" panose="00000400000000000000" pitchFamily="2" charset="-78"/>
              </a:rPr>
              <a:t>s </a:t>
            </a:r>
            <a:r>
              <a:rPr lang="fa-IR" sz="2000" dirty="0" smtClean="0">
                <a:cs typeface="B Nazanin" panose="00000400000000000000" pitchFamily="2" charset="-78"/>
              </a:rPr>
              <a:t> داشته </a:t>
            </a:r>
            <a:r>
              <a:rPr lang="fa-IR" sz="2000" dirty="0">
                <a:cs typeface="B Nazanin" panose="00000400000000000000" pitchFamily="2" charset="-78"/>
              </a:rPr>
              <a:t>(انتخاب حریصانه) و مراحل ذکر شده برای رأس منبع اکنون برای این رأس تکرار شده و کوتاه‌ترین مسیرها از رأس فعلی به تمامی رئوسی که از رأس مذکور مستقیماً یالی وجود دارد محاسبه می‌شود. لیستی به صورت زیر که فاصله گره‌ها تا منبع </a:t>
            </a:r>
            <a:r>
              <a:rPr lang="en-US" sz="2000" dirty="0" smtClean="0">
                <a:cs typeface="B Nazanin" panose="00000400000000000000" pitchFamily="2" charset="-78"/>
              </a:rPr>
              <a:t>s</a:t>
            </a:r>
            <a:r>
              <a:rPr lang="fa-IR" sz="2000" dirty="0" smtClean="0">
                <a:cs typeface="B Nazanin" panose="00000400000000000000" pitchFamily="2" charset="-78"/>
              </a:rPr>
              <a:t>را </a:t>
            </a:r>
            <a:r>
              <a:rPr lang="fa-IR" sz="2000" dirty="0">
                <a:cs typeface="B Nazanin" panose="00000400000000000000" pitchFamily="2" charset="-78"/>
              </a:rPr>
              <a:t>نمایش می‌دهد تهیه می‌کنیم.</a:t>
            </a:r>
            <a:endParaRPr lang="en-US" sz="200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286309" y="3691789"/>
            <a:ext cx="5780010" cy="2878257"/>
          </a:xfrm>
          <a:prstGeom prst="rect">
            <a:avLst/>
          </a:prstGeom>
        </p:spPr>
      </p:pic>
      <p:pic>
        <p:nvPicPr>
          <p:cNvPr id="5" name="Picture 4"/>
          <p:cNvPicPr>
            <a:picLocks noChangeAspect="1"/>
          </p:cNvPicPr>
          <p:nvPr/>
        </p:nvPicPr>
        <p:blipFill rotWithShape="1">
          <a:blip r:embed="rId3"/>
          <a:srcRect l="14302" t="9860" r="16641" b="6278"/>
          <a:stretch/>
        </p:blipFill>
        <p:spPr>
          <a:xfrm>
            <a:off x="7369779" y="3758741"/>
            <a:ext cx="2770507" cy="2948294"/>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49</a:t>
            </a:fld>
            <a:endParaRPr lang="en-US"/>
          </a:p>
        </p:txBody>
      </p:sp>
    </p:spTree>
    <p:extLst>
      <p:ext uri="{BB962C8B-B14F-4D97-AF65-F5344CB8AC3E}">
        <p14:creationId xmlns:p14="http://schemas.microsoft.com/office/powerpoint/2010/main" val="1204597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79274" y="310066"/>
            <a:ext cx="3700052" cy="523220"/>
          </a:xfrm>
          <a:prstGeom prst="rect">
            <a:avLst/>
          </a:prstGeom>
        </p:spPr>
        <p:txBody>
          <a:bodyPr wrap="none">
            <a:spAutoFit/>
          </a:bodyPr>
          <a:lstStyle/>
          <a:p>
            <a:r>
              <a:rPr lang="en-US" sz="2800" b="1" dirty="0">
                <a:ln w="22225">
                  <a:solidFill>
                    <a:schemeClr val="accent2"/>
                  </a:solidFill>
                  <a:prstDash val="solid"/>
                </a:ln>
                <a:solidFill>
                  <a:schemeClr val="accent2">
                    <a:lumMod val="40000"/>
                    <a:lumOff val="60000"/>
                  </a:schemeClr>
                </a:solidFill>
                <a:latin typeface="Arial" panose="020B0604020202020204" pitchFamily="34" charset="0"/>
              </a:rPr>
              <a:t>An undirected graph</a:t>
            </a:r>
            <a:endParaRPr lang="en-US" sz="28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306911" y="833286"/>
            <a:ext cx="10086844" cy="5867765"/>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5</a:t>
            </a:fld>
            <a:endParaRPr lang="en-US"/>
          </a:p>
        </p:txBody>
      </p:sp>
    </p:spTree>
    <p:extLst>
      <p:ext uri="{BB962C8B-B14F-4D97-AF65-F5344CB8AC3E}">
        <p14:creationId xmlns:p14="http://schemas.microsoft.com/office/powerpoint/2010/main" val="26667526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015700"/>
            <a:ext cx="11027390" cy="1938992"/>
          </a:xfrm>
          <a:prstGeom prst="rect">
            <a:avLst/>
          </a:prstGeom>
        </p:spPr>
        <p:txBody>
          <a:bodyPr wrap="square">
            <a:spAutoFit/>
          </a:bodyPr>
          <a:lstStyle/>
          <a:p>
            <a:pPr algn="just" rtl="1">
              <a:lnSpc>
                <a:spcPct val="150000"/>
              </a:lnSpc>
            </a:pPr>
            <a:r>
              <a:rPr lang="fa-IR" sz="2000" dirty="0">
                <a:cs typeface="B Nazanin" panose="00000400000000000000" pitchFamily="2" charset="-78"/>
              </a:rPr>
              <a:t>در مرحله اول </a:t>
            </a:r>
            <a:r>
              <a:rPr lang="fa-IR" sz="2000" dirty="0" smtClean="0">
                <a:cs typeface="B Nazanin" panose="00000400000000000000" pitchFamily="2" charset="-78"/>
              </a:rPr>
              <a:t>گره</a:t>
            </a:r>
            <a:r>
              <a:rPr lang="en-US" sz="2000" dirty="0" smtClean="0">
                <a:cs typeface="B Nazanin" panose="00000400000000000000" pitchFamily="2" charset="-78"/>
              </a:rPr>
              <a:t>s </a:t>
            </a:r>
            <a:r>
              <a:rPr lang="fa-IR" sz="2000" dirty="0" smtClean="0">
                <a:cs typeface="B Nazanin" panose="00000400000000000000" pitchFamily="2" charset="-78"/>
              </a:rPr>
              <a:t> را </a:t>
            </a:r>
            <a:r>
              <a:rPr lang="fa-IR" sz="2000" dirty="0">
                <a:cs typeface="B Nazanin" panose="00000400000000000000" pitchFamily="2" charset="-78"/>
              </a:rPr>
              <a:t>انتخاب و کوتاه‌ترین فاصله از این گره تا هر یک از گره‌های مجاور آن را محاسبه می‌کنیم و سپس بعد از محاسبه، گره </a:t>
            </a:r>
            <a:r>
              <a:rPr lang="en-US" sz="2000" dirty="0">
                <a:cs typeface="B Nazanin" panose="00000400000000000000" pitchFamily="2" charset="-78"/>
              </a:rPr>
              <a:t>s </a:t>
            </a:r>
            <a:r>
              <a:rPr lang="fa-IR" sz="2000" dirty="0">
                <a:cs typeface="B Nazanin" panose="00000400000000000000" pitchFamily="2" charset="-78"/>
              </a:rPr>
              <a:t>را از لیست حذف </a:t>
            </a:r>
            <a:r>
              <a:rPr lang="fa-IR" sz="2000" dirty="0" smtClean="0">
                <a:cs typeface="B Nazanin" panose="00000400000000000000" pitchFamily="2" charset="-78"/>
              </a:rPr>
              <a:t>می‌کنیم. </a:t>
            </a:r>
            <a:r>
              <a:rPr lang="fa-IR" sz="2000" dirty="0">
                <a:cs typeface="B Nazanin" panose="00000400000000000000" pitchFamily="2" charset="-78"/>
              </a:rPr>
              <a:t>به عنوان مثال در ابتدا </a:t>
            </a:r>
            <a:r>
              <a:rPr lang="fa-IR" sz="2000" dirty="0" smtClean="0">
                <a:cs typeface="B Nazanin" panose="00000400000000000000" pitchFamily="2" charset="-78"/>
              </a:rPr>
              <a:t>فاصله</a:t>
            </a:r>
            <a:r>
              <a:rPr lang="en-US" sz="2000" dirty="0" smtClean="0">
                <a:cs typeface="B Nazanin" panose="00000400000000000000" pitchFamily="2" charset="-78"/>
              </a:rPr>
              <a:t>s </a:t>
            </a:r>
            <a:r>
              <a:rPr lang="fa-IR" sz="2000" dirty="0" smtClean="0">
                <a:cs typeface="B Nazanin" panose="00000400000000000000" pitchFamily="2" charset="-78"/>
              </a:rPr>
              <a:t> تا گره</a:t>
            </a:r>
            <a:r>
              <a:rPr lang="en-US" sz="2000" dirty="0" smtClean="0">
                <a:cs typeface="B Nazanin" panose="00000400000000000000" pitchFamily="2" charset="-78"/>
              </a:rPr>
              <a:t>a </a:t>
            </a:r>
            <a:r>
              <a:rPr lang="fa-IR" sz="2000" dirty="0" smtClean="0">
                <a:cs typeface="B Nazanin" panose="00000400000000000000" pitchFamily="2" charset="-78"/>
              </a:rPr>
              <a:t> برابر </a:t>
            </a:r>
            <a:r>
              <a:rPr lang="fa-IR" sz="2000" dirty="0">
                <a:cs typeface="B Nazanin" panose="00000400000000000000" pitchFamily="2" charset="-78"/>
              </a:rPr>
              <a:t>بینهایت است. در گراف داده شده با عبور از مسیر با وزن 10 می‌توان از </a:t>
            </a:r>
            <a:r>
              <a:rPr lang="fa-IR" sz="2000" dirty="0" smtClean="0">
                <a:cs typeface="B Nazanin" panose="00000400000000000000" pitchFamily="2" charset="-78"/>
              </a:rPr>
              <a:t>گره</a:t>
            </a:r>
            <a:r>
              <a:rPr lang="en-US" sz="2000" dirty="0" smtClean="0">
                <a:cs typeface="B Nazanin" panose="00000400000000000000" pitchFamily="2" charset="-78"/>
              </a:rPr>
              <a:t>s </a:t>
            </a:r>
            <a:r>
              <a:rPr lang="fa-IR" sz="2000" dirty="0" smtClean="0">
                <a:cs typeface="B Nazanin" panose="00000400000000000000" pitchFamily="2" charset="-78"/>
              </a:rPr>
              <a:t> به گره</a:t>
            </a:r>
            <a:r>
              <a:rPr lang="en-US" sz="2000" dirty="0" smtClean="0">
                <a:cs typeface="B Nazanin" panose="00000400000000000000" pitchFamily="2" charset="-78"/>
              </a:rPr>
              <a:t>a </a:t>
            </a:r>
            <a:r>
              <a:rPr lang="fa-IR" sz="2000" dirty="0" smtClean="0">
                <a:cs typeface="B Nazanin" panose="00000400000000000000" pitchFamily="2" charset="-78"/>
              </a:rPr>
              <a:t> رسید </a:t>
            </a:r>
            <a:r>
              <a:rPr lang="fa-IR" sz="2000" dirty="0">
                <a:cs typeface="B Nazanin" panose="00000400000000000000" pitchFamily="2" charset="-78"/>
              </a:rPr>
              <a:t>و از آنجایی که 10 کوچکتر از ∞ (فاصله فعلی </a:t>
            </a:r>
            <a:r>
              <a:rPr lang="fa-IR" sz="2000" dirty="0" smtClean="0">
                <a:cs typeface="B Nazanin" panose="00000400000000000000" pitchFamily="2" charset="-78"/>
              </a:rPr>
              <a:t>گره</a:t>
            </a:r>
            <a:r>
              <a:rPr lang="en-US" sz="2000" dirty="0" smtClean="0">
                <a:cs typeface="B Nazanin" panose="00000400000000000000" pitchFamily="2" charset="-78"/>
              </a:rPr>
              <a:t>s </a:t>
            </a:r>
            <a:r>
              <a:rPr lang="fa-IR" sz="2000" dirty="0" smtClean="0">
                <a:cs typeface="B Nazanin" panose="00000400000000000000" pitchFamily="2" charset="-78"/>
              </a:rPr>
              <a:t> تا گره </a:t>
            </a:r>
            <a:r>
              <a:rPr lang="en-US" sz="2000" dirty="0" smtClean="0">
                <a:cs typeface="B Nazanin" panose="00000400000000000000" pitchFamily="2" charset="-78"/>
              </a:rPr>
              <a:t>a</a:t>
            </a:r>
            <a:r>
              <a:rPr lang="fa-IR" sz="2000" dirty="0" smtClean="0">
                <a:cs typeface="B Nazanin" panose="00000400000000000000" pitchFamily="2" charset="-78"/>
              </a:rPr>
              <a:t>)</a:t>
            </a:r>
            <a:r>
              <a:rPr lang="en-US" sz="2000" dirty="0" smtClean="0">
                <a:cs typeface="B Nazanin" panose="00000400000000000000" pitchFamily="2" charset="-78"/>
              </a:rPr>
              <a:t> </a:t>
            </a:r>
            <a:r>
              <a:rPr lang="fa-IR" sz="2000" dirty="0">
                <a:cs typeface="B Nazanin" panose="00000400000000000000" pitchFamily="2" charset="-78"/>
              </a:rPr>
              <a:t>است پس کوتاه‌ترین فاصله از </a:t>
            </a:r>
            <a:r>
              <a:rPr lang="fa-IR" sz="2000" dirty="0" smtClean="0">
                <a:cs typeface="B Nazanin" panose="00000400000000000000" pitchFamily="2" charset="-78"/>
              </a:rPr>
              <a:t>گره</a:t>
            </a:r>
            <a:r>
              <a:rPr lang="en-US" sz="2000" dirty="0" smtClean="0">
                <a:cs typeface="B Nazanin" panose="00000400000000000000" pitchFamily="2" charset="-78"/>
              </a:rPr>
              <a:t>s </a:t>
            </a:r>
            <a:r>
              <a:rPr lang="fa-IR" sz="2000" dirty="0" smtClean="0">
                <a:cs typeface="B Nazanin" panose="00000400000000000000" pitchFamily="2" charset="-78"/>
              </a:rPr>
              <a:t> تا گره</a:t>
            </a:r>
            <a:r>
              <a:rPr lang="en-US" sz="2000" dirty="0" smtClean="0">
                <a:cs typeface="B Nazanin" panose="00000400000000000000" pitchFamily="2" charset="-78"/>
              </a:rPr>
              <a:t>a </a:t>
            </a:r>
            <a:r>
              <a:rPr lang="fa-IR" sz="2000" dirty="0" smtClean="0">
                <a:cs typeface="B Nazanin" panose="00000400000000000000" pitchFamily="2" charset="-78"/>
              </a:rPr>
              <a:t> در </a:t>
            </a:r>
            <a:r>
              <a:rPr lang="fa-IR" sz="2000" dirty="0">
                <a:cs typeface="B Nazanin" panose="00000400000000000000" pitchFamily="2" charset="-78"/>
              </a:rPr>
              <a:t>لیست فوق، بروز می‌شود. این امر برای </a:t>
            </a:r>
            <a:r>
              <a:rPr lang="fa-IR" sz="2000" dirty="0" smtClean="0">
                <a:cs typeface="B Nazanin" panose="00000400000000000000" pitchFamily="2" charset="-78"/>
              </a:rPr>
              <a:t>گره‌های</a:t>
            </a:r>
            <a:r>
              <a:rPr lang="en-US" sz="2000" dirty="0" smtClean="0">
                <a:cs typeface="B Nazanin" panose="00000400000000000000" pitchFamily="2" charset="-78"/>
              </a:rPr>
              <a:t>b </a:t>
            </a:r>
            <a:r>
              <a:rPr lang="fa-IR" sz="2000" dirty="0" smtClean="0">
                <a:cs typeface="B Nazanin" panose="00000400000000000000" pitchFamily="2" charset="-78"/>
              </a:rPr>
              <a:t> و</a:t>
            </a:r>
            <a:r>
              <a:rPr lang="en-US" sz="2000" dirty="0" smtClean="0">
                <a:cs typeface="B Nazanin" panose="00000400000000000000" pitchFamily="2" charset="-78"/>
              </a:rPr>
              <a:t>d </a:t>
            </a:r>
            <a:r>
              <a:rPr lang="fa-IR" sz="2000" dirty="0" smtClean="0">
                <a:cs typeface="B Nazanin" panose="00000400000000000000" pitchFamily="2" charset="-78"/>
              </a:rPr>
              <a:t> نیز </a:t>
            </a:r>
            <a:r>
              <a:rPr lang="fa-IR" sz="2000" dirty="0">
                <a:cs typeface="B Nazanin" panose="00000400000000000000" pitchFamily="2" charset="-78"/>
              </a:rPr>
              <a:t>که مجاور </a:t>
            </a:r>
            <a:r>
              <a:rPr lang="fa-IR" sz="2000" dirty="0" smtClean="0">
                <a:cs typeface="B Nazanin" panose="00000400000000000000" pitchFamily="2" charset="-78"/>
              </a:rPr>
              <a:t>با</a:t>
            </a:r>
            <a:r>
              <a:rPr lang="en-US" sz="2000" dirty="0" smtClean="0">
                <a:cs typeface="B Nazanin" panose="00000400000000000000" pitchFamily="2" charset="-78"/>
              </a:rPr>
              <a:t>s </a:t>
            </a:r>
            <a:r>
              <a:rPr lang="fa-IR" sz="2000" dirty="0" smtClean="0">
                <a:cs typeface="B Nazanin" panose="00000400000000000000" pitchFamily="2" charset="-78"/>
              </a:rPr>
              <a:t> هستند </a:t>
            </a:r>
            <a:r>
              <a:rPr lang="fa-IR" sz="2000" dirty="0">
                <a:cs typeface="B Nazanin" panose="00000400000000000000" pitchFamily="2" charset="-78"/>
              </a:rPr>
              <a:t>رخ می‌دهد. در نهایت پس از پایان این مرحله به لیست زیر می‌رسیم:</a:t>
            </a:r>
            <a:endParaRPr lang="en-US" sz="2000" dirty="0">
              <a:cs typeface="B Nazanin" panose="00000400000000000000" pitchFamily="2" charset="-78"/>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0086" y="3193579"/>
            <a:ext cx="6659884" cy="3316406"/>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14302" t="9860" r="16641" b="6278"/>
          <a:stretch/>
        </p:blipFill>
        <p:spPr>
          <a:xfrm>
            <a:off x="8038531" y="3499428"/>
            <a:ext cx="3016155" cy="3209705"/>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50</a:t>
            </a:fld>
            <a:endParaRPr lang="en-US"/>
          </a:p>
        </p:txBody>
      </p:sp>
    </p:spTree>
    <p:extLst>
      <p:ext uri="{BB962C8B-B14F-4D97-AF65-F5344CB8AC3E}">
        <p14:creationId xmlns:p14="http://schemas.microsoft.com/office/powerpoint/2010/main" val="28365100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329604"/>
            <a:ext cx="11027390" cy="1154162"/>
          </a:xfrm>
          <a:prstGeom prst="rect">
            <a:avLst/>
          </a:prstGeom>
        </p:spPr>
        <p:txBody>
          <a:bodyPr wrap="square">
            <a:spAutoFit/>
          </a:bodyPr>
          <a:lstStyle/>
          <a:p>
            <a:pPr algn="just" rtl="1">
              <a:lnSpc>
                <a:spcPct val="150000"/>
              </a:lnSpc>
            </a:pPr>
            <a:r>
              <a:rPr lang="fa-IR" sz="2400" dirty="0">
                <a:cs typeface="B Nazanin" panose="00000400000000000000" pitchFamily="2" charset="-78"/>
              </a:rPr>
              <a:t>گراف اولیه نیز به صورت زیر بروز </a:t>
            </a:r>
            <a:r>
              <a:rPr lang="fa-IR" sz="2400" dirty="0" smtClean="0">
                <a:cs typeface="B Nazanin" panose="00000400000000000000" pitchFamily="2" charset="-78"/>
              </a:rPr>
              <a:t>می‌شود:</a:t>
            </a:r>
          </a:p>
          <a:p>
            <a:pPr algn="just" rtl="1">
              <a:lnSpc>
                <a:spcPct val="150000"/>
              </a:lnSpc>
            </a:pPr>
            <a:r>
              <a:rPr lang="fa-IR" sz="2400" dirty="0" smtClean="0">
                <a:cs typeface="B Nazanin" panose="00000400000000000000" pitchFamily="2" charset="-78"/>
              </a:rPr>
              <a:t>داخل هر نود میزان فاصله تا مبدا نوشته شده است</a:t>
            </a:r>
            <a:endParaRPr lang="en-US" sz="2400" dirty="0">
              <a:cs typeface="B Nazanin" panose="00000400000000000000" pitchFamily="2" charset="-78"/>
            </a:endParaRP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6846" r="15349"/>
          <a:stretch/>
        </p:blipFill>
        <p:spPr>
          <a:xfrm>
            <a:off x="777922" y="935129"/>
            <a:ext cx="5172502" cy="5553430"/>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51</a:t>
            </a:fld>
            <a:endParaRPr lang="en-US"/>
          </a:p>
        </p:txBody>
      </p:sp>
    </p:spTree>
    <p:extLst>
      <p:ext uri="{BB962C8B-B14F-4D97-AF65-F5344CB8AC3E}">
        <p14:creationId xmlns:p14="http://schemas.microsoft.com/office/powerpoint/2010/main" val="3635720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329604"/>
            <a:ext cx="11027390" cy="2169825"/>
          </a:xfrm>
          <a:prstGeom prst="rect">
            <a:avLst/>
          </a:prstGeom>
        </p:spPr>
        <p:txBody>
          <a:bodyPr wrap="square">
            <a:spAutoFit/>
          </a:bodyPr>
          <a:lstStyle/>
          <a:p>
            <a:pPr algn="just" rtl="1">
              <a:lnSpc>
                <a:spcPct val="150000"/>
              </a:lnSpc>
            </a:pPr>
            <a:r>
              <a:rPr lang="fa-IR" dirty="0">
                <a:cs typeface="B Nazanin" panose="00000400000000000000" pitchFamily="2" charset="-78"/>
              </a:rPr>
              <a:t>حال در لیست جدیدِ بدست آمده (مرحله 2) گره با فاصله </a:t>
            </a:r>
            <a:r>
              <a:rPr lang="en-US" dirty="0" smtClean="0">
                <a:cs typeface="B Nazanin" panose="00000400000000000000" pitchFamily="2" charset="-78"/>
              </a:rPr>
              <a:t>min</a:t>
            </a:r>
            <a:r>
              <a:rPr lang="fa-IR" dirty="0" smtClean="0">
                <a:cs typeface="B Nazanin" panose="00000400000000000000" pitchFamily="2" charset="-78"/>
              </a:rPr>
              <a:t> (که </a:t>
            </a:r>
            <a:r>
              <a:rPr lang="fa-IR" dirty="0">
                <a:cs typeface="B Nazanin" panose="00000400000000000000" pitchFamily="2" charset="-78"/>
              </a:rPr>
              <a:t>در اینجا </a:t>
            </a:r>
            <a:r>
              <a:rPr lang="fa-IR" dirty="0" smtClean="0">
                <a:cs typeface="B Nazanin" panose="00000400000000000000" pitchFamily="2" charset="-78"/>
              </a:rPr>
              <a:t>گره</a:t>
            </a:r>
            <a:r>
              <a:rPr lang="en-US" dirty="0" smtClean="0">
                <a:cs typeface="B Nazanin" panose="00000400000000000000" pitchFamily="2" charset="-78"/>
              </a:rPr>
              <a:t>a </a:t>
            </a:r>
            <a:r>
              <a:rPr lang="fa-IR" dirty="0" smtClean="0">
                <a:cs typeface="B Nazanin" panose="00000400000000000000" pitchFamily="2" charset="-78"/>
              </a:rPr>
              <a:t> است،) را </a:t>
            </a:r>
            <a:r>
              <a:rPr lang="fa-IR" dirty="0">
                <a:cs typeface="B Nazanin" panose="00000400000000000000" pitchFamily="2" charset="-78"/>
              </a:rPr>
              <a:t>انتخاب کرده و مراحل فوق را روی آن انجام می‌دهیم. یعنی گره </a:t>
            </a:r>
            <a:r>
              <a:rPr lang="en-US" dirty="0">
                <a:cs typeface="B Nazanin" panose="00000400000000000000" pitchFamily="2" charset="-78"/>
              </a:rPr>
              <a:t>a </a:t>
            </a:r>
            <a:r>
              <a:rPr lang="fa-IR" dirty="0" smtClean="0">
                <a:cs typeface="B Nazanin" panose="00000400000000000000" pitchFamily="2" charset="-78"/>
              </a:rPr>
              <a:t> را </a:t>
            </a:r>
            <a:r>
              <a:rPr lang="fa-IR" dirty="0">
                <a:cs typeface="B Nazanin" panose="00000400000000000000" pitchFamily="2" charset="-78"/>
              </a:rPr>
              <a:t>انتخاب و کوتاه‌ترین فاصله از این گره تا هر یک از گره‌های مجاور آن را محاسبه می‌کنیم و سپس بعد از محاسبه، گره </a:t>
            </a:r>
            <a:r>
              <a:rPr lang="en-US" dirty="0" smtClean="0">
                <a:cs typeface="B Nazanin" panose="00000400000000000000" pitchFamily="2" charset="-78"/>
              </a:rPr>
              <a:t>a</a:t>
            </a:r>
            <a:r>
              <a:rPr lang="fa-IR" dirty="0" smtClean="0">
                <a:cs typeface="B Nazanin" panose="00000400000000000000" pitchFamily="2" charset="-78"/>
              </a:rPr>
              <a:t> را </a:t>
            </a:r>
            <a:r>
              <a:rPr lang="fa-IR" dirty="0">
                <a:cs typeface="B Nazanin" panose="00000400000000000000" pitchFamily="2" charset="-78"/>
              </a:rPr>
              <a:t>از لیست حذف می‌کنیم</a:t>
            </a:r>
            <a:r>
              <a:rPr lang="fa-IR" dirty="0" smtClean="0">
                <a:cs typeface="B Nazanin" panose="00000400000000000000" pitchFamily="2" charset="-78"/>
              </a:rPr>
              <a:t>.</a:t>
            </a:r>
            <a:endParaRPr lang="fa-IR" dirty="0">
              <a:cs typeface="B Nazanin" panose="00000400000000000000" pitchFamily="2" charset="-78"/>
            </a:endParaRPr>
          </a:p>
          <a:p>
            <a:pPr algn="just" rtl="1">
              <a:lnSpc>
                <a:spcPct val="150000"/>
              </a:lnSpc>
            </a:pPr>
            <a:r>
              <a:rPr lang="fa-IR" dirty="0">
                <a:cs typeface="B Nazanin" panose="00000400000000000000" pitchFamily="2" charset="-78"/>
              </a:rPr>
              <a:t>تنها گره </a:t>
            </a:r>
            <a:r>
              <a:rPr lang="fa-IR" dirty="0" smtClean="0">
                <a:cs typeface="B Nazanin" panose="00000400000000000000" pitchFamily="2" charset="-78"/>
              </a:rPr>
              <a:t>مجاور</a:t>
            </a:r>
            <a:r>
              <a:rPr lang="en-US" dirty="0" smtClean="0">
                <a:cs typeface="B Nazanin" panose="00000400000000000000" pitchFamily="2" charset="-78"/>
              </a:rPr>
              <a:t>a </a:t>
            </a:r>
            <a:r>
              <a:rPr lang="fa-IR" dirty="0" smtClean="0">
                <a:cs typeface="B Nazanin" panose="00000400000000000000" pitchFamily="2" charset="-78"/>
              </a:rPr>
              <a:t> نود</a:t>
            </a:r>
            <a:r>
              <a:rPr lang="en-US" dirty="0" smtClean="0">
                <a:cs typeface="B Nazanin" panose="00000400000000000000" pitchFamily="2" charset="-78"/>
              </a:rPr>
              <a:t>c </a:t>
            </a:r>
            <a:r>
              <a:rPr lang="fa-IR" dirty="0" smtClean="0">
                <a:cs typeface="B Nazanin" panose="00000400000000000000" pitchFamily="2" charset="-78"/>
              </a:rPr>
              <a:t> است </a:t>
            </a:r>
            <a:r>
              <a:rPr lang="fa-IR" dirty="0">
                <a:cs typeface="B Nazanin" panose="00000400000000000000" pitchFamily="2" charset="-78"/>
              </a:rPr>
              <a:t>که با هزینه 50 می‌توان به آن رفت. همچنین بر اساس لیست، فاصله گره منبع تا </a:t>
            </a:r>
            <a:r>
              <a:rPr lang="en-US" dirty="0">
                <a:cs typeface="B Nazanin" panose="00000400000000000000" pitchFamily="2" charset="-78"/>
              </a:rPr>
              <a:t>c </a:t>
            </a:r>
            <a:r>
              <a:rPr lang="fa-IR" dirty="0" smtClean="0">
                <a:cs typeface="B Nazanin" panose="00000400000000000000" pitchFamily="2" charset="-78"/>
              </a:rPr>
              <a:t> برابر </a:t>
            </a:r>
            <a:r>
              <a:rPr lang="fa-IR" dirty="0">
                <a:cs typeface="B Nazanin" panose="00000400000000000000" pitchFamily="2" charset="-78"/>
              </a:rPr>
              <a:t>بینهایت است. با گذر از یال با وزن 50 که بین دو </a:t>
            </a:r>
            <a:r>
              <a:rPr lang="fa-IR" dirty="0" smtClean="0">
                <a:cs typeface="B Nazanin" panose="00000400000000000000" pitchFamily="2" charset="-78"/>
              </a:rPr>
              <a:t>گره</a:t>
            </a:r>
            <a:r>
              <a:rPr lang="en-US" dirty="0" smtClean="0">
                <a:cs typeface="B Nazanin" panose="00000400000000000000" pitchFamily="2" charset="-78"/>
              </a:rPr>
              <a:t>a </a:t>
            </a:r>
            <a:r>
              <a:rPr lang="fa-IR" dirty="0" smtClean="0">
                <a:cs typeface="B Nazanin" panose="00000400000000000000" pitchFamily="2" charset="-78"/>
              </a:rPr>
              <a:t> و</a:t>
            </a:r>
            <a:r>
              <a:rPr lang="en-US" dirty="0" smtClean="0">
                <a:cs typeface="B Nazanin" panose="00000400000000000000" pitchFamily="2" charset="-78"/>
              </a:rPr>
              <a:t>c </a:t>
            </a:r>
            <a:r>
              <a:rPr lang="fa-IR" dirty="0" smtClean="0">
                <a:cs typeface="B Nazanin" panose="00000400000000000000" pitchFamily="2" charset="-78"/>
              </a:rPr>
              <a:t> است</a:t>
            </a:r>
            <a:r>
              <a:rPr lang="fa-IR" dirty="0">
                <a:cs typeface="B Nazanin" panose="00000400000000000000" pitchFamily="2" charset="-78"/>
              </a:rPr>
              <a:t>، می‌توان با مجموع 60 (10 + 50) از </a:t>
            </a:r>
            <a:r>
              <a:rPr lang="fa-IR" dirty="0" smtClean="0">
                <a:cs typeface="B Nazanin" panose="00000400000000000000" pitchFamily="2" charset="-78"/>
              </a:rPr>
              <a:t>گره</a:t>
            </a:r>
            <a:r>
              <a:rPr lang="en-US" dirty="0" smtClean="0">
                <a:cs typeface="B Nazanin" panose="00000400000000000000" pitchFamily="2" charset="-78"/>
              </a:rPr>
              <a:t>s </a:t>
            </a:r>
            <a:r>
              <a:rPr lang="fa-IR" dirty="0" smtClean="0">
                <a:cs typeface="B Nazanin" panose="00000400000000000000" pitchFamily="2" charset="-78"/>
              </a:rPr>
              <a:t> به </a:t>
            </a:r>
            <a:r>
              <a:rPr lang="fa-IR" dirty="0">
                <a:cs typeface="B Nazanin" panose="00000400000000000000" pitchFamily="2" charset="-78"/>
              </a:rPr>
              <a:t>گره </a:t>
            </a:r>
            <a:r>
              <a:rPr lang="en-US" dirty="0" smtClean="0">
                <a:cs typeface="B Nazanin" panose="00000400000000000000" pitchFamily="2" charset="-78"/>
              </a:rPr>
              <a:t>a</a:t>
            </a:r>
            <a:r>
              <a:rPr lang="fa-IR" dirty="0" smtClean="0">
                <a:cs typeface="B Nazanin" panose="00000400000000000000" pitchFamily="2" charset="-78"/>
              </a:rPr>
              <a:t> و </a:t>
            </a:r>
            <a:r>
              <a:rPr lang="fa-IR" dirty="0">
                <a:cs typeface="B Nazanin" panose="00000400000000000000" pitchFamily="2" charset="-78"/>
              </a:rPr>
              <a:t>سپس به گره </a:t>
            </a:r>
            <a:r>
              <a:rPr lang="en-US" dirty="0" smtClean="0">
                <a:cs typeface="B Nazanin" panose="00000400000000000000" pitchFamily="2" charset="-78"/>
              </a:rPr>
              <a:t>c</a:t>
            </a:r>
            <a:r>
              <a:rPr lang="fa-IR" dirty="0" smtClean="0">
                <a:cs typeface="B Nazanin" panose="00000400000000000000" pitchFamily="2" charset="-78"/>
              </a:rPr>
              <a:t> رسید</a:t>
            </a:r>
            <a:r>
              <a:rPr lang="fa-IR" dirty="0">
                <a:cs typeface="B Nazanin" panose="00000400000000000000" pitchFamily="2" charset="-78"/>
              </a:rPr>
              <a:t>. از آنجایی که 60 از ∞ کوچکتر است </a:t>
            </a:r>
            <a:r>
              <a:rPr lang="fa-IR" dirty="0" smtClean="0">
                <a:cs typeface="B Nazanin" panose="00000400000000000000" pitchFamily="2" charset="-78"/>
              </a:rPr>
              <a:t>می بایست </a:t>
            </a:r>
            <a:r>
              <a:rPr lang="fa-IR" dirty="0">
                <a:cs typeface="B Nazanin" panose="00000400000000000000" pitchFamily="2" charset="-78"/>
              </a:rPr>
              <a:t>لیست و گراف داده شده را بروز کرد.</a:t>
            </a:r>
            <a:endParaRPr lang="en-US" dirty="0">
              <a:cs typeface="B Nazanin" panose="00000400000000000000" pitchFamily="2" charset="-78"/>
            </a:endParaRP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17727"/>
          <a:stretch/>
        </p:blipFill>
        <p:spPr>
          <a:xfrm>
            <a:off x="511491" y="3175535"/>
            <a:ext cx="7677166" cy="3416336"/>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52</a:t>
            </a:fld>
            <a:endParaRPr lang="en-US"/>
          </a:p>
        </p:txBody>
      </p:sp>
    </p:spTree>
    <p:extLst>
      <p:ext uri="{BB962C8B-B14F-4D97-AF65-F5344CB8AC3E}">
        <p14:creationId xmlns:p14="http://schemas.microsoft.com/office/powerpoint/2010/main" val="11019461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579732" y="1329604"/>
            <a:ext cx="11027390" cy="5170646"/>
          </a:xfrm>
          <a:prstGeom prst="rect">
            <a:avLst/>
          </a:prstGeom>
        </p:spPr>
        <p:txBody>
          <a:bodyPr wrap="square">
            <a:spAutoFit/>
          </a:bodyPr>
          <a:lstStyle/>
          <a:p>
            <a:pPr algn="just" rtl="1">
              <a:lnSpc>
                <a:spcPct val="150000"/>
              </a:lnSpc>
            </a:pPr>
            <a:r>
              <a:rPr lang="fa-IR" sz="2000" dirty="0">
                <a:cs typeface="B Nazanin" panose="00000400000000000000" pitchFamily="2" charset="-78"/>
              </a:rPr>
              <a:t>حال در لیست جدیدِ بدست آمده (مرحله 3) گره با فاصله </a:t>
            </a:r>
            <a:r>
              <a:rPr lang="en-US" sz="2000" dirty="0">
                <a:cs typeface="B Nazanin" panose="00000400000000000000" pitchFamily="2" charset="-78"/>
              </a:rPr>
              <a:t>min، </a:t>
            </a:r>
            <a:r>
              <a:rPr lang="fa-IR" sz="2000" dirty="0">
                <a:cs typeface="B Nazanin" panose="00000400000000000000" pitchFamily="2" charset="-78"/>
              </a:rPr>
              <a:t>که در اینجا گره </a:t>
            </a:r>
            <a:r>
              <a:rPr lang="en-US" sz="2000" dirty="0" smtClean="0">
                <a:cs typeface="B Nazanin" panose="00000400000000000000" pitchFamily="2" charset="-78"/>
              </a:rPr>
              <a:t>d</a:t>
            </a:r>
            <a:r>
              <a:rPr lang="fa-IR" sz="2000" dirty="0" smtClean="0">
                <a:cs typeface="B Nazanin" panose="00000400000000000000" pitchFamily="2" charset="-78"/>
              </a:rPr>
              <a:t> است</a:t>
            </a:r>
            <a:r>
              <a:rPr lang="fa-IR" sz="2000" dirty="0">
                <a:cs typeface="B Nazanin" panose="00000400000000000000" pitchFamily="2" charset="-78"/>
              </a:rPr>
              <a:t>، را انتخاب کرده و مراحل فوق را روی آن انجام می‌دهیم. یعنی </a:t>
            </a:r>
            <a:r>
              <a:rPr lang="fa-IR" sz="2000" dirty="0" smtClean="0">
                <a:cs typeface="B Nazanin" panose="00000400000000000000" pitchFamily="2" charset="-78"/>
              </a:rPr>
              <a:t>گره</a:t>
            </a:r>
            <a:r>
              <a:rPr lang="en-US" sz="2000" dirty="0" smtClean="0">
                <a:cs typeface="B Nazanin" panose="00000400000000000000" pitchFamily="2" charset="-78"/>
              </a:rPr>
              <a:t>d </a:t>
            </a:r>
            <a:r>
              <a:rPr lang="fa-IR" sz="2000" dirty="0" smtClean="0">
                <a:cs typeface="B Nazanin" panose="00000400000000000000" pitchFamily="2" charset="-78"/>
              </a:rPr>
              <a:t> را </a:t>
            </a:r>
            <a:r>
              <a:rPr lang="fa-IR" sz="2000" dirty="0">
                <a:cs typeface="B Nazanin" panose="00000400000000000000" pitchFamily="2" charset="-78"/>
              </a:rPr>
              <a:t>انتخاب و کوتاه‌ترین فاصله از این گره تا هر یک از گره‌های مجاور آن را محاسبه می‌کنیم و سپس بعد از محاسبه، گره </a:t>
            </a:r>
            <a:r>
              <a:rPr lang="en-US" sz="2000" dirty="0">
                <a:cs typeface="B Nazanin" panose="00000400000000000000" pitchFamily="2" charset="-78"/>
              </a:rPr>
              <a:t>d </a:t>
            </a:r>
            <a:r>
              <a:rPr lang="fa-IR" sz="2000" dirty="0">
                <a:cs typeface="B Nazanin" panose="00000400000000000000" pitchFamily="2" charset="-78"/>
              </a:rPr>
              <a:t>را از لیست حذف می‌کنیم.</a:t>
            </a:r>
          </a:p>
          <a:p>
            <a:pPr algn="just" rtl="1">
              <a:lnSpc>
                <a:spcPct val="150000"/>
              </a:lnSpc>
            </a:pPr>
            <a:endParaRPr lang="fa-IR" sz="2000" dirty="0">
              <a:cs typeface="B Nazanin" panose="00000400000000000000" pitchFamily="2" charset="-78"/>
            </a:endParaRPr>
          </a:p>
          <a:p>
            <a:pPr algn="just" rtl="1">
              <a:lnSpc>
                <a:spcPct val="150000"/>
              </a:lnSpc>
            </a:pPr>
            <a:r>
              <a:rPr lang="en-US" sz="2000" dirty="0">
                <a:cs typeface="B Nazanin" panose="00000400000000000000" pitchFamily="2" charset="-78"/>
              </a:rPr>
              <a:t>c </a:t>
            </a:r>
            <a:r>
              <a:rPr lang="fa-IR" sz="2000" dirty="0">
                <a:cs typeface="B Nazanin" panose="00000400000000000000" pitchFamily="2" charset="-78"/>
              </a:rPr>
              <a:t> و</a:t>
            </a:r>
            <a:r>
              <a:rPr lang="en-US" sz="2000" dirty="0">
                <a:cs typeface="B Nazanin" panose="00000400000000000000" pitchFamily="2" charset="-78"/>
              </a:rPr>
              <a:t>b </a:t>
            </a:r>
            <a:r>
              <a:rPr lang="fa-IR" sz="2000" dirty="0" smtClean="0">
                <a:cs typeface="B Nazanin" panose="00000400000000000000" pitchFamily="2" charset="-78"/>
              </a:rPr>
              <a:t> گره‌های </a:t>
            </a:r>
            <a:r>
              <a:rPr lang="fa-IR" sz="2000" dirty="0">
                <a:cs typeface="B Nazanin" panose="00000400000000000000" pitchFamily="2" charset="-78"/>
              </a:rPr>
              <a:t>مجاور </a:t>
            </a:r>
            <a:r>
              <a:rPr lang="en-US" sz="2000" dirty="0" smtClean="0">
                <a:cs typeface="B Nazanin" panose="00000400000000000000" pitchFamily="2" charset="-78"/>
              </a:rPr>
              <a:t>d</a:t>
            </a:r>
            <a:r>
              <a:rPr lang="fa-IR" sz="2000" dirty="0" smtClean="0">
                <a:cs typeface="B Nazanin" panose="00000400000000000000" pitchFamily="2" charset="-78"/>
              </a:rPr>
              <a:t> هستند</a:t>
            </a:r>
            <a:r>
              <a:rPr lang="fa-IR" sz="2000" dirty="0">
                <a:cs typeface="B Nazanin" panose="00000400000000000000" pitchFamily="2" charset="-78"/>
              </a:rPr>
              <a:t>. از گره منبع تا </a:t>
            </a:r>
            <a:r>
              <a:rPr lang="fa-IR" sz="2000" dirty="0" smtClean="0">
                <a:cs typeface="B Nazanin" panose="00000400000000000000" pitchFamily="2" charset="-78"/>
              </a:rPr>
              <a:t>گره</a:t>
            </a:r>
            <a:r>
              <a:rPr lang="en-US" sz="2000" dirty="0" smtClean="0">
                <a:cs typeface="B Nazanin" panose="00000400000000000000" pitchFamily="2" charset="-78"/>
              </a:rPr>
              <a:t>d </a:t>
            </a:r>
            <a:r>
              <a:rPr lang="fa-IR" sz="2000" dirty="0" smtClean="0">
                <a:cs typeface="B Nazanin" panose="00000400000000000000" pitchFamily="2" charset="-78"/>
              </a:rPr>
              <a:t> به </a:t>
            </a:r>
            <a:r>
              <a:rPr lang="fa-IR" sz="2000" dirty="0">
                <a:cs typeface="B Nazanin" panose="00000400000000000000" pitchFamily="2" charset="-78"/>
              </a:rPr>
              <a:t>اندازه </a:t>
            </a:r>
            <a:r>
              <a:rPr lang="fa-IR" sz="2000" dirty="0" smtClean="0">
                <a:cs typeface="B Nazanin" panose="00000400000000000000" pitchFamily="2" charset="-78"/>
              </a:rPr>
              <a:t>30 تا </a:t>
            </a:r>
            <a:r>
              <a:rPr lang="fa-IR" sz="2000" dirty="0">
                <a:cs typeface="B Nazanin" panose="00000400000000000000" pitchFamily="2" charset="-78"/>
              </a:rPr>
              <a:t>هزینه دارد. حال اگر بخواهیم در ادامه‌اش از گره </a:t>
            </a:r>
            <a:r>
              <a:rPr lang="en-US" sz="2000" dirty="0">
                <a:cs typeface="B Nazanin" panose="00000400000000000000" pitchFamily="2" charset="-78"/>
              </a:rPr>
              <a:t>d </a:t>
            </a:r>
            <a:r>
              <a:rPr lang="fa-IR" sz="2000" dirty="0" smtClean="0">
                <a:cs typeface="B Nazanin" panose="00000400000000000000" pitchFamily="2" charset="-78"/>
              </a:rPr>
              <a:t> به </a:t>
            </a:r>
            <a:r>
              <a:rPr lang="fa-IR" sz="2000" dirty="0">
                <a:cs typeface="B Nazanin" panose="00000400000000000000" pitchFamily="2" charset="-78"/>
              </a:rPr>
              <a:t>گره </a:t>
            </a:r>
            <a:r>
              <a:rPr lang="en-US" sz="2000" dirty="0">
                <a:cs typeface="B Nazanin" panose="00000400000000000000" pitchFamily="2" charset="-78"/>
              </a:rPr>
              <a:t>b </a:t>
            </a:r>
            <a:r>
              <a:rPr lang="fa-IR" sz="2000" dirty="0" smtClean="0">
                <a:cs typeface="B Nazanin" panose="00000400000000000000" pitchFamily="2" charset="-78"/>
              </a:rPr>
              <a:t> برویم </a:t>
            </a:r>
            <a:r>
              <a:rPr lang="fa-IR" sz="2000" dirty="0">
                <a:cs typeface="B Nazanin" panose="00000400000000000000" pitchFamily="2" charset="-78"/>
              </a:rPr>
              <a:t>با توجه به اینکه </a:t>
            </a:r>
            <a:r>
              <a:rPr lang="fa-IR" sz="2000" dirty="0" smtClean="0">
                <a:cs typeface="B Nazanin" panose="00000400000000000000" pitchFamily="2" charset="-78"/>
              </a:rPr>
              <a:t>هزینه</a:t>
            </a:r>
            <a:r>
              <a:rPr lang="en-US" sz="2000" dirty="0" smtClean="0">
                <a:cs typeface="B Nazanin" panose="00000400000000000000" pitchFamily="2" charset="-78"/>
              </a:rPr>
              <a:t>d </a:t>
            </a:r>
            <a:r>
              <a:rPr lang="fa-IR" sz="2000" dirty="0" smtClean="0">
                <a:cs typeface="B Nazanin" panose="00000400000000000000" pitchFamily="2" charset="-78"/>
              </a:rPr>
              <a:t> تا</a:t>
            </a:r>
            <a:r>
              <a:rPr lang="en-US" sz="2000" dirty="0" smtClean="0">
                <a:cs typeface="B Nazanin" panose="00000400000000000000" pitchFamily="2" charset="-78"/>
              </a:rPr>
              <a:t>b </a:t>
            </a:r>
            <a:r>
              <a:rPr lang="fa-IR" sz="2000" dirty="0" smtClean="0">
                <a:cs typeface="B Nazanin" panose="00000400000000000000" pitchFamily="2" charset="-78"/>
              </a:rPr>
              <a:t> برابر </a:t>
            </a:r>
            <a:r>
              <a:rPr lang="fa-IR" sz="2000" dirty="0">
                <a:cs typeface="B Nazanin" panose="00000400000000000000" pitchFamily="2" charset="-78"/>
              </a:rPr>
              <a:t>60 است، در نتیجه هزینه </a:t>
            </a:r>
            <a:r>
              <a:rPr lang="fa-IR" sz="2000" dirty="0" smtClean="0">
                <a:cs typeface="B Nazanin" panose="00000400000000000000" pitchFamily="2" charset="-78"/>
              </a:rPr>
              <a:t>مسیر</a:t>
            </a:r>
            <a:r>
              <a:rPr lang="en-US" sz="2000" dirty="0" smtClean="0">
                <a:cs typeface="B Nazanin" panose="00000400000000000000" pitchFamily="2" charset="-78"/>
              </a:rPr>
              <a:t>s-</a:t>
            </a:r>
            <a:r>
              <a:rPr lang="en-US" sz="2000" dirty="0">
                <a:cs typeface="B Nazanin" panose="00000400000000000000" pitchFamily="2" charset="-78"/>
              </a:rPr>
              <a:t>&gt;d-&gt;b </a:t>
            </a:r>
            <a:r>
              <a:rPr lang="fa-IR" sz="2000" dirty="0" smtClean="0">
                <a:cs typeface="B Nazanin" panose="00000400000000000000" pitchFamily="2" charset="-78"/>
              </a:rPr>
              <a:t> برابر </a:t>
            </a:r>
            <a:r>
              <a:rPr lang="fa-IR" sz="2000" dirty="0">
                <a:cs typeface="B Nazanin" panose="00000400000000000000" pitchFamily="2" charset="-78"/>
              </a:rPr>
              <a:t>30 + 60 یعنی 90 است. این هزینه کمتر از هزینه مسیر فعلی‌اش یعنی </a:t>
            </a:r>
            <a:r>
              <a:rPr lang="fa-IR" sz="2000" dirty="0" smtClean="0">
                <a:cs typeface="B Nazanin" panose="00000400000000000000" pitchFamily="2" charset="-78"/>
              </a:rPr>
              <a:t>مسیر</a:t>
            </a:r>
            <a:r>
              <a:rPr lang="en-US" sz="2000" dirty="0" smtClean="0">
                <a:cs typeface="B Nazanin" panose="00000400000000000000" pitchFamily="2" charset="-78"/>
              </a:rPr>
              <a:t>s-</a:t>
            </a:r>
            <a:r>
              <a:rPr lang="en-US" sz="2000" dirty="0">
                <a:cs typeface="B Nazanin" panose="00000400000000000000" pitchFamily="2" charset="-78"/>
              </a:rPr>
              <a:t>&gt;b </a:t>
            </a:r>
            <a:r>
              <a:rPr lang="fa-IR" sz="2000" dirty="0" smtClean="0">
                <a:cs typeface="B Nazanin" panose="00000400000000000000" pitchFamily="2" charset="-78"/>
              </a:rPr>
              <a:t> است</a:t>
            </a:r>
            <a:r>
              <a:rPr lang="fa-IR" sz="2000" dirty="0">
                <a:cs typeface="B Nazanin" panose="00000400000000000000" pitchFamily="2" charset="-78"/>
              </a:rPr>
              <a:t>. در نتیجه مسیر با هزینه کمتر را در لیست و گراف‌مان بروز می‌کنیم.</a:t>
            </a:r>
          </a:p>
          <a:p>
            <a:pPr algn="just" rtl="1">
              <a:lnSpc>
                <a:spcPct val="150000"/>
              </a:lnSpc>
            </a:pPr>
            <a:endParaRPr lang="fa-IR" sz="2000" dirty="0">
              <a:cs typeface="B Nazanin" panose="00000400000000000000" pitchFamily="2" charset="-78"/>
            </a:endParaRPr>
          </a:p>
          <a:p>
            <a:pPr algn="just" rtl="1">
              <a:lnSpc>
                <a:spcPct val="150000"/>
              </a:lnSpc>
            </a:pPr>
            <a:r>
              <a:rPr lang="fa-IR" sz="2000" dirty="0">
                <a:cs typeface="B Nazanin" panose="00000400000000000000" pitchFamily="2" charset="-78"/>
              </a:rPr>
              <a:t>حال اگر بخواهیم بعد از اینکه از گره منبع به </a:t>
            </a:r>
            <a:r>
              <a:rPr lang="fa-IR" sz="2000" dirty="0" smtClean="0">
                <a:cs typeface="B Nazanin" panose="00000400000000000000" pitchFamily="2" charset="-78"/>
              </a:rPr>
              <a:t>گره</a:t>
            </a:r>
            <a:r>
              <a:rPr lang="en-US" sz="2000" dirty="0" smtClean="0">
                <a:cs typeface="B Nazanin" panose="00000400000000000000" pitchFamily="2" charset="-78"/>
              </a:rPr>
              <a:t>d </a:t>
            </a:r>
            <a:r>
              <a:rPr lang="fa-IR" sz="2000" dirty="0" smtClean="0">
                <a:cs typeface="B Nazanin" panose="00000400000000000000" pitchFamily="2" charset="-78"/>
              </a:rPr>
              <a:t> آمدیم</a:t>
            </a:r>
            <a:r>
              <a:rPr lang="fa-IR" sz="2000" dirty="0">
                <a:cs typeface="B Nazanin" panose="00000400000000000000" pitchFamily="2" charset="-78"/>
              </a:rPr>
              <a:t>، </a:t>
            </a:r>
            <a:r>
              <a:rPr lang="fa-IR" sz="2000" dirty="0" smtClean="0">
                <a:cs typeface="B Nazanin" panose="00000400000000000000" pitchFamily="2" charset="-78"/>
              </a:rPr>
              <a:t>از</a:t>
            </a:r>
            <a:r>
              <a:rPr lang="en-US" sz="2000" dirty="0" smtClean="0">
                <a:cs typeface="B Nazanin" panose="00000400000000000000" pitchFamily="2" charset="-78"/>
              </a:rPr>
              <a:t>d </a:t>
            </a:r>
            <a:r>
              <a:rPr lang="fa-IR" sz="2000" dirty="0" smtClean="0">
                <a:cs typeface="B Nazanin" panose="00000400000000000000" pitchFamily="2" charset="-78"/>
              </a:rPr>
              <a:t>به</a:t>
            </a:r>
            <a:r>
              <a:rPr lang="en-US" sz="2000" dirty="0" smtClean="0">
                <a:cs typeface="B Nazanin" panose="00000400000000000000" pitchFamily="2" charset="-78"/>
              </a:rPr>
              <a:t>c </a:t>
            </a:r>
            <a:r>
              <a:rPr lang="fa-IR" sz="2000" dirty="0" smtClean="0">
                <a:cs typeface="B Nazanin" panose="00000400000000000000" pitchFamily="2" charset="-78"/>
              </a:rPr>
              <a:t> برویم</a:t>
            </a:r>
            <a:r>
              <a:rPr lang="fa-IR" sz="2000" dirty="0">
                <a:cs typeface="B Nazanin" panose="00000400000000000000" pitchFamily="2" charset="-78"/>
              </a:rPr>
              <a:t>، با توجه به اینکه </a:t>
            </a:r>
            <a:r>
              <a:rPr lang="fa-IR" sz="2000" dirty="0" smtClean="0">
                <a:cs typeface="B Nazanin" panose="00000400000000000000" pitchFamily="2" charset="-78"/>
              </a:rPr>
              <a:t>هزینه</a:t>
            </a:r>
            <a:r>
              <a:rPr lang="en-US" sz="2000" dirty="0" smtClean="0">
                <a:cs typeface="B Nazanin" panose="00000400000000000000" pitchFamily="2" charset="-78"/>
              </a:rPr>
              <a:t>d </a:t>
            </a:r>
            <a:r>
              <a:rPr lang="fa-IR" sz="2000" dirty="0" smtClean="0">
                <a:cs typeface="B Nazanin" panose="00000400000000000000" pitchFamily="2" charset="-78"/>
              </a:rPr>
              <a:t> تا</a:t>
            </a:r>
            <a:r>
              <a:rPr lang="en-US" sz="2000" dirty="0" smtClean="0">
                <a:cs typeface="B Nazanin" panose="00000400000000000000" pitchFamily="2" charset="-78"/>
              </a:rPr>
              <a:t>c </a:t>
            </a:r>
            <a:r>
              <a:rPr lang="fa-IR" sz="2000" dirty="0" smtClean="0">
                <a:cs typeface="B Nazanin" panose="00000400000000000000" pitchFamily="2" charset="-78"/>
              </a:rPr>
              <a:t> برابر </a:t>
            </a:r>
            <a:r>
              <a:rPr lang="fa-IR" sz="2000" dirty="0">
                <a:cs typeface="B Nazanin" panose="00000400000000000000" pitchFamily="2" charset="-78"/>
              </a:rPr>
              <a:t>20 است در نتیجه هزینه مسیر </a:t>
            </a:r>
            <a:r>
              <a:rPr lang="en-US" sz="2000" dirty="0">
                <a:cs typeface="B Nazanin" panose="00000400000000000000" pitchFamily="2" charset="-78"/>
              </a:rPr>
              <a:t>s-&gt;d-&gt;c </a:t>
            </a:r>
            <a:r>
              <a:rPr lang="fa-IR" sz="2000" dirty="0">
                <a:cs typeface="B Nazanin" panose="00000400000000000000" pitchFamily="2" charset="-78"/>
              </a:rPr>
              <a:t>برابر 30 + 20 یعنی 50 است. این هزینه کمتر از هزینه مسیر فعلی‌اش یعنی مسیر </a:t>
            </a:r>
            <a:r>
              <a:rPr lang="en-US" sz="2000" dirty="0">
                <a:cs typeface="B Nazanin" panose="00000400000000000000" pitchFamily="2" charset="-78"/>
              </a:rPr>
              <a:t>s-&gt;a-&gt;c </a:t>
            </a:r>
            <a:r>
              <a:rPr lang="fa-IR" sz="2000" dirty="0" smtClean="0">
                <a:cs typeface="B Nazanin" panose="00000400000000000000" pitchFamily="2" charset="-78"/>
              </a:rPr>
              <a:t> است</a:t>
            </a:r>
            <a:r>
              <a:rPr lang="fa-IR" sz="2000" dirty="0">
                <a:cs typeface="B Nazanin" panose="00000400000000000000" pitchFamily="2" charset="-78"/>
              </a:rPr>
              <a:t>. در نتیجه مسیر با هزینه کمتر را در لیست و گراف‌مان بروز می‌کنیم. به شکل زیر توجه کنید.</a:t>
            </a:r>
            <a:endParaRPr lang="en-US" sz="20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53</a:t>
            </a:fld>
            <a:endParaRPr lang="en-US"/>
          </a:p>
        </p:txBody>
      </p:sp>
    </p:spTree>
    <p:extLst>
      <p:ext uri="{BB962C8B-B14F-4D97-AF65-F5344CB8AC3E}">
        <p14:creationId xmlns:p14="http://schemas.microsoft.com/office/powerpoint/2010/main" val="8162780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15944"/>
          <a:stretch/>
        </p:blipFill>
        <p:spPr>
          <a:xfrm>
            <a:off x="398565" y="1201003"/>
            <a:ext cx="10986763" cy="4995081"/>
          </a:xfrm>
          <a:prstGeom prst="rect">
            <a:avLst/>
          </a:prstGeom>
        </p:spPr>
      </p:pic>
      <p:sp>
        <p:nvSpPr>
          <p:cNvPr id="5" name="Slide Number Placeholder 4"/>
          <p:cNvSpPr>
            <a:spLocks noGrp="1"/>
          </p:cNvSpPr>
          <p:nvPr>
            <p:ph type="sldNum" sz="quarter" idx="12"/>
          </p:nvPr>
        </p:nvSpPr>
        <p:spPr/>
        <p:txBody>
          <a:bodyPr/>
          <a:lstStyle/>
          <a:p>
            <a:fld id="{EA59E14A-CF6C-4BA0-B9C8-7EB443BEE51E}" type="slidenum">
              <a:rPr lang="en-US" smtClean="0"/>
              <a:t>54</a:t>
            </a:fld>
            <a:endParaRPr lang="en-US"/>
          </a:p>
        </p:txBody>
      </p:sp>
    </p:spTree>
    <p:extLst>
      <p:ext uri="{BB962C8B-B14F-4D97-AF65-F5344CB8AC3E}">
        <p14:creationId xmlns:p14="http://schemas.microsoft.com/office/powerpoint/2010/main" val="2414236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641445" y="1305342"/>
            <a:ext cx="10965677" cy="4524315"/>
          </a:xfrm>
          <a:prstGeom prst="rect">
            <a:avLst/>
          </a:prstGeom>
        </p:spPr>
        <p:txBody>
          <a:bodyPr wrap="square">
            <a:spAutoFit/>
          </a:bodyPr>
          <a:lstStyle/>
          <a:p>
            <a:pPr algn="just" rtl="1"/>
            <a:r>
              <a:rPr lang="fa-IR" sz="2400" dirty="0">
                <a:cs typeface="B Nazanin" panose="00000400000000000000" pitchFamily="2" charset="-78"/>
              </a:rPr>
              <a:t>حال در لیست جدیدِ بدست آمده (مرحله 4) گره با فاصله </a:t>
            </a:r>
            <a:r>
              <a:rPr lang="en-US" sz="2400" dirty="0">
                <a:cs typeface="B Nazanin" panose="00000400000000000000" pitchFamily="2" charset="-78"/>
              </a:rPr>
              <a:t>min، </a:t>
            </a:r>
            <a:r>
              <a:rPr lang="fa-IR" sz="2400" dirty="0">
                <a:cs typeface="B Nazanin" panose="00000400000000000000" pitchFamily="2" charset="-78"/>
              </a:rPr>
              <a:t>که در اینجا </a:t>
            </a:r>
            <a:r>
              <a:rPr lang="fa-IR" sz="2400" dirty="0" smtClean="0">
                <a:cs typeface="B Nazanin" panose="00000400000000000000" pitchFamily="2" charset="-78"/>
              </a:rPr>
              <a:t>گره</a:t>
            </a:r>
            <a:r>
              <a:rPr lang="en-US" sz="2400" dirty="0" smtClean="0">
                <a:cs typeface="B Nazanin" panose="00000400000000000000" pitchFamily="2" charset="-78"/>
              </a:rPr>
              <a:t>c </a:t>
            </a:r>
            <a:r>
              <a:rPr lang="fa-IR" sz="2400" dirty="0" smtClean="0">
                <a:cs typeface="B Nazanin" panose="00000400000000000000" pitchFamily="2" charset="-78"/>
              </a:rPr>
              <a:t> است</a:t>
            </a:r>
            <a:r>
              <a:rPr lang="fa-IR" sz="2400" dirty="0">
                <a:cs typeface="B Nazanin" panose="00000400000000000000" pitchFamily="2" charset="-78"/>
              </a:rPr>
              <a:t>، را انتخاب کرده و مراحل فوق را روی آن انجام می‌دهیم. یعنی </a:t>
            </a:r>
            <a:r>
              <a:rPr lang="fa-IR" sz="2400" dirty="0" smtClean="0">
                <a:cs typeface="B Nazanin" panose="00000400000000000000" pitchFamily="2" charset="-78"/>
              </a:rPr>
              <a:t>گره</a:t>
            </a:r>
            <a:r>
              <a:rPr lang="en-US" sz="2400" dirty="0" smtClean="0">
                <a:cs typeface="B Nazanin" panose="00000400000000000000" pitchFamily="2" charset="-78"/>
              </a:rPr>
              <a:t>c </a:t>
            </a:r>
            <a:r>
              <a:rPr lang="fa-IR" sz="2400" dirty="0" smtClean="0">
                <a:cs typeface="B Nazanin" panose="00000400000000000000" pitchFamily="2" charset="-78"/>
              </a:rPr>
              <a:t> را </a:t>
            </a:r>
            <a:r>
              <a:rPr lang="fa-IR" sz="2400" dirty="0">
                <a:cs typeface="B Nazanin" panose="00000400000000000000" pitchFamily="2" charset="-78"/>
              </a:rPr>
              <a:t>انتخاب و کوتاه‌ترین فاصله از این گره تا هر یک از گره‌های مجاور آن را محاسبه می‌کنیم و سپس بعد از محاسبه، </a:t>
            </a:r>
            <a:r>
              <a:rPr lang="fa-IR" sz="2400" dirty="0" smtClean="0">
                <a:cs typeface="B Nazanin" panose="00000400000000000000" pitchFamily="2" charset="-78"/>
              </a:rPr>
              <a:t>گره</a:t>
            </a:r>
            <a:r>
              <a:rPr lang="en-US" sz="2400" dirty="0" smtClean="0">
                <a:cs typeface="B Nazanin" panose="00000400000000000000" pitchFamily="2" charset="-78"/>
              </a:rPr>
              <a:t>c </a:t>
            </a:r>
            <a:r>
              <a:rPr lang="fa-IR" sz="2400" dirty="0" smtClean="0">
                <a:cs typeface="B Nazanin" panose="00000400000000000000" pitchFamily="2" charset="-78"/>
              </a:rPr>
              <a:t> را </a:t>
            </a:r>
            <a:r>
              <a:rPr lang="fa-IR" sz="2400" dirty="0">
                <a:cs typeface="B Nazanin" panose="00000400000000000000" pitchFamily="2" charset="-78"/>
              </a:rPr>
              <a:t>از لیست حذف می‌کنیم.</a:t>
            </a:r>
          </a:p>
          <a:p>
            <a:pPr algn="just" rtl="1"/>
            <a:endParaRPr lang="fa-IR" sz="2400" dirty="0">
              <a:cs typeface="B Nazanin" panose="00000400000000000000" pitchFamily="2" charset="-78"/>
            </a:endParaRPr>
          </a:p>
          <a:p>
            <a:pPr algn="just" rtl="1"/>
            <a:r>
              <a:rPr lang="fa-IR" sz="2400" dirty="0">
                <a:cs typeface="B Nazanin" panose="00000400000000000000" pitchFamily="2" charset="-78"/>
              </a:rPr>
              <a:t>تنها گره </a:t>
            </a:r>
            <a:r>
              <a:rPr lang="fa-IR" sz="2400" dirty="0" smtClean="0">
                <a:cs typeface="B Nazanin" panose="00000400000000000000" pitchFamily="2" charset="-78"/>
              </a:rPr>
              <a:t>مجاور</a:t>
            </a:r>
            <a:r>
              <a:rPr lang="en-US" sz="2400" dirty="0" smtClean="0">
                <a:cs typeface="B Nazanin" panose="00000400000000000000" pitchFamily="2" charset="-78"/>
              </a:rPr>
              <a:t>c </a:t>
            </a:r>
            <a:r>
              <a:rPr lang="fa-IR" sz="2400" dirty="0" smtClean="0">
                <a:cs typeface="B Nazanin" panose="00000400000000000000" pitchFamily="2" charset="-78"/>
              </a:rPr>
              <a:t> نود</a:t>
            </a:r>
            <a:r>
              <a:rPr lang="en-US" sz="2400" dirty="0" smtClean="0">
                <a:cs typeface="B Nazanin" panose="00000400000000000000" pitchFamily="2" charset="-78"/>
              </a:rPr>
              <a:t>b </a:t>
            </a:r>
            <a:r>
              <a:rPr lang="fa-IR" sz="2400" dirty="0" smtClean="0">
                <a:cs typeface="B Nazanin" panose="00000400000000000000" pitchFamily="2" charset="-78"/>
              </a:rPr>
              <a:t> است </a:t>
            </a:r>
            <a:r>
              <a:rPr lang="fa-IR" sz="2400" dirty="0">
                <a:cs typeface="B Nazanin" panose="00000400000000000000" pitchFamily="2" charset="-78"/>
              </a:rPr>
              <a:t>که با هزینه 10 می‌توان به آن رفت. حال با توجه به اینکه کوتاه‌ترین مسیر از منبع تا نود </a:t>
            </a:r>
            <a:r>
              <a:rPr lang="en-US" sz="2400" dirty="0">
                <a:cs typeface="B Nazanin" panose="00000400000000000000" pitchFamily="2" charset="-78"/>
              </a:rPr>
              <a:t>c </a:t>
            </a:r>
            <a:r>
              <a:rPr lang="fa-IR" sz="2400" dirty="0">
                <a:cs typeface="B Nazanin" panose="00000400000000000000" pitchFamily="2" charset="-78"/>
              </a:rPr>
              <a:t>برابر 50 است (بر اساس آخرین بروز رسانی لیست) در نتیجه می‌توان با رفتن از </a:t>
            </a:r>
            <a:r>
              <a:rPr lang="fa-IR" sz="2400" dirty="0" smtClean="0">
                <a:cs typeface="B Nazanin" panose="00000400000000000000" pitchFamily="2" charset="-78"/>
              </a:rPr>
              <a:t>گره</a:t>
            </a:r>
            <a:r>
              <a:rPr lang="en-US" sz="2400" dirty="0" smtClean="0">
                <a:cs typeface="B Nazanin" panose="00000400000000000000" pitchFamily="2" charset="-78"/>
              </a:rPr>
              <a:t>c </a:t>
            </a:r>
            <a:r>
              <a:rPr lang="fa-IR" sz="2400" dirty="0" smtClean="0">
                <a:cs typeface="B Nazanin" panose="00000400000000000000" pitchFamily="2" charset="-78"/>
              </a:rPr>
              <a:t> به </a:t>
            </a:r>
            <a:r>
              <a:rPr lang="en-US" sz="2400" dirty="0" smtClean="0">
                <a:cs typeface="B Nazanin" panose="00000400000000000000" pitchFamily="2" charset="-78"/>
              </a:rPr>
              <a:t>b</a:t>
            </a:r>
            <a:r>
              <a:rPr lang="en-US" sz="2400" dirty="0">
                <a:cs typeface="B Nazanin" panose="00000400000000000000" pitchFamily="2" charset="-78"/>
              </a:rPr>
              <a:t>، </a:t>
            </a:r>
            <a:r>
              <a:rPr lang="fa-IR" sz="2400" dirty="0">
                <a:cs typeface="B Nazanin" panose="00000400000000000000" pitchFamily="2" charset="-78"/>
              </a:rPr>
              <a:t>یعنی با هزینه 50 + 10 = 60، از گره منبع به گره </a:t>
            </a:r>
            <a:r>
              <a:rPr lang="en-US" sz="2400" dirty="0">
                <a:cs typeface="B Nazanin" panose="00000400000000000000" pitchFamily="2" charset="-78"/>
              </a:rPr>
              <a:t>b </a:t>
            </a:r>
            <a:r>
              <a:rPr lang="fa-IR" sz="2400" dirty="0">
                <a:cs typeface="B Nazanin" panose="00000400000000000000" pitchFamily="2" charset="-78"/>
              </a:rPr>
              <a:t>رفت. </a:t>
            </a:r>
            <a:r>
              <a:rPr lang="en-US" sz="2400" dirty="0" smtClean="0">
                <a:cs typeface="B Nazanin" panose="00000400000000000000" pitchFamily="2" charset="-78"/>
              </a:rPr>
              <a:t>s-</a:t>
            </a:r>
            <a:r>
              <a:rPr lang="en-US" sz="2400" dirty="0">
                <a:cs typeface="B Nazanin" panose="00000400000000000000" pitchFamily="2" charset="-78"/>
              </a:rPr>
              <a:t>&gt;d-&gt;c-&gt;</a:t>
            </a:r>
            <a:r>
              <a:rPr lang="en-US" sz="2400" dirty="0" smtClean="0">
                <a:cs typeface="B Nazanin" panose="00000400000000000000" pitchFamily="2" charset="-78"/>
              </a:rPr>
              <a:t>b</a:t>
            </a:r>
            <a:endParaRPr lang="en-US" sz="2400" dirty="0">
              <a:cs typeface="B Nazanin" panose="00000400000000000000" pitchFamily="2" charset="-78"/>
            </a:endParaRPr>
          </a:p>
          <a:p>
            <a:pPr algn="just" rtl="1"/>
            <a:endParaRPr lang="en-US" sz="2400" dirty="0">
              <a:cs typeface="B Nazanin" panose="00000400000000000000" pitchFamily="2" charset="-78"/>
            </a:endParaRPr>
          </a:p>
          <a:p>
            <a:pPr algn="just" rtl="1"/>
            <a:r>
              <a:rPr lang="fa-IR" sz="2400" dirty="0">
                <a:cs typeface="B Nazanin" panose="00000400000000000000" pitchFamily="2" charset="-78"/>
              </a:rPr>
              <a:t>از آنجایی که 60 از 90 کوچکتر است میبایست لیست و گراف داده شده را بروز کرد.</a:t>
            </a:r>
          </a:p>
          <a:p>
            <a:pPr algn="just" rtl="1"/>
            <a:endParaRPr lang="fa-IR" sz="2400" dirty="0">
              <a:cs typeface="B Nazanin" panose="00000400000000000000" pitchFamily="2" charset="-78"/>
            </a:endParaRPr>
          </a:p>
          <a:p>
            <a:pPr algn="just" rtl="1"/>
            <a:r>
              <a:rPr lang="fa-IR" sz="2400" dirty="0">
                <a:cs typeface="B Nazanin" panose="00000400000000000000" pitchFamily="2" charset="-78"/>
              </a:rPr>
              <a:t>اکنون با حذف </a:t>
            </a:r>
            <a:r>
              <a:rPr lang="fa-IR" sz="2400" dirty="0" smtClean="0">
                <a:cs typeface="B Nazanin" panose="00000400000000000000" pitchFamily="2" charset="-78"/>
              </a:rPr>
              <a:t>گره</a:t>
            </a:r>
            <a:r>
              <a:rPr lang="en-US" sz="2400" dirty="0" smtClean="0">
                <a:cs typeface="B Nazanin" panose="00000400000000000000" pitchFamily="2" charset="-78"/>
              </a:rPr>
              <a:t>c </a:t>
            </a:r>
            <a:r>
              <a:rPr lang="fa-IR" sz="2400" dirty="0" smtClean="0">
                <a:cs typeface="B Nazanin" panose="00000400000000000000" pitchFamily="2" charset="-78"/>
              </a:rPr>
              <a:t> از </a:t>
            </a:r>
            <a:r>
              <a:rPr lang="fa-IR" sz="2400" dirty="0">
                <a:cs typeface="B Nazanin" panose="00000400000000000000" pitchFamily="2" charset="-78"/>
              </a:rPr>
              <a:t>لیست فاصله‌ها، الگوریتم دایجسترا خاتمه میابد و در نهایت گراف و لیست زیر را خواهیم داشت.</a:t>
            </a:r>
            <a:endParaRPr lang="en-US" sz="2400" dirty="0">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55</a:t>
            </a:fld>
            <a:endParaRPr lang="en-US"/>
          </a:p>
        </p:txBody>
      </p:sp>
    </p:spTree>
    <p:extLst>
      <p:ext uri="{BB962C8B-B14F-4D97-AF65-F5344CB8AC3E}">
        <p14:creationId xmlns:p14="http://schemas.microsoft.com/office/powerpoint/2010/main" val="1473703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87103" y="1281158"/>
            <a:ext cx="8652681" cy="4680067"/>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56</a:t>
            </a:fld>
            <a:endParaRPr lang="en-US"/>
          </a:p>
        </p:txBody>
      </p:sp>
    </p:spTree>
    <p:extLst>
      <p:ext uri="{BB962C8B-B14F-4D97-AF65-F5344CB8AC3E}">
        <p14:creationId xmlns:p14="http://schemas.microsoft.com/office/powerpoint/2010/main" val="4148401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8875284" y="487485"/>
            <a:ext cx="2731838" cy="584775"/>
          </a:xfrm>
          <a:prstGeom prst="rect">
            <a:avLst/>
          </a:prstGeom>
        </p:spPr>
        <p:txBody>
          <a:bodyPr wrap="none">
            <a:spAutoFit/>
          </a:bodyPr>
          <a:lstStyle/>
          <a:p>
            <a:pPr algn="r" rtl="1"/>
            <a:r>
              <a:rPr lang="fa-IR" sz="3200" b="1" dirty="0" smtClean="0">
                <a:ln w="22225">
                  <a:solidFill>
                    <a:schemeClr val="accent2"/>
                  </a:solidFill>
                  <a:prstDash val="solid"/>
                </a:ln>
                <a:solidFill>
                  <a:schemeClr val="accent2">
                    <a:lumMod val="40000"/>
                    <a:lumOff val="60000"/>
                  </a:schemeClr>
                </a:solidFill>
              </a:rPr>
              <a:t>الگوریتم</a:t>
            </a:r>
            <a:r>
              <a:rPr lang="en-US" sz="3200" b="1" dirty="0" smtClean="0">
                <a:ln w="22225">
                  <a:solidFill>
                    <a:schemeClr val="accent2"/>
                  </a:solidFill>
                  <a:prstDash val="solid"/>
                </a:ln>
                <a:solidFill>
                  <a:schemeClr val="accent2">
                    <a:lumMod val="40000"/>
                    <a:lumOff val="60000"/>
                  </a:schemeClr>
                </a:solidFill>
              </a:rPr>
              <a:t> </a:t>
            </a:r>
            <a:r>
              <a:rPr lang="fa-IR" sz="3200" b="1" dirty="0" smtClean="0">
                <a:ln w="22225">
                  <a:solidFill>
                    <a:schemeClr val="accent2"/>
                  </a:solidFill>
                  <a:prstDash val="solid"/>
                </a:ln>
                <a:solidFill>
                  <a:schemeClr val="accent2">
                    <a:lumMod val="40000"/>
                    <a:lumOff val="60000"/>
                  </a:schemeClr>
                </a:solidFill>
              </a:rPr>
              <a:t> دایکسترا</a:t>
            </a:r>
            <a:endParaRPr lang="fa-IR" sz="3200" b="1" dirty="0">
              <a:ln w="22225">
                <a:solidFill>
                  <a:schemeClr val="accent2"/>
                </a:solidFill>
                <a:prstDash val="solid"/>
              </a:ln>
              <a:solidFill>
                <a:schemeClr val="accent2">
                  <a:lumMod val="40000"/>
                  <a:lumOff val="60000"/>
                </a:schemeClr>
              </a:solidFill>
            </a:endParaRPr>
          </a:p>
        </p:txBody>
      </p:sp>
      <p:sp>
        <p:nvSpPr>
          <p:cNvPr id="3" name="Rectangle 2"/>
          <p:cNvSpPr/>
          <p:nvPr/>
        </p:nvSpPr>
        <p:spPr>
          <a:xfrm>
            <a:off x="1596788" y="1399863"/>
            <a:ext cx="10010334" cy="461665"/>
          </a:xfrm>
          <a:prstGeom prst="rect">
            <a:avLst/>
          </a:prstGeom>
        </p:spPr>
        <p:txBody>
          <a:bodyPr wrap="square">
            <a:spAutoFit/>
          </a:bodyPr>
          <a:lstStyle/>
          <a:p>
            <a:pPr algn="r" rtl="1"/>
            <a:r>
              <a:rPr lang="fa-IR" sz="2400" dirty="0">
                <a:cs typeface="B Nazanin" panose="00000400000000000000" pitchFamily="2" charset="-78"/>
              </a:rPr>
              <a:t>در گراف بدست آمده یال‌های قرمز رنگ کوتاه‌ترین مسیرها از گره منبع تا هر یک از گره‌های گراف هستند.</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4881" y="1905675"/>
            <a:ext cx="5871482" cy="4809023"/>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57</a:t>
            </a:fld>
            <a:endParaRPr lang="en-US"/>
          </a:p>
        </p:txBody>
      </p:sp>
    </p:spTree>
    <p:extLst>
      <p:ext uri="{BB962C8B-B14F-4D97-AF65-F5344CB8AC3E}">
        <p14:creationId xmlns:p14="http://schemas.microsoft.com/office/powerpoint/2010/main" val="228962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3707" y="892020"/>
            <a:ext cx="10336096" cy="5699852"/>
          </a:xfrm>
          <a:prstGeom prst="rect">
            <a:avLst/>
          </a:prstGeom>
        </p:spPr>
      </p:pic>
      <p:sp>
        <p:nvSpPr>
          <p:cNvPr id="3" name="Rectangle 2"/>
          <p:cNvSpPr/>
          <p:nvPr/>
        </p:nvSpPr>
        <p:spPr>
          <a:xfrm>
            <a:off x="379274" y="310066"/>
            <a:ext cx="3027880" cy="523220"/>
          </a:xfrm>
          <a:prstGeom prst="rect">
            <a:avLst/>
          </a:prstGeom>
        </p:spPr>
        <p:txBody>
          <a:bodyPr wrap="none">
            <a:spAutoFit/>
          </a:bodyPr>
          <a:lstStyle/>
          <a:p>
            <a:r>
              <a:rPr lang="en-US" sz="2800" b="1" dirty="0" smtClean="0">
                <a:ln w="22225">
                  <a:solidFill>
                    <a:schemeClr val="accent2"/>
                  </a:solidFill>
                  <a:prstDash val="solid"/>
                </a:ln>
                <a:solidFill>
                  <a:schemeClr val="accent2">
                    <a:lumMod val="40000"/>
                    <a:lumOff val="60000"/>
                  </a:schemeClr>
                </a:solidFill>
                <a:latin typeface="Arial" panose="020B0604020202020204" pitchFamily="34" charset="0"/>
              </a:rPr>
              <a:t>A directed </a:t>
            </a:r>
            <a:r>
              <a:rPr lang="en-US" sz="2800" b="1" dirty="0">
                <a:ln w="22225">
                  <a:solidFill>
                    <a:schemeClr val="accent2"/>
                  </a:solidFill>
                  <a:prstDash val="solid"/>
                </a:ln>
                <a:solidFill>
                  <a:schemeClr val="accent2">
                    <a:lumMod val="40000"/>
                    <a:lumOff val="60000"/>
                  </a:schemeClr>
                </a:solidFill>
                <a:latin typeface="Arial" panose="020B0604020202020204" pitchFamily="34" charset="0"/>
              </a:rPr>
              <a:t>graph</a:t>
            </a:r>
            <a:endParaRPr lang="en-US" sz="2800" b="1" dirty="0">
              <a:ln w="22225">
                <a:solidFill>
                  <a:schemeClr val="accent2"/>
                </a:solidFill>
                <a:prstDash val="solid"/>
              </a:ln>
              <a:solidFill>
                <a:schemeClr val="accent2">
                  <a:lumMod val="40000"/>
                  <a:lumOff val="60000"/>
                </a:schemeClr>
              </a:solidFill>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6</a:t>
            </a:fld>
            <a:endParaRPr lang="en-US"/>
          </a:p>
        </p:txBody>
      </p:sp>
    </p:spTree>
    <p:extLst>
      <p:ext uri="{BB962C8B-B14F-4D97-AF65-F5344CB8AC3E}">
        <p14:creationId xmlns:p14="http://schemas.microsoft.com/office/powerpoint/2010/main" val="3893628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69042" y="446543"/>
            <a:ext cx="385073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terminology</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1364776" y="1398326"/>
            <a:ext cx="7991049" cy="4374988"/>
          </a:xfrm>
          <a:prstGeom prst="rect">
            <a:avLst/>
          </a:prstGeom>
        </p:spPr>
      </p:pic>
      <p:pic>
        <p:nvPicPr>
          <p:cNvPr id="4" name="Picture 3"/>
          <p:cNvPicPr>
            <a:picLocks noChangeAspect="1"/>
          </p:cNvPicPr>
          <p:nvPr/>
        </p:nvPicPr>
        <p:blipFill>
          <a:blip r:embed="rId2"/>
          <a:stretch>
            <a:fillRect/>
          </a:stretch>
        </p:blipFill>
        <p:spPr>
          <a:xfrm>
            <a:off x="941696" y="1235659"/>
            <a:ext cx="9509072" cy="5206084"/>
          </a:xfrm>
          <a:prstGeom prst="rect">
            <a:avLst/>
          </a:prstGeom>
        </p:spPr>
      </p:pic>
      <p:sp>
        <p:nvSpPr>
          <p:cNvPr id="6" name="Slide Number Placeholder 5"/>
          <p:cNvSpPr>
            <a:spLocks noGrp="1"/>
          </p:cNvSpPr>
          <p:nvPr>
            <p:ph type="sldNum" sz="quarter" idx="12"/>
          </p:nvPr>
        </p:nvSpPr>
        <p:spPr/>
        <p:txBody>
          <a:bodyPr/>
          <a:lstStyle/>
          <a:p>
            <a:fld id="{EA59E14A-CF6C-4BA0-B9C8-7EB443BEE51E}" type="slidenum">
              <a:rPr lang="en-US" smtClean="0"/>
              <a:t>7</a:t>
            </a:fld>
            <a:endParaRPr lang="en-US"/>
          </a:p>
        </p:txBody>
      </p:sp>
    </p:spTree>
    <p:extLst>
      <p:ext uri="{BB962C8B-B14F-4D97-AF65-F5344CB8AC3E}">
        <p14:creationId xmlns:p14="http://schemas.microsoft.com/office/powerpoint/2010/main" val="293479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4082" y="1214650"/>
            <a:ext cx="8751509" cy="5117911"/>
          </a:xfrm>
          <a:prstGeom prst="rect">
            <a:avLst/>
          </a:prstGeom>
        </p:spPr>
      </p:pic>
      <p:sp>
        <p:nvSpPr>
          <p:cNvPr id="3" name="Rectangle 2"/>
          <p:cNvSpPr/>
          <p:nvPr/>
        </p:nvSpPr>
        <p:spPr>
          <a:xfrm>
            <a:off x="469042" y="446543"/>
            <a:ext cx="385073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terminology</a:t>
            </a:r>
            <a:endParaRPr lang="en-US" sz="3200" b="1" dirty="0">
              <a:ln w="22225">
                <a:solidFill>
                  <a:schemeClr val="accent2"/>
                </a:solidFill>
                <a:prstDash val="solid"/>
              </a:ln>
              <a:solidFill>
                <a:schemeClr val="accent2">
                  <a:lumMod val="40000"/>
                  <a:lumOff val="60000"/>
                </a:schemeClr>
              </a:solidFill>
            </a:endParaRPr>
          </a:p>
        </p:txBody>
      </p:sp>
      <p:sp>
        <p:nvSpPr>
          <p:cNvPr id="5" name="Slide Number Placeholder 4"/>
          <p:cNvSpPr>
            <a:spLocks noGrp="1"/>
          </p:cNvSpPr>
          <p:nvPr>
            <p:ph type="sldNum" sz="quarter" idx="12"/>
          </p:nvPr>
        </p:nvSpPr>
        <p:spPr/>
        <p:txBody>
          <a:bodyPr/>
          <a:lstStyle/>
          <a:p>
            <a:fld id="{EA59E14A-CF6C-4BA0-B9C8-7EB443BEE51E}" type="slidenum">
              <a:rPr lang="en-US" smtClean="0"/>
              <a:t>8</a:t>
            </a:fld>
            <a:endParaRPr lang="en-US"/>
          </a:p>
        </p:txBody>
      </p:sp>
    </p:spTree>
    <p:extLst>
      <p:ext uri="{BB962C8B-B14F-4D97-AF65-F5344CB8AC3E}">
        <p14:creationId xmlns:p14="http://schemas.microsoft.com/office/powerpoint/2010/main" val="1298646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28098" y="310063"/>
            <a:ext cx="3850734" cy="584775"/>
          </a:xfrm>
          <a:prstGeom prst="rect">
            <a:avLst/>
          </a:prstGeom>
        </p:spPr>
        <p:txBody>
          <a:bodyPr wrap="none">
            <a:spAutoFit/>
          </a:bodyPr>
          <a:lstStyle/>
          <a:p>
            <a:r>
              <a:rPr lang="en-US" sz="3200" b="1" dirty="0">
                <a:ln w="22225">
                  <a:solidFill>
                    <a:schemeClr val="accent2"/>
                  </a:solidFill>
                  <a:prstDash val="solid"/>
                </a:ln>
                <a:solidFill>
                  <a:schemeClr val="accent2">
                    <a:lumMod val="40000"/>
                    <a:lumOff val="60000"/>
                  </a:schemeClr>
                </a:solidFill>
                <a:latin typeface="Arial" panose="020B0604020202020204" pitchFamily="34" charset="0"/>
              </a:rPr>
              <a:t>Graph terminology</a:t>
            </a:r>
            <a:endParaRPr lang="en-US" sz="3200"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2065011" y="894838"/>
            <a:ext cx="7526024" cy="4550619"/>
          </a:xfrm>
          <a:prstGeom prst="rect">
            <a:avLst/>
          </a:prstGeom>
        </p:spPr>
      </p:pic>
      <p:pic>
        <p:nvPicPr>
          <p:cNvPr id="4" name="Picture 3"/>
          <p:cNvPicPr>
            <a:picLocks noChangeAspect="1"/>
          </p:cNvPicPr>
          <p:nvPr/>
        </p:nvPicPr>
        <p:blipFill>
          <a:blip r:embed="rId3"/>
          <a:stretch>
            <a:fillRect/>
          </a:stretch>
        </p:blipFill>
        <p:spPr>
          <a:xfrm>
            <a:off x="7171542" y="5550928"/>
            <a:ext cx="1808686" cy="424712"/>
          </a:xfrm>
          <a:prstGeom prst="rect">
            <a:avLst/>
          </a:prstGeom>
        </p:spPr>
      </p:pic>
      <p:pic>
        <p:nvPicPr>
          <p:cNvPr id="5" name="Picture 4"/>
          <p:cNvPicPr>
            <a:picLocks noChangeAspect="1"/>
          </p:cNvPicPr>
          <p:nvPr/>
        </p:nvPicPr>
        <p:blipFill>
          <a:blip r:embed="rId4"/>
          <a:stretch>
            <a:fillRect/>
          </a:stretch>
        </p:blipFill>
        <p:spPr>
          <a:xfrm>
            <a:off x="3504179" y="5574554"/>
            <a:ext cx="1549305" cy="455678"/>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9</a:t>
            </a:fld>
            <a:endParaRPr lang="en-US"/>
          </a:p>
        </p:txBody>
      </p:sp>
    </p:spTree>
    <p:extLst>
      <p:ext uri="{BB962C8B-B14F-4D97-AF65-F5344CB8AC3E}">
        <p14:creationId xmlns:p14="http://schemas.microsoft.com/office/powerpoint/2010/main" val="346063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7">
      <a:dk1>
        <a:sysClr val="windowText" lastClr="000000"/>
      </a:dk1>
      <a:lt1>
        <a:sysClr val="window" lastClr="FFFFFF"/>
      </a:lt1>
      <a:dk2>
        <a:srgbClr val="1F497D"/>
      </a:dk2>
      <a:lt2>
        <a:srgbClr val="EEECE1"/>
      </a:lt2>
      <a:accent1>
        <a:srgbClr val="4F6128"/>
      </a:accent1>
      <a:accent2>
        <a:srgbClr val="76923C"/>
      </a:accent2>
      <a:accent3>
        <a:srgbClr val="9BBB59"/>
      </a:accent3>
      <a:accent4>
        <a:srgbClr val="A9413D"/>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34685</TotalTime>
  <Words>3009</Words>
  <Application>Microsoft Office PowerPoint</Application>
  <PresentationFormat>Custom</PresentationFormat>
  <Paragraphs>211</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Retrospect</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MissNull</dc:creator>
  <cp:lastModifiedBy>Me</cp:lastModifiedBy>
  <cp:revision>334</cp:revision>
  <dcterms:created xsi:type="dcterms:W3CDTF">2023-04-05T21:07:11Z</dcterms:created>
  <dcterms:modified xsi:type="dcterms:W3CDTF">2024-12-23T07:05:11Z</dcterms:modified>
</cp:coreProperties>
</file>