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3927" r:id="rId2"/>
    <p:sldMasterId id="2147483940" r:id="rId3"/>
    <p:sldMasterId id="2147483953" r:id="rId4"/>
    <p:sldMasterId id="2147483966" r:id="rId5"/>
  </p:sldMasterIdLst>
  <p:notesMasterIdLst>
    <p:notesMasterId r:id="rId62"/>
  </p:notesMasterIdLst>
  <p:handoutMasterIdLst>
    <p:handoutMasterId r:id="rId63"/>
  </p:handoutMasterIdLst>
  <p:sldIdLst>
    <p:sldId id="515" r:id="rId6"/>
    <p:sldId id="516" r:id="rId7"/>
    <p:sldId id="445" r:id="rId8"/>
    <p:sldId id="446" r:id="rId9"/>
    <p:sldId id="447" r:id="rId10"/>
    <p:sldId id="448" r:id="rId11"/>
    <p:sldId id="517" r:id="rId12"/>
    <p:sldId id="518" r:id="rId13"/>
    <p:sldId id="449" r:id="rId14"/>
    <p:sldId id="452" r:id="rId15"/>
    <p:sldId id="453" r:id="rId16"/>
    <p:sldId id="455" r:id="rId17"/>
    <p:sldId id="456" r:id="rId18"/>
    <p:sldId id="457" r:id="rId19"/>
    <p:sldId id="458" r:id="rId20"/>
    <p:sldId id="459" r:id="rId21"/>
    <p:sldId id="460" r:id="rId22"/>
    <p:sldId id="462" r:id="rId23"/>
    <p:sldId id="463" r:id="rId24"/>
    <p:sldId id="464" r:id="rId25"/>
    <p:sldId id="465" r:id="rId26"/>
    <p:sldId id="519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28" r:id="rId36"/>
    <p:sldId id="529" r:id="rId37"/>
    <p:sldId id="497" r:id="rId38"/>
    <p:sldId id="503" r:id="rId39"/>
    <p:sldId id="486" r:id="rId40"/>
    <p:sldId id="487" r:id="rId41"/>
    <p:sldId id="488" r:id="rId42"/>
    <p:sldId id="490" r:id="rId43"/>
    <p:sldId id="491" r:id="rId44"/>
    <p:sldId id="492" r:id="rId45"/>
    <p:sldId id="493" r:id="rId46"/>
    <p:sldId id="477" r:id="rId47"/>
    <p:sldId id="479" r:id="rId48"/>
    <p:sldId id="530" r:id="rId49"/>
    <p:sldId id="481" r:id="rId50"/>
    <p:sldId id="482" r:id="rId51"/>
    <p:sldId id="494" r:id="rId52"/>
    <p:sldId id="502" r:id="rId53"/>
    <p:sldId id="504" r:id="rId54"/>
    <p:sldId id="506" r:id="rId55"/>
    <p:sldId id="509" r:id="rId56"/>
    <p:sldId id="510" r:id="rId57"/>
    <p:sldId id="511" r:id="rId58"/>
    <p:sldId id="513" r:id="rId59"/>
    <p:sldId id="514" r:id="rId60"/>
    <p:sldId id="501" r:id="rId61"/>
  </p:sldIdLst>
  <p:sldSz cx="9144000" cy="6858000" type="screen4x3"/>
  <p:notesSz cx="6991350" cy="9282113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1pPr>
    <a:lvl2pPr marL="457200" algn="r" rtl="1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2pPr>
    <a:lvl3pPr marL="914400" algn="r" rtl="1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3pPr>
    <a:lvl4pPr marL="1371600" algn="r" rtl="1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4pPr>
    <a:lvl5pPr marL="1828800" algn="r" rtl="1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5pPr>
    <a:lvl6pPr marL="2286000" algn="r" defTabSz="914400" rtl="1" eaLnBrk="1" latinLnBrk="0" hangingPunct="1">
      <a:defRPr sz="10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6pPr>
    <a:lvl7pPr marL="2743200" algn="r" defTabSz="914400" rtl="1" eaLnBrk="1" latinLnBrk="0" hangingPunct="1">
      <a:defRPr sz="10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7pPr>
    <a:lvl8pPr marL="3200400" algn="r" defTabSz="914400" rtl="1" eaLnBrk="1" latinLnBrk="0" hangingPunct="1">
      <a:defRPr sz="10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8pPr>
    <a:lvl9pPr marL="3657600" algn="r" defTabSz="914400" rtl="1" eaLnBrk="1" latinLnBrk="0" hangingPunct="1">
      <a:defRPr sz="10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3">
          <p15:clr>
            <a:srgbClr val="A4A3A4"/>
          </p15:clr>
        </p15:guide>
        <p15:guide id="2" pos="22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FFFF"/>
    <a:srgbClr val="CCFF99"/>
    <a:srgbClr val="2308EE"/>
    <a:srgbClr val="F70303"/>
    <a:srgbClr val="800000"/>
    <a:srgbClr val="040408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6" autoAdjust="0"/>
    <p:restoredTop sz="94484" autoAdjust="0"/>
  </p:normalViewPr>
  <p:slideViewPr>
    <p:cSldViewPr snapToGrid="0">
      <p:cViewPr>
        <p:scale>
          <a:sx n="60" d="100"/>
          <a:sy n="60" d="100"/>
        </p:scale>
        <p:origin x="-1422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9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00" y="90"/>
      </p:cViewPr>
      <p:guideLst>
        <p:guide orient="horz" pos="2923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 rtl="0" eaLnBrk="0" hangingPunct="0">
              <a:spcBef>
                <a:spcPct val="0"/>
              </a:spcBef>
              <a:buClrTx/>
              <a:buFontTx/>
              <a:buNone/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rtl="0" eaLnBrk="0" hangingPunct="0">
              <a:spcBef>
                <a:spcPct val="0"/>
              </a:spcBef>
              <a:buClrTx/>
              <a:buFontTx/>
              <a:buNone/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 rtl="0" eaLnBrk="0" hangingPunct="0">
              <a:spcBef>
                <a:spcPct val="0"/>
              </a:spcBef>
              <a:buClrTx/>
              <a:buFontTx/>
              <a:buNone/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rtl="0" eaLnBrk="0" hangingPunct="0">
              <a:spcBef>
                <a:spcPct val="0"/>
              </a:spcBef>
              <a:buClrTx/>
              <a:buFontTx/>
              <a:buNone/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2EDD3A91-1D52-4705-98D0-B3F0614FAA4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 rtl="0" eaLnBrk="0" hangingPunct="0">
              <a:spcBef>
                <a:spcPct val="0"/>
              </a:spcBef>
              <a:buClrTx/>
              <a:buFontTx/>
              <a:buNone/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rtl="0" eaLnBrk="0" hangingPunct="0">
              <a:spcBef>
                <a:spcPct val="0"/>
              </a:spcBef>
              <a:buClrTx/>
              <a:buFontTx/>
              <a:buNone/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 rtl="0" eaLnBrk="0" hangingPunct="0">
              <a:spcBef>
                <a:spcPct val="0"/>
              </a:spcBef>
              <a:buClrTx/>
              <a:buFontTx/>
              <a:buNone/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rtl="0" eaLnBrk="0" hangingPunct="0">
              <a:spcBef>
                <a:spcPct val="0"/>
              </a:spcBef>
              <a:buClrTx/>
              <a:buFontTx/>
              <a:buNone/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9E863D65-AE02-4323-B61F-447474BFA1C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55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a-IR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BC9BF-966E-4067-9BD0-2B175A18AD2A}" type="slidenum">
              <a:rPr lang="ar-SA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a-IR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79553-5469-4AE6-A20A-A13B59ACCCDC}" type="slidenum">
              <a:rPr lang="ar-SA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102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endParaRPr lang="fa-I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" name="Group 1029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" name="Line 1030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Line 1031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Line 1032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Line 1033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Line 1034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Line 1035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Line 1036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Line 1037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Line 1038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Line 1039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Line 1040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Line 1041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Line 1042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Line 1043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Line 1044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Line 1045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Line 1046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Line 1047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Line 1048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Line 1049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Line 1050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Line 1051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Line 1052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Line 1053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Line 1054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Line 1055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Line 1056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Line 1057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Line 1058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Line 1059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Line 1060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Line 1061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Line 1062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Line 1063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Line 1064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Line 1065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Line 1066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Line 1067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" name="Line 1068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7" name="Line 1069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8" name="Line 1070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9" name="Line 1071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Line 1072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" name="Line 1073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2" name="Line 1074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" name="Line 1075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Line 1076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5" name="Line 1077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6" name="Line 1078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7" name="Line 1079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Line 1080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Line 1081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rtl="0"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endParaRPr lang="fa-I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" name="Line 1083"/>
          <p:cNvSpPr>
            <a:spLocks noChangeShapeType="1"/>
          </p:cNvSpPr>
          <p:nvPr/>
        </p:nvSpPr>
        <p:spPr bwMode="ltGray">
          <a:xfrm>
            <a:off x="798513" y="877888"/>
            <a:ext cx="0" cy="28511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>
              <a:spcBef>
                <a:spcPct val="5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endParaRPr lang="fa-I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Line 1084"/>
          <p:cNvSpPr>
            <a:spLocks noChangeShapeType="1"/>
          </p:cNvSpPr>
          <p:nvPr/>
        </p:nvSpPr>
        <p:spPr bwMode="ltGray">
          <a:xfrm flipH="1" flipV="1">
            <a:off x="0" y="3549650"/>
            <a:ext cx="50974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>
              <a:spcBef>
                <a:spcPct val="5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endParaRPr lang="fa-I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Line 1085"/>
          <p:cNvSpPr>
            <a:spLocks noChangeShapeType="1"/>
          </p:cNvSpPr>
          <p:nvPr/>
        </p:nvSpPr>
        <p:spPr bwMode="ltGray">
          <a:xfrm flipH="1" flipV="1">
            <a:off x="604838" y="1479550"/>
            <a:ext cx="6049962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>
              <a:spcBef>
                <a:spcPct val="5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endParaRPr lang="fa-I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Arc 1086"/>
          <p:cNvSpPr>
            <a:spLocks/>
          </p:cNvSpPr>
          <p:nvPr/>
        </p:nvSpPr>
        <p:spPr bwMode="ltGray">
          <a:xfrm rot="16200000" flipH="1">
            <a:off x="670719" y="13565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>
              <a:spcBef>
                <a:spcPct val="5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endParaRPr lang="fa-I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3" name="Group 1087"/>
          <p:cNvGrpSpPr>
            <a:grpSpLocks/>
          </p:cNvGrpSpPr>
          <p:nvPr/>
        </p:nvGrpSpPr>
        <p:grpSpPr bwMode="auto">
          <a:xfrm>
            <a:off x="2349500" y="3098800"/>
            <a:ext cx="6045200" cy="2876550"/>
            <a:chOff x="1480" y="1952"/>
            <a:chExt cx="3808" cy="1812"/>
          </a:xfrm>
        </p:grpSpPr>
        <p:sp>
          <p:nvSpPr>
            <p:cNvPr id="64" name="Line 1088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rtl="0"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endParaRPr lang="fa-I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Line 1089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rtl="0"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endParaRPr lang="fa-I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Arc 1090"/>
            <p:cNvSpPr>
              <a:spLocks/>
            </p:cNvSpPr>
            <p:nvPr/>
          </p:nvSpPr>
          <p:spPr bwMode="ltGray">
            <a:xfrm rot="5400000">
              <a:off x="5097" y="3347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rtl="0"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endParaRPr lang="fa-I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075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076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776663"/>
            <a:ext cx="6400800" cy="1285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7" name="Rectangle 109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 dirty="0"/>
          </a:p>
        </p:txBody>
      </p:sp>
      <p:sp>
        <p:nvSpPr>
          <p:cNvPr id="69" name="Rectangle 109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957240B3-A0D8-49DE-B321-3E176CC6B3D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62B57-D3A0-4378-8C32-A0EAB0FF75A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95275"/>
            <a:ext cx="1943100" cy="5724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5275"/>
            <a:ext cx="5676900" cy="5724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7D096-B817-40D2-BB26-11A095CDDC9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275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fa-IR" noProof="0"/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58FCD-D06A-4363-B670-BEE138E1E6B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275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fa-IR" noProof="0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10509-1BED-4E35-926F-CD739A81962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 flipH="1">
            <a:off x="327660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>
                <a:defRPr/>
              </a:pPr>
              <a:endParaRPr kumimoji="1" lang="en-US" altLang="en-US" sz="2400" dirty="0" smtClean="0">
                <a:solidFill>
                  <a:srgbClr val="003366"/>
                </a:solidFill>
                <a:latin typeface="Times New Roman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>
                <a:defRPr/>
              </a:pPr>
              <a:endParaRPr kumimoji="1" lang="en-US" altLang="en-US" sz="2400" dirty="0" smtClean="0">
                <a:solidFill>
                  <a:srgbClr val="003366"/>
                </a:solidFill>
                <a:latin typeface="Times New Roman" pitchFamily="18" charset="0"/>
                <a:cs typeface="B Nazanin" panose="00000400000000000000" pitchFamily="2" charset="-78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>
                <a:defRPr/>
              </a:pPr>
              <a:endParaRPr lang="en-US" altLang="en-US" sz="1800" dirty="0" smtClean="0">
                <a:solidFill>
                  <a:srgbClr val="003366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>
                <a:defRPr/>
              </a:pPr>
              <a:endParaRPr lang="en-US" altLang="en-US" sz="1800" dirty="0" smtClean="0">
                <a:solidFill>
                  <a:srgbClr val="003366"/>
                </a:solidFill>
                <a:cs typeface="B Nazanin" panose="00000400000000000000" pitchFamily="2" charset="-78"/>
              </a:endParaRPr>
            </a:p>
          </p:txBody>
        </p:sp>
      </p:grpSp>
      <p:sp>
        <p:nvSpPr>
          <p:cNvPr id="1127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276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665AB44C-3A6C-4F63-9D92-DB43B5D7BC9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859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A709D-BFCE-4764-AA2E-2987F36DDF9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45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21EC5-37D7-4A8A-AD94-7B571CCA9AD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25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9624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143000"/>
            <a:ext cx="39624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7DE09-85DA-4BD3-BC6B-CF5D2E967AA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543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1E7CA-0683-4B67-8FEE-0AB4C6C0A4E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05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6C861-08DE-4732-BF67-CDEACE04C0F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6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  <a:lvl2pPr>
              <a:defRPr>
                <a:cs typeface="B Nazanin" panose="00000400000000000000" pitchFamily="2" charset="-78"/>
              </a:defRPr>
            </a:lvl2pPr>
            <a:lvl3pPr>
              <a:defRPr>
                <a:cs typeface="B Nazanin" panose="00000400000000000000" pitchFamily="2" charset="-78"/>
              </a:defRPr>
            </a:lvl3pPr>
            <a:lvl4pPr>
              <a:defRPr>
                <a:cs typeface="B Nazanin" panose="00000400000000000000" pitchFamily="2" charset="-78"/>
              </a:defRPr>
            </a:lvl4pPr>
            <a:lvl5pPr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248400"/>
            <a:ext cx="3200400" cy="457200"/>
          </a:xfrm>
        </p:spPr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dirty="0"/>
              <a:t>دانشگاه بوعلی سینا همدان دانشکده مهندسی کامپيوتر</a:t>
            </a:r>
            <a:endParaRPr lang="en-US" dirty="0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6D8D3-6DCB-421E-A373-42372F1EF4B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4D9FC-B52B-467B-AD85-9D619016097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614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26897-0E6B-43B5-BCF7-23907D59C7F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71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DB6A-6181-46F3-8ED8-EA6600A0DCF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63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89266-7E67-494F-B7BE-5C9E8ADB14F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932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350" y="0"/>
            <a:ext cx="2076450" cy="608647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076950" cy="608647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394F4-ABF1-4C37-823D-3E0CB3CEF69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68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943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3962400" cy="49434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143000"/>
            <a:ext cx="3962400" cy="49434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10483-8844-4B54-9DDF-F70AADDD3F4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85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 flipH="1">
            <a:off x="327660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>
                <a:defRPr/>
              </a:pPr>
              <a:endParaRPr kumimoji="1" lang="en-US" altLang="en-US" sz="2400" dirty="0" smtClean="0">
                <a:solidFill>
                  <a:srgbClr val="003366"/>
                </a:solidFill>
                <a:latin typeface="Times New Roman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>
                <a:defRPr/>
              </a:pPr>
              <a:endParaRPr kumimoji="1" lang="en-US" altLang="en-US" sz="2400" dirty="0" smtClean="0">
                <a:solidFill>
                  <a:srgbClr val="003366"/>
                </a:solidFill>
                <a:latin typeface="Times New Roman" pitchFamily="18" charset="0"/>
                <a:cs typeface="B Nazanin" panose="00000400000000000000" pitchFamily="2" charset="-78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>
                <a:defRPr/>
              </a:pPr>
              <a:endParaRPr lang="en-US" altLang="en-US" sz="1800" dirty="0" smtClean="0">
                <a:solidFill>
                  <a:srgbClr val="003366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>
                <a:defRPr/>
              </a:pPr>
              <a:endParaRPr lang="en-US" altLang="en-US" sz="1800" dirty="0" smtClean="0">
                <a:solidFill>
                  <a:srgbClr val="003366"/>
                </a:solidFill>
                <a:cs typeface="B Nazanin" panose="00000400000000000000" pitchFamily="2" charset="-78"/>
              </a:endParaRPr>
            </a:p>
          </p:txBody>
        </p:sp>
      </p:grpSp>
      <p:sp>
        <p:nvSpPr>
          <p:cNvPr id="1127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276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665AB44C-3A6C-4F63-9D92-DB43B5D7BC9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40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A709D-BFCE-4764-AA2E-2987F36DDF9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25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21EC5-37D7-4A8A-AD94-7B571CCA9AD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5777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9624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143000"/>
            <a:ext cx="39624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7DE09-85DA-4BD3-BC6B-CF5D2E967AA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35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 dirty="0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DF799-3768-481F-BC50-214DC50FACB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1E7CA-0683-4B67-8FEE-0AB4C6C0A4E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477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6C861-08DE-4732-BF67-CDEACE04C0F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51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4D9FC-B52B-467B-AD85-9D619016097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4620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26897-0E6B-43B5-BCF7-23907D59C7F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0020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DB6A-6181-46F3-8ED8-EA6600A0DCF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0728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89266-7E67-494F-B7BE-5C9E8ADB14F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9921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350" y="0"/>
            <a:ext cx="2076450" cy="608647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076950" cy="608647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394F4-ABF1-4C37-823D-3E0CB3CEF69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993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943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3962400" cy="49434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143000"/>
            <a:ext cx="3962400" cy="49434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10483-8844-4B54-9DDF-F70AADDD3F4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975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 flipH="1">
            <a:off x="327660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>
                <a:defRPr/>
              </a:pPr>
              <a:endParaRPr kumimoji="1" lang="en-US" altLang="en-US" sz="2400" dirty="0" smtClean="0">
                <a:solidFill>
                  <a:srgbClr val="003366"/>
                </a:solidFill>
                <a:latin typeface="Times New Roman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>
                <a:defRPr/>
              </a:pPr>
              <a:endParaRPr kumimoji="1" lang="en-US" altLang="en-US" sz="2400" dirty="0" smtClean="0">
                <a:solidFill>
                  <a:srgbClr val="003366"/>
                </a:solidFill>
                <a:latin typeface="Times New Roman" pitchFamily="18" charset="0"/>
                <a:cs typeface="B Nazanin" panose="00000400000000000000" pitchFamily="2" charset="-78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>
                <a:defRPr/>
              </a:pPr>
              <a:endParaRPr lang="en-US" altLang="en-US" sz="1800" dirty="0" smtClean="0">
                <a:solidFill>
                  <a:srgbClr val="003366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>
                <a:defRPr/>
              </a:pPr>
              <a:endParaRPr lang="en-US" altLang="en-US" sz="1800" dirty="0" smtClean="0">
                <a:solidFill>
                  <a:srgbClr val="003366"/>
                </a:solidFill>
                <a:cs typeface="B Nazanin" panose="00000400000000000000" pitchFamily="2" charset="-78"/>
              </a:endParaRPr>
            </a:p>
          </p:txBody>
        </p:sp>
      </p:grpSp>
      <p:sp>
        <p:nvSpPr>
          <p:cNvPr id="1127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276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506040AA-9AF8-4B4D-A1BF-88EF3953E5B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221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02926-85F2-48E2-B098-3712EC2E8CE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 dirty="0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5FCBD-E277-4EAD-A3A3-6D784D555FD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576ED-E0DD-4BFF-9BDF-AC570C2F578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1641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9624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143000"/>
            <a:ext cx="39624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467C1-1AB9-4E8D-A719-7FA22844057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010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F7A55-253B-4EF8-9AD0-5CCE8260D70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970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4B2C0-C083-49D7-AB45-E65ED5D3109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780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23152-9FC0-4354-BA6C-C9DC7E58630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3479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95244-DCE2-4842-BA4A-BD34CEE2076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846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38801-793F-4457-B1AC-712D9C398FD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4372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AEDC3-2072-4E57-ACA4-97518408EA0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082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350" y="0"/>
            <a:ext cx="2076450" cy="608647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076950" cy="608647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CC383-9F4B-4B0C-878F-4CCC030D360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210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943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3962400" cy="49434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143000"/>
            <a:ext cx="3962400" cy="49434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7E4AE-430F-42C0-84FA-CAC066CB1D1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1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 dirty="0"/>
          </a:p>
        </p:txBody>
      </p:sp>
      <p:sp>
        <p:nvSpPr>
          <p:cNvPr id="9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2C10D-26DC-439A-8500-116D199A3E4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 flipH="1">
            <a:off x="327660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>
                <a:defRPr/>
              </a:pPr>
              <a:endParaRPr kumimoji="1" lang="en-US" altLang="en-US" sz="2400" dirty="0" smtClean="0">
                <a:solidFill>
                  <a:srgbClr val="003366"/>
                </a:solidFill>
                <a:latin typeface="Times New Roman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>
                <a:defRPr/>
              </a:pPr>
              <a:endParaRPr kumimoji="1" lang="en-US" altLang="en-US" sz="2400" dirty="0" smtClean="0">
                <a:solidFill>
                  <a:srgbClr val="003366"/>
                </a:solidFill>
                <a:latin typeface="Times New Roman" pitchFamily="18" charset="0"/>
                <a:cs typeface="B Nazanin" panose="00000400000000000000" pitchFamily="2" charset="-78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>
                <a:defRPr/>
              </a:pPr>
              <a:endParaRPr lang="en-US" altLang="en-US" sz="1800" dirty="0" smtClean="0">
                <a:solidFill>
                  <a:srgbClr val="003366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>
                <a:defRPr/>
              </a:pPr>
              <a:endParaRPr lang="en-US" altLang="en-US" sz="1800" dirty="0" smtClean="0">
                <a:solidFill>
                  <a:srgbClr val="003366"/>
                </a:solidFill>
                <a:cs typeface="B Nazanin" panose="00000400000000000000" pitchFamily="2" charset="-78"/>
              </a:endParaRPr>
            </a:p>
          </p:txBody>
        </p:sp>
      </p:grpSp>
      <p:sp>
        <p:nvSpPr>
          <p:cNvPr id="1127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276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9DF409E8-4E73-4401-B3AD-449CE813F3E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6389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4E879-A738-4EFA-85C7-BEB8CE9D3A3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9522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1EA34-6EBD-4997-9A6B-E8AB0301561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1782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9624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143000"/>
            <a:ext cx="39624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7A8D7-C35D-47E7-A5BE-B5365A196D6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6394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5ABE4-3521-4F5F-9DCA-4DF1E6FF9D8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731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381E6-1166-4C24-BE30-AFFC47B3E9E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5392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C10E7-6B0C-4862-A091-52FD95A1A5B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1287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CFACA-33E8-4F12-9F5C-AFC74331AC3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034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A00ED-DC72-4421-A4C3-0156854F0C2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8587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34443-0E1A-4B9A-A693-7684A5CFC15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26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 dirty="0"/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C6B60-0B7D-477F-B037-3920575DC30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350" y="0"/>
            <a:ext cx="2076450" cy="608647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076950" cy="608647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9F4A1-A2E9-4DCC-BC53-34B2F11DC1F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8200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943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3962400" cy="49434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143000"/>
            <a:ext cx="3962400" cy="49434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D587-68A1-43BD-8306-FF662527C3B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59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 dirty="0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1D76B-D56A-4923-AF76-E437693D093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 dirty="0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58F2-D05B-4DD8-8179-7ED5DF5F1DE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a-I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98179-DCED-4C3A-A9C0-12EB0BB4409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1" name="Rectangle 1081" descr="60%"/>
          <p:cNvSpPr>
            <a:spLocks noChangeArrowheads="1"/>
          </p:cNvSpPr>
          <p:nvPr/>
        </p:nvSpPr>
        <p:spPr bwMode="ltGray">
          <a:xfrm>
            <a:off x="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>
              <a:spcBef>
                <a:spcPct val="5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endParaRPr lang="fa-I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195" name="Group 109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202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207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989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1990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1991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1992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1993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1994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1995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1996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1997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1998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1999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00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01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02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03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04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05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06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07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08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09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10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208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2012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13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14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15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16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17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18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19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20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21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22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23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24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25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26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27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28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29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30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31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32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33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34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35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36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37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38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39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040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rtl="0">
                    <a:spcBef>
                      <a:spcPct val="50000"/>
                    </a:spcBef>
                    <a:buClr>
                      <a:srgbClr val="A50021"/>
                    </a:buClr>
                    <a:buFont typeface="Wingdings" pitchFamily="2" charset="2"/>
                    <a:buChar char="ü"/>
                    <a:defRPr/>
                  </a:pPr>
                  <a:endParaRPr lang="fa-I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8203" name="Group 1093"/>
            <p:cNvGrpSpPr>
              <a:grpSpLocks/>
            </p:cNvGrpSpPr>
            <p:nvPr userDrawn="1"/>
          </p:nvGrpSpPr>
          <p:grpSpPr bwMode="auto">
            <a:xfrm>
              <a:off x="4418" y="834"/>
              <a:ext cx="1102" cy="1364"/>
              <a:chOff x="4418" y="834"/>
              <a:chExt cx="1102" cy="1364"/>
            </a:xfrm>
          </p:grpSpPr>
          <p:sp>
            <p:nvSpPr>
              <p:cNvPr id="42044" name="Line 1084"/>
              <p:cNvSpPr>
                <a:spLocks noChangeShapeType="1"/>
              </p:cNvSpPr>
              <p:nvPr/>
            </p:nvSpPr>
            <p:spPr bwMode="ltGray">
              <a:xfrm rot="5400000" flipH="1">
                <a:off x="4772" y="1516"/>
                <a:ext cx="1364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045" name="Line 1085"/>
              <p:cNvSpPr>
                <a:spLocks noChangeShapeType="1"/>
              </p:cNvSpPr>
              <p:nvPr/>
            </p:nvSpPr>
            <p:spPr bwMode="ltGray">
              <a:xfrm rot="5400000">
                <a:off x="4963" y="411"/>
                <a:ext cx="6" cy="10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046" name="Arc 1086"/>
              <p:cNvSpPr>
                <a:spLocks/>
              </p:cNvSpPr>
              <p:nvPr/>
            </p:nvSpPr>
            <p:spPr bwMode="ltGray">
              <a:xfrm rot="5400000" flipH="1">
                <a:off x="5398" y="898"/>
                <a:ext cx="122" cy="12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2385 w 43200"/>
                  <a:gd name="T1" fmla="*/ 43186 h 43200"/>
                  <a:gd name="T2" fmla="*/ 43153 w 43200"/>
                  <a:gd name="T3" fmla="*/ 2302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2384" y="43185"/>
                    </a:moveTo>
                    <a:cubicBezTo>
                      <a:pt x="22123" y="43195"/>
                      <a:pt x="21861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073"/>
                      <a:pt x="43184" y="22547"/>
                      <a:pt x="43153" y="23020"/>
                    </a:cubicBezTo>
                  </a:path>
                  <a:path w="43200" h="43200" stroke="0" extrusionOk="0">
                    <a:moveTo>
                      <a:pt x="22384" y="43185"/>
                    </a:moveTo>
                    <a:cubicBezTo>
                      <a:pt x="22123" y="43195"/>
                      <a:pt x="21861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073"/>
                      <a:pt x="43184" y="22547"/>
                      <a:pt x="43153" y="2302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>
                  <a:spcBef>
                    <a:spcPct val="50000"/>
                  </a:spcBef>
                  <a:buClr>
                    <a:srgbClr val="A50021"/>
                  </a:buClr>
                  <a:buFont typeface="Wingdings" pitchFamily="2" charset="2"/>
                  <a:buChar char="ü"/>
                  <a:defRPr/>
                </a:pPr>
                <a:endParaRPr lang="fa-I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8196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952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7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049" name="Rectangle 108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buClrTx/>
              <a:buFontTx/>
              <a:buNone/>
              <a:defRPr sz="14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050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buClrTx/>
              <a:buFontTx/>
              <a:buNone/>
              <a:defRPr sz="1400">
                <a:effectLst/>
                <a:cs typeface="+mn-cs"/>
              </a:defRPr>
            </a:lvl1pPr>
          </a:lstStyle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 dirty="0"/>
          </a:p>
        </p:txBody>
      </p:sp>
      <p:sp>
        <p:nvSpPr>
          <p:cNvPr id="42051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buClrTx/>
              <a:buFontTx/>
              <a:buNone/>
              <a:defRPr sz="1800">
                <a:effectLst/>
                <a:cs typeface="Arial" pitchFamily="34" charset="0"/>
              </a:defRPr>
            </a:lvl1pPr>
          </a:lstStyle>
          <a:p>
            <a:pPr>
              <a:defRPr/>
            </a:pPr>
            <a:fld id="{4EFF1B8D-11D9-4D50-9741-76136653027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42052" name="Line 1092"/>
          <p:cNvSpPr>
            <a:spLocks noChangeShapeType="1"/>
          </p:cNvSpPr>
          <p:nvPr/>
        </p:nvSpPr>
        <p:spPr bwMode="ltGray">
          <a:xfrm>
            <a:off x="314325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>
              <a:spcBef>
                <a:spcPct val="5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endParaRPr lang="fa-I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</p:sldLayoutIdLst>
  <p:hf hdr="0" dt="0"/>
  <p:txStyles>
    <p:titleStyle>
      <a:lvl1pPr algn="r" rtl="1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r" rtl="1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ahoma" pitchFamily="34" charset="0"/>
          <a:cs typeface="Zar" pitchFamily="2" charset="-78"/>
        </a:defRPr>
      </a:lvl2pPr>
      <a:lvl3pPr algn="r" rtl="1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ahoma" pitchFamily="34" charset="0"/>
          <a:cs typeface="Zar" pitchFamily="2" charset="-78"/>
        </a:defRPr>
      </a:lvl3pPr>
      <a:lvl4pPr algn="r" rtl="1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ahoma" pitchFamily="34" charset="0"/>
          <a:cs typeface="Zar" pitchFamily="2" charset="-78"/>
        </a:defRPr>
      </a:lvl4pPr>
      <a:lvl5pPr algn="r" rtl="1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ahoma" pitchFamily="34" charset="0"/>
          <a:cs typeface="Zar" pitchFamily="2" charset="-78"/>
        </a:defRPr>
      </a:lvl5pPr>
      <a:lvl6pPr marL="457200" algn="r" rtl="1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ahoma" pitchFamily="34" charset="0"/>
          <a:cs typeface="Zar" pitchFamily="2" charset="-78"/>
        </a:defRPr>
      </a:lvl6pPr>
      <a:lvl7pPr marL="914400" algn="r" rtl="1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ahoma" pitchFamily="34" charset="0"/>
          <a:cs typeface="Zar" pitchFamily="2" charset="-78"/>
        </a:defRPr>
      </a:lvl7pPr>
      <a:lvl8pPr marL="1371600" algn="r" rtl="1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ahoma" pitchFamily="34" charset="0"/>
          <a:cs typeface="Zar" pitchFamily="2" charset="-78"/>
        </a:defRPr>
      </a:lvl8pPr>
      <a:lvl9pPr marL="1828800" algn="r" rtl="1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ahoma" pitchFamily="34" charset="0"/>
          <a:cs typeface="Za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rgbClr val="0034DC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 flipH="1">
            <a:off x="5943600" y="0"/>
            <a:ext cx="3200400" cy="6858000"/>
            <a:chOff x="0" y="0"/>
            <a:chExt cx="2016" cy="4320"/>
          </a:xfrm>
        </p:grpSpPr>
        <p:sp>
          <p:nvSpPr>
            <p:cNvPr id="1035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>
                <a:defRPr/>
              </a:pPr>
              <a:endParaRPr lang="en-US" altLang="en-US" sz="1800" dirty="0" smtClean="0">
                <a:solidFill>
                  <a:srgbClr val="003366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6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>
                <a:gd name="T0" fmla="*/ 1728 w 1728"/>
                <a:gd name="T1" fmla="*/ 0 h 735"/>
                <a:gd name="T2" fmla="*/ 1728 w 1728"/>
                <a:gd name="T3" fmla="*/ 480 h 735"/>
                <a:gd name="T4" fmla="*/ 380 w 1728"/>
                <a:gd name="T5" fmla="*/ 482 h 735"/>
                <a:gd name="T6" fmla="*/ 354 w 1728"/>
                <a:gd name="T7" fmla="*/ 480 h 735"/>
                <a:gd name="T8" fmla="*/ 308 w 1728"/>
                <a:gd name="T9" fmla="*/ 489 h 735"/>
                <a:gd name="T10" fmla="*/ 246 w 1728"/>
                <a:gd name="T11" fmla="*/ 531 h 735"/>
                <a:gd name="T12" fmla="*/ 206 w 1728"/>
                <a:gd name="T13" fmla="*/ 597 h 735"/>
                <a:gd name="T14" fmla="*/ 192 w 1728"/>
                <a:gd name="T15" fmla="*/ 666 h 735"/>
                <a:gd name="T16" fmla="*/ 192 w 1728"/>
                <a:gd name="T17" fmla="*/ 735 h 735"/>
                <a:gd name="T18" fmla="*/ 0 w 1728"/>
                <a:gd name="T19" fmla="*/ 735 h 735"/>
                <a:gd name="T20" fmla="*/ 0 w 1728"/>
                <a:gd name="T21" fmla="*/ 480 h 735"/>
                <a:gd name="T22" fmla="*/ 0 w 1728"/>
                <a:gd name="T23" fmla="*/ 0 h 735"/>
                <a:gd name="T24" fmla="*/ 1728 w 1728"/>
                <a:gd name="T25" fmla="*/ 0 h 7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pPr algn="l" rtl="0"/>
              <a:endParaRPr lang="en-US" sz="1800" smtClean="0">
                <a:solidFill>
                  <a:srgbClr val="00336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27" name="Group 5"/>
          <p:cNvGrpSpPr>
            <a:grpSpLocks/>
          </p:cNvGrpSpPr>
          <p:nvPr/>
        </p:nvGrpSpPr>
        <p:grpSpPr bwMode="auto">
          <a:xfrm flipH="1">
            <a:off x="1066800" y="762000"/>
            <a:ext cx="7391400" cy="319088"/>
            <a:chOff x="144" y="1248"/>
            <a:chExt cx="4656" cy="201"/>
          </a:xfrm>
        </p:grpSpPr>
        <p:sp>
          <p:nvSpPr>
            <p:cNvPr id="1033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>
                <a:defRPr/>
              </a:pPr>
              <a:endParaRPr lang="en-US" altLang="en-US" sz="1800" dirty="0" smtClean="0">
                <a:solidFill>
                  <a:srgbClr val="003366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4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>
                <a:defRPr/>
              </a:pPr>
              <a:endParaRPr lang="en-US" altLang="en-US" sz="1800" dirty="0" smtClean="0">
                <a:solidFill>
                  <a:srgbClr val="003366"/>
                </a:solidFill>
                <a:cs typeface="B Nazanin" panose="00000400000000000000" pitchFamily="2" charset="-78"/>
              </a:endParaRPr>
            </a:p>
          </p:txBody>
        </p:sp>
      </p:grpSp>
      <p:sp>
        <p:nvSpPr>
          <p:cNvPr id="1028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943600" cy="6096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0772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B Nazanin" panose="00000400000000000000" pitchFamily="2" charset="-78"/>
              </a:defRPr>
            </a:lvl1pPr>
          </a:lstStyle>
          <a:p>
            <a:pPr rtl="0"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B Nazanin" panose="00000400000000000000" pitchFamily="2" charset="-78"/>
              </a:defRPr>
            </a:lvl1pPr>
          </a:lstStyle>
          <a:p>
            <a:pPr rtl="0"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  <a:cs typeface="B Nazanin" panose="00000400000000000000" pitchFamily="2" charset="-78"/>
              </a:defRPr>
            </a:lvl1pPr>
          </a:lstStyle>
          <a:p>
            <a:pPr algn="l" rtl="0">
              <a:defRPr/>
            </a:pPr>
            <a:fld id="{3060C898-2C73-469C-99C9-B1E53F29A55B}" type="slidenum">
              <a:rPr lang="en-US">
                <a:solidFill>
                  <a:srgbClr val="FFFFFF"/>
                </a:solidFill>
              </a:rPr>
              <a:pPr algn="l" rtl="0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20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</p:sldLayoutIdLst>
  <p:txStyles>
    <p:titleStyle>
      <a:lvl1pPr algn="r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B Nazanin" panose="00000400000000000000" pitchFamily="2" charset="-78"/>
        </a:defRPr>
      </a:lvl1pPr>
      <a:lvl2pPr algn="r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B Nazanin" pitchFamily="2" charset="-78"/>
        </a:defRPr>
      </a:lvl2pPr>
      <a:lvl3pPr algn="r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B Nazanin" pitchFamily="2" charset="-78"/>
        </a:defRPr>
      </a:lvl3pPr>
      <a:lvl4pPr algn="r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B Nazanin" pitchFamily="2" charset="-78"/>
        </a:defRPr>
      </a:lvl4pPr>
      <a:lvl5pPr algn="r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B Nazanin" pitchFamily="2" charset="-78"/>
        </a:defRPr>
      </a:lvl5pPr>
      <a:lvl6pPr marL="457200" algn="r" rtl="1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r" rtl="1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r" rtl="1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r" rtl="1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B Nazanin" panose="00000400000000000000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B Nazanin" panose="00000400000000000000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B Nazanin" panose="00000400000000000000" pitchFamily="2" charset="-78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B Nazanin" panose="00000400000000000000" pitchFamily="2" charset="-78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 flipH="1">
            <a:off x="5943600" y="0"/>
            <a:ext cx="3200400" cy="6858000"/>
            <a:chOff x="0" y="0"/>
            <a:chExt cx="2016" cy="4320"/>
          </a:xfrm>
        </p:grpSpPr>
        <p:sp>
          <p:nvSpPr>
            <p:cNvPr id="1035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>
                <a:defRPr/>
              </a:pPr>
              <a:endParaRPr lang="en-US" altLang="en-US" sz="1800" dirty="0" smtClean="0">
                <a:solidFill>
                  <a:srgbClr val="003366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6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>
                <a:gd name="T0" fmla="*/ 1728 w 1728"/>
                <a:gd name="T1" fmla="*/ 0 h 735"/>
                <a:gd name="T2" fmla="*/ 1728 w 1728"/>
                <a:gd name="T3" fmla="*/ 480 h 735"/>
                <a:gd name="T4" fmla="*/ 380 w 1728"/>
                <a:gd name="T5" fmla="*/ 482 h 735"/>
                <a:gd name="T6" fmla="*/ 354 w 1728"/>
                <a:gd name="T7" fmla="*/ 480 h 735"/>
                <a:gd name="T8" fmla="*/ 308 w 1728"/>
                <a:gd name="T9" fmla="*/ 489 h 735"/>
                <a:gd name="T10" fmla="*/ 246 w 1728"/>
                <a:gd name="T11" fmla="*/ 531 h 735"/>
                <a:gd name="T12" fmla="*/ 206 w 1728"/>
                <a:gd name="T13" fmla="*/ 597 h 735"/>
                <a:gd name="T14" fmla="*/ 192 w 1728"/>
                <a:gd name="T15" fmla="*/ 666 h 735"/>
                <a:gd name="T16" fmla="*/ 192 w 1728"/>
                <a:gd name="T17" fmla="*/ 735 h 735"/>
                <a:gd name="T18" fmla="*/ 0 w 1728"/>
                <a:gd name="T19" fmla="*/ 735 h 735"/>
                <a:gd name="T20" fmla="*/ 0 w 1728"/>
                <a:gd name="T21" fmla="*/ 480 h 735"/>
                <a:gd name="T22" fmla="*/ 0 w 1728"/>
                <a:gd name="T23" fmla="*/ 0 h 735"/>
                <a:gd name="T24" fmla="*/ 1728 w 1728"/>
                <a:gd name="T25" fmla="*/ 0 h 7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pPr algn="l" rtl="0"/>
              <a:endParaRPr lang="en-US" sz="1800" smtClean="0">
                <a:solidFill>
                  <a:srgbClr val="00336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27" name="Group 5"/>
          <p:cNvGrpSpPr>
            <a:grpSpLocks/>
          </p:cNvGrpSpPr>
          <p:nvPr/>
        </p:nvGrpSpPr>
        <p:grpSpPr bwMode="auto">
          <a:xfrm flipH="1">
            <a:off x="1066800" y="762000"/>
            <a:ext cx="7391400" cy="319088"/>
            <a:chOff x="144" y="1248"/>
            <a:chExt cx="4656" cy="201"/>
          </a:xfrm>
        </p:grpSpPr>
        <p:sp>
          <p:nvSpPr>
            <p:cNvPr id="1033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>
                <a:defRPr/>
              </a:pPr>
              <a:endParaRPr lang="en-US" altLang="en-US" sz="1800" dirty="0" smtClean="0">
                <a:solidFill>
                  <a:srgbClr val="003366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4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>
                <a:defRPr/>
              </a:pPr>
              <a:endParaRPr lang="en-US" altLang="en-US" sz="1800" dirty="0" smtClean="0">
                <a:solidFill>
                  <a:srgbClr val="003366"/>
                </a:solidFill>
                <a:cs typeface="B Nazanin" panose="00000400000000000000" pitchFamily="2" charset="-78"/>
              </a:endParaRPr>
            </a:p>
          </p:txBody>
        </p:sp>
      </p:grpSp>
      <p:sp>
        <p:nvSpPr>
          <p:cNvPr id="1028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943600" cy="6096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0772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B Nazanin" panose="00000400000000000000" pitchFamily="2" charset="-78"/>
              </a:defRPr>
            </a:lvl1pPr>
          </a:lstStyle>
          <a:p>
            <a:pPr rtl="0"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B Nazanin" panose="00000400000000000000" pitchFamily="2" charset="-78"/>
              </a:defRPr>
            </a:lvl1pPr>
          </a:lstStyle>
          <a:p>
            <a:pPr rtl="0"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  <a:cs typeface="B Nazanin" panose="00000400000000000000" pitchFamily="2" charset="-78"/>
              </a:defRPr>
            </a:lvl1pPr>
          </a:lstStyle>
          <a:p>
            <a:pPr algn="l" rtl="0">
              <a:defRPr/>
            </a:pPr>
            <a:fld id="{3060C898-2C73-469C-99C9-B1E53F29A55B}" type="slidenum">
              <a:rPr lang="en-US">
                <a:solidFill>
                  <a:srgbClr val="FFFFFF"/>
                </a:solidFill>
              </a:rPr>
              <a:pPr algn="l" rtl="0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</p:sldLayoutIdLst>
  <p:txStyles>
    <p:titleStyle>
      <a:lvl1pPr algn="r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B Nazanin" panose="00000400000000000000" pitchFamily="2" charset="-78"/>
        </a:defRPr>
      </a:lvl1pPr>
      <a:lvl2pPr algn="r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B Nazanin" pitchFamily="2" charset="-78"/>
        </a:defRPr>
      </a:lvl2pPr>
      <a:lvl3pPr algn="r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B Nazanin" pitchFamily="2" charset="-78"/>
        </a:defRPr>
      </a:lvl3pPr>
      <a:lvl4pPr algn="r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B Nazanin" pitchFamily="2" charset="-78"/>
        </a:defRPr>
      </a:lvl4pPr>
      <a:lvl5pPr algn="r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B Nazanin" pitchFamily="2" charset="-78"/>
        </a:defRPr>
      </a:lvl5pPr>
      <a:lvl6pPr marL="457200" algn="r" rtl="1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r" rtl="1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r" rtl="1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r" rtl="1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B Nazanin" panose="00000400000000000000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B Nazanin" panose="00000400000000000000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B Nazanin" panose="00000400000000000000" pitchFamily="2" charset="-78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B Nazanin" panose="00000400000000000000" pitchFamily="2" charset="-78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 flipH="1">
            <a:off x="5943600" y="0"/>
            <a:ext cx="3200400" cy="6858000"/>
            <a:chOff x="0" y="0"/>
            <a:chExt cx="2016" cy="4320"/>
          </a:xfrm>
        </p:grpSpPr>
        <p:sp>
          <p:nvSpPr>
            <p:cNvPr id="1035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>
                <a:defRPr/>
              </a:pPr>
              <a:endParaRPr lang="en-US" altLang="en-US" sz="1800" dirty="0" smtClean="0">
                <a:solidFill>
                  <a:srgbClr val="003366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6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>
                <a:gd name="T0" fmla="*/ 1728 w 1728"/>
                <a:gd name="T1" fmla="*/ 0 h 735"/>
                <a:gd name="T2" fmla="*/ 1728 w 1728"/>
                <a:gd name="T3" fmla="*/ 480 h 735"/>
                <a:gd name="T4" fmla="*/ 380 w 1728"/>
                <a:gd name="T5" fmla="*/ 482 h 735"/>
                <a:gd name="T6" fmla="*/ 354 w 1728"/>
                <a:gd name="T7" fmla="*/ 480 h 735"/>
                <a:gd name="T8" fmla="*/ 308 w 1728"/>
                <a:gd name="T9" fmla="*/ 489 h 735"/>
                <a:gd name="T10" fmla="*/ 246 w 1728"/>
                <a:gd name="T11" fmla="*/ 531 h 735"/>
                <a:gd name="T12" fmla="*/ 206 w 1728"/>
                <a:gd name="T13" fmla="*/ 597 h 735"/>
                <a:gd name="T14" fmla="*/ 192 w 1728"/>
                <a:gd name="T15" fmla="*/ 666 h 735"/>
                <a:gd name="T16" fmla="*/ 192 w 1728"/>
                <a:gd name="T17" fmla="*/ 735 h 735"/>
                <a:gd name="T18" fmla="*/ 0 w 1728"/>
                <a:gd name="T19" fmla="*/ 735 h 735"/>
                <a:gd name="T20" fmla="*/ 0 w 1728"/>
                <a:gd name="T21" fmla="*/ 480 h 735"/>
                <a:gd name="T22" fmla="*/ 0 w 1728"/>
                <a:gd name="T23" fmla="*/ 0 h 735"/>
                <a:gd name="T24" fmla="*/ 1728 w 1728"/>
                <a:gd name="T25" fmla="*/ 0 h 7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pPr algn="l" rtl="0"/>
              <a:endParaRPr lang="en-US" sz="1800" smtClean="0">
                <a:solidFill>
                  <a:srgbClr val="00336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27" name="Group 5"/>
          <p:cNvGrpSpPr>
            <a:grpSpLocks/>
          </p:cNvGrpSpPr>
          <p:nvPr/>
        </p:nvGrpSpPr>
        <p:grpSpPr bwMode="auto">
          <a:xfrm flipH="1">
            <a:off x="1066800" y="762000"/>
            <a:ext cx="7391400" cy="319088"/>
            <a:chOff x="144" y="1248"/>
            <a:chExt cx="4656" cy="201"/>
          </a:xfrm>
        </p:grpSpPr>
        <p:sp>
          <p:nvSpPr>
            <p:cNvPr id="1033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>
                <a:defRPr/>
              </a:pPr>
              <a:endParaRPr lang="en-US" altLang="en-US" sz="1800" dirty="0" smtClean="0">
                <a:solidFill>
                  <a:srgbClr val="003366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4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>
                <a:defRPr/>
              </a:pPr>
              <a:endParaRPr lang="en-US" altLang="en-US" sz="1800" dirty="0" smtClean="0">
                <a:solidFill>
                  <a:srgbClr val="003366"/>
                </a:solidFill>
                <a:cs typeface="B Nazanin" panose="00000400000000000000" pitchFamily="2" charset="-78"/>
              </a:endParaRPr>
            </a:p>
          </p:txBody>
        </p:sp>
      </p:grpSp>
      <p:sp>
        <p:nvSpPr>
          <p:cNvPr id="1028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943600" cy="6096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0772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B Nazanin" panose="00000400000000000000" pitchFamily="2" charset="-78"/>
              </a:defRPr>
            </a:lvl1pPr>
          </a:lstStyle>
          <a:p>
            <a:pPr rtl="0"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B Nazanin" panose="00000400000000000000" pitchFamily="2" charset="-78"/>
              </a:defRPr>
            </a:lvl1pPr>
          </a:lstStyle>
          <a:p>
            <a:pPr rtl="0"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  <a:cs typeface="B Nazanin" panose="00000400000000000000" pitchFamily="2" charset="-78"/>
              </a:defRPr>
            </a:lvl1pPr>
          </a:lstStyle>
          <a:p>
            <a:pPr algn="l" rtl="0">
              <a:defRPr/>
            </a:pPr>
            <a:fld id="{9CA452FD-7790-4203-9E7D-E1F2712FD467}" type="slidenum">
              <a:rPr lang="en-US">
                <a:solidFill>
                  <a:srgbClr val="FFFFFF"/>
                </a:solidFill>
              </a:rPr>
              <a:pPr algn="l" rtl="0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03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</p:sldLayoutIdLst>
  <p:txStyles>
    <p:titleStyle>
      <a:lvl1pPr algn="r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B Nazanin" panose="00000400000000000000" pitchFamily="2" charset="-78"/>
        </a:defRPr>
      </a:lvl1pPr>
      <a:lvl2pPr algn="r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B Nazanin" pitchFamily="2" charset="-78"/>
        </a:defRPr>
      </a:lvl2pPr>
      <a:lvl3pPr algn="r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B Nazanin" pitchFamily="2" charset="-78"/>
        </a:defRPr>
      </a:lvl3pPr>
      <a:lvl4pPr algn="r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B Nazanin" pitchFamily="2" charset="-78"/>
        </a:defRPr>
      </a:lvl4pPr>
      <a:lvl5pPr algn="r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B Nazanin" pitchFamily="2" charset="-78"/>
        </a:defRPr>
      </a:lvl5pPr>
      <a:lvl6pPr marL="457200" algn="r" rtl="1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r" rtl="1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r" rtl="1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r" rtl="1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B Nazanin" panose="00000400000000000000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B Nazanin" panose="00000400000000000000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B Nazanin" panose="00000400000000000000" pitchFamily="2" charset="-78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B Nazanin" panose="00000400000000000000" pitchFamily="2" charset="-78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 flipH="1">
            <a:off x="5943600" y="0"/>
            <a:ext cx="3200400" cy="6858000"/>
            <a:chOff x="0" y="0"/>
            <a:chExt cx="2016" cy="4320"/>
          </a:xfrm>
        </p:grpSpPr>
        <p:sp>
          <p:nvSpPr>
            <p:cNvPr id="1035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>
                <a:defRPr/>
              </a:pPr>
              <a:endParaRPr lang="en-US" altLang="en-US" sz="1800" dirty="0" smtClean="0">
                <a:solidFill>
                  <a:srgbClr val="003366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6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>
                <a:gd name="T0" fmla="*/ 1728 w 1728"/>
                <a:gd name="T1" fmla="*/ 0 h 735"/>
                <a:gd name="T2" fmla="*/ 1728 w 1728"/>
                <a:gd name="T3" fmla="*/ 480 h 735"/>
                <a:gd name="T4" fmla="*/ 380 w 1728"/>
                <a:gd name="T5" fmla="*/ 482 h 735"/>
                <a:gd name="T6" fmla="*/ 354 w 1728"/>
                <a:gd name="T7" fmla="*/ 480 h 735"/>
                <a:gd name="T8" fmla="*/ 308 w 1728"/>
                <a:gd name="T9" fmla="*/ 489 h 735"/>
                <a:gd name="T10" fmla="*/ 246 w 1728"/>
                <a:gd name="T11" fmla="*/ 531 h 735"/>
                <a:gd name="T12" fmla="*/ 206 w 1728"/>
                <a:gd name="T13" fmla="*/ 597 h 735"/>
                <a:gd name="T14" fmla="*/ 192 w 1728"/>
                <a:gd name="T15" fmla="*/ 666 h 735"/>
                <a:gd name="T16" fmla="*/ 192 w 1728"/>
                <a:gd name="T17" fmla="*/ 735 h 735"/>
                <a:gd name="T18" fmla="*/ 0 w 1728"/>
                <a:gd name="T19" fmla="*/ 735 h 735"/>
                <a:gd name="T20" fmla="*/ 0 w 1728"/>
                <a:gd name="T21" fmla="*/ 480 h 735"/>
                <a:gd name="T22" fmla="*/ 0 w 1728"/>
                <a:gd name="T23" fmla="*/ 0 h 735"/>
                <a:gd name="T24" fmla="*/ 1728 w 1728"/>
                <a:gd name="T25" fmla="*/ 0 h 7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pPr algn="l" rtl="0"/>
              <a:endParaRPr lang="en-US" sz="1800" smtClean="0">
                <a:solidFill>
                  <a:srgbClr val="00336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27" name="Group 5"/>
          <p:cNvGrpSpPr>
            <a:grpSpLocks/>
          </p:cNvGrpSpPr>
          <p:nvPr/>
        </p:nvGrpSpPr>
        <p:grpSpPr bwMode="auto">
          <a:xfrm flipH="1">
            <a:off x="1066800" y="762000"/>
            <a:ext cx="7391400" cy="319088"/>
            <a:chOff x="144" y="1248"/>
            <a:chExt cx="4656" cy="201"/>
          </a:xfrm>
        </p:grpSpPr>
        <p:sp>
          <p:nvSpPr>
            <p:cNvPr id="1033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>
                <a:defRPr/>
              </a:pPr>
              <a:endParaRPr lang="en-US" altLang="en-US" sz="1800" dirty="0" smtClean="0">
                <a:solidFill>
                  <a:srgbClr val="003366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4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>
                <a:defRPr/>
              </a:pPr>
              <a:endParaRPr lang="en-US" altLang="en-US" sz="1800" dirty="0" smtClean="0">
                <a:solidFill>
                  <a:srgbClr val="003366"/>
                </a:solidFill>
                <a:cs typeface="B Nazanin" panose="00000400000000000000" pitchFamily="2" charset="-78"/>
              </a:endParaRPr>
            </a:p>
          </p:txBody>
        </p:sp>
      </p:grpSp>
      <p:sp>
        <p:nvSpPr>
          <p:cNvPr id="1028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943600" cy="6096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0772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B Nazanin" panose="00000400000000000000" pitchFamily="2" charset="-78"/>
              </a:defRPr>
            </a:lvl1pPr>
          </a:lstStyle>
          <a:p>
            <a:pPr rtl="0"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B Nazanin" panose="00000400000000000000" pitchFamily="2" charset="-78"/>
              </a:defRPr>
            </a:lvl1pPr>
          </a:lstStyle>
          <a:p>
            <a:pPr rtl="0"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  <a:cs typeface="B Nazanin" panose="00000400000000000000" pitchFamily="2" charset="-78"/>
              </a:defRPr>
            </a:lvl1pPr>
          </a:lstStyle>
          <a:p>
            <a:pPr algn="l" rtl="0">
              <a:defRPr/>
            </a:pPr>
            <a:fld id="{FFCC8B41-CE03-4F0A-84D8-7E3350FB876E}" type="slidenum">
              <a:rPr lang="en-US">
                <a:solidFill>
                  <a:srgbClr val="FFFFFF"/>
                </a:solidFill>
              </a:rPr>
              <a:pPr algn="l" rtl="0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7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</p:sldLayoutIdLst>
  <p:txStyles>
    <p:titleStyle>
      <a:lvl1pPr algn="r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B Nazanin" panose="00000400000000000000" pitchFamily="2" charset="-78"/>
        </a:defRPr>
      </a:lvl1pPr>
      <a:lvl2pPr algn="r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B Nazanin" pitchFamily="2" charset="-78"/>
        </a:defRPr>
      </a:lvl2pPr>
      <a:lvl3pPr algn="r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B Nazanin" pitchFamily="2" charset="-78"/>
        </a:defRPr>
      </a:lvl3pPr>
      <a:lvl4pPr algn="r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B Nazanin" pitchFamily="2" charset="-78"/>
        </a:defRPr>
      </a:lvl4pPr>
      <a:lvl5pPr algn="r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B Nazanin" pitchFamily="2" charset="-78"/>
        </a:defRPr>
      </a:lvl5pPr>
      <a:lvl6pPr marL="457200" algn="r" rtl="1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r" rtl="1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r" rtl="1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r" rtl="1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B Nazanin" panose="00000400000000000000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B Nazanin" panose="00000400000000000000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B Nazanin" panose="00000400000000000000" pitchFamily="2" charset="-78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B Nazanin" panose="00000400000000000000" pitchFamily="2" charset="-78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a-IR" altLang="en-US" dirty="0" smtClean="0"/>
              <a:t>تحلیل الگوریتم ها و رشد توابع</a:t>
            </a:r>
            <a:endParaRPr lang="en-US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a-IR" altLang="en-US" smtClean="0"/>
              <a:t>ساختمان داده ها و الگوريتم ها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0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پيچيدگي حافظه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510774"/>
              </p:ext>
            </p:extLst>
          </p:nvPr>
        </p:nvGraphicFramePr>
        <p:xfrm>
          <a:off x="649014" y="1455420"/>
          <a:ext cx="7772400" cy="3108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12228"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2400" b="0" dirty="0">
                          <a:solidFill>
                            <a:srgbClr val="040408"/>
                          </a:solidFill>
                        </a:rPr>
                        <a:t>Float</a:t>
                      </a:r>
                      <a:r>
                        <a:rPr lang="en-US" sz="2400" b="0" baseline="0" dirty="0">
                          <a:solidFill>
                            <a:srgbClr val="040408"/>
                          </a:solidFill>
                        </a:rPr>
                        <a:t> sum ( float *a,  const </a:t>
                      </a:r>
                      <a:r>
                        <a:rPr lang="en-US" sz="2400" b="0" baseline="0" dirty="0" err="1">
                          <a:solidFill>
                            <a:srgbClr val="040408"/>
                          </a:solidFill>
                        </a:rPr>
                        <a:t>int</a:t>
                      </a:r>
                      <a:r>
                        <a:rPr lang="en-US" sz="2400" b="0" baseline="0" dirty="0">
                          <a:solidFill>
                            <a:srgbClr val="040408"/>
                          </a:solidFill>
                        </a:rPr>
                        <a:t> n)</a:t>
                      </a:r>
                    </a:p>
                    <a:p>
                      <a:pPr algn="l" rtl="0"/>
                      <a:r>
                        <a:rPr lang="en-US" sz="2400" b="0" baseline="0" dirty="0">
                          <a:solidFill>
                            <a:srgbClr val="040408"/>
                          </a:solidFill>
                        </a:rPr>
                        <a:t>{</a:t>
                      </a:r>
                    </a:p>
                    <a:p>
                      <a:pPr algn="l" rtl="0"/>
                      <a:r>
                        <a:rPr lang="en-US" sz="2400" b="0" baseline="0" dirty="0">
                          <a:solidFill>
                            <a:srgbClr val="040408"/>
                          </a:solidFill>
                        </a:rPr>
                        <a:t>     float s=0;</a:t>
                      </a:r>
                    </a:p>
                    <a:p>
                      <a:pPr algn="l" rtl="0"/>
                      <a:r>
                        <a:rPr lang="en-US" sz="2400" b="0" baseline="0" dirty="0">
                          <a:solidFill>
                            <a:srgbClr val="040408"/>
                          </a:solidFill>
                        </a:rPr>
                        <a:t>     For (</a:t>
                      </a:r>
                      <a:r>
                        <a:rPr lang="en-US" sz="2400" b="0" baseline="0" dirty="0" err="1">
                          <a:solidFill>
                            <a:srgbClr val="040408"/>
                          </a:solidFill>
                        </a:rPr>
                        <a:t>int</a:t>
                      </a:r>
                      <a:r>
                        <a:rPr lang="en-US" sz="2400" b="0" baseline="0" dirty="0">
                          <a:solidFill>
                            <a:srgbClr val="040408"/>
                          </a:solidFill>
                        </a:rPr>
                        <a:t>  </a:t>
                      </a:r>
                      <a:r>
                        <a:rPr lang="en-US" sz="2400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sz="2400" b="0" baseline="0" dirty="0">
                          <a:solidFill>
                            <a:srgbClr val="040408"/>
                          </a:solidFill>
                        </a:rPr>
                        <a:t>=0; </a:t>
                      </a:r>
                      <a:r>
                        <a:rPr lang="en-US" sz="2400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sz="2400" b="0" baseline="0" dirty="0">
                          <a:solidFill>
                            <a:srgbClr val="040408"/>
                          </a:solidFill>
                        </a:rPr>
                        <a:t>&lt; n ; </a:t>
                      </a:r>
                      <a:r>
                        <a:rPr lang="en-US" sz="2400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sz="2400" b="0" baseline="0" dirty="0">
                          <a:solidFill>
                            <a:srgbClr val="040408"/>
                          </a:solidFill>
                        </a:rPr>
                        <a:t>++)</a:t>
                      </a:r>
                    </a:p>
                    <a:p>
                      <a:pPr algn="l" rtl="0"/>
                      <a:r>
                        <a:rPr lang="en-US" sz="2400" b="0" baseline="0" dirty="0">
                          <a:solidFill>
                            <a:srgbClr val="040408"/>
                          </a:solidFill>
                        </a:rPr>
                        <a:t>         S+=a[</a:t>
                      </a:r>
                      <a:r>
                        <a:rPr lang="en-US" sz="2400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sz="2400" b="0" baseline="0" dirty="0">
                          <a:solidFill>
                            <a:srgbClr val="040408"/>
                          </a:solidFill>
                        </a:rPr>
                        <a:t>];</a:t>
                      </a:r>
                    </a:p>
                    <a:p>
                      <a:pPr algn="l" rtl="0"/>
                      <a:r>
                        <a:rPr lang="en-US" sz="2400" b="0" baseline="0" dirty="0">
                          <a:solidFill>
                            <a:srgbClr val="040408"/>
                          </a:solidFill>
                        </a:rPr>
                        <a:t>     Return s;</a:t>
                      </a:r>
                    </a:p>
                    <a:p>
                      <a:pPr algn="l" rtl="0"/>
                      <a:r>
                        <a:rPr lang="en-US" sz="2400" b="0" baseline="0" dirty="0">
                          <a:solidFill>
                            <a:srgbClr val="040408"/>
                          </a:solidFill>
                        </a:rPr>
                        <a:t>}</a:t>
                      </a:r>
                      <a:endParaRPr lang="fa-IR" sz="2400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4072">
                <a:tc>
                  <a:txBody>
                    <a:bodyPr/>
                    <a:lstStyle/>
                    <a:p>
                      <a:pPr rtl="1"/>
                      <a:endParaRPr lang="fa-IR" sz="2400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fa-IR" sz="2400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sp>
        <p:nvSpPr>
          <p:cNvPr id="30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188655-28BA-4ED4-B3B5-AD892BD51C57}" type="slidenum">
              <a:rPr lang="ar-SA" smtClean="0"/>
              <a:pPr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07855" y="4076700"/>
            <a:ext cx="5794375" cy="4619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defRPr/>
            </a:pPr>
            <a:r>
              <a:rPr lang="fa-IR" sz="2400" dirty="0">
                <a:cs typeface="+mj-cs"/>
              </a:rPr>
              <a:t>مشخصه موردي: </a:t>
            </a:r>
            <a:r>
              <a:rPr lang="en-US" sz="2400" dirty="0">
                <a:cs typeface="+mj-cs"/>
              </a:rPr>
              <a:t>n </a:t>
            </a:r>
            <a:r>
              <a:rPr lang="fa-IR" sz="2400" dirty="0">
                <a:cs typeface="+mj-cs"/>
              </a:rPr>
              <a:t> تعداد عضوهايي که با هم جمع مي شوند</a:t>
            </a:r>
          </a:p>
        </p:txBody>
      </p:sp>
      <p:graphicFrame>
        <p:nvGraphicFramePr>
          <p:cNvPr id="9" name="Object 24"/>
          <p:cNvGraphicFramePr>
            <a:graphicFrameLocks noChangeAspect="1"/>
          </p:cNvGraphicFramePr>
          <p:nvPr/>
        </p:nvGraphicFramePr>
        <p:xfrm>
          <a:off x="1322388" y="4546600"/>
          <a:ext cx="14716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3" imgW="545760" imgH="190440" progId="Equation.DSMT4">
                  <p:embed/>
                </p:oleObj>
              </mc:Choice>
              <mc:Fallback>
                <p:oleObj name="Equation" r:id="rId3" imgW="545760" imgH="1904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4546600"/>
                        <a:ext cx="147161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پيچيدگي حافظه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905000"/>
          <a:ext cx="7772400" cy="217798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12228">
                <a:tc gridSpan="2"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float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rs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( float *a,  const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n)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{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 if (n&lt;=0) return 0;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 else return (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rs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( a,n-1)+a[n-1] )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}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4072">
                <a:tc>
                  <a:txBody>
                    <a:bodyPr/>
                    <a:lstStyle/>
                    <a:p>
                      <a:pPr rtl="1"/>
                      <a:endParaRPr lang="fa-IR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60856" y="6248400"/>
            <a:ext cx="3200400" cy="457200"/>
          </a:xfrm>
        </p:spPr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sp>
        <p:nvSpPr>
          <p:cNvPr id="41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94656" y="6248400"/>
            <a:ext cx="1905000" cy="457200"/>
          </a:xfrm>
          <a:noFill/>
        </p:spPr>
        <p:txBody>
          <a:bodyPr/>
          <a:lstStyle/>
          <a:p>
            <a:fld id="{EA667499-4C5E-46E6-AEF7-E66EC6E6F0E4}" type="slidenum">
              <a:rPr lang="ar-SA" smtClean="0"/>
              <a:pPr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41039" y="3505200"/>
            <a:ext cx="5794375" cy="4619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defRPr/>
            </a:pPr>
            <a:r>
              <a:rPr lang="fa-IR" sz="2400" dirty="0">
                <a:cs typeface="+mj-cs"/>
              </a:rPr>
              <a:t>مشخصه موردي: </a:t>
            </a:r>
            <a:r>
              <a:rPr lang="en-US" sz="2400" dirty="0">
                <a:cs typeface="+mj-cs"/>
              </a:rPr>
              <a:t>n </a:t>
            </a:r>
            <a:r>
              <a:rPr lang="fa-IR" sz="2400" dirty="0">
                <a:cs typeface="+mj-cs"/>
              </a:rPr>
              <a:t> تعداد عضوهايي که با هم جمع مي شوند</a:t>
            </a:r>
          </a:p>
        </p:txBody>
      </p:sp>
      <p:graphicFrame>
        <p:nvGraphicFramePr>
          <p:cNvPr id="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357785"/>
              </p:ext>
            </p:extLst>
          </p:nvPr>
        </p:nvGraphicFramePr>
        <p:xfrm>
          <a:off x="1925014" y="5067300"/>
          <a:ext cx="2327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3" imgW="863280" imgH="190440" progId="Equation.DSMT4">
                  <p:embed/>
                </p:oleObj>
              </mc:Choice>
              <mc:Fallback>
                <p:oleObj name="Equation" r:id="rId3" imgW="863280" imgH="1904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014" y="5067300"/>
                        <a:ext cx="23272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55439" y="3822700"/>
            <a:ext cx="4829175" cy="113823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defRPr/>
            </a:pPr>
            <a:r>
              <a:rPr lang="fa-IR" sz="2400" dirty="0">
                <a:cs typeface="+mj-cs"/>
              </a:rPr>
              <a:t>عمق بازگشتي </a:t>
            </a:r>
            <a:r>
              <a:rPr lang="en-US" sz="2400" dirty="0">
                <a:cs typeface="+mj-cs"/>
              </a:rPr>
              <a:t>n+1</a:t>
            </a:r>
          </a:p>
          <a:p>
            <a:pPr>
              <a:defRPr/>
            </a:pPr>
            <a:r>
              <a:rPr lang="fa-IR" sz="2400" dirty="0">
                <a:cs typeface="+mj-cs"/>
              </a:rPr>
              <a:t>هر احضار تابع بازگشتي دست کم 4 کلمه از حافظه </a:t>
            </a:r>
          </a:p>
          <a:p>
            <a:pPr lvl="1">
              <a:defRPr/>
            </a:pPr>
            <a:r>
              <a:rPr lang="fa-IR" sz="2000" dirty="0">
                <a:solidFill>
                  <a:srgbClr val="800000"/>
                </a:solidFill>
                <a:cs typeface="+mj-cs"/>
              </a:rPr>
              <a:t>حافظه مقادير </a:t>
            </a:r>
            <a:r>
              <a:rPr lang="en-US" sz="2000" dirty="0">
                <a:solidFill>
                  <a:srgbClr val="800000"/>
                </a:solidFill>
                <a:cs typeface="+mj-cs"/>
              </a:rPr>
              <a:t>a</a:t>
            </a:r>
            <a:r>
              <a:rPr lang="fa-IR" sz="2000" dirty="0">
                <a:solidFill>
                  <a:srgbClr val="800000"/>
                </a:solidFill>
                <a:cs typeface="+mj-cs"/>
              </a:rPr>
              <a:t> و </a:t>
            </a:r>
            <a:r>
              <a:rPr lang="en-US" sz="2000" dirty="0">
                <a:solidFill>
                  <a:srgbClr val="800000"/>
                </a:solidFill>
                <a:cs typeface="+mj-cs"/>
              </a:rPr>
              <a:t>n</a:t>
            </a:r>
            <a:r>
              <a:rPr lang="fa-IR" sz="2000" dirty="0">
                <a:solidFill>
                  <a:srgbClr val="800000"/>
                </a:solidFill>
                <a:cs typeface="+mj-cs"/>
              </a:rPr>
              <a:t> و مقدار برگشتي و ادرس برگشتي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پيچيدگي زماني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sp>
        <p:nvSpPr>
          <p:cNvPr id="51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7B2D33-AEB9-4B0B-94D1-E0C0989DD0B5}" type="slidenum">
              <a:rPr lang="ar-SA" smtClean="0"/>
              <a:pPr/>
              <a:t>12</a:t>
            </a:fld>
            <a:endParaRPr lang="en-US"/>
          </a:p>
        </p:txBody>
      </p:sp>
      <p:grpSp>
        <p:nvGrpSpPr>
          <p:cNvPr id="5127" name="Group 23"/>
          <p:cNvGrpSpPr>
            <a:grpSpLocks/>
          </p:cNvGrpSpPr>
          <p:nvPr/>
        </p:nvGrpSpPr>
        <p:grpSpPr bwMode="auto">
          <a:xfrm>
            <a:off x="105950" y="1812925"/>
            <a:ext cx="7983950" cy="2787650"/>
            <a:chOff x="-179" y="935"/>
            <a:chExt cx="5689" cy="1732"/>
          </a:xfrm>
        </p:grpSpPr>
        <p:graphicFrame>
          <p:nvGraphicFramePr>
            <p:cNvPr id="5123" name="Object 24"/>
            <p:cNvGraphicFramePr>
              <a:graphicFrameLocks noChangeAspect="1"/>
            </p:cNvGraphicFramePr>
            <p:nvPr/>
          </p:nvGraphicFramePr>
          <p:xfrm>
            <a:off x="1664" y="1395"/>
            <a:ext cx="2207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5" name="Equation" r:id="rId3" imgW="927000" imgH="203040" progId="Equation.DSMT4">
                    <p:embed/>
                  </p:oleObj>
                </mc:Choice>
                <mc:Fallback>
                  <p:oleObj name="Equation" r:id="rId3" imgW="927000" imgH="20304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4" y="1395"/>
                          <a:ext cx="2207" cy="4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25"/>
            <p:cNvSpPr txBox="1">
              <a:spLocks noChangeArrowheads="1"/>
            </p:cNvSpPr>
            <p:nvPr/>
          </p:nvSpPr>
          <p:spPr bwMode="auto">
            <a:xfrm>
              <a:off x="-179" y="1998"/>
              <a:ext cx="1997" cy="3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fa-IR" sz="2800" dirty="0">
                  <a:solidFill>
                    <a:srgbClr val="800000"/>
                  </a:solidFill>
                  <a:cs typeface="+mn-cs"/>
                </a:rPr>
                <a:t>نيازمنديهاي زمان برنامه </a:t>
              </a:r>
              <a:endParaRPr lang="en-US" sz="2800" dirty="0">
                <a:solidFill>
                  <a:srgbClr val="800000"/>
                </a:solidFill>
                <a:cs typeface="+mn-cs"/>
              </a:endParaRPr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1917" y="1998"/>
              <a:ext cx="3536" cy="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fa-IR" sz="2800" dirty="0">
                  <a:solidFill>
                    <a:srgbClr val="800000"/>
                  </a:solidFill>
                  <a:cs typeface="+mn-cs"/>
                </a:rPr>
                <a:t>زمان کامپايل </a:t>
              </a:r>
            </a:p>
            <a:p>
              <a:pPr algn="just">
                <a:defRPr/>
              </a:pPr>
              <a:r>
                <a:rPr lang="fa-IR" sz="1800" dirty="0">
                  <a:solidFill>
                    <a:srgbClr val="2308EE"/>
                  </a:solidFill>
                  <a:cs typeface="+mn-cs"/>
                </a:rPr>
                <a:t>زمان کامپايل مشابه اجزاي فضاي ثابت است زيرا به </a:t>
              </a:r>
            </a:p>
            <a:p>
              <a:pPr algn="just">
                <a:defRPr/>
              </a:pPr>
              <a:r>
                <a:rPr lang="fa-IR" sz="1800" dirty="0">
                  <a:solidFill>
                    <a:srgbClr val="2308EE"/>
                  </a:solidFill>
                  <a:cs typeface="+mn-cs"/>
                </a:rPr>
                <a:t>خصيصه هاي نمونه بستگي ندارد</a:t>
              </a:r>
              <a:r>
                <a:rPr lang="fa-IR" sz="1800" dirty="0">
                  <a:cs typeface="+mn-cs"/>
                </a:rPr>
                <a:t>.  </a:t>
              </a:r>
              <a:endParaRPr lang="en-US" sz="1800" dirty="0">
                <a:cs typeface="+mn-cs"/>
              </a:endParaRP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922" y="935"/>
              <a:ext cx="4588" cy="3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fa-IR" sz="2800" dirty="0">
                  <a:solidFill>
                    <a:srgbClr val="800000"/>
                  </a:solidFill>
                  <a:cs typeface="+mn-cs"/>
                </a:rPr>
                <a:t>زمان اجراي برنامه </a:t>
              </a:r>
            </a:p>
          </p:txBody>
        </p:sp>
        <p:sp>
          <p:nvSpPr>
            <p:cNvPr id="5131" name="Line 28"/>
            <p:cNvSpPr>
              <a:spLocks noChangeShapeType="1"/>
            </p:cNvSpPr>
            <p:nvPr/>
          </p:nvSpPr>
          <p:spPr bwMode="auto">
            <a:xfrm flipH="1">
              <a:off x="1094" y="1752"/>
              <a:ext cx="1042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132" name="Line 29"/>
            <p:cNvSpPr>
              <a:spLocks noChangeShapeType="1"/>
            </p:cNvSpPr>
            <p:nvPr/>
          </p:nvSpPr>
          <p:spPr bwMode="auto">
            <a:xfrm>
              <a:off x="2759" y="1726"/>
              <a:ext cx="1520" cy="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133" name="Line 30"/>
            <p:cNvSpPr>
              <a:spLocks noChangeShapeType="1"/>
            </p:cNvSpPr>
            <p:nvPr/>
          </p:nvSpPr>
          <p:spPr bwMode="auto">
            <a:xfrm flipV="1">
              <a:off x="3447" y="1207"/>
              <a:ext cx="885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پيچيدگي زماني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A46DA8-6401-4D6B-B73C-4C1FE6F47EEE}" type="slidenum">
              <a:rPr lang="ar-SA" smtClean="0"/>
              <a:pPr/>
              <a:t>13</a:t>
            </a:fld>
            <a:endParaRPr lang="en-US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3505200" y="1733550"/>
            <a:ext cx="4965700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fa-IR" sz="2400" b="1" dirty="0">
                <a:cs typeface="+mn-cs"/>
              </a:rPr>
              <a:t>بسياري عوامل در زمان اجرا دخيل هستند</a:t>
            </a:r>
            <a:endParaRPr lang="en-US" sz="2400" b="1" dirty="0">
              <a:cs typeface="+mn-cs"/>
            </a:endParaRPr>
          </a:p>
        </p:txBody>
      </p:sp>
      <p:sp>
        <p:nvSpPr>
          <p:cNvPr id="17" name="Left Arrow 16"/>
          <p:cNvSpPr/>
          <p:nvPr/>
        </p:nvSpPr>
        <p:spPr bwMode="auto">
          <a:xfrm>
            <a:off x="2641600" y="1841500"/>
            <a:ext cx="927100" cy="330200"/>
          </a:xfrm>
          <a:prstGeom prst="leftArrow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rtlCol="1" anchor="ctr">
            <a:spAutoFit/>
          </a:bodyPr>
          <a:lstStyle/>
          <a:p>
            <a:pPr marL="457200" indent="-457200" algn="ctr" rtl="0">
              <a:spcBef>
                <a:spcPct val="5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endParaRPr lang="fa-I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927100" y="1644650"/>
            <a:ext cx="1612900" cy="830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fa-IR" sz="2400" b="1" dirty="0">
                <a:cs typeface="+mn-cs"/>
              </a:rPr>
              <a:t>تخميني از زمان اجرا </a:t>
            </a:r>
            <a:endParaRPr lang="en-US" sz="2400" b="1" dirty="0"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7100" y="4143375"/>
            <a:ext cx="73787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fa-IR" sz="2400" dirty="0">
                <a:solidFill>
                  <a:srgbClr val="2308EE"/>
                </a:solidFill>
                <a:cs typeface="+mn-cs"/>
              </a:rPr>
              <a:t>يک مرحله </a:t>
            </a:r>
            <a:r>
              <a:rPr lang="fa-IR" sz="2400" dirty="0" smtClean="0">
                <a:solidFill>
                  <a:srgbClr val="2308EE"/>
                </a:solidFill>
                <a:cs typeface="+mn-cs"/>
              </a:rPr>
              <a:t>برنامه، </a:t>
            </a:r>
            <a:r>
              <a:rPr lang="fa-IR" sz="2400" dirty="0">
                <a:solidFill>
                  <a:srgbClr val="2308EE"/>
                </a:solidFill>
                <a:cs typeface="+mn-cs"/>
              </a:rPr>
              <a:t>قسمت با معني برنامه است </a:t>
            </a:r>
            <a:r>
              <a:rPr lang="fa-IR" sz="2400" dirty="0" smtClean="0">
                <a:solidFill>
                  <a:srgbClr val="2308EE"/>
                </a:solidFill>
                <a:cs typeface="+mn-cs"/>
              </a:rPr>
              <a:t>که دارای </a:t>
            </a:r>
            <a:r>
              <a:rPr lang="fa-IR" sz="2400" dirty="0">
                <a:solidFill>
                  <a:srgbClr val="2308EE"/>
                </a:solidFill>
                <a:cs typeface="+mn-cs"/>
              </a:rPr>
              <a:t>زمان </a:t>
            </a:r>
            <a:r>
              <a:rPr lang="fa-IR" sz="2400" dirty="0" smtClean="0">
                <a:solidFill>
                  <a:srgbClr val="2308EE"/>
                </a:solidFill>
                <a:cs typeface="+mn-cs"/>
              </a:rPr>
              <a:t>اجراي بامفهوم باشند. مثال زیر:</a:t>
            </a:r>
            <a:endParaRPr lang="fa-IR" sz="2400" dirty="0">
              <a:solidFill>
                <a:srgbClr val="2308EE"/>
              </a:solidFill>
              <a:cs typeface="+mn-cs"/>
            </a:endParaRPr>
          </a:p>
          <a:p>
            <a:pPr algn="just">
              <a:defRPr/>
            </a:pPr>
            <a:endParaRPr lang="fa-IR" sz="2400" dirty="0">
              <a:solidFill>
                <a:srgbClr val="2308EE"/>
              </a:solidFill>
              <a:cs typeface="+mn-cs"/>
            </a:endParaRPr>
          </a:p>
          <a:p>
            <a:pPr algn="just" rtl="0">
              <a:defRPr/>
            </a:pPr>
            <a:r>
              <a:rPr lang="en-US" sz="2400" dirty="0">
                <a:solidFill>
                  <a:srgbClr val="040408"/>
                </a:solidFill>
                <a:latin typeface="Times New Roman" pitchFamily="18" charset="0"/>
              </a:rPr>
              <a:t>return </a:t>
            </a:r>
            <a:r>
              <a:rPr lang="en-US" sz="2400" dirty="0" err="1">
                <a:solidFill>
                  <a:srgbClr val="040408"/>
                </a:solidFill>
                <a:latin typeface="Times New Roman" pitchFamily="18" charset="0"/>
              </a:rPr>
              <a:t>a+b+c</a:t>
            </a:r>
            <a:r>
              <a:rPr lang="en-US" sz="2400" dirty="0">
                <a:solidFill>
                  <a:srgbClr val="040408"/>
                </a:solidFill>
                <a:latin typeface="Times New Roman" pitchFamily="18" charset="0"/>
              </a:rPr>
              <a:t>+(</a:t>
            </a:r>
            <a:r>
              <a:rPr lang="en-US" sz="2400" dirty="0" err="1">
                <a:solidFill>
                  <a:srgbClr val="040408"/>
                </a:solidFill>
                <a:latin typeface="Times New Roman" pitchFamily="18" charset="0"/>
              </a:rPr>
              <a:t>a+b</a:t>
            </a:r>
            <a:r>
              <a:rPr lang="en-US" sz="2400" dirty="0">
                <a:solidFill>
                  <a:srgbClr val="040408"/>
                </a:solidFill>
                <a:latin typeface="Times New Roman" pitchFamily="18" charset="0"/>
              </a:rPr>
              <a:t>-c)/(</a:t>
            </a:r>
            <a:r>
              <a:rPr lang="en-US" sz="2400" dirty="0" err="1">
                <a:solidFill>
                  <a:srgbClr val="040408"/>
                </a:solidFill>
                <a:latin typeface="Times New Roman" pitchFamily="18" charset="0"/>
              </a:rPr>
              <a:t>a+b</a:t>
            </a:r>
            <a:r>
              <a:rPr lang="en-US" sz="2400" dirty="0">
                <a:solidFill>
                  <a:srgbClr val="040408"/>
                </a:solidFill>
                <a:latin typeface="Times New Roman" pitchFamily="18" charset="0"/>
              </a:rPr>
              <a:t>)+4.0</a:t>
            </a:r>
          </a:p>
        </p:txBody>
      </p:sp>
      <p:sp>
        <p:nvSpPr>
          <p:cNvPr id="11" name="Cloud Callout 10"/>
          <p:cNvSpPr/>
          <p:nvPr/>
        </p:nvSpPr>
        <p:spPr bwMode="auto">
          <a:xfrm>
            <a:off x="2362200" y="2692400"/>
            <a:ext cx="4381500" cy="1077913"/>
          </a:xfrm>
          <a:prstGeom prst="cloudCallout">
            <a:avLst>
              <a:gd name="adj1" fmla="val -833"/>
              <a:gd name="adj2" fmla="val -91893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1" anchor="ctr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rgbClr val="A50021"/>
              </a:buClr>
              <a:defRPr/>
            </a:pPr>
            <a:r>
              <a:rPr lang="fa-I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تنها تعداد مراحل داخل برنامه را مي شماريم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9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تعداد مراحل</a:t>
            </a:r>
          </a:p>
        </p:txBody>
      </p:sp>
      <p:sp>
        <p:nvSpPr>
          <p:cNvPr id="1843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توضيحات </a:t>
            </a:r>
            <a:r>
              <a:rPr lang="en-US" sz="2400"/>
              <a:t>comments</a:t>
            </a:r>
            <a:r>
              <a:rPr lang="fa-IR" sz="2400"/>
              <a:t>، تعاريف زير برنامه و توابع، }{، </a:t>
            </a:r>
            <a:r>
              <a:rPr lang="en-US" sz="2400"/>
              <a:t>begin</a:t>
            </a:r>
            <a:r>
              <a:rPr lang="fa-IR" sz="2400"/>
              <a:t>، </a:t>
            </a:r>
            <a:r>
              <a:rPr lang="en-US" sz="2400"/>
              <a:t>end</a:t>
            </a:r>
            <a:endParaRPr lang="fa-IR" sz="2400"/>
          </a:p>
          <a:p>
            <a:pPr lvl="1"/>
            <a:r>
              <a:rPr lang="fa-IR" sz="2000"/>
              <a:t>تعداد مراحل اجرايي صفر</a:t>
            </a:r>
          </a:p>
          <a:p>
            <a:r>
              <a:rPr lang="fa-IR"/>
              <a:t>دستورهاي تعيين نوع</a:t>
            </a:r>
          </a:p>
          <a:p>
            <a:pPr lvl="1"/>
            <a:r>
              <a:rPr lang="fa-IR" sz="2000"/>
              <a:t>تعداد مراحل اجرايي صفر مگر آنکه براي آنها مقدار دهي اوليه صورت گيرد در اينصورت يک  </a:t>
            </a:r>
          </a:p>
          <a:p>
            <a:pPr lvl="1">
              <a:buFontTx/>
              <a:buNone/>
            </a:pPr>
            <a:endParaRPr lang="fa-IR" sz="2000"/>
          </a:p>
          <a:p>
            <a:r>
              <a:rPr lang="fa-IR"/>
              <a:t>دستور اجرايي</a:t>
            </a:r>
          </a:p>
          <a:p>
            <a:pPr lvl="1"/>
            <a:r>
              <a:rPr lang="fa-IR" sz="2000"/>
              <a:t>به ازاي هر بار اجرا داراي گام 1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48B0CB-665E-4AB2-BA0B-3EC65ADBBF13}" type="slidenum">
              <a:rPr lang="ar-SA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31900" y="4165600"/>
          <a:ext cx="6096000" cy="914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0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1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1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err="1">
                          <a:solidFill>
                            <a:srgbClr val="040408"/>
                          </a:solidFill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x;</a:t>
                      </a:r>
                      <a:endParaRPr lang="fa-IR" b="0" baseline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 err="1">
                          <a:solidFill>
                            <a:srgbClr val="040408"/>
                          </a:solidFill>
                        </a:rPr>
                        <a:t>int</a:t>
                      </a:r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   x=3;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float </a:t>
                      </a:r>
                      <a:r>
                        <a:rPr lang="en-US" b="0" dirty="0" err="1">
                          <a:solidFill>
                            <a:srgbClr val="040408"/>
                          </a:solidFill>
                        </a:rPr>
                        <a:t>a,b</a:t>
                      </a:r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=5;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68400" y="2616200"/>
          <a:ext cx="6096000" cy="640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0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0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Procedure f( …)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;</a:t>
                      </a:r>
                      <a:endParaRPr lang="fa-IR" b="0" baseline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void f( …);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55700" y="5359400"/>
          <a:ext cx="6096000" cy="914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1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1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1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y=x*</a:t>
                      </a:r>
                      <a:r>
                        <a:rPr lang="en-US" b="0" dirty="0" err="1">
                          <a:solidFill>
                            <a:srgbClr val="040408"/>
                          </a:solidFill>
                        </a:rPr>
                        <a:t>y+z</a:t>
                      </a:r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;</a:t>
                      </a:r>
                      <a:endParaRPr lang="fa-IR" b="0" baseline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write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(y)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return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p</a:t>
                      </a:r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;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تعداد مراحل</a:t>
            </a:r>
          </a:p>
        </p:txBody>
      </p:sp>
      <p:sp>
        <p:nvSpPr>
          <p:cNvPr id="1945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دستور شرطي </a:t>
            </a:r>
            <a:r>
              <a:rPr lang="en-US"/>
              <a:t>if</a:t>
            </a:r>
          </a:p>
          <a:p>
            <a:pPr>
              <a:buFontTx/>
              <a:buNone/>
            </a:pPr>
            <a:r>
              <a:rPr lang="fa-IR" sz="2000">
                <a:solidFill>
                  <a:srgbClr val="000000"/>
                </a:solidFill>
              </a:rPr>
              <a:t>عبارت شرط 1 گام و گام کل دستور وابسته به درست و غلط بودن شرط</a:t>
            </a:r>
          </a:p>
          <a:p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0696DD-C296-4CDA-81DC-EDAEFA233DDC}" type="slidenum">
              <a:rPr lang="ar-SA" smtClean="0"/>
              <a:pPr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27200" y="2832100"/>
          <a:ext cx="2336800" cy="1188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690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677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1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1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1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If (x&lt;y)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S=2;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Else 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S=5;</a:t>
                      </a:r>
                      <a:endParaRPr lang="fa-IR" b="0" baseline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70" name="AutoShape 31"/>
          <p:cNvSpPr>
            <a:spLocks/>
          </p:cNvSpPr>
          <p:nvPr/>
        </p:nvSpPr>
        <p:spPr bwMode="auto">
          <a:xfrm rot="10800000">
            <a:off x="3898900" y="2806700"/>
            <a:ext cx="139700" cy="1155700"/>
          </a:xfrm>
          <a:prstGeom prst="leftBrace">
            <a:avLst>
              <a:gd name="adj1" fmla="val 662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a-IR"/>
          </a:p>
        </p:txBody>
      </p:sp>
      <p:grpSp>
        <p:nvGrpSpPr>
          <p:cNvPr id="19471" name="Group 14"/>
          <p:cNvGrpSpPr>
            <a:grpSpLocks/>
          </p:cNvGrpSpPr>
          <p:nvPr/>
        </p:nvGrpSpPr>
        <p:grpSpPr bwMode="auto">
          <a:xfrm>
            <a:off x="3916363" y="2959100"/>
            <a:ext cx="2319337" cy="1016000"/>
            <a:chOff x="3916432" y="2959100"/>
            <a:chExt cx="2319268" cy="1015663"/>
          </a:xfrm>
        </p:grpSpPr>
        <p:sp>
          <p:nvSpPr>
            <p:cNvPr id="10" name="Rectangle 9"/>
            <p:cNvSpPr/>
            <p:nvPr/>
          </p:nvSpPr>
          <p:spPr>
            <a:xfrm>
              <a:off x="3916432" y="3060666"/>
              <a:ext cx="1785884" cy="8315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a-IR" sz="1600" dirty="0">
                  <a:cs typeface="+mn-cs"/>
                </a:rPr>
                <a:t> 1+1 شرط درست</a:t>
              </a:r>
            </a:p>
            <a:p>
              <a:pPr>
                <a:defRPr/>
              </a:pPr>
              <a:endParaRPr lang="fa-IR" sz="1600" dirty="0">
                <a:cs typeface="+mn-cs"/>
              </a:endParaRPr>
            </a:p>
            <a:p>
              <a:pPr>
                <a:defRPr/>
              </a:pPr>
              <a:r>
                <a:rPr lang="fa-IR" sz="1600" dirty="0">
                  <a:cs typeface="+mn-cs"/>
                </a:rPr>
                <a:t>1+1 شرط نا درست</a:t>
              </a:r>
            </a:p>
          </p:txBody>
        </p:sp>
        <p:sp>
          <p:nvSpPr>
            <p:cNvPr id="12" name="Right Arrow 11"/>
            <p:cNvSpPr/>
            <p:nvPr/>
          </p:nvSpPr>
          <p:spPr bwMode="auto">
            <a:xfrm>
              <a:off x="4191061" y="3365365"/>
              <a:ext cx="1066768" cy="253916"/>
            </a:xfrm>
            <a:prstGeom prst="rightArrow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rtlCol="1" anchor="ctr">
              <a:spAutoFit/>
            </a:bodyPr>
            <a:lstStyle/>
            <a:p>
              <a:pPr marL="457200" indent="-457200" algn="ctr" rtl="0"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endParaRPr lang="fa-I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49816" y="2959100"/>
              <a:ext cx="1785884" cy="10156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a-IR" sz="2000" b="1" dirty="0">
                  <a:cs typeface="+mn-cs"/>
                </a:rPr>
                <a:t>2</a:t>
              </a:r>
            </a:p>
            <a:p>
              <a:pPr>
                <a:defRPr/>
              </a:pPr>
              <a:endParaRPr lang="fa-IR" sz="2000" b="1" dirty="0">
                <a:cs typeface="+mn-cs"/>
              </a:endParaRPr>
            </a:p>
            <a:p>
              <a:pPr>
                <a:defRPr/>
              </a:pPr>
              <a:r>
                <a:rPr lang="fa-IR" sz="2000" b="1" dirty="0">
                  <a:cs typeface="+mn-cs"/>
                </a:rPr>
                <a:t>2</a:t>
              </a:r>
            </a:p>
          </p:txBody>
        </p:sp>
      </p:grp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4017963" y="4648200"/>
            <a:ext cx="2319337" cy="1016000"/>
            <a:chOff x="3916432" y="2959100"/>
            <a:chExt cx="2319268" cy="1015663"/>
          </a:xfrm>
        </p:grpSpPr>
        <p:sp>
          <p:nvSpPr>
            <p:cNvPr id="18" name="Rectangle 17"/>
            <p:cNvSpPr/>
            <p:nvPr/>
          </p:nvSpPr>
          <p:spPr>
            <a:xfrm>
              <a:off x="3916432" y="3060666"/>
              <a:ext cx="1785884" cy="8315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a-IR" sz="1600" dirty="0">
                  <a:cs typeface="+mn-cs"/>
                </a:rPr>
                <a:t> 1+1 شرط درست</a:t>
              </a:r>
            </a:p>
            <a:p>
              <a:pPr>
                <a:defRPr/>
              </a:pPr>
              <a:endParaRPr lang="fa-IR" sz="1600" dirty="0">
                <a:cs typeface="+mn-cs"/>
              </a:endParaRPr>
            </a:p>
            <a:p>
              <a:pPr>
                <a:defRPr/>
              </a:pPr>
              <a:r>
                <a:rPr lang="fa-IR" sz="1600" dirty="0">
                  <a:cs typeface="+mn-cs"/>
                </a:rPr>
                <a:t>2+1 شرط نا درست</a:t>
              </a: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4191061" y="3365365"/>
              <a:ext cx="1066768" cy="253916"/>
            </a:xfrm>
            <a:prstGeom prst="rightArrow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rtlCol="1" anchor="ctr">
              <a:spAutoFit/>
            </a:bodyPr>
            <a:lstStyle/>
            <a:p>
              <a:pPr marL="457200" indent="-457200" algn="ctr" rtl="0"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endParaRPr lang="fa-I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49816" y="2959100"/>
              <a:ext cx="1785884" cy="10156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a-IR" sz="2000" b="1" dirty="0">
                  <a:cs typeface="+mn-cs"/>
                </a:rPr>
                <a:t>2</a:t>
              </a:r>
            </a:p>
            <a:p>
              <a:pPr>
                <a:defRPr/>
              </a:pPr>
              <a:endParaRPr lang="fa-IR" sz="2000" b="1" dirty="0">
                <a:cs typeface="+mn-cs"/>
              </a:endParaRPr>
            </a:p>
            <a:p>
              <a:pPr>
                <a:defRPr/>
              </a:pPr>
              <a:r>
                <a:rPr lang="fa-IR" sz="2000" b="1" dirty="0">
                  <a:cs typeface="+mn-cs"/>
                </a:rPr>
                <a:t>3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82972"/>
              </p:ext>
            </p:extLst>
          </p:nvPr>
        </p:nvGraphicFramePr>
        <p:xfrm>
          <a:off x="1866900" y="4584700"/>
          <a:ext cx="2336800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690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677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1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1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1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1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If (x&lt;y)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</a:t>
                      </a:r>
                      <a:r>
                        <a:rPr lang="en-US" b="0" baseline="0" dirty="0" smtClean="0">
                          <a:solidFill>
                            <a:srgbClr val="040408"/>
                          </a:solidFill>
                        </a:rPr>
                        <a:t>S=S+1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;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Else 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t=t+1;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r=r+1</a:t>
                      </a:r>
                      <a:endParaRPr lang="fa-IR" b="0" baseline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تعداد مراحل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FDDC7E-0AA1-41C3-95C1-D0F718586CC1}" type="slidenum">
              <a:rPr lang="ar-SA" smtClean="0"/>
              <a:pPr/>
              <a:t>16</a:t>
            </a:fld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003300" y="3251200"/>
          <a:ext cx="3949700" cy="1188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2710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n-1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n-2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2n-3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For (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=2;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&lt;n;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++)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 s=s+1</a:t>
                      </a:r>
                    </a:p>
                    <a:p>
                      <a:pPr algn="r" rtl="1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+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91319" y="1536174"/>
            <a:ext cx="8059004" cy="139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6F89F7"/>
              </a:buClr>
              <a:buFontTx/>
              <a:buChar char="•"/>
            </a:pPr>
            <a:r>
              <a:rPr lang="fa-IR" sz="3200" kern="0" dirty="0">
                <a:solidFill>
                  <a:srgbClr val="0034DC"/>
                </a:solidFill>
                <a:latin typeface="Tahoma"/>
                <a:cs typeface="B Nazanin" panose="00000400000000000000" pitchFamily="2" charset="-78"/>
              </a:rPr>
              <a:t>تعداد گام در حلقه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6F89F7"/>
              </a:buClr>
            </a:pPr>
            <a:r>
              <a:rPr lang="fa-IR" sz="2400" kern="0" dirty="0">
                <a:solidFill>
                  <a:srgbClr val="000000"/>
                </a:solidFill>
                <a:latin typeface="Tahoma"/>
                <a:cs typeface="B Nazanin" panose="00000400000000000000" pitchFamily="2" charset="-78"/>
              </a:rPr>
              <a:t>حلقه به تعداد ”تکرار +1“ گام و جملات تکرار شونده داخل حلقه به تعداد ”تکرار“ گام اختيار ميکنند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408657"/>
              </p:ext>
            </p:extLst>
          </p:nvPr>
        </p:nvGraphicFramePr>
        <p:xfrm>
          <a:off x="4588492" y="3215019"/>
          <a:ext cx="3949700" cy="2560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2710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0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0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1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n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n-1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1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0</a:t>
                      </a:r>
                    </a:p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2n+1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f(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x) 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{</a:t>
                      </a:r>
                    </a:p>
                    <a:p>
                      <a:pPr algn="l" rtl="0"/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, j=0;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for (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=2;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&lt;=n;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++) 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j=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j+i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;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return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;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}</a:t>
                      </a:r>
                    </a:p>
                    <a:p>
                      <a:pPr algn="r" rtl="1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+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295275"/>
            <a:ext cx="7772400" cy="556063"/>
          </a:xfrm>
        </p:spPr>
        <p:txBody>
          <a:bodyPr/>
          <a:lstStyle/>
          <a:p>
            <a:pPr algn="ctr"/>
            <a:r>
              <a:rPr lang="fa-IR" dirty="0"/>
              <a:t>تعداد مراحل</a:t>
            </a:r>
          </a:p>
        </p:txBody>
      </p:sp>
      <p:sp>
        <p:nvSpPr>
          <p:cNvPr id="2150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274360"/>
            <a:ext cx="7772400" cy="4114800"/>
          </a:xfrm>
        </p:spPr>
        <p:txBody>
          <a:bodyPr/>
          <a:lstStyle/>
          <a:p>
            <a:r>
              <a:rPr lang="fa-IR"/>
              <a:t>تعداد گام در حلقه هاي تو در تو</a:t>
            </a:r>
          </a:p>
          <a:p>
            <a:r>
              <a:rPr lang="fa-IR" sz="2000">
                <a:solidFill>
                  <a:srgbClr val="000000"/>
                </a:solidFill>
              </a:rPr>
              <a:t>از بيروني ترين حلقه شروع کرده و تعداد تکرار هر حلقه را براي تمام حلقه ها و دستورات تکرار شونده پايين آن در ”تعداد تکرار+1“ را براي خود حلقه در نظر مي گيريم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E3DF7D-D218-44AB-9CAE-6D2BA3B852EB}" type="slidenum">
              <a:rPr lang="ar-SA" smtClean="0"/>
              <a:pPr/>
              <a:t>17</a:t>
            </a:fld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702227"/>
              </p:ext>
            </p:extLst>
          </p:nvPr>
        </p:nvGraphicFramePr>
        <p:xfrm>
          <a:off x="1066800" y="2599923"/>
          <a:ext cx="6781800" cy="2651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6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84729">
                <a:tc>
                  <a:txBody>
                    <a:bodyPr/>
                    <a:lstStyle/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procedure add(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var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a,b,c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: matrix;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m,n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: integer); </a:t>
                      </a:r>
                    </a:p>
                    <a:p>
                      <a:pPr algn="l" rtl="0"/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var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i,j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: integer;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begin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for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:=1 to m do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for j:=1 to n do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  c[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i,j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]:= a[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i,j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]+ b[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i,j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];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end</a:t>
                      </a:r>
                    </a:p>
                    <a:p>
                      <a:pPr algn="r" rtl="1"/>
                      <a:endParaRPr lang="en-US" b="0" baseline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b="0" baseline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878017"/>
              </p:ext>
            </p:extLst>
          </p:nvPr>
        </p:nvGraphicFramePr>
        <p:xfrm>
          <a:off x="1066800" y="2603098"/>
          <a:ext cx="7315200" cy="2926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246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905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84729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0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0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0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m+1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m(n+1)</a:t>
                      </a:r>
                    </a:p>
                    <a:p>
                      <a:pPr algn="l" rtl="0"/>
                      <a:r>
                        <a:rPr lang="en-US" b="0" dirty="0" err="1">
                          <a:solidFill>
                            <a:srgbClr val="040408"/>
                          </a:solidFill>
                        </a:rPr>
                        <a:t>mn</a:t>
                      </a:r>
                      <a:endParaRPr lang="en-US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0</a:t>
                      </a:r>
                    </a:p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2mn+2m+1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procedure add(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var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a,b,c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: matrix;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m,n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: integer); </a:t>
                      </a:r>
                    </a:p>
                    <a:p>
                      <a:pPr algn="l" rtl="0"/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var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i,j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: integer;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begin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for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:=1 to m do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for j:=1 to n do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  c[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i,j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]:= a[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i,j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]+ b[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i,j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];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end</a:t>
                      </a:r>
                    </a:p>
                    <a:p>
                      <a:pPr algn="r" rtl="1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+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b="0" baseline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Cloud Callout 10"/>
          <p:cNvSpPr>
            <a:spLocks noChangeArrowheads="1"/>
          </p:cNvSpPr>
          <p:nvPr/>
        </p:nvSpPr>
        <p:spPr bwMode="auto">
          <a:xfrm>
            <a:off x="1509964" y="4806017"/>
            <a:ext cx="5499100" cy="1404937"/>
          </a:xfrm>
          <a:prstGeom prst="cloudCallout">
            <a:avLst>
              <a:gd name="adj1" fmla="val -21581"/>
              <a:gd name="adj2" fmla="val -81897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rgbClr val="A50021"/>
              </a:buClr>
            </a:pPr>
            <a:r>
              <a:rPr lang="fa-IR" sz="1800">
                <a:solidFill>
                  <a:srgbClr val="800000"/>
                </a:solidFill>
              </a:rPr>
              <a:t>اگر </a:t>
            </a:r>
            <a:r>
              <a:rPr lang="en-US" sz="1800">
                <a:solidFill>
                  <a:srgbClr val="800000"/>
                </a:solidFill>
              </a:rPr>
              <a:t>m&gt;n</a:t>
            </a:r>
            <a:r>
              <a:rPr lang="fa-IR" sz="1800">
                <a:solidFill>
                  <a:srgbClr val="800000"/>
                </a:solidFill>
              </a:rPr>
              <a:t> باشد بهتر است جاي دو دستور </a:t>
            </a:r>
            <a:r>
              <a:rPr lang="en-US" sz="1800">
                <a:solidFill>
                  <a:srgbClr val="800000"/>
                </a:solidFill>
              </a:rPr>
              <a:t>for</a:t>
            </a:r>
            <a:r>
              <a:rPr lang="fa-IR" sz="1800">
                <a:solidFill>
                  <a:srgbClr val="800000"/>
                </a:solidFill>
              </a:rPr>
              <a:t> را در برنامه عوض کنيم تا شمار مراحل </a:t>
            </a:r>
            <a:r>
              <a:rPr lang="en-US" sz="1800">
                <a:solidFill>
                  <a:srgbClr val="800000"/>
                </a:solidFill>
              </a:rPr>
              <a:t>2mn+2n+1 </a:t>
            </a:r>
            <a:r>
              <a:rPr lang="fa-IR" sz="1800">
                <a:solidFill>
                  <a:srgbClr val="800000"/>
                </a:solidFill>
              </a:rPr>
              <a:t> شود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fa-IR"/>
              <a:t>تعداد مراحل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9400" y="5953125"/>
            <a:ext cx="3200400" cy="457200"/>
          </a:xfrm>
        </p:spPr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953125"/>
            <a:ext cx="1905000" cy="457200"/>
          </a:xfrm>
          <a:noFill/>
        </p:spPr>
        <p:txBody>
          <a:bodyPr/>
          <a:lstStyle/>
          <a:p>
            <a:fld id="{DC0FE69C-5A3B-44FD-BD20-C29C2EDB1B69}" type="slidenum">
              <a:rPr lang="ar-SA" smtClean="0"/>
              <a:pPr/>
              <a:t>18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2500" y="1936750"/>
          <a:ext cx="7315200" cy="2651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84729">
                <a:tc>
                  <a:txBody>
                    <a:bodyPr/>
                    <a:lstStyle/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void sum (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m,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n , float s[][])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{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i,j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for ( j=0;j&lt;m; j++)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{ S[n-1][j]=0;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for (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=0;i&lt;n-1;i++)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    S[n-1][j]+=S[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][j];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}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b="0" baseline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52500" y="1933575"/>
          <a:ext cx="7315200" cy="3474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84729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0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0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m+1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m</a:t>
                      </a:r>
                    </a:p>
                    <a:p>
                      <a:pPr algn="l" rtl="0"/>
                      <a:r>
                        <a:rPr lang="en-US" b="0" dirty="0" err="1">
                          <a:solidFill>
                            <a:srgbClr val="040408"/>
                          </a:solidFill>
                        </a:rPr>
                        <a:t>mn</a:t>
                      </a:r>
                      <a:endParaRPr lang="en-US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m(n-1)=</a:t>
                      </a:r>
                      <a:r>
                        <a:rPr lang="en-US" b="0" dirty="0" err="1">
                          <a:solidFill>
                            <a:srgbClr val="040408"/>
                          </a:solidFill>
                        </a:rPr>
                        <a:t>mn</a:t>
                      </a:r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-m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0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0</a:t>
                      </a:r>
                    </a:p>
                    <a:p>
                      <a:pPr algn="l" rtl="0"/>
                      <a:endParaRPr lang="en-US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2mn+m+1</a:t>
                      </a:r>
                    </a:p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void sum (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m,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n , float s[][])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{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i,j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for ( j=0;j&lt;m; j++)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{ S[n-1][j]=0;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for (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=0;i&lt;n-1;i++)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    S[n-1][j]+=S[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][j];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}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}</a:t>
                      </a:r>
                    </a:p>
                    <a:p>
                      <a:pPr algn="r" rtl="1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+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b="0" baseline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fa-IR"/>
              <a:t>تعداد مراحل</a:t>
            </a:r>
          </a:p>
        </p:txBody>
      </p:sp>
      <p:sp>
        <p:nvSpPr>
          <p:cNvPr id="2355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609725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fa-IR"/>
              <a:t>مقايسه دو </a:t>
            </a:r>
            <a:r>
              <a:rPr lang="en-US"/>
              <a:t>code</a:t>
            </a:r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9400" y="5953125"/>
            <a:ext cx="3200400" cy="457200"/>
          </a:xfrm>
        </p:spPr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953125"/>
            <a:ext cx="1905000" cy="457200"/>
          </a:xfrm>
          <a:noFill/>
        </p:spPr>
        <p:txBody>
          <a:bodyPr/>
          <a:lstStyle/>
          <a:p>
            <a:fld id="{675373D0-3D38-48AE-BEC4-697C5F238353}" type="slidenum">
              <a:rPr lang="ar-SA" smtClean="0"/>
              <a:pPr/>
              <a:t>19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16000" y="2416175"/>
          <a:ext cx="7315200" cy="265048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84729">
                <a:tc>
                  <a:txBody>
                    <a:bodyPr/>
                    <a:lstStyle/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float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sum ( float *a,  const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n)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{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 float s=0;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 for (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=0;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&lt; n ;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++)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     S+=a[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];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 return s;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}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b="0" baseline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16000" y="2413000"/>
          <a:ext cx="7315200" cy="3200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84729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0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0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1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n+1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n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1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0</a:t>
                      </a:r>
                    </a:p>
                    <a:p>
                      <a:pPr algn="l" rtl="0"/>
                      <a:endParaRPr lang="en-US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2n+3</a:t>
                      </a:r>
                    </a:p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float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sum ( float *a,  const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n)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{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 float s=0;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 for (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=0;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&lt; n ;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++)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     S+=a[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];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 return s;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}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  <a:p>
                      <a:pPr algn="r" rtl="1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+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b="0" baseline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1608105" y="268013"/>
            <a:ext cx="5943600" cy="609600"/>
          </a:xfrm>
        </p:spPr>
        <p:txBody>
          <a:bodyPr/>
          <a:lstStyle/>
          <a:p>
            <a:pPr algn="ctr" eaLnBrk="1" hangingPunct="1"/>
            <a:r>
              <a:rPr lang="fa-IR" altLang="en-US" dirty="0" smtClean="0"/>
              <a:t>الگوریتم</a:t>
            </a:r>
            <a:endParaRPr lang="en-US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84324" cy="4943475"/>
          </a:xfrm>
        </p:spPr>
        <p:txBody>
          <a:bodyPr/>
          <a:lstStyle/>
          <a:p>
            <a:pPr eaLnBrk="1" hangingPunct="1"/>
            <a:r>
              <a:rPr lang="fa-IR" altLang="en-US" dirty="0" smtClean="0">
                <a:sym typeface="Wingdings" pitchFamily="2" charset="2"/>
              </a:rPr>
              <a:t>الگوریتم مجموعه ای از دستورالعمل هایی است که باید برای حل یک مسئله دنبال شود.</a:t>
            </a:r>
            <a:endParaRPr lang="en-US" altLang="en-US" dirty="0" smtClean="0">
              <a:sym typeface="Wingdings" pitchFamily="2" charset="2"/>
            </a:endParaRPr>
          </a:p>
          <a:p>
            <a:pPr lvl="1" eaLnBrk="1" hangingPunct="1"/>
            <a:r>
              <a:rPr lang="fa-IR" altLang="en-US" dirty="0" smtClean="0">
                <a:sym typeface="Wingdings" pitchFamily="2" charset="2"/>
              </a:rPr>
              <a:t>می تواند بیش از یک راه حل (بیش از یک الگوریتم) برای حل یک مسئله معین وجود داشته باشد.</a:t>
            </a:r>
            <a:endParaRPr lang="en-US" altLang="en-US" dirty="0" smtClean="0">
              <a:sym typeface="Wingdings" pitchFamily="2" charset="2"/>
            </a:endParaRPr>
          </a:p>
          <a:p>
            <a:pPr lvl="1" eaLnBrk="1" hangingPunct="1"/>
            <a:r>
              <a:rPr lang="fa-IR" altLang="en-US" dirty="0" smtClean="0">
                <a:sym typeface="Wingdings" pitchFamily="2" charset="2"/>
              </a:rPr>
              <a:t>یک الگوریتم را می توان با استفاده از زبان های برنامه نویسی مختلف در پلتفرم های مختلف پیاده سازی کرد.</a:t>
            </a:r>
            <a:endParaRPr lang="en-US" altLang="en-US" dirty="0" smtClean="0">
              <a:sym typeface="Wingdings" pitchFamily="2" charset="2"/>
            </a:endParaRPr>
          </a:p>
          <a:p>
            <a:pPr eaLnBrk="1" hangingPunct="1"/>
            <a:r>
              <a:rPr lang="fa-IR" altLang="en-US" dirty="0" smtClean="0">
                <a:sym typeface="Wingdings" pitchFamily="2" charset="2"/>
              </a:rPr>
              <a:t>یک الگوریتم باید درست باشد (به درستی مشکل را حل کند).</a:t>
            </a:r>
            <a:endParaRPr lang="en-US" altLang="en-US" dirty="0" smtClean="0">
              <a:sym typeface="Wingdings" pitchFamily="2" charset="2"/>
            </a:endParaRPr>
          </a:p>
          <a:p>
            <a:pPr lvl="1" eaLnBrk="1" hangingPunct="1"/>
            <a:r>
              <a:rPr lang="fa-IR" altLang="en-US" dirty="0" smtClean="0">
                <a:sym typeface="Wingdings" pitchFamily="2" charset="2"/>
              </a:rPr>
              <a:t>به عنوان مثال برای مرتب سازی، این بدان معناست که حتی اگر (1) ورودی قبلا مرتب شده باشد، یا (2) حاوی عناصر تکراری باشد.</a:t>
            </a:r>
            <a:endParaRPr lang="en-US" altLang="en-US" dirty="0" smtClean="0">
              <a:sym typeface="Wingdings" pitchFamily="2" charset="2"/>
            </a:endParaRPr>
          </a:p>
          <a:p>
            <a:pPr eaLnBrk="1" hangingPunct="1"/>
            <a:r>
              <a:rPr lang="fa-IR" altLang="en-US" dirty="0" smtClean="0">
                <a:sym typeface="Wingdings" pitchFamily="2" charset="2"/>
              </a:rPr>
              <a:t>هنگامی که یک الگوریتم صحیح برای یک مشکل داریم، باید کارایی آن الگوریتم را تعیین کنیم.</a:t>
            </a:r>
            <a:endParaRPr lang="en-US" alt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17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fa-IR"/>
              <a:t>تعداد مراحل</a:t>
            </a:r>
          </a:p>
        </p:txBody>
      </p:sp>
      <p:sp>
        <p:nvSpPr>
          <p:cNvPr id="2457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609725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fa-IR" dirty="0"/>
              <a:t>مقايسه دو </a:t>
            </a:r>
            <a:r>
              <a:rPr lang="en-US" dirty="0"/>
              <a:t>code</a:t>
            </a: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9400" y="5953125"/>
            <a:ext cx="3200400" cy="457200"/>
          </a:xfrm>
        </p:spPr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953125"/>
            <a:ext cx="1905000" cy="457200"/>
          </a:xfrm>
          <a:noFill/>
        </p:spPr>
        <p:txBody>
          <a:bodyPr/>
          <a:lstStyle/>
          <a:p>
            <a:fld id="{34C44DE5-C758-4511-A147-7AE97F9C249E}" type="slidenum">
              <a:rPr lang="ar-SA" smtClean="0"/>
              <a:pPr/>
              <a:t>20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25500" y="2349500"/>
          <a:ext cx="7315200" cy="265048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873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73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405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84729">
                <a:tc>
                  <a:txBody>
                    <a:bodyPr/>
                    <a:lstStyle/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float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rs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( float *a,  const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n)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{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 if (n&lt;=0) return 0;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 else return (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rs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( a,n-1)+a[n-1] )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}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  <a:p>
                      <a:pPr algn="r" rtl="1"/>
                      <a:endParaRPr lang="en-US" b="0" baseline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b="0" baseline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25500" y="2349500"/>
          <a:ext cx="7315200" cy="2651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873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73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405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84729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n&gt;0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0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0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1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1+t(n-1)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0</a:t>
                      </a:r>
                    </a:p>
                    <a:p>
                      <a:pPr algn="l" rtl="0"/>
                      <a:endParaRPr lang="en-US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2+t(n-1)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n&lt;=0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0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0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2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0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0</a:t>
                      </a:r>
                    </a:p>
                    <a:p>
                      <a:pPr algn="l" rtl="0"/>
                      <a:endParaRPr lang="en-US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2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float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rs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( float *a,  const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n)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{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 if (n&lt;=0) return 0;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 else return (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rs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( a,n-1)+a[n-1] )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}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  <a:p>
                      <a:pPr algn="r" rtl="1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+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b="0" baseline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154952" y="5029203"/>
            <a:ext cx="2836033" cy="1255078"/>
            <a:chOff x="1154714" y="5029200"/>
            <a:chExt cx="2835501" cy="1253721"/>
          </a:xfrm>
        </p:grpSpPr>
        <p:sp>
          <p:nvSpPr>
            <p:cNvPr id="24613" name="Rectangle 11"/>
            <p:cNvSpPr>
              <a:spLocks noChangeArrowheads="1"/>
            </p:cNvSpPr>
            <p:nvPr/>
          </p:nvSpPr>
          <p:spPr bwMode="auto">
            <a:xfrm>
              <a:off x="1154714" y="5083890"/>
              <a:ext cx="2835501" cy="1199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rtl="0"/>
              <a:r>
                <a:rPr lang="en-US" sz="1800" dirty="0">
                  <a:solidFill>
                    <a:srgbClr val="000000"/>
                  </a:solidFill>
                  <a:latin typeface="Times New Roman" pitchFamily="18" charset="0"/>
                </a:rPr>
                <a:t>             2                   if n&lt;=0</a:t>
              </a:r>
            </a:p>
            <a:p>
              <a:endParaRPr lang="en-US" sz="1800" dirty="0" smtClean="0">
                <a:solidFill>
                  <a:srgbClr val="000000"/>
                </a:solidFill>
                <a:latin typeface="Times New Roman" pitchFamily="18" charset="0"/>
              </a:endParaRPr>
            </a:p>
            <a:p>
              <a:r>
                <a:rPr lang="en-US" sz="1800" dirty="0" smtClean="0">
                  <a:solidFill>
                    <a:srgbClr val="000000"/>
                  </a:solidFill>
                  <a:latin typeface="Times New Roman" pitchFamily="18" charset="0"/>
                </a:rPr>
                <a:t>2+t(n-1</a:t>
              </a:r>
              <a:r>
                <a:rPr lang="en-US" sz="1800" dirty="0">
                  <a:solidFill>
                    <a:srgbClr val="000000"/>
                  </a:solidFill>
                  <a:latin typeface="Times New Roman" pitchFamily="18" charset="0"/>
                </a:rPr>
                <a:t>)        if n&gt;0</a:t>
              </a:r>
              <a:endParaRPr lang="fa-IR" sz="1800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endParaRPr lang="fa-IR" sz="18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614" name="AutoShape 31"/>
            <p:cNvSpPr>
              <a:spLocks/>
            </p:cNvSpPr>
            <p:nvPr/>
          </p:nvSpPr>
          <p:spPr bwMode="auto">
            <a:xfrm rot="10800000" flipH="1" flipV="1">
              <a:off x="1752600" y="5029200"/>
              <a:ext cx="165100" cy="1041400"/>
            </a:xfrm>
            <a:prstGeom prst="leftBrace">
              <a:avLst>
                <a:gd name="adj1" fmla="val 66289"/>
                <a:gd name="adj2" fmla="val 50000"/>
              </a:avLst>
            </a:prstGeom>
            <a:noFill/>
            <a:ln w="9525">
              <a:solidFill>
                <a:srgbClr val="F7030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6" name="Right Arrow 15"/>
          <p:cNvSpPr/>
          <p:nvPr/>
        </p:nvSpPr>
        <p:spPr bwMode="auto">
          <a:xfrm>
            <a:off x="4787900" y="5473700"/>
            <a:ext cx="863600" cy="266700"/>
          </a:xfrm>
          <a:prstGeom prst="rightArrow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rtlCol="1" anchor="ctr">
            <a:spAutoFit/>
          </a:bodyPr>
          <a:lstStyle/>
          <a:p>
            <a:pPr marL="457200" indent="-457200" algn="ctr" rtl="0">
              <a:spcBef>
                <a:spcPct val="5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endParaRPr lang="fa-I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853113" y="4864100"/>
            <a:ext cx="19954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800">
                <a:solidFill>
                  <a:srgbClr val="000000"/>
                </a:solidFill>
                <a:latin typeface="Times New Roman" pitchFamily="18" charset="0"/>
              </a:rPr>
              <a:t>t(n)= 2+t(n-1)</a:t>
            </a:r>
          </a:p>
          <a:p>
            <a:pPr algn="l" rtl="0"/>
            <a:r>
              <a:rPr lang="en-US" sz="1800">
                <a:solidFill>
                  <a:srgbClr val="000000"/>
                </a:solidFill>
                <a:latin typeface="Times New Roman" pitchFamily="18" charset="0"/>
              </a:rPr>
              <a:t>      =2+2+t(n-2)</a:t>
            </a:r>
          </a:p>
          <a:p>
            <a:pPr algn="l" rtl="0"/>
            <a:r>
              <a:rPr lang="en-US" sz="1800">
                <a:solidFill>
                  <a:srgbClr val="000000"/>
                </a:solidFill>
                <a:latin typeface="Times New Roman" pitchFamily="18" charset="0"/>
              </a:rPr>
              <a:t>      =2+2+2+t(n-3)</a:t>
            </a:r>
          </a:p>
          <a:p>
            <a:pPr algn="l" rtl="0"/>
            <a:r>
              <a:rPr lang="en-US" sz="1800">
                <a:solidFill>
                  <a:srgbClr val="000000"/>
                </a:solidFill>
                <a:latin typeface="Times New Roman" pitchFamily="18" charset="0"/>
              </a:rPr>
              <a:t>      =2n+t(0)</a:t>
            </a:r>
          </a:p>
          <a:p>
            <a:pPr algn="l" rtl="0"/>
            <a:r>
              <a:rPr lang="en-US" sz="1800">
                <a:solidFill>
                  <a:srgbClr val="000000"/>
                </a:solidFill>
                <a:latin typeface="Times New Roman" pitchFamily="18" charset="0"/>
              </a:rPr>
              <a:t>t(n)=2n+2</a:t>
            </a:r>
            <a:endParaRPr lang="fa-IR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9978" y="5353587"/>
            <a:ext cx="647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rgbClr val="000000"/>
                </a:solidFill>
                <a:latin typeface="Times New Roman" pitchFamily="18" charset="0"/>
              </a:rPr>
              <a:t>t(n)=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fa-IR"/>
              <a:t>تعداد مراحل</a:t>
            </a:r>
          </a:p>
        </p:txBody>
      </p:sp>
      <p:sp>
        <p:nvSpPr>
          <p:cNvPr id="2560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609725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fa-IR"/>
              <a:t>مقايسه دو </a:t>
            </a:r>
            <a:r>
              <a:rPr lang="en-US"/>
              <a:t>code</a:t>
            </a:r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9400" y="5953125"/>
            <a:ext cx="3200400" cy="457200"/>
          </a:xfrm>
        </p:spPr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953125"/>
            <a:ext cx="1905000" cy="457200"/>
          </a:xfrm>
          <a:noFill/>
        </p:spPr>
        <p:txBody>
          <a:bodyPr/>
          <a:lstStyle/>
          <a:p>
            <a:fld id="{B071C6C5-E8DF-4AFF-97A1-92EC9D897216}" type="slidenum">
              <a:rPr lang="ar-SA" smtClean="0"/>
              <a:pPr/>
              <a:t>21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76300" y="2505075"/>
          <a:ext cx="7315200" cy="2926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873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73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405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84729">
                <a:tc>
                  <a:txBody>
                    <a:bodyPr/>
                    <a:lstStyle/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endParaRPr lang="en-US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endParaRPr lang="en-US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n+1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1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n</a:t>
                      </a:r>
                    </a:p>
                    <a:p>
                      <a:pPr algn="l" rtl="0"/>
                      <a:endParaRPr lang="en-US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endParaRPr lang="en-US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2n+2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0" dirty="0">
                        <a:solidFill>
                          <a:srgbClr val="040408"/>
                        </a:solidFill>
                      </a:endParaRPr>
                    </a:p>
                    <a:p>
                      <a:pPr algn="l" rtl="0"/>
                      <a:r>
                        <a:rPr lang="en-US" b="0" dirty="0">
                          <a:solidFill>
                            <a:srgbClr val="040408"/>
                          </a:solidFill>
                        </a:rPr>
                        <a:t>float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rs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( float *a,  const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n)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{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 if (n&lt;=0) 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      return 0;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     else return ( </a:t>
                      </a:r>
                      <a:r>
                        <a:rPr lang="en-US" b="0" baseline="0" dirty="0" err="1">
                          <a:solidFill>
                            <a:srgbClr val="040408"/>
                          </a:solidFill>
                        </a:rPr>
                        <a:t>rs</a:t>
                      </a:r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( a,n-1)+a[n-1] )</a:t>
                      </a:r>
                    </a:p>
                    <a:p>
                      <a:pPr algn="l" rtl="0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}</a:t>
                      </a:r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  <a:p>
                      <a:pPr algn="r" rtl="1"/>
                      <a:r>
                        <a:rPr lang="en-US" b="0" baseline="0" dirty="0">
                          <a:solidFill>
                            <a:srgbClr val="040408"/>
                          </a:solidFill>
                        </a:rPr>
                        <a:t>+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fa-IR" b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b="0" baseline="0" dirty="0">
                        <a:solidFill>
                          <a:srgbClr val="0404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mtClean="0"/>
              <a:t>تحلیل مجانبی</a:t>
            </a:r>
            <a:endParaRPr lang="en-US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a-IR" altLang="en-US" dirty="0" smtClean="0">
                <a:sym typeface="Wingdings" pitchFamily="2" charset="2"/>
              </a:rPr>
              <a:t>به طور کلی، همیشه الگوریتم ها را با توجه به اندازه مساله بر اساس یک یا چند متغیر، تجزیه و تحلیل خواهیم کرد  </a:t>
            </a:r>
          </a:p>
          <a:p>
            <a:pPr eaLnBrk="1" hangingPunct="1"/>
            <a:r>
              <a:rPr lang="fa-IR" altLang="en-US" dirty="0" smtClean="0">
                <a:sym typeface="Wingdings" pitchFamily="2" charset="2"/>
              </a:rPr>
              <a:t>با یک متغیر شروع می کنیم: </a:t>
            </a:r>
          </a:p>
          <a:p>
            <a:pPr lvl="1" eaLnBrk="1" hangingPunct="1"/>
            <a:r>
              <a:rPr lang="fa-IR" altLang="en-US" dirty="0" smtClean="0">
                <a:sym typeface="Wingdings" pitchFamily="2" charset="2"/>
              </a:rPr>
              <a:t>تعداد آیتم های</a:t>
            </a:r>
            <a:r>
              <a:rPr lang="en-US" altLang="en-US" dirty="0" smtClean="0">
                <a:sym typeface="Wingdings" pitchFamily="2" charset="2"/>
              </a:rPr>
              <a:t>n </a:t>
            </a:r>
            <a:r>
              <a:rPr lang="fa-IR" altLang="en-US" dirty="0" smtClean="0">
                <a:sym typeface="Wingdings" pitchFamily="2" charset="2"/>
              </a:rPr>
              <a:t> که در حال حاضر در یک آرایه یا یک ساختار داده دیگر ذخیره شده است</a:t>
            </a:r>
          </a:p>
          <a:p>
            <a:pPr lvl="1" eaLnBrk="1" hangingPunct="1"/>
            <a:r>
              <a:rPr lang="fa-IR" altLang="en-US" dirty="0" smtClean="0">
                <a:sym typeface="Wingdings" pitchFamily="2" charset="2"/>
              </a:rPr>
              <a:t>تعداد مواردی که انتظار می رود در یک آرایه یا سایر ساختار داده ذخیره شوند</a:t>
            </a:r>
          </a:p>
          <a:p>
            <a:pPr lvl="1" eaLnBrk="1" hangingPunct="1"/>
            <a:r>
              <a:rPr lang="fa-IR" altLang="en-US" dirty="0" smtClean="0">
                <a:sym typeface="Wingdings" pitchFamily="2" charset="2"/>
              </a:rPr>
              <a:t>ابعاد یک ماتریس </a:t>
            </a:r>
            <a:r>
              <a:rPr lang="en-US" altLang="en-US" dirty="0" smtClean="0">
                <a:sym typeface="Wingdings" pitchFamily="2" charset="2"/>
              </a:rPr>
              <a:t>n × n </a:t>
            </a:r>
            <a:r>
              <a:rPr lang="fa-IR" altLang="en-US" dirty="0" smtClean="0">
                <a:sym typeface="Wingdings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22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mtClean="0"/>
              <a:t>یافتن بیشترین مقدار</a:t>
            </a:r>
            <a:endParaRPr lang="en-US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a-IR" altLang="en-US" dirty="0" smtClean="0">
                <a:sym typeface="Wingdings" pitchFamily="2" charset="2"/>
              </a:rPr>
              <a:t>به عنوان مثال، زمان صرف شده برای یافتن بزرگترین آیتم در آرایه ای از</a:t>
            </a:r>
            <a:r>
              <a:rPr lang="en-US" altLang="en-US" dirty="0" smtClean="0">
                <a:sym typeface="Wingdings" pitchFamily="2" charset="2"/>
              </a:rPr>
              <a:t>n </a:t>
            </a:r>
            <a:r>
              <a:rPr lang="fa-IR" altLang="en-US" dirty="0" smtClean="0">
                <a:sym typeface="Wingdings" pitchFamily="2" charset="2"/>
              </a:rPr>
              <a:t> عدد صحیح تصادفی، مضربی از</a:t>
            </a:r>
            <a:r>
              <a:rPr lang="en-US" altLang="en-US" dirty="0" smtClean="0">
                <a:sym typeface="Wingdings" pitchFamily="2" charset="2"/>
              </a:rPr>
              <a:t>n </a:t>
            </a:r>
            <a:r>
              <a:rPr lang="fa-IR" altLang="en-US" dirty="0" smtClean="0">
                <a:sym typeface="Wingdings" pitchFamily="2" charset="2"/>
              </a:rPr>
              <a:t>  عملیات طول می کشد.</a:t>
            </a:r>
            <a:endParaRPr lang="en-US" altLang="en-US" dirty="0" smtClean="0">
              <a:sym typeface="Wingdings" pitchFamily="2" charset="2"/>
            </a:endParaRPr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685799" y="2667000"/>
            <a:ext cx="6140669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r" rtl="1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  <a:cs typeface="B Nazanin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B Nazanin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cs typeface="B Nazanin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itchFamily="34" charset="0"/>
                <a:cs typeface="B Nazanin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  <a:cs typeface="B Nazanin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  <a:cs typeface="B Nazanin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  <a:cs typeface="B Nazanin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  <a:cs typeface="B Nazanin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  <a:cs typeface="B Nazanin" pitchFamily="2" charset="-78"/>
              </a:defRPr>
            </a:lvl9pPr>
          </a:lstStyle>
          <a:p>
            <a:pPr algn="l" rtl="0"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		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find_max</a:t>
            </a: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*array,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n ) {</a:t>
            </a:r>
          </a:p>
          <a:p>
            <a:pPr algn="l" rtl="0"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		   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max = array[0];</a:t>
            </a:r>
          </a:p>
          <a:p>
            <a:pPr algn="l" rtl="0">
              <a:buClrTx/>
              <a:buSzTx/>
              <a:buFontTx/>
              <a:buNone/>
            </a:pPr>
            <a:endParaRPr lang="en-US" altLang="en-US" sz="1800" dirty="0" smtClean="0">
              <a:solidFill>
                <a:srgbClr val="000000"/>
              </a:solidFill>
              <a:latin typeface="Consolas" pitchFamily="49" charset="0"/>
              <a:cs typeface="Arial" pitchFamily="34" charset="0"/>
            </a:endParaRPr>
          </a:p>
          <a:p>
            <a:pPr algn="l" rtl="0"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		    for (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= 1;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&lt; n; ++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) {</a:t>
            </a:r>
          </a:p>
          <a:p>
            <a:pPr algn="l" rtl="0"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		        if ( array[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] &gt; max ) {</a:t>
            </a:r>
          </a:p>
          <a:p>
            <a:pPr algn="l" rtl="0"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		            max = array[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];</a:t>
            </a:r>
          </a:p>
          <a:p>
            <a:pPr algn="l" rtl="0"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		        }</a:t>
            </a:r>
          </a:p>
          <a:p>
            <a:pPr algn="l" rtl="0"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		    }</a:t>
            </a:r>
          </a:p>
          <a:p>
            <a:pPr algn="l" rtl="0">
              <a:buClrTx/>
              <a:buSzTx/>
              <a:buFontTx/>
              <a:buNone/>
            </a:pPr>
            <a:endParaRPr lang="en-US" altLang="en-US" sz="1800" dirty="0" smtClean="0">
              <a:solidFill>
                <a:srgbClr val="000000"/>
              </a:solidFill>
              <a:latin typeface="Consolas" pitchFamily="49" charset="0"/>
              <a:cs typeface="Arial" pitchFamily="34" charset="0"/>
            </a:endParaRPr>
          </a:p>
          <a:p>
            <a:pPr algn="l" rtl="0"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		    return max;</a:t>
            </a:r>
          </a:p>
          <a:p>
            <a:pPr algn="l" rtl="0"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7232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mtClean="0"/>
              <a:t>جستجوی خطی و باینری</a:t>
            </a:r>
            <a:endParaRPr lang="en-US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a-IR" altLang="en-US" dirty="0" smtClean="0">
                <a:solidFill>
                  <a:srgbClr val="000000"/>
                </a:solidFill>
                <a:sym typeface="Wingdings" pitchFamily="2" charset="2"/>
              </a:rPr>
              <a:t>الگوریتم های دیگری نیز وجود دارند که با افزایش اندازه مسئله، به طور قابل توجهی سریعتر می شوند  </a:t>
            </a:r>
          </a:p>
          <a:p>
            <a:pPr eaLnBrk="1" hangingPunct="1"/>
            <a:endParaRPr lang="fa-IR" altLang="en-US" dirty="0" smtClean="0">
              <a:sym typeface="Wingdings" pitchFamily="2" charset="2"/>
            </a:endParaRPr>
          </a:p>
          <a:p>
            <a:pPr eaLnBrk="1" hangingPunct="1"/>
            <a:endParaRPr lang="fa-IR" altLang="en-US" dirty="0" smtClean="0"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3124200"/>
            <a:ext cx="3657600" cy="32813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3366"/>
              </a:buClr>
              <a:buSzPct val="75000"/>
              <a:buFont typeface="Wingdings" pitchFamily="2" charset="2"/>
              <a:buChar char="l"/>
              <a:defRPr/>
            </a:pPr>
            <a:r>
              <a:rPr lang="fa-IR" altLang="en-US" sz="2800" kern="0" dirty="0">
                <a:solidFill>
                  <a:srgbClr val="000000"/>
                </a:solidFill>
                <a:latin typeface="Arial"/>
                <a:cs typeface="B Nazanin" panose="00000400000000000000" pitchFamily="2" charset="-78"/>
                <a:sym typeface="Wingdings" pitchFamily="2" charset="2"/>
              </a:rPr>
              <a:t>این نمودار حداکثر و میانگین تعداد مقایسه ها را برای یافتن آیتم در یک آرایه مرتب شده با اندازه</a:t>
            </a:r>
            <a:r>
              <a:rPr lang="en-US" altLang="en-US" sz="2800" kern="0" dirty="0">
                <a:solidFill>
                  <a:srgbClr val="000000"/>
                </a:solidFill>
                <a:latin typeface="Arial"/>
                <a:cs typeface="B Nazanin" panose="00000400000000000000" pitchFamily="2" charset="-78"/>
                <a:sym typeface="Wingdings" pitchFamily="2" charset="2"/>
              </a:rPr>
              <a:t>n </a:t>
            </a:r>
            <a:r>
              <a:rPr lang="fa-IR" altLang="en-US" sz="2800" kern="0" dirty="0">
                <a:solidFill>
                  <a:srgbClr val="000000"/>
                </a:solidFill>
                <a:latin typeface="Arial"/>
                <a:cs typeface="B Nazanin" panose="00000400000000000000" pitchFamily="2" charset="-78"/>
                <a:sym typeface="Wingdings" pitchFamily="2" charset="2"/>
              </a:rPr>
              <a:t> نشان می دهد</a:t>
            </a:r>
          </a:p>
          <a:p>
            <a:pPr marL="342900" indent="-342900">
              <a:spcBef>
                <a:spcPct val="20000"/>
              </a:spcBef>
              <a:buClr>
                <a:srgbClr val="003366"/>
              </a:buClr>
              <a:buSzPct val="75000"/>
              <a:buFont typeface="Wingdings" pitchFamily="2" charset="2"/>
              <a:buChar char="l"/>
              <a:defRPr/>
            </a:pPr>
            <a:r>
              <a:rPr lang="fa-IR" altLang="en-US" sz="2800" b="1" kern="0" dirty="0">
                <a:solidFill>
                  <a:srgbClr val="003366"/>
                </a:solidFill>
                <a:latin typeface="Arial"/>
                <a:cs typeface="B Nazanin" panose="00000400000000000000" pitchFamily="2" charset="-78"/>
                <a:sym typeface="Wingdings" pitchFamily="2" charset="2"/>
              </a:rPr>
              <a:t>جستجوی خطی</a:t>
            </a:r>
          </a:p>
          <a:p>
            <a:pPr marL="342900" indent="-342900">
              <a:spcBef>
                <a:spcPct val="20000"/>
              </a:spcBef>
              <a:buClr>
                <a:srgbClr val="003366"/>
              </a:buClr>
              <a:buSzPct val="75000"/>
              <a:buFont typeface="Wingdings" pitchFamily="2" charset="2"/>
              <a:buChar char="l"/>
              <a:defRPr/>
            </a:pPr>
            <a:r>
              <a:rPr lang="fa-IR" altLang="en-US" sz="2800" b="1" kern="0" dirty="0">
                <a:solidFill>
                  <a:srgbClr val="FF0000"/>
                </a:solidFill>
                <a:latin typeface="Arial"/>
                <a:cs typeface="B Nazanin" panose="00000400000000000000" pitchFamily="2" charset="-78"/>
                <a:sym typeface="Wingdings" pitchFamily="2" charset="2"/>
              </a:rPr>
              <a:t>جستجوی باینری</a:t>
            </a:r>
            <a:endParaRPr lang="en-US" altLang="en-US" sz="2800" b="1" kern="0" dirty="0">
              <a:solidFill>
                <a:srgbClr val="FF0000"/>
              </a:solidFill>
              <a:latin typeface="Arial"/>
              <a:cs typeface="B Nazanin" panose="00000400000000000000" pitchFamily="2" charset="-78"/>
              <a:sym typeface="Wingdings" pitchFamily="2" charset="2"/>
            </a:endParaRPr>
          </a:p>
        </p:txBody>
      </p:sp>
      <p:pic>
        <p:nvPicPr>
          <p:cNvPr id="2560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38481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9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mtClean="0"/>
              <a:t>تحلیل مجانبی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fa-IR" altLang="en-US" sz="3200" dirty="0" smtClean="0">
                <a:solidFill>
                  <a:srgbClr val="000000"/>
                </a:solidFill>
                <a:sym typeface="Wingdings" pitchFamily="2" charset="2"/>
              </a:rPr>
              <a:t>برای تحلیل یک الگوریتم: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fa-IR" altLang="en-US" sz="2800" dirty="0" smtClean="0">
                <a:solidFill>
                  <a:srgbClr val="000000"/>
                </a:solidFill>
                <a:sym typeface="Wingdings" pitchFamily="2" charset="2"/>
              </a:rPr>
              <a:t>بایستی بتوان این مقادیر را به صورت ریاضی توصیف کرد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fa-IR" altLang="en-US" sz="2800" dirty="0" smtClean="0">
                <a:solidFill>
                  <a:srgbClr val="000000"/>
                </a:solidFill>
                <a:sym typeface="Wingdings" pitchFamily="2" charset="2"/>
              </a:rPr>
              <a:t>به روشی سیستماتیک برای استفاده از توصیف الگوریتم همراه با ویژگی های یک ساختار داده مرتبط نیاز است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fa-IR" altLang="en-US" sz="2800" dirty="0" smtClean="0">
                <a:solidFill>
                  <a:srgbClr val="000000"/>
                </a:solidFill>
                <a:sym typeface="Wingdings" pitchFamily="2" charset="2"/>
              </a:rPr>
              <a:t>بایستی این کار را به روشی مستقل از ماشین انجام داد 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fa-IR" altLang="en-US" sz="3200" b="1" dirty="0" smtClean="0">
                <a:solidFill>
                  <a:schemeClr val="tx1">
                    <a:lumMod val="60000"/>
                    <a:lumOff val="40000"/>
                  </a:schemeClr>
                </a:solidFill>
                <a:sym typeface="Wingdings" pitchFamily="2" charset="2"/>
              </a:rPr>
              <a:t>برای این کار، به نمادهای مربوط به تحلیل مجانبی مرتبط نیاز است</a:t>
            </a:r>
          </a:p>
        </p:txBody>
      </p:sp>
    </p:spTree>
    <p:extLst>
      <p:ext uri="{BB962C8B-B14F-4D97-AF65-F5344CB8AC3E}">
        <p14:creationId xmlns:p14="http://schemas.microsoft.com/office/powerpoint/2010/main" val="40910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mtClean="0"/>
              <a:t>رشد درجه دوم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077200" cy="4943475"/>
          </a:xfrm>
        </p:spPr>
        <p:txBody>
          <a:bodyPr/>
          <a:lstStyle/>
          <a:p>
            <a:pPr eaLnBrk="1" hangingPunct="1">
              <a:defRPr/>
            </a:pPr>
            <a:r>
              <a:rPr lang="fa-IR" altLang="en-US" sz="3200" dirty="0" smtClean="0">
                <a:solidFill>
                  <a:srgbClr val="000000"/>
                </a:solidFill>
                <a:sym typeface="Wingdings" pitchFamily="2" charset="2"/>
              </a:rPr>
              <a:t>دو تابع را در نظر بگیرید</a:t>
            </a:r>
          </a:p>
          <a:p>
            <a:pPr eaLnBrk="1" hangingPunct="1">
              <a:defRPr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sz="3200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sz="3200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3200" baseline="300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3200" dirty="0" smtClean="0">
                <a:cs typeface="Arial" charset="0"/>
              </a:rPr>
              <a:t> </a:t>
            </a:r>
            <a:r>
              <a:rPr lang="fa-IR" sz="3200" dirty="0" smtClean="0">
                <a:cs typeface="Arial" charset="0"/>
              </a:rPr>
              <a:t> </a:t>
            </a:r>
            <a:r>
              <a:rPr lang="fa-IR" sz="3200" dirty="0" smtClean="0">
                <a:solidFill>
                  <a:srgbClr val="000000"/>
                </a:solidFill>
              </a:rPr>
              <a:t>و</a:t>
            </a:r>
            <a:r>
              <a:rPr lang="fa-IR" sz="3200" dirty="0" smtClean="0">
                <a:cs typeface="Arial" charset="0"/>
              </a:rPr>
              <a:t> </a:t>
            </a:r>
            <a:r>
              <a:rPr lang="en-US" sz="3200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sz="3200" i="1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3200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sz="3200" i="1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3200" baseline="30000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3200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3</a:t>
            </a:r>
            <a:r>
              <a:rPr lang="en-US" sz="3200" i="1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3200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+ 2</a:t>
            </a:r>
            <a:endParaRPr lang="fa-IR" altLang="en-US" sz="3200" dirty="0">
              <a:solidFill>
                <a:srgbClr val="000000"/>
              </a:solidFill>
              <a:sym typeface="Wingdings" pitchFamily="2" charset="2"/>
            </a:endParaRPr>
          </a:p>
          <a:p>
            <a:pPr eaLnBrk="1" hangingPunct="1">
              <a:defRPr/>
            </a:pPr>
            <a:r>
              <a:rPr lang="fa-IR" altLang="en-US" sz="3200" dirty="0" smtClean="0">
                <a:solidFill>
                  <a:srgbClr val="000000"/>
                </a:solidFill>
                <a:sym typeface="Wingdings" pitchFamily="2" charset="2"/>
              </a:rPr>
              <a:t>در محدوده </a:t>
            </a:r>
            <a:r>
              <a:rPr lang="en-US" altLang="en-US" sz="2400" dirty="0" smtClean="0">
                <a:solidFill>
                  <a:srgbClr val="000000"/>
                </a:solidFill>
                <a:sym typeface="Wingdings" pitchFamily="2" charset="2"/>
              </a:rPr>
              <a:t>n = 0</a:t>
            </a:r>
            <a:r>
              <a:rPr lang="en-US" altLang="en-US" sz="3200" dirty="0" smtClean="0">
                <a:solidFill>
                  <a:srgbClr val="000000"/>
                </a:solidFill>
                <a:sym typeface="Wingdings" pitchFamily="2" charset="2"/>
              </a:rPr>
              <a:t>،</a:t>
            </a:r>
            <a:r>
              <a:rPr lang="fa-IR" altLang="en-US" sz="3200" dirty="0" smtClean="0">
                <a:solidFill>
                  <a:srgbClr val="000000"/>
                </a:solidFill>
                <a:sym typeface="Wingdings" pitchFamily="2" charset="2"/>
              </a:rPr>
              <a:t> رفتار</a:t>
            </a:r>
            <a:r>
              <a:rPr lang="en-US" altLang="en-US" sz="3200" dirty="0" smtClean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fa-IR" altLang="en-US" sz="3200" dirty="0" smtClean="0">
                <a:solidFill>
                  <a:srgbClr val="000000"/>
                </a:solidFill>
                <a:sym typeface="Wingdings" pitchFamily="2" charset="2"/>
              </a:rPr>
              <a:t>آنها بسیار متفاوت به نظر می رسند</a:t>
            </a:r>
            <a:endParaRPr lang="fa-IR" altLang="en-US" sz="3200" b="1" dirty="0" smtClean="0">
              <a:solidFill>
                <a:schemeClr val="tx1">
                  <a:lumMod val="60000"/>
                  <a:lumOff val="40000"/>
                </a:schemeClr>
              </a:solidFill>
              <a:sym typeface="Wingdings" pitchFamily="2" charset="2"/>
            </a:endParaRPr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5600"/>
            <a:ext cx="62103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1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mtClean="0"/>
              <a:t>رشد درجه دوم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077200" cy="4943475"/>
          </a:xfrm>
        </p:spPr>
        <p:txBody>
          <a:bodyPr/>
          <a:lstStyle/>
          <a:p>
            <a:pPr eaLnBrk="1" hangingPunct="1">
              <a:defRPr/>
            </a:pPr>
            <a:r>
              <a:rPr lang="fa-IR" altLang="en-US" sz="3200" dirty="0" smtClean="0">
                <a:solidFill>
                  <a:srgbClr val="000000"/>
                </a:solidFill>
                <a:sym typeface="Wingdings" pitchFamily="2" charset="2"/>
              </a:rPr>
              <a:t>با این حال، در محدوده </a:t>
            </a:r>
            <a:r>
              <a:rPr lang="en-US" sz="3200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= [0, 1000]</a:t>
            </a:r>
            <a:r>
              <a:rPr lang="en-US" altLang="en-US" sz="3200" dirty="0" smtClean="0">
                <a:solidFill>
                  <a:srgbClr val="000000"/>
                </a:solidFill>
                <a:sym typeface="Wingdings" pitchFamily="2" charset="2"/>
              </a:rPr>
              <a:t>، </a:t>
            </a:r>
            <a:r>
              <a:rPr lang="fa-IR" altLang="en-US" sz="3200" dirty="0" smtClean="0">
                <a:solidFill>
                  <a:srgbClr val="000000"/>
                </a:solidFill>
                <a:sym typeface="Wingdings" pitchFamily="2" charset="2"/>
              </a:rPr>
              <a:t>(نسبتا) غیر قابل تشخیص هستند:</a:t>
            </a:r>
            <a:endParaRPr lang="fa-IR" altLang="en-US" sz="3200" b="1" dirty="0" smtClean="0">
              <a:solidFill>
                <a:schemeClr val="tx1">
                  <a:lumMod val="60000"/>
                  <a:lumOff val="40000"/>
                </a:schemeClr>
              </a:solidFill>
              <a:sym typeface="Wingdings" pitchFamily="2" charset="2"/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81250"/>
            <a:ext cx="63627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94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mtClean="0"/>
              <a:t>رشد درجه دوم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077200" cy="4943475"/>
          </a:xfrm>
        </p:spPr>
        <p:txBody>
          <a:bodyPr/>
          <a:lstStyle/>
          <a:p>
            <a:pPr eaLnBrk="1" hangingPunct="1">
              <a:defRPr/>
            </a:pPr>
            <a:r>
              <a:rPr lang="fa-IR" altLang="en-US" sz="3200" dirty="0" smtClean="0">
                <a:solidFill>
                  <a:srgbClr val="000000"/>
                </a:solidFill>
                <a:sym typeface="Wingdings" pitchFamily="2" charset="2"/>
              </a:rPr>
              <a:t>تفاوت مطلق زیاد است، برای مثال،</a:t>
            </a:r>
          </a:p>
          <a:p>
            <a:pPr algn="l" rtl="0">
              <a:buFontTx/>
              <a:buNone/>
              <a:defRPr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		f(1000) = 1 000 000</a:t>
            </a:r>
          </a:p>
          <a:p>
            <a:pPr algn="l" rtl="0">
              <a:buFontTx/>
              <a:buNone/>
              <a:defRPr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		g(1000) =   997 002</a:t>
            </a:r>
          </a:p>
          <a:p>
            <a:pPr eaLnBrk="1" hangingPunct="1">
              <a:defRPr/>
            </a:pPr>
            <a:endParaRPr lang="fa-IR" altLang="en-US" sz="3200" dirty="0" smtClean="0">
              <a:solidFill>
                <a:srgbClr val="000000"/>
              </a:solidFill>
              <a:sym typeface="Wingdings" pitchFamily="2" charset="2"/>
            </a:endParaRPr>
          </a:p>
          <a:p>
            <a:pPr eaLnBrk="1" hangingPunct="1">
              <a:defRPr/>
            </a:pPr>
            <a:r>
              <a:rPr lang="fa-IR" altLang="en-US" sz="3200" dirty="0" smtClean="0">
                <a:solidFill>
                  <a:srgbClr val="000000"/>
                </a:solidFill>
                <a:sym typeface="Wingdings" pitchFamily="2" charset="2"/>
              </a:rPr>
              <a:t>اما تفاوت نسبی بسیار کوچک است:  </a:t>
            </a:r>
          </a:p>
          <a:p>
            <a:pPr eaLnBrk="1" hangingPunct="1">
              <a:defRPr/>
            </a:pPr>
            <a:endParaRPr lang="fa-IR" altLang="en-US" sz="3200" dirty="0">
              <a:solidFill>
                <a:srgbClr val="000000"/>
              </a:solidFill>
              <a:sym typeface="Wingdings" pitchFamily="2" charset="2"/>
            </a:endParaRPr>
          </a:p>
          <a:p>
            <a:pPr eaLnBrk="1" hangingPunct="1">
              <a:defRPr/>
            </a:pPr>
            <a:endParaRPr lang="fa-IR" altLang="en-US" sz="3200" dirty="0" smtClean="0">
              <a:solidFill>
                <a:srgbClr val="000000"/>
              </a:solidFill>
              <a:sym typeface="Wingdings" pitchFamily="2" charset="2"/>
            </a:endParaRPr>
          </a:p>
          <a:p>
            <a:pPr eaLnBrk="1" hangingPunct="1">
              <a:defRPr/>
            </a:pPr>
            <a:r>
              <a:rPr lang="fa-IR" altLang="en-US" sz="3200" dirty="0" smtClean="0">
                <a:solidFill>
                  <a:srgbClr val="000000"/>
                </a:solidFill>
                <a:sym typeface="Wingdings" pitchFamily="2" charset="2"/>
              </a:rPr>
              <a:t>و این تفاوت در صورت </a:t>
            </a:r>
            <a:r>
              <a:rPr lang="en-US" altLang="en-US" sz="3200" dirty="0" smtClean="0">
                <a:solidFill>
                  <a:srgbClr val="000000"/>
                </a:solidFill>
                <a:sym typeface="Wingdings" pitchFamily="2" charset="2"/>
              </a:rPr>
              <a:t>n → ∞ </a:t>
            </a:r>
            <a:r>
              <a:rPr lang="fa-IR" altLang="en-US" sz="3200" dirty="0" smtClean="0">
                <a:solidFill>
                  <a:srgbClr val="000000"/>
                </a:solidFill>
                <a:sym typeface="Wingdings" pitchFamily="2" charset="2"/>
              </a:rPr>
              <a:t> به صفر خواهد رسید.</a:t>
            </a:r>
            <a:endParaRPr lang="fa-IR" altLang="en-US" sz="3200" b="1" dirty="0" smtClean="0">
              <a:solidFill>
                <a:schemeClr val="tx1">
                  <a:lumMod val="60000"/>
                  <a:lumOff val="40000"/>
                </a:schemeClr>
              </a:solidFill>
              <a:sym typeface="Wingdings" pitchFamily="2" charset="2"/>
            </a:endParaRPr>
          </a:p>
        </p:txBody>
      </p:sp>
      <p:graphicFrame>
        <p:nvGraphicFramePr>
          <p:cNvPr id="29700" name="Object 1"/>
          <p:cNvGraphicFramePr>
            <a:graphicFrameLocks noChangeAspect="1"/>
          </p:cNvGraphicFramePr>
          <p:nvPr/>
        </p:nvGraphicFramePr>
        <p:xfrm>
          <a:off x="1619250" y="4270375"/>
          <a:ext cx="39608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3" imgW="2387600" imgH="457200" progId="Equation.3">
                  <p:embed/>
                </p:oleObj>
              </mc:Choice>
              <mc:Fallback>
                <p:oleObj name="Equation" r:id="rId3" imgW="2387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70375"/>
                        <a:ext cx="3960813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721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mtClean="0"/>
              <a:t>رشد چندجمله ای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077200" cy="4943475"/>
          </a:xfrm>
        </p:spPr>
        <p:txBody>
          <a:bodyPr/>
          <a:lstStyle/>
          <a:p>
            <a:pPr eaLnBrk="1" hangingPunct="1">
              <a:defRPr/>
            </a:pPr>
            <a:r>
              <a:rPr lang="fa-IR" altLang="en-US" sz="3200" dirty="0" smtClean="0">
                <a:solidFill>
                  <a:srgbClr val="000000"/>
                </a:solidFill>
                <a:sym typeface="Wingdings" pitchFamily="2" charset="2"/>
              </a:rPr>
              <a:t>به عنوان مثالی دیگر،</a:t>
            </a:r>
          </a:p>
          <a:p>
            <a:pPr algn="l" rtl="0" eaLnBrk="1" hangingPunct="1">
              <a:defRPr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sz="3200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sz="3200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3200" baseline="300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6</a:t>
            </a:r>
            <a:endParaRPr lang="fa-IR" sz="3200" dirty="0" smtClean="0">
              <a:cs typeface="Arial" charset="0"/>
            </a:endParaRPr>
          </a:p>
          <a:p>
            <a:pPr algn="l" rtl="0" eaLnBrk="1" hangingPunct="1">
              <a:defRPr/>
            </a:pPr>
            <a:r>
              <a:rPr lang="en-US" sz="3100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sz="3100" i="1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3100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sz="3100" i="1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3100" baseline="30000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sz="3100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23</a:t>
            </a:r>
            <a:r>
              <a:rPr lang="en-US" sz="3100" i="1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3100" baseline="30000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5</a:t>
            </a:r>
            <a:r>
              <a:rPr lang="en-US" sz="3100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+193</a:t>
            </a:r>
            <a:r>
              <a:rPr lang="en-US" sz="3100" i="1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3100" baseline="30000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4</a:t>
            </a:r>
            <a:r>
              <a:rPr lang="en-US" sz="3100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–729</a:t>
            </a:r>
            <a:r>
              <a:rPr lang="en-US" sz="3100" i="1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3100" baseline="30000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3100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+1206</a:t>
            </a:r>
            <a:r>
              <a:rPr lang="en-US" sz="3100" i="1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3100" baseline="30000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3100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648</a:t>
            </a:r>
            <a:r>
              <a:rPr lang="en-US" sz="3100" i="1" dirty="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endParaRPr lang="fa-IR" altLang="en-US" sz="3100" dirty="0">
              <a:solidFill>
                <a:srgbClr val="000000"/>
              </a:solidFill>
              <a:sym typeface="Wingdings" pitchFamily="2" charset="2"/>
            </a:endParaRPr>
          </a:p>
          <a:p>
            <a:pPr eaLnBrk="1" hangingPunct="1">
              <a:defRPr/>
            </a:pPr>
            <a:r>
              <a:rPr lang="fa-IR" altLang="en-US" sz="3200" dirty="0" smtClean="0">
                <a:solidFill>
                  <a:srgbClr val="000000"/>
                </a:solidFill>
                <a:sym typeface="Wingdings" pitchFamily="2" charset="2"/>
              </a:rPr>
              <a:t>در حدود </a:t>
            </a:r>
            <a:r>
              <a:rPr lang="en-US" altLang="en-US" sz="3200" dirty="0" smtClean="0">
                <a:solidFill>
                  <a:srgbClr val="000000"/>
                </a:solidFill>
                <a:sym typeface="Wingdings" pitchFamily="2" charset="2"/>
              </a:rPr>
              <a:t>n = 0، </a:t>
            </a:r>
            <a:r>
              <a:rPr lang="fa-IR" altLang="en-US" sz="3200" dirty="0" smtClean="0">
                <a:solidFill>
                  <a:srgbClr val="000000"/>
                </a:solidFill>
                <a:sym typeface="Wingdings" pitchFamily="2" charset="2"/>
              </a:rPr>
              <a:t>رفتار آنها بسیار متفاوت است.</a:t>
            </a:r>
            <a:endParaRPr lang="fa-IR" altLang="en-US" sz="3200" b="1" dirty="0" smtClean="0">
              <a:solidFill>
                <a:schemeClr val="tx1">
                  <a:lumMod val="60000"/>
                  <a:lumOff val="40000"/>
                </a:schemeClr>
              </a:solidFill>
              <a:sym typeface="Wingdings" pitchFamily="2" charset="2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02013"/>
            <a:ext cx="638175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5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295275"/>
            <a:ext cx="7772400" cy="508766"/>
          </a:xfrm>
        </p:spPr>
        <p:txBody>
          <a:bodyPr/>
          <a:lstStyle/>
          <a:p>
            <a:pPr algn="ctr"/>
            <a:r>
              <a:rPr lang="fa-IR" dirty="0"/>
              <a:t>خصوصيات الگوريتم</a:t>
            </a:r>
          </a:p>
        </p:txBody>
      </p:sp>
      <p:sp>
        <p:nvSpPr>
          <p:cNvPr id="1433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504950" y="1619250"/>
            <a:ext cx="7105650" cy="411480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fa-IR" sz="2800" dirty="0"/>
              <a:t> </a:t>
            </a:r>
            <a:r>
              <a:rPr lang="fa-IR" sz="2800" dirty="0">
                <a:solidFill>
                  <a:srgbClr val="371F7B"/>
                </a:solidFill>
              </a:rPr>
              <a:t>ورودي</a:t>
            </a:r>
            <a:r>
              <a:rPr lang="fa-IR" sz="2400" dirty="0">
                <a:solidFill>
                  <a:srgbClr val="371F7B"/>
                </a:solidFill>
              </a:rPr>
              <a:t>:</a:t>
            </a:r>
            <a:r>
              <a:rPr lang="fa-IR" sz="2400" dirty="0"/>
              <a:t> يک الگوريتم مي تواند هيچ يا چندين کميت ورودي داشته باشد</a:t>
            </a:r>
            <a:endParaRPr lang="fa-IR" sz="2800" dirty="0"/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fa-IR" sz="2800" dirty="0"/>
              <a:t> </a:t>
            </a:r>
            <a:r>
              <a:rPr lang="fa-IR" sz="2800" dirty="0">
                <a:solidFill>
                  <a:srgbClr val="371F7B"/>
                </a:solidFill>
              </a:rPr>
              <a:t>خروجي:</a:t>
            </a:r>
            <a:r>
              <a:rPr lang="fa-IR" sz="2400" dirty="0"/>
              <a:t> الگوريتم بايستي حداقل يک کميت به عنوان خروجي داشته باشد.</a:t>
            </a:r>
            <a:endParaRPr lang="fa-IR" sz="2800" dirty="0"/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fa-IR" sz="2800" dirty="0"/>
              <a:t> </a:t>
            </a:r>
            <a:r>
              <a:rPr lang="fa-IR" sz="2800" dirty="0">
                <a:solidFill>
                  <a:srgbClr val="371F7B"/>
                </a:solidFill>
              </a:rPr>
              <a:t>قطعيت (عدم ابهام):</a:t>
            </a:r>
            <a:r>
              <a:rPr lang="fa-IR" sz="2400" dirty="0"/>
              <a:t> هر دستورالعمل بايد واضح و بدون ابهام باشد.</a:t>
            </a:r>
            <a:endParaRPr lang="fa-IR" sz="2800" dirty="0"/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fa-IR" sz="2800" dirty="0"/>
              <a:t> </a:t>
            </a:r>
            <a:r>
              <a:rPr lang="fa-IR" sz="2800" dirty="0">
                <a:solidFill>
                  <a:srgbClr val="371F7B"/>
                </a:solidFill>
              </a:rPr>
              <a:t>کارايي (انجام پذير بودن):</a:t>
            </a:r>
            <a:r>
              <a:rPr lang="fa-IR" sz="2400" dirty="0"/>
              <a:t> هر دستورالعمل بايد به قدر کافي ساده و ابتدايي باشد به گونه اي که با استفاده از قلم و کاغذ بتوان آن را با دست نيز اجرا نمود.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fa-IR" sz="2800" dirty="0">
                <a:solidFill>
                  <a:srgbClr val="371F7B"/>
                </a:solidFill>
              </a:rPr>
              <a:t>محدوديت (پايان پذير بودن):</a:t>
            </a:r>
            <a:r>
              <a:rPr lang="fa-IR" sz="2400" dirty="0"/>
              <a:t> براي تمام حالات ، الگوريتم بايد پس از طي مراحل محدودي خاتمه يابد.</a:t>
            </a:r>
          </a:p>
          <a:p>
            <a:endParaRPr lang="fa-IR" sz="2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001EDF-B24A-480E-A696-01B31DE263D0}" type="slidenum">
              <a:rPr lang="ar-SA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7654" y="1665288"/>
            <a:ext cx="1423496" cy="3440112"/>
            <a:chOff x="508000" y="1665288"/>
            <a:chExt cx="1073150" cy="3440112"/>
          </a:xfrm>
        </p:grpSpPr>
        <p:sp>
          <p:nvSpPr>
            <p:cNvPr id="14343" name="AutoShape 31"/>
            <p:cNvSpPr>
              <a:spLocks/>
            </p:cNvSpPr>
            <p:nvPr/>
          </p:nvSpPr>
          <p:spPr bwMode="auto">
            <a:xfrm>
              <a:off x="1411288" y="1665288"/>
              <a:ext cx="169862" cy="3440112"/>
            </a:xfrm>
            <a:prstGeom prst="leftBrace">
              <a:avLst>
                <a:gd name="adj1" fmla="val 662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 sz="1100"/>
            </a:p>
          </p:txBody>
        </p:sp>
        <p:sp>
          <p:nvSpPr>
            <p:cNvPr id="7" name="Text Box 33"/>
            <p:cNvSpPr txBox="1">
              <a:spLocks noChangeArrowheads="1"/>
            </p:cNvSpPr>
            <p:nvPr/>
          </p:nvSpPr>
          <p:spPr bwMode="auto">
            <a:xfrm>
              <a:off x="508000" y="3216275"/>
              <a:ext cx="903287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fa-IR" sz="2000" b="1" dirty="0">
                  <a:solidFill>
                    <a:srgbClr val="800000"/>
                  </a:solidFill>
                  <a:latin typeface="+mn-lt"/>
                  <a:cs typeface="+mn-cs"/>
                </a:rPr>
                <a:t>برنامه</a:t>
              </a:r>
              <a:endParaRPr lang="en-US" sz="2000" b="1" dirty="0">
                <a:solidFill>
                  <a:srgbClr val="800000"/>
                </a:solidFill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mtClean="0"/>
              <a:t>رشد چندجمله ای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077200" cy="4943475"/>
          </a:xfrm>
        </p:spPr>
        <p:txBody>
          <a:bodyPr/>
          <a:lstStyle/>
          <a:p>
            <a:pPr eaLnBrk="1" hangingPunct="1">
              <a:defRPr/>
            </a:pPr>
            <a:r>
              <a:rPr lang="fa-IR" altLang="en-US" sz="3200" dirty="0" smtClean="0">
                <a:solidFill>
                  <a:srgbClr val="000000"/>
                </a:solidFill>
                <a:sym typeface="Wingdings" pitchFamily="2" charset="2"/>
              </a:rPr>
              <a:t>با این حال، در محدوده </a:t>
            </a:r>
            <a:r>
              <a:rPr lang="en-US" sz="3200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= 1000</a:t>
            </a:r>
            <a:r>
              <a:rPr lang="en-US" altLang="en-US" sz="3200" dirty="0" smtClean="0">
                <a:solidFill>
                  <a:srgbClr val="000000"/>
                </a:solidFill>
                <a:sym typeface="Wingdings" pitchFamily="2" charset="2"/>
              </a:rPr>
              <a:t>، </a:t>
            </a:r>
            <a:r>
              <a:rPr lang="fa-IR" altLang="en-US" sz="3200" dirty="0" smtClean="0">
                <a:solidFill>
                  <a:srgbClr val="000000"/>
                </a:solidFill>
                <a:sym typeface="Wingdings" pitchFamily="2" charset="2"/>
              </a:rPr>
              <a:t>اختلاف نسبی کمتر از 3 درصد است.</a:t>
            </a:r>
            <a:endParaRPr lang="fa-IR" altLang="en-US" sz="3200" b="1" dirty="0" smtClean="0">
              <a:solidFill>
                <a:schemeClr val="tx1">
                  <a:lumMod val="60000"/>
                  <a:lumOff val="40000"/>
                </a:schemeClr>
              </a:solidFill>
              <a:sym typeface="Wingdings" pitchFamily="2" charset="2"/>
            </a:endParaRP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05075"/>
            <a:ext cx="63531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5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mtClean="0"/>
              <a:t>رشد چندجمله ای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077200" cy="4943475"/>
          </a:xfrm>
        </p:spPr>
        <p:txBody>
          <a:bodyPr/>
          <a:lstStyle/>
          <a:p>
            <a:pPr eaLnBrk="1" hangingPunct="1">
              <a:defRPr/>
            </a:pPr>
            <a:r>
              <a:rPr lang="fa-IR" altLang="en-US" sz="3200" dirty="0" smtClean="0">
                <a:solidFill>
                  <a:srgbClr val="000000"/>
                </a:solidFill>
                <a:sym typeface="Wingdings" pitchFamily="2" charset="2"/>
              </a:rPr>
              <a:t>توجیه مشابه بودن هر دو جفت چندجمله ای این است که در هر دو مورد، هر کدام عبارت اصلی یکسانی داشتند:</a:t>
            </a:r>
          </a:p>
          <a:p>
            <a:pPr eaLnBrk="1" hangingPunct="1">
              <a:defRPr/>
            </a:pPr>
            <a:r>
              <a:rPr lang="en-US" sz="3200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sz="3200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fa-IR" altLang="en-US" sz="3200" dirty="0" smtClean="0">
                <a:solidFill>
                  <a:srgbClr val="000000"/>
                </a:solidFill>
                <a:sym typeface="Wingdings" pitchFamily="2" charset="2"/>
              </a:rPr>
              <a:t> در مورد اول،</a:t>
            </a:r>
            <a:r>
              <a:rPr lang="en-US" sz="3200" i="1" dirty="0" smtClean="0">
                <a:latin typeface="Times New Roman" pitchFamily="18" charset="0"/>
                <a:cs typeface="Arial" charset="0"/>
              </a:rPr>
              <a:t> n</a:t>
            </a:r>
            <a:r>
              <a:rPr lang="en-US" sz="3200" baseline="30000" dirty="0" smtClean="0">
                <a:latin typeface="Times New Roman" pitchFamily="18" charset="0"/>
                <a:cs typeface="Arial" charset="0"/>
              </a:rPr>
              <a:t>6</a:t>
            </a:r>
            <a:r>
              <a:rPr lang="en-US" altLang="en-US" sz="3200" dirty="0" smtClean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fa-IR" altLang="en-US" sz="3200" dirty="0" smtClean="0">
                <a:solidFill>
                  <a:srgbClr val="000000"/>
                </a:solidFill>
                <a:sym typeface="Wingdings" pitchFamily="2" charset="2"/>
              </a:rPr>
              <a:t> در مورد دوم </a:t>
            </a:r>
          </a:p>
          <a:p>
            <a:pPr eaLnBrk="1" hangingPunct="1">
              <a:defRPr/>
            </a:pPr>
            <a:r>
              <a:rPr lang="fa-IR" altLang="en-US" sz="3200" dirty="0" smtClean="0">
                <a:solidFill>
                  <a:srgbClr val="000000"/>
                </a:solidFill>
                <a:sym typeface="Wingdings" pitchFamily="2" charset="2"/>
              </a:rPr>
              <a:t>با این حال، فرض کنید که ضرایب عبارات اصلی متفاوت باشد</a:t>
            </a:r>
          </a:p>
          <a:p>
            <a:pPr eaLnBrk="1" hangingPunct="1">
              <a:defRPr/>
            </a:pPr>
            <a:r>
              <a:rPr lang="fa-IR" altLang="en-US" sz="3200" dirty="0" smtClean="0">
                <a:solidFill>
                  <a:srgbClr val="000000"/>
                </a:solidFill>
                <a:sym typeface="Wingdings" pitchFamily="2" charset="2"/>
              </a:rPr>
              <a:t>در این حالت، هر دو تابع نرخ رشد یکسانی را نشان می‌دهند، با این حال، یکی همیشه به نسبت بزرگتر خواهد بود.</a:t>
            </a:r>
            <a:endParaRPr lang="fa-IR" altLang="en-US" sz="3200" b="1" dirty="0" smtClean="0">
              <a:solidFill>
                <a:schemeClr val="tx1">
                  <a:lumMod val="60000"/>
                  <a:lumOff val="40000"/>
                </a:scheme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27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mtClean="0"/>
              <a:t>رشد توابع</a:t>
            </a:r>
            <a:endParaRPr lang="en-US" altLang="en-US" smtClean="0"/>
          </a:p>
        </p:txBody>
      </p:sp>
      <p:graphicFrame>
        <p:nvGraphicFramePr>
          <p:cNvPr id="3379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1557338"/>
          <a:ext cx="8763000" cy="530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Chart" r:id="rId3" imgW="5000625" imgH="3514547" progId="Excel.Chart.8">
                  <p:embed/>
                </p:oleObj>
              </mc:Choice>
              <mc:Fallback>
                <p:oleObj name="Chart" r:id="rId3" imgW="5000625" imgH="3514547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57338"/>
                        <a:ext cx="8763000" cy="530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66800" y="4419600"/>
            <a:ext cx="4283075" cy="1447800"/>
            <a:chOff x="672" y="2784"/>
            <a:chExt cx="2698" cy="912"/>
          </a:xfrm>
        </p:grpSpPr>
        <p:sp>
          <p:nvSpPr>
            <p:cNvPr id="33798" name="Line 8"/>
            <p:cNvSpPr>
              <a:spLocks noChangeShapeType="1"/>
            </p:cNvSpPr>
            <p:nvPr/>
          </p:nvSpPr>
          <p:spPr bwMode="auto">
            <a:xfrm>
              <a:off x="1200" y="3168"/>
              <a:ext cx="0" cy="52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rtl="0"/>
              <a:endParaRPr lang="en-US" sz="1800" smtClean="0">
                <a:solidFill>
                  <a:srgbClr val="0033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99" name="Text Box 9"/>
            <p:cNvSpPr txBox="1">
              <a:spLocks noChangeArrowheads="1"/>
            </p:cNvSpPr>
            <p:nvPr/>
          </p:nvSpPr>
          <p:spPr bwMode="auto">
            <a:xfrm>
              <a:off x="672" y="2784"/>
              <a:ext cx="26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  <a:cs typeface="B Nazanin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cs typeface="B Nazanin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itchFamily="34" charset="0"/>
                  <a:cs typeface="B Nazanin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B Nazanin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  <a:cs typeface="B Nazanin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  <a:cs typeface="B Nazanin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  <a:cs typeface="B Nazanin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  <a:cs typeface="B Nazanin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  <a:cs typeface="B Nazanin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smtClean="0">
                  <a:solidFill>
                    <a:srgbClr val="003366"/>
                  </a:solidFill>
                </a:rPr>
                <a:t>for n&gt;=</a:t>
              </a:r>
              <a:r>
                <a:rPr lang="fa-IR" altLang="en-US" sz="2400" b="1" smtClean="0">
                  <a:solidFill>
                    <a:srgbClr val="003366"/>
                  </a:solidFill>
                </a:rPr>
                <a:t>5</a:t>
              </a:r>
              <a:r>
                <a:rPr lang="en-US" altLang="en-US" sz="2400" b="1" smtClean="0">
                  <a:solidFill>
                    <a:srgbClr val="003366"/>
                  </a:solidFill>
                </a:rPr>
                <a:t> , 3n</a:t>
              </a:r>
              <a:r>
                <a:rPr lang="en-US" altLang="en-US" sz="2400" b="1" baseline="30000" smtClean="0">
                  <a:solidFill>
                    <a:srgbClr val="003366"/>
                  </a:solidFill>
                </a:rPr>
                <a:t>2</a:t>
              </a:r>
              <a:r>
                <a:rPr lang="en-US" altLang="en-US" sz="2400" b="1" smtClean="0">
                  <a:solidFill>
                    <a:srgbClr val="003366"/>
                  </a:solidFill>
                </a:rPr>
                <a:t> &gt; 2n</a:t>
              </a:r>
              <a:r>
                <a:rPr lang="en-US" altLang="en-US" sz="2400" b="1" baseline="30000" smtClean="0">
                  <a:solidFill>
                    <a:srgbClr val="003366"/>
                  </a:solidFill>
                </a:rPr>
                <a:t>2</a:t>
              </a:r>
              <a:r>
                <a:rPr lang="en-US" altLang="en-US" sz="2400" b="1" smtClean="0">
                  <a:solidFill>
                    <a:srgbClr val="003366"/>
                  </a:solidFill>
                </a:rPr>
                <a:t> + 3n + 7</a:t>
              </a:r>
            </a:p>
          </p:txBody>
        </p:sp>
      </p:grpSp>
      <p:sp>
        <p:nvSpPr>
          <p:cNvPr id="33797" name="Text Box 11"/>
          <p:cNvSpPr txBox="1">
            <a:spLocks noChangeArrowheads="1"/>
          </p:cNvSpPr>
          <p:nvPr/>
        </p:nvSpPr>
        <p:spPr bwMode="auto">
          <a:xfrm>
            <a:off x="6858000" y="3733800"/>
            <a:ext cx="1752600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  <a:cs typeface="B Nazanin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B Nazanin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cs typeface="B Nazanin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itchFamily="34" charset="0"/>
                <a:cs typeface="B Nazanin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  <a:cs typeface="B Nazanin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  <a:cs typeface="B Nazanin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  <a:cs typeface="B Nazanin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  <a:cs typeface="B Nazanin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  <a:cs typeface="B Nazanin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smtClean="0">
                <a:solidFill>
                  <a:srgbClr val="000099"/>
                </a:solidFill>
              </a:rPr>
              <a:t>---- 2n</a:t>
            </a:r>
            <a:r>
              <a:rPr lang="en-US" altLang="en-US" sz="1800" baseline="30000" smtClean="0">
                <a:solidFill>
                  <a:srgbClr val="000099"/>
                </a:solidFill>
              </a:rPr>
              <a:t>2</a:t>
            </a:r>
            <a:r>
              <a:rPr lang="en-US" altLang="en-US" sz="1800" smtClean="0">
                <a:solidFill>
                  <a:srgbClr val="000099"/>
                </a:solidFill>
              </a:rPr>
              <a:t>+3n+7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smtClean="0">
                <a:solidFill>
                  <a:srgbClr val="FF3399"/>
                </a:solidFill>
              </a:rPr>
              <a:t>---- 3n</a:t>
            </a:r>
            <a:r>
              <a:rPr lang="en-US" altLang="en-US" sz="1800" baseline="30000" smtClean="0">
                <a:solidFill>
                  <a:srgbClr val="FF339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4453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38200" y="295275"/>
            <a:ext cx="7772400" cy="587594"/>
          </a:xfrm>
        </p:spPr>
        <p:txBody>
          <a:bodyPr/>
          <a:lstStyle/>
          <a:p>
            <a:r>
              <a:rPr lang="fa-IR" dirty="0"/>
              <a:t>علامت گذاري مجانبي</a:t>
            </a:r>
            <a:r>
              <a:rPr lang="en-US" dirty="0"/>
              <a:t>O، </a:t>
            </a:r>
            <a:r>
              <a:rPr lang="el-GR" dirty="0"/>
              <a:t>Ω</a:t>
            </a:r>
            <a:r>
              <a:rPr lang="en-US" dirty="0"/>
              <a:t> ، </a:t>
            </a:r>
            <a:r>
              <a:rPr lang="el-GR" dirty="0"/>
              <a:t>Θ</a:t>
            </a:r>
            <a:endParaRPr lang="fa-IR" dirty="0"/>
          </a:p>
        </p:txBody>
      </p:sp>
      <p:sp>
        <p:nvSpPr>
          <p:cNvPr id="2765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89185" y="1242828"/>
            <a:ext cx="8655269" cy="4114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fa-IR" sz="2800" dirty="0"/>
              <a:t>انگيزه ما براي تعيين شمار مراحل توانايي مقايسه پيچيدگي زماني دو برنامه است که يک عمل را انجام مي دهند و نيز پيش بيني رشد زمان اجرا با تغيير مشخصه موردي است.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A4A221-4B8A-4231-9F48-7736C7ABE5D3}" type="slidenum">
              <a:rPr lang="ar-SA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9A16D9-9B6B-6338-4083-35FE902F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008F5FEE-F4EA-30CA-C00A-CECDCDAD17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861903"/>
              </p:ext>
            </p:extLst>
          </p:nvPr>
        </p:nvGraphicFramePr>
        <p:xfrm>
          <a:off x="838200" y="459816"/>
          <a:ext cx="7772400" cy="2250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="" xmlns:a16="http://schemas.microsoft.com/office/drawing/2014/main" val="3842983608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941622433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4200341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اسم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نماد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نماد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تفسیر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630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Little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817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767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 Omega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415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Little Omega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030542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55FDD36-9931-4AB5-E79B-88D0FA0B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3972ED6-DE32-1BBD-5CE5-81F7B3D2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6D8D3-6DCB-421E-A373-42372F1EF4B5}" type="slidenum">
              <a:rPr lang="ar-SA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4529267C-5416-A9C8-D4BC-E0CEED053CBE}"/>
              </a:ext>
            </a:extLst>
          </p:cNvPr>
          <p:cNvSpPr txBox="1">
            <a:spLocks/>
          </p:cNvSpPr>
          <p:nvPr/>
        </p:nvSpPr>
        <p:spPr bwMode="auto">
          <a:xfrm>
            <a:off x="2023906" y="2870201"/>
            <a:ext cx="4778828" cy="304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>
                <a:solidFill>
                  <a:srgbClr val="0034DC"/>
                </a:solidFill>
                <a:latin typeface="+mn-lt"/>
                <a:ea typeface="+mn-ea"/>
                <a:cs typeface="B Nazanin" panose="00000400000000000000" pitchFamily="2" charset="-78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cs typeface="B Nazanin" panose="00000400000000000000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B Nazanin" panose="00000400000000000000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B Nazanin" panose="00000400000000000000" pitchFamily="2" charset="-78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B Nazanin" panose="00000400000000000000" pitchFamily="2" charset="-78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 rtl="0"/>
            <a:r>
              <a:rPr lang="en-US" kern="0" dirty="0"/>
              <a:t>g1 &gt;= f	 →	f </a:t>
            </a:r>
            <a:r>
              <a:rPr lang="el-GR" kern="0" dirty="0"/>
              <a:t>ϵ</a:t>
            </a:r>
            <a:r>
              <a:rPr lang="en-US" kern="0" dirty="0"/>
              <a:t> O(g1)</a:t>
            </a:r>
          </a:p>
          <a:p>
            <a:pPr algn="l" rtl="0"/>
            <a:r>
              <a:rPr lang="en-US" kern="0" dirty="0"/>
              <a:t>g2 &gt; f	 → 	f </a:t>
            </a:r>
            <a:r>
              <a:rPr lang="el-GR" kern="0" dirty="0"/>
              <a:t>ϵ</a:t>
            </a:r>
            <a:r>
              <a:rPr lang="en-US" kern="0" dirty="0"/>
              <a:t> o(g2)</a:t>
            </a:r>
          </a:p>
          <a:p>
            <a:pPr algn="l" rtl="0"/>
            <a:r>
              <a:rPr lang="en-US" kern="0" dirty="0"/>
              <a:t>g3 = f	 → 	f </a:t>
            </a:r>
            <a:r>
              <a:rPr lang="el-GR" kern="0" dirty="0"/>
              <a:t>ϵ</a:t>
            </a:r>
            <a:r>
              <a:rPr lang="en-US" kern="0" dirty="0"/>
              <a:t> θ(g3)</a:t>
            </a:r>
          </a:p>
          <a:p>
            <a:pPr algn="l" rtl="0"/>
            <a:r>
              <a:rPr lang="en-US" kern="0" dirty="0"/>
              <a:t>g4 &lt;= f	 → 	f </a:t>
            </a:r>
            <a:r>
              <a:rPr lang="el-GR" kern="0" dirty="0"/>
              <a:t>ϵ</a:t>
            </a:r>
            <a:r>
              <a:rPr lang="en-US" kern="0" dirty="0"/>
              <a:t> </a:t>
            </a:r>
            <a:r>
              <a:rPr lang="el-GR" kern="0" dirty="0"/>
              <a:t>Ω</a:t>
            </a:r>
            <a:r>
              <a:rPr lang="en-US" kern="0" dirty="0"/>
              <a:t>(g4)</a:t>
            </a:r>
          </a:p>
          <a:p>
            <a:pPr algn="l" rtl="0"/>
            <a:r>
              <a:rPr lang="en-US" kern="0" dirty="0"/>
              <a:t>g5 &lt; f	 → 	f </a:t>
            </a:r>
            <a:r>
              <a:rPr lang="el-GR" kern="0" dirty="0"/>
              <a:t>ϵ</a:t>
            </a:r>
            <a:r>
              <a:rPr lang="en-US" kern="0" dirty="0"/>
              <a:t> </a:t>
            </a:r>
            <a:r>
              <a:rPr lang="el-GR" kern="0" dirty="0"/>
              <a:t>ω</a:t>
            </a:r>
            <a:r>
              <a:rPr lang="en-US" kern="0" dirty="0"/>
              <a:t>(g5)</a:t>
            </a:r>
          </a:p>
          <a:p>
            <a:pPr algn="l" rtl="0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520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علامت گذاري </a:t>
            </a:r>
            <a:r>
              <a:rPr lang="fa-IR" dirty="0" smtClean="0"/>
              <a:t>مجانبي </a:t>
            </a:r>
            <a:r>
              <a:rPr lang="en-US" dirty="0" smtClean="0"/>
              <a:t>O</a:t>
            </a:r>
            <a:r>
              <a:rPr lang="en-US" dirty="0"/>
              <a:t>، </a:t>
            </a:r>
            <a:r>
              <a:rPr lang="el-GR" dirty="0"/>
              <a:t>Ω</a:t>
            </a:r>
            <a:r>
              <a:rPr lang="en-US" dirty="0"/>
              <a:t> ، </a:t>
            </a:r>
            <a:r>
              <a:rPr lang="el-GR" dirty="0"/>
              <a:t>Θ</a:t>
            </a:r>
            <a:endParaRPr lang="fa-IR" dirty="0"/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fa-IR" dirty="0"/>
              <a:t>تعريف </a:t>
            </a:r>
            <a:r>
              <a:rPr lang="en-US" dirty="0"/>
              <a:t>O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(Big “oh”) </a:t>
            </a:r>
            <a:r>
              <a:rPr lang="fa-IR" dirty="0"/>
              <a:t>:</a:t>
            </a:r>
          </a:p>
          <a:p>
            <a:pPr lvl="1" algn="just">
              <a:defRPr/>
            </a:pPr>
            <a:r>
              <a:rPr lang="fa-IR" dirty="0"/>
              <a:t> </a:t>
            </a:r>
            <a:r>
              <a:rPr lang="en-US" dirty="0"/>
              <a:t>f(n)=O(g(n))</a:t>
            </a:r>
            <a:r>
              <a:rPr lang="fa-IR" dirty="0"/>
              <a:t> اگر و فقط اگر ثابتهاي مثبتي مانند </a:t>
            </a:r>
            <a:r>
              <a:rPr lang="en-US" dirty="0" smtClean="0"/>
              <a:t>c</a:t>
            </a:r>
            <a:r>
              <a:rPr lang="fa-IR" dirty="0" smtClean="0"/>
              <a:t> </a:t>
            </a:r>
            <a:r>
              <a:rPr lang="fa-IR" dirty="0"/>
              <a:t>و </a:t>
            </a:r>
            <a:r>
              <a:rPr lang="en-US" dirty="0"/>
              <a:t>N</a:t>
            </a:r>
            <a:r>
              <a:rPr lang="fa-IR" dirty="0"/>
              <a:t> وجود داشته باشند به طوري که به ازاي تمامي مقادير </a:t>
            </a:r>
            <a:r>
              <a:rPr lang="en-US" dirty="0"/>
              <a:t>n </a:t>
            </a:r>
            <a:r>
              <a:rPr lang="fa-IR" dirty="0"/>
              <a:t> و </a:t>
            </a:r>
            <a:r>
              <a:rPr lang="en-US" dirty="0"/>
              <a:t>n&gt;=N</a:t>
            </a:r>
            <a:r>
              <a:rPr lang="fa-IR" dirty="0"/>
              <a:t> ،</a:t>
            </a:r>
            <a:r>
              <a:rPr lang="en-US" dirty="0"/>
              <a:t>f(n</a:t>
            </a:r>
            <a:r>
              <a:rPr lang="en-US" dirty="0" smtClean="0"/>
              <a:t>)&lt;=cg(n</a:t>
            </a:r>
            <a:r>
              <a:rPr lang="en-US" dirty="0"/>
              <a:t>)</a:t>
            </a:r>
            <a:r>
              <a:rPr lang="fa-IR" dirty="0"/>
              <a:t> باشد.</a:t>
            </a:r>
          </a:p>
          <a:p>
            <a:pPr lvl="1" algn="just">
              <a:defRPr/>
            </a:pPr>
            <a:r>
              <a:rPr lang="fa-IR" dirty="0"/>
              <a:t>وقتي </a:t>
            </a:r>
            <a:r>
              <a:rPr lang="en-US" dirty="0"/>
              <a:t>n</a:t>
            </a:r>
            <a:r>
              <a:rPr lang="fa-IR" dirty="0"/>
              <a:t> به سمت بينهايت ميل مي کند رفتار </a:t>
            </a:r>
            <a:r>
              <a:rPr lang="en-US" dirty="0"/>
              <a:t>f(n)</a:t>
            </a:r>
            <a:r>
              <a:rPr lang="fa-IR" dirty="0"/>
              <a:t> حداکثر (کوچکتر يا مساوي) </a:t>
            </a:r>
            <a:r>
              <a:rPr lang="en-US" dirty="0"/>
              <a:t>g(n)</a:t>
            </a:r>
            <a:r>
              <a:rPr lang="fa-IR" dirty="0"/>
              <a:t> خواهد بود.</a:t>
            </a:r>
          </a:p>
          <a:p>
            <a:pPr lvl="1" algn="just">
              <a:defRPr/>
            </a:pPr>
            <a:r>
              <a:rPr lang="fa-IR" dirty="0"/>
              <a:t>وقتي مي نويسيم </a:t>
            </a:r>
            <a:r>
              <a:rPr lang="en-US" dirty="0"/>
              <a:t>O(1)</a:t>
            </a:r>
            <a:r>
              <a:rPr lang="fa-IR" dirty="0"/>
              <a:t> منظور اين است که زمان اجرا ثابت است، </a:t>
            </a:r>
            <a:r>
              <a:rPr lang="en-US" dirty="0"/>
              <a:t>O(n)</a:t>
            </a:r>
            <a:r>
              <a:rPr lang="fa-IR" dirty="0"/>
              <a:t> يعني زمان اجرا خطي است،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fa-IR" dirty="0"/>
              <a:t> يعني زمان اجرا از درجه دوم و ...</a:t>
            </a:r>
          </a:p>
          <a:p>
            <a:pPr lvl="1" algn="just">
              <a:defRPr/>
            </a:pPr>
            <a:endParaRPr lang="fa-IR" dirty="0"/>
          </a:p>
          <a:p>
            <a:pPr lvl="1" algn="just">
              <a:defRPr/>
            </a:pPr>
            <a:r>
              <a:rPr lang="fa-IR" dirty="0"/>
              <a:t>مثال </a:t>
            </a:r>
          </a:p>
          <a:p>
            <a:pPr marL="342900" lvl="1" indent="-342900" algn="l" rtl="0" eaLnBrk="1" hangingPunct="1">
              <a:defRPr/>
            </a:pPr>
            <a:r>
              <a:rPr lang="en-US" altLang="zh-TW" sz="2400" i="1" dirty="0"/>
              <a:t>f</a:t>
            </a:r>
            <a:r>
              <a:rPr lang="en-US" altLang="zh-TW" sz="2400" dirty="0"/>
              <a:t>(</a:t>
            </a:r>
            <a:r>
              <a:rPr lang="en-US" altLang="zh-TW" sz="2400" i="1" dirty="0"/>
              <a:t>n</a:t>
            </a:r>
            <a:r>
              <a:rPr lang="en-US" altLang="zh-TW" sz="2400" dirty="0"/>
              <a:t>) = 3n+2 </a:t>
            </a:r>
          </a:p>
          <a:p>
            <a:pPr lvl="2" algn="l" rtl="0" eaLnBrk="1" hangingPunct="1">
              <a:defRPr/>
            </a:pPr>
            <a:r>
              <a:rPr lang="en-US" altLang="zh-TW" sz="2000" dirty="0"/>
              <a:t>3n + 2 &lt;= 4n, for all n &gt;= 2, </a:t>
            </a:r>
            <a:r>
              <a:rPr lang="en-US" altLang="zh-TW" sz="2000" dirty="0">
                <a:sym typeface="Symbol" pitchFamily="18" charset="2"/>
              </a:rPr>
              <a:t>3n + 2 =  (</a:t>
            </a:r>
            <a:r>
              <a:rPr lang="en-US" altLang="zh-TW" sz="2000" i="1" dirty="0">
                <a:sym typeface="Symbol" pitchFamily="18" charset="2"/>
              </a:rPr>
              <a:t>n</a:t>
            </a:r>
            <a:r>
              <a:rPr lang="en-US" altLang="zh-TW" sz="2000" dirty="0">
                <a:sym typeface="Symbol" pitchFamily="18" charset="2"/>
              </a:rPr>
              <a:t>)</a:t>
            </a:r>
          </a:p>
          <a:p>
            <a:pPr marL="342900" lvl="1" indent="-342900" algn="l" rtl="0" eaLnBrk="1" hangingPunct="1">
              <a:defRPr/>
            </a:pPr>
            <a:r>
              <a:rPr lang="en-US" altLang="zh-TW" sz="2400" i="1" dirty="0"/>
              <a:t>f</a:t>
            </a:r>
            <a:r>
              <a:rPr lang="en-US" altLang="zh-TW" sz="2400" dirty="0"/>
              <a:t>(</a:t>
            </a:r>
            <a:r>
              <a:rPr lang="en-US" altLang="zh-TW" sz="2400" i="1" dirty="0"/>
              <a:t>n</a:t>
            </a:r>
            <a:r>
              <a:rPr lang="en-US" altLang="zh-TW" sz="2400" dirty="0"/>
              <a:t>) = 10n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+4n+2</a:t>
            </a:r>
          </a:p>
          <a:p>
            <a:pPr lvl="2" algn="l" rtl="0" eaLnBrk="1" hangingPunct="1">
              <a:defRPr/>
            </a:pPr>
            <a:r>
              <a:rPr lang="en-US" altLang="zh-TW" sz="2000" dirty="0"/>
              <a:t>10n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+4n+2 &lt;= 11n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, for all n &gt;= 5, </a:t>
            </a:r>
            <a:r>
              <a:rPr lang="en-US" altLang="zh-TW" sz="2000" dirty="0">
                <a:sym typeface="Symbol" pitchFamily="18" charset="2"/>
              </a:rPr>
              <a:t> </a:t>
            </a:r>
            <a:r>
              <a:rPr lang="en-US" altLang="zh-TW" sz="2000" dirty="0"/>
              <a:t>10n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+4n+2 = </a:t>
            </a:r>
            <a:r>
              <a:rPr lang="en-US" altLang="zh-TW" sz="2000" dirty="0">
                <a:sym typeface="Symbol" pitchFamily="18" charset="2"/>
              </a:rPr>
              <a:t> (</a:t>
            </a:r>
            <a:r>
              <a:rPr lang="en-US" altLang="zh-TW" sz="2000" i="1" dirty="0"/>
              <a:t>n</a:t>
            </a:r>
            <a:r>
              <a:rPr lang="en-US" altLang="zh-TW" sz="2000" baseline="30000" dirty="0"/>
              <a:t>2</a:t>
            </a:r>
            <a:r>
              <a:rPr lang="en-US" altLang="zh-TW" sz="2000" dirty="0">
                <a:sym typeface="Symbol" pitchFamily="18" charset="2"/>
              </a:rPr>
              <a:t>)</a:t>
            </a: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80FDDC-D28A-4B59-AE25-D815DB5DDC59}" type="slidenum">
              <a:rPr lang="ar-SA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علامت گذاري </a:t>
            </a:r>
            <a:r>
              <a:rPr lang="fa-IR" dirty="0" smtClean="0"/>
              <a:t>مجانبي </a:t>
            </a:r>
            <a:r>
              <a:rPr lang="en-US" dirty="0" smtClean="0"/>
              <a:t>O</a:t>
            </a:r>
            <a:r>
              <a:rPr lang="en-US" dirty="0"/>
              <a:t>، </a:t>
            </a:r>
            <a:r>
              <a:rPr lang="el-GR" dirty="0"/>
              <a:t>Ω</a:t>
            </a:r>
            <a:r>
              <a:rPr lang="en-US" dirty="0"/>
              <a:t> ، </a:t>
            </a:r>
            <a:r>
              <a:rPr lang="el-GR" dirty="0"/>
              <a:t>Θ</a:t>
            </a:r>
            <a:endParaRPr lang="fa-IR" dirty="0"/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2500" dirty="0"/>
              <a:t> تعريف </a:t>
            </a:r>
            <a:r>
              <a:rPr lang="en-US" sz="2500" dirty="0"/>
              <a:t>o </a:t>
            </a:r>
            <a:r>
              <a:rPr lang="fa-IR" sz="2500" dirty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fa-IR" dirty="0"/>
              <a:t> </a:t>
            </a:r>
            <a:r>
              <a:rPr lang="en-US" sz="2200" dirty="0"/>
              <a:t>f(n)=o(g(n))</a:t>
            </a:r>
            <a:r>
              <a:rPr lang="fa-IR" sz="2200" dirty="0"/>
              <a:t> اگر و فقط اگر براي هر ثابت حقيقي </a:t>
            </a:r>
            <a:r>
              <a:rPr lang="fa-IR" sz="2200" dirty="0" smtClean="0"/>
              <a:t>مثبت </a:t>
            </a:r>
            <a:r>
              <a:rPr lang="en-US" sz="2200" dirty="0"/>
              <a:t>C</a:t>
            </a:r>
            <a:r>
              <a:rPr lang="fa-IR" sz="2200" dirty="0"/>
              <a:t> يک عدد </a:t>
            </a:r>
            <a:r>
              <a:rPr lang="en-US" sz="2200" dirty="0"/>
              <a:t>N</a:t>
            </a:r>
            <a:r>
              <a:rPr lang="fa-IR" sz="2200" dirty="0"/>
              <a:t> وجود داشته باشند به طوري که به ازاي تمامي مقادير </a:t>
            </a:r>
            <a:r>
              <a:rPr lang="en-US" sz="2200" dirty="0"/>
              <a:t>n </a:t>
            </a:r>
            <a:r>
              <a:rPr lang="fa-IR" sz="2200" dirty="0"/>
              <a:t> و </a:t>
            </a:r>
            <a:r>
              <a:rPr lang="en-US" sz="2200" dirty="0"/>
              <a:t>n&gt;=N</a:t>
            </a:r>
            <a:r>
              <a:rPr lang="fa-IR" sz="2200" dirty="0"/>
              <a:t> ،</a:t>
            </a:r>
            <a:r>
              <a:rPr lang="en-US" sz="2200" dirty="0"/>
              <a:t>f(n)&lt;cg(n)</a:t>
            </a:r>
            <a:r>
              <a:rPr lang="fa-IR" sz="2200" dirty="0"/>
              <a:t> باشد.</a:t>
            </a:r>
          </a:p>
          <a:p>
            <a:pPr lvl="1" algn="just">
              <a:lnSpc>
                <a:spcPct val="150000"/>
              </a:lnSpc>
            </a:pPr>
            <a:r>
              <a:rPr lang="fa-IR" sz="2200" dirty="0"/>
              <a:t>وقتي </a:t>
            </a:r>
            <a:r>
              <a:rPr lang="en-US" sz="2200" dirty="0"/>
              <a:t>n</a:t>
            </a:r>
            <a:r>
              <a:rPr lang="fa-IR" sz="2200" dirty="0"/>
              <a:t> به سمت بينهايت ميل مي کند رفتار </a:t>
            </a:r>
            <a:r>
              <a:rPr lang="en-US" sz="2200" dirty="0"/>
              <a:t>f(n)</a:t>
            </a:r>
            <a:r>
              <a:rPr lang="fa-IR" sz="2200" dirty="0"/>
              <a:t> کوچکتر از </a:t>
            </a:r>
            <a:r>
              <a:rPr lang="en-US" sz="2200" dirty="0"/>
              <a:t>g(n)</a:t>
            </a:r>
            <a:r>
              <a:rPr lang="fa-IR" sz="2200" dirty="0"/>
              <a:t> خواهد بود.</a:t>
            </a:r>
          </a:p>
          <a:p>
            <a:pPr>
              <a:lnSpc>
                <a:spcPct val="150000"/>
              </a:lnSpc>
            </a:pPr>
            <a:endParaRPr lang="fa-IR" dirty="0"/>
          </a:p>
          <a:p>
            <a:pPr>
              <a:lnSpc>
                <a:spcPct val="150000"/>
              </a:lnSpc>
            </a:pP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58AACD-D89B-4A3B-924F-B2C299CC3850}" type="slidenum">
              <a:rPr lang="ar-SA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علامت گذاري </a:t>
            </a:r>
            <a:r>
              <a:rPr lang="fa-IR" dirty="0" smtClean="0"/>
              <a:t>مجانبي </a:t>
            </a:r>
            <a:r>
              <a:rPr lang="en-US" dirty="0" smtClean="0"/>
              <a:t>O</a:t>
            </a:r>
            <a:r>
              <a:rPr lang="en-US" dirty="0"/>
              <a:t>، </a:t>
            </a:r>
            <a:r>
              <a:rPr lang="el-GR" dirty="0"/>
              <a:t>Ω</a:t>
            </a:r>
            <a:r>
              <a:rPr lang="en-US" dirty="0"/>
              <a:t> ، </a:t>
            </a:r>
            <a:r>
              <a:rPr lang="el-GR" dirty="0"/>
              <a:t>Θ</a:t>
            </a:r>
            <a:endParaRPr lang="fa-IR" dirty="0"/>
          </a:p>
        </p:txBody>
      </p:sp>
      <p:sp>
        <p:nvSpPr>
          <p:cNvPr id="717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a-IR" dirty="0"/>
              <a:t>تعريف</a:t>
            </a:r>
            <a:r>
              <a:rPr lang="en-US" dirty="0"/>
              <a:t> </a:t>
            </a:r>
            <a:r>
              <a:rPr lang="fa-IR" dirty="0"/>
              <a:t>امگا </a:t>
            </a:r>
            <a:r>
              <a:rPr lang="el-GR" dirty="0">
                <a:cs typeface="Arial" pitchFamily="34" charset="0"/>
              </a:rPr>
              <a:t>Ω </a:t>
            </a:r>
            <a:r>
              <a:rPr lang="fa-IR" dirty="0"/>
              <a:t>:</a:t>
            </a:r>
          </a:p>
          <a:p>
            <a:pPr lvl="1" algn="just">
              <a:defRPr/>
            </a:pPr>
            <a:r>
              <a:rPr lang="fa-IR" dirty="0"/>
              <a:t> </a:t>
            </a:r>
            <a:r>
              <a:rPr lang="en-US" dirty="0"/>
              <a:t>f(n)=</a:t>
            </a:r>
            <a:r>
              <a:rPr lang="el-GR" dirty="0">
                <a:cs typeface="Arial" pitchFamily="34" charset="0"/>
              </a:rPr>
              <a:t> Ω</a:t>
            </a:r>
            <a:r>
              <a:rPr lang="en-US" dirty="0"/>
              <a:t>(g(n))</a:t>
            </a:r>
            <a:r>
              <a:rPr lang="fa-IR" dirty="0"/>
              <a:t> مي باشد اگر و فقط اگر به ازاي مقادير ثابت مثبت </a:t>
            </a:r>
            <a:r>
              <a:rPr lang="en-US" dirty="0"/>
              <a:t>c</a:t>
            </a:r>
            <a:r>
              <a:rPr lang="fa-IR" dirty="0"/>
              <a:t> و </a:t>
            </a:r>
            <a:r>
              <a:rPr lang="en-US" dirty="0"/>
              <a:t>n0</a:t>
            </a:r>
            <a:r>
              <a:rPr lang="fa-IR" dirty="0"/>
              <a:t> ، براي تمام مقادير </a:t>
            </a:r>
            <a:r>
              <a:rPr lang="en-US" dirty="0"/>
              <a:t>n</a:t>
            </a:r>
            <a:r>
              <a:rPr lang="fa-IR" dirty="0"/>
              <a:t> به شرطي که </a:t>
            </a:r>
            <a:r>
              <a:rPr lang="en-US" dirty="0"/>
              <a:t>n</a:t>
            </a:r>
            <a:r>
              <a:rPr lang="en-US" dirty="0">
                <a:cs typeface="Arial" pitchFamily="34" charset="0"/>
              </a:rPr>
              <a:t>≥</a:t>
            </a:r>
            <a:r>
              <a:rPr lang="en-US" dirty="0"/>
              <a:t>n0</a:t>
            </a:r>
            <a:r>
              <a:rPr lang="fa-IR" dirty="0"/>
              <a:t> باشد داشته باشيم </a:t>
            </a:r>
            <a:r>
              <a:rPr lang="en-US" dirty="0"/>
              <a:t>f(n)</a:t>
            </a:r>
            <a:r>
              <a:rPr lang="en-US" dirty="0">
                <a:cs typeface="Arial" pitchFamily="34" charset="0"/>
              </a:rPr>
              <a:t>≥</a:t>
            </a:r>
            <a:r>
              <a:rPr lang="en-US" dirty="0"/>
              <a:t>cg(n)</a:t>
            </a:r>
            <a:endParaRPr lang="fa-IR" dirty="0"/>
          </a:p>
          <a:p>
            <a:pPr lvl="1" algn="just">
              <a:defRPr/>
            </a:pPr>
            <a:r>
              <a:rPr lang="fa-IR" dirty="0"/>
              <a:t>وقتي </a:t>
            </a:r>
            <a:r>
              <a:rPr lang="en-US" dirty="0"/>
              <a:t>n</a:t>
            </a:r>
            <a:r>
              <a:rPr lang="fa-IR" dirty="0"/>
              <a:t> به سمت بينهايت ميل مي کند رفتار </a:t>
            </a:r>
            <a:r>
              <a:rPr lang="en-US" dirty="0"/>
              <a:t>f(n)</a:t>
            </a:r>
            <a:r>
              <a:rPr lang="fa-IR" dirty="0"/>
              <a:t> حداقل (بزرگتر يا مساوي) </a:t>
            </a:r>
            <a:r>
              <a:rPr lang="en-US" dirty="0"/>
              <a:t>g(n)</a:t>
            </a:r>
            <a:r>
              <a:rPr lang="fa-IR" dirty="0"/>
              <a:t> خواهد بود.</a:t>
            </a:r>
          </a:p>
          <a:p>
            <a:pPr lvl="1" algn="just">
              <a:buFontTx/>
              <a:buNone/>
              <a:defRPr/>
            </a:pPr>
            <a:endParaRPr lang="fa-IR" dirty="0"/>
          </a:p>
          <a:p>
            <a:pPr lvl="1" algn="just">
              <a:defRPr/>
            </a:pPr>
            <a:r>
              <a:rPr lang="fa-IR" dirty="0"/>
              <a:t>مثال </a:t>
            </a:r>
          </a:p>
          <a:p>
            <a:pPr lvl="1" algn="l" rtl="0" eaLnBrk="1" hangingPunct="1">
              <a:defRPr/>
            </a:pPr>
            <a:r>
              <a:rPr lang="en-US" altLang="zh-TW" sz="2400" i="1" dirty="0"/>
              <a:t>f</a:t>
            </a:r>
            <a:r>
              <a:rPr lang="en-US" altLang="zh-TW" sz="2400" dirty="0"/>
              <a:t>(</a:t>
            </a:r>
            <a:r>
              <a:rPr lang="en-US" altLang="zh-TW" sz="2400" i="1" dirty="0"/>
              <a:t>n</a:t>
            </a:r>
            <a:r>
              <a:rPr lang="en-US" altLang="zh-TW" sz="2400" dirty="0"/>
              <a:t>) = 3n+2 </a:t>
            </a:r>
          </a:p>
          <a:p>
            <a:pPr lvl="2" algn="l" rtl="0" eaLnBrk="1" hangingPunct="1">
              <a:defRPr/>
            </a:pPr>
            <a:r>
              <a:rPr lang="en-US" altLang="zh-TW" sz="2000" dirty="0">
                <a:sym typeface="Symbol" pitchFamily="18" charset="2"/>
              </a:rPr>
              <a:t>3n + 2 &gt;= 3n, for all n &gt;= 1, 3n + 2 =  (</a:t>
            </a:r>
            <a:r>
              <a:rPr lang="en-US" altLang="zh-TW" sz="2000" i="1" dirty="0">
                <a:sym typeface="Symbol" pitchFamily="18" charset="2"/>
              </a:rPr>
              <a:t>n</a:t>
            </a:r>
            <a:r>
              <a:rPr lang="en-US" altLang="zh-TW" sz="2000" dirty="0">
                <a:sym typeface="Symbol" pitchFamily="18" charset="2"/>
              </a:rPr>
              <a:t>)</a:t>
            </a:r>
          </a:p>
          <a:p>
            <a:pPr lvl="1" algn="l" rtl="0" eaLnBrk="1" hangingPunct="1">
              <a:defRPr/>
            </a:pPr>
            <a:r>
              <a:rPr lang="en-US" altLang="zh-TW" sz="2400" i="1" dirty="0"/>
              <a:t>f</a:t>
            </a:r>
            <a:r>
              <a:rPr lang="en-US" altLang="zh-TW" sz="2400" dirty="0"/>
              <a:t>(</a:t>
            </a:r>
            <a:r>
              <a:rPr lang="en-US" altLang="zh-TW" sz="2400" i="1" dirty="0"/>
              <a:t>n</a:t>
            </a:r>
            <a:r>
              <a:rPr lang="en-US" altLang="zh-TW" sz="2400" dirty="0"/>
              <a:t>) = 10n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+4n+2</a:t>
            </a:r>
          </a:p>
          <a:p>
            <a:pPr lvl="2" algn="l" rtl="0" eaLnBrk="1" hangingPunct="1">
              <a:defRPr/>
            </a:pPr>
            <a:r>
              <a:rPr lang="en-US" altLang="zh-TW" sz="2000" dirty="0"/>
              <a:t>10n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+4n+2 &gt;= n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, for all n &gt;= 1, </a:t>
            </a:r>
            <a:r>
              <a:rPr lang="en-US" altLang="zh-TW" sz="2000" dirty="0">
                <a:sym typeface="Symbol" pitchFamily="18" charset="2"/>
              </a:rPr>
              <a:t> </a:t>
            </a:r>
            <a:r>
              <a:rPr lang="en-US" altLang="zh-TW" sz="2000" dirty="0"/>
              <a:t>10n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+4n+2 = </a:t>
            </a:r>
            <a:r>
              <a:rPr lang="en-US" altLang="zh-TW" sz="2000" dirty="0">
                <a:sym typeface="Symbol" pitchFamily="18" charset="2"/>
              </a:rPr>
              <a:t>  (</a:t>
            </a:r>
            <a:r>
              <a:rPr lang="en-US" altLang="zh-TW" sz="2000" i="1" dirty="0"/>
              <a:t>n</a:t>
            </a:r>
            <a:r>
              <a:rPr lang="en-US" altLang="zh-TW" sz="2000" baseline="30000" dirty="0"/>
              <a:t>2</a:t>
            </a:r>
            <a:r>
              <a:rPr lang="en-US" altLang="zh-TW" sz="2000" dirty="0">
                <a:sym typeface="Symbol" pitchFamily="18" charset="2"/>
              </a:rPr>
              <a:t>)</a:t>
            </a:r>
            <a:r>
              <a:rPr lang="fa-IR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C89A01-8FF8-499C-8632-23EF8C3AD8C9}" type="slidenum">
              <a:rPr lang="ar-SA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علامت گذاري </a:t>
            </a:r>
            <a:r>
              <a:rPr lang="fa-IR" dirty="0" smtClean="0"/>
              <a:t>مجانبي </a:t>
            </a:r>
            <a:r>
              <a:rPr lang="en-US" dirty="0" smtClean="0"/>
              <a:t>O</a:t>
            </a:r>
            <a:r>
              <a:rPr lang="en-US" dirty="0"/>
              <a:t>، </a:t>
            </a:r>
            <a:r>
              <a:rPr lang="el-GR" dirty="0"/>
              <a:t>Ω</a:t>
            </a:r>
            <a:r>
              <a:rPr lang="en-US" dirty="0"/>
              <a:t> ، </a:t>
            </a:r>
            <a:r>
              <a:rPr lang="el-GR" dirty="0"/>
              <a:t>Θ</a:t>
            </a:r>
            <a:endParaRPr lang="fa-IR" dirty="0"/>
          </a:p>
        </p:txBody>
      </p:sp>
      <p:sp>
        <p:nvSpPr>
          <p:cNvPr id="3174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a-IR" sz="2800" dirty="0"/>
              <a:t>تعريف تعريف</a:t>
            </a:r>
            <a:r>
              <a:rPr lang="en-US" sz="2800" dirty="0"/>
              <a:t> </a:t>
            </a:r>
            <a:r>
              <a:rPr lang="fa-IR" sz="2800" dirty="0"/>
              <a:t>امگاي کوچک </a:t>
            </a:r>
            <a:r>
              <a:rPr lang="el-GR" sz="2800" dirty="0">
                <a:cs typeface="Arial" pitchFamily="34" charset="0"/>
              </a:rPr>
              <a:t>ω </a:t>
            </a:r>
            <a:r>
              <a:rPr lang="fa-IR" sz="2800" dirty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fa-IR" sz="2200" dirty="0"/>
              <a:t>براي تابع پيچيدگي </a:t>
            </a:r>
            <a:r>
              <a:rPr lang="en-US" sz="2200" dirty="0"/>
              <a:t>g(n)</a:t>
            </a:r>
            <a:r>
              <a:rPr lang="fa-IR" sz="2200" dirty="0"/>
              <a:t>، </a:t>
            </a:r>
            <a:r>
              <a:rPr lang="el-GR" sz="2200" dirty="0"/>
              <a:t>ω</a:t>
            </a:r>
            <a:r>
              <a:rPr lang="en-US" sz="2200" dirty="0"/>
              <a:t>(g(n))</a:t>
            </a:r>
            <a:r>
              <a:rPr lang="fa-IR" sz="2200" dirty="0"/>
              <a:t> شامل مجموعه اي از توابع پيچيدگي </a:t>
            </a:r>
            <a:r>
              <a:rPr lang="en-US" sz="2200" dirty="0"/>
              <a:t>f(n)</a:t>
            </a:r>
            <a:r>
              <a:rPr lang="fa-IR" sz="2200" dirty="0"/>
              <a:t> مي باشد که براي آنها براي هر ثابت حقيقي مثبتي </a:t>
            </a:r>
            <a:r>
              <a:rPr lang="en-US" sz="2200" dirty="0"/>
              <a:t>C</a:t>
            </a:r>
            <a:r>
              <a:rPr lang="fa-IR" sz="2200" dirty="0"/>
              <a:t> يک عدد صحيح مثبت </a:t>
            </a:r>
            <a:r>
              <a:rPr lang="en-US" sz="2200" dirty="0"/>
              <a:t>n0</a:t>
            </a:r>
            <a:r>
              <a:rPr lang="fa-IR" sz="2200" dirty="0"/>
              <a:t> وجود دارد به قسمي که براي تمام مقادير </a:t>
            </a:r>
            <a:r>
              <a:rPr lang="en-US" sz="2200" dirty="0"/>
              <a:t>n</a:t>
            </a:r>
            <a:r>
              <a:rPr lang="fa-IR" sz="2200" dirty="0"/>
              <a:t> که </a:t>
            </a:r>
            <a:r>
              <a:rPr lang="en-US" sz="2200" dirty="0"/>
              <a:t>n≥n0</a:t>
            </a:r>
            <a:r>
              <a:rPr lang="fa-IR" sz="2200" dirty="0"/>
              <a:t> باشد داشته باشيم </a:t>
            </a:r>
            <a:r>
              <a:rPr lang="en-US" sz="2200" dirty="0"/>
              <a:t>f(n)&gt;cg(n)</a:t>
            </a:r>
            <a:endParaRPr lang="fa-IR" sz="2200" dirty="0"/>
          </a:p>
          <a:p>
            <a:pPr lvl="1" algn="just">
              <a:lnSpc>
                <a:spcPct val="150000"/>
              </a:lnSpc>
            </a:pPr>
            <a:r>
              <a:rPr lang="fa-IR" sz="2200" dirty="0"/>
              <a:t>وقتي </a:t>
            </a:r>
            <a:r>
              <a:rPr lang="en-US" sz="2200" dirty="0"/>
              <a:t>n</a:t>
            </a:r>
            <a:r>
              <a:rPr lang="fa-IR" sz="2200" dirty="0"/>
              <a:t> به سمت بينهايت ميل مي کند رفتار </a:t>
            </a:r>
            <a:r>
              <a:rPr lang="en-US" sz="2200" dirty="0"/>
              <a:t>f(n)</a:t>
            </a:r>
            <a:r>
              <a:rPr lang="fa-IR" sz="2200" dirty="0"/>
              <a:t> بزرگتر از </a:t>
            </a:r>
            <a:r>
              <a:rPr lang="en-US" sz="2200" dirty="0"/>
              <a:t>g(n)</a:t>
            </a:r>
            <a:r>
              <a:rPr lang="fa-IR" sz="2200" dirty="0"/>
              <a:t> خواهد بود.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479802-3A57-4CBA-9CEC-A5B8D06C96B6}" type="slidenum">
              <a:rPr lang="ar-SA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علامت گذاري </a:t>
            </a:r>
            <a:r>
              <a:rPr lang="fa-IR" dirty="0" smtClean="0"/>
              <a:t>مجانبي </a:t>
            </a:r>
            <a:r>
              <a:rPr lang="en-US" dirty="0" smtClean="0"/>
              <a:t>O</a:t>
            </a:r>
            <a:r>
              <a:rPr lang="en-US" dirty="0"/>
              <a:t>، </a:t>
            </a:r>
            <a:r>
              <a:rPr lang="el-GR" dirty="0"/>
              <a:t>Ω</a:t>
            </a:r>
            <a:r>
              <a:rPr lang="en-US" dirty="0"/>
              <a:t> ، </a:t>
            </a:r>
            <a:r>
              <a:rPr lang="el-GR" dirty="0"/>
              <a:t>Θ</a:t>
            </a:r>
            <a:endParaRPr lang="fa-IR" dirty="0"/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a-IR" dirty="0"/>
              <a:t>تعريف تتا </a:t>
            </a:r>
            <a:r>
              <a:rPr lang="en-US" dirty="0"/>
              <a:t> [Theta]</a:t>
            </a:r>
            <a:endParaRPr lang="fa-IR" dirty="0"/>
          </a:p>
          <a:p>
            <a:pPr lvl="1" algn="just">
              <a:defRPr/>
            </a:pPr>
            <a:r>
              <a:rPr lang="en-US" dirty="0"/>
              <a:t>f(n) = θ(g(n)</a:t>
            </a:r>
            <a:r>
              <a:rPr lang="fa-IR" dirty="0"/>
              <a:t> مي باشد</a:t>
            </a:r>
            <a:r>
              <a:rPr lang="en-US" dirty="0"/>
              <a:t> </a:t>
            </a:r>
            <a:r>
              <a:rPr lang="fa-IR" dirty="0"/>
              <a:t>اگر و فقط اگر به ازاي مقادير ثابت </a:t>
            </a:r>
            <a:r>
              <a:rPr lang="en-US" dirty="0"/>
              <a:t>c1</a:t>
            </a:r>
            <a:r>
              <a:rPr lang="fa-IR" dirty="0"/>
              <a:t> و </a:t>
            </a:r>
            <a:r>
              <a:rPr lang="en-US" dirty="0"/>
              <a:t>c2</a:t>
            </a:r>
            <a:r>
              <a:rPr lang="fa-IR" dirty="0"/>
              <a:t> و </a:t>
            </a:r>
            <a:r>
              <a:rPr lang="en-US" dirty="0"/>
              <a:t>n0</a:t>
            </a:r>
            <a:r>
              <a:rPr lang="fa-IR" dirty="0"/>
              <a:t>، براي تمام مقادير</a:t>
            </a:r>
            <a:r>
              <a:rPr lang="en-US" dirty="0"/>
              <a:t>n&gt;=n0</a:t>
            </a:r>
            <a:r>
              <a:rPr lang="fa-IR" dirty="0"/>
              <a:t> داشته </a:t>
            </a:r>
            <a:r>
              <a:rPr lang="fa-IR" dirty="0" smtClean="0"/>
              <a:t>باشيم</a:t>
            </a:r>
          </a:p>
          <a:p>
            <a:pPr marL="457200" lvl="1" indent="0" algn="ctr">
              <a:buNone/>
              <a:defRPr/>
            </a:pPr>
            <a:r>
              <a:rPr lang="fa-IR" dirty="0" smtClean="0"/>
              <a:t> </a:t>
            </a:r>
            <a:r>
              <a:rPr lang="en-US" dirty="0"/>
              <a:t>c1g(n)&lt;= f(n) &lt;= c2g(n)</a:t>
            </a:r>
            <a:r>
              <a:rPr lang="fa-IR" dirty="0"/>
              <a:t>.</a:t>
            </a:r>
          </a:p>
          <a:p>
            <a:pPr lvl="1" algn="just">
              <a:defRPr/>
            </a:pPr>
            <a:r>
              <a:rPr lang="fa-IR" dirty="0"/>
              <a:t>وقتي </a:t>
            </a:r>
            <a:r>
              <a:rPr lang="en-US" dirty="0"/>
              <a:t>n</a:t>
            </a:r>
            <a:r>
              <a:rPr lang="fa-IR" dirty="0"/>
              <a:t> به سمت بينهايت ميل مي کند رفتار </a:t>
            </a:r>
            <a:r>
              <a:rPr lang="en-US" dirty="0"/>
              <a:t>f(n)</a:t>
            </a:r>
            <a:r>
              <a:rPr lang="fa-IR" dirty="0"/>
              <a:t> برابر با </a:t>
            </a:r>
            <a:r>
              <a:rPr lang="en-US" dirty="0"/>
              <a:t>g(n)</a:t>
            </a:r>
            <a:r>
              <a:rPr lang="fa-IR" dirty="0"/>
              <a:t> خواهد بود.</a:t>
            </a:r>
          </a:p>
          <a:p>
            <a:pPr lvl="1" algn="just">
              <a:defRPr/>
            </a:pPr>
            <a:endParaRPr lang="fa-IR" dirty="0"/>
          </a:p>
          <a:p>
            <a:pPr lvl="1" algn="just">
              <a:defRPr/>
            </a:pPr>
            <a:r>
              <a:rPr lang="fa-IR" dirty="0"/>
              <a:t>مثال</a:t>
            </a:r>
          </a:p>
          <a:p>
            <a:pPr lvl="1" algn="l" rtl="0" eaLnBrk="1" hangingPunct="1">
              <a:defRPr/>
            </a:pPr>
            <a:r>
              <a:rPr lang="en-US" altLang="zh-TW" sz="2400" i="1" dirty="0"/>
              <a:t>f</a:t>
            </a:r>
            <a:r>
              <a:rPr lang="en-US" altLang="zh-TW" sz="2400" dirty="0"/>
              <a:t>(</a:t>
            </a:r>
            <a:r>
              <a:rPr lang="en-US" altLang="zh-TW" sz="2400" i="1" dirty="0"/>
              <a:t>n</a:t>
            </a:r>
            <a:r>
              <a:rPr lang="en-US" altLang="zh-TW" sz="2400" dirty="0"/>
              <a:t>) = 3n+2 </a:t>
            </a:r>
          </a:p>
          <a:p>
            <a:pPr lvl="2" algn="l" rtl="0" eaLnBrk="1" hangingPunct="1">
              <a:defRPr/>
            </a:pPr>
            <a:r>
              <a:rPr lang="en-US" altLang="zh-TW" sz="2000" dirty="0">
                <a:sym typeface="Symbol" pitchFamily="18" charset="2"/>
              </a:rPr>
              <a:t>3n &lt;= 3n + 2 &lt;= 4n, for all n &gt;= 2,  3n + 2 =   (</a:t>
            </a:r>
            <a:r>
              <a:rPr lang="en-US" altLang="zh-TW" sz="2000" i="1" dirty="0">
                <a:sym typeface="Symbol" pitchFamily="18" charset="2"/>
              </a:rPr>
              <a:t>n</a:t>
            </a:r>
            <a:r>
              <a:rPr lang="en-US" altLang="zh-TW" sz="2000" dirty="0">
                <a:sym typeface="Symbol" pitchFamily="18" charset="2"/>
              </a:rPr>
              <a:t>)</a:t>
            </a:r>
          </a:p>
          <a:p>
            <a:pPr lvl="1" algn="l" rtl="0" eaLnBrk="1" hangingPunct="1">
              <a:defRPr/>
            </a:pPr>
            <a:r>
              <a:rPr lang="en-US" altLang="zh-TW" sz="2400" i="1" dirty="0"/>
              <a:t>f</a:t>
            </a:r>
            <a:r>
              <a:rPr lang="en-US" altLang="zh-TW" sz="2400" dirty="0"/>
              <a:t>(</a:t>
            </a:r>
            <a:r>
              <a:rPr lang="en-US" altLang="zh-TW" sz="2400" i="1" dirty="0"/>
              <a:t>n</a:t>
            </a:r>
            <a:r>
              <a:rPr lang="en-US" altLang="zh-TW" sz="2400" dirty="0"/>
              <a:t>) = 10n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+4n+2</a:t>
            </a:r>
          </a:p>
          <a:p>
            <a:pPr lvl="2" algn="l" rtl="0" eaLnBrk="1" hangingPunct="1">
              <a:defRPr/>
            </a:pPr>
            <a:r>
              <a:rPr lang="en-US" altLang="zh-TW" sz="2000" dirty="0"/>
              <a:t>n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  &lt;= 10n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+4n+2 &lt;= 11n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, for all n &gt;= 5, </a:t>
            </a:r>
            <a:r>
              <a:rPr lang="en-US" altLang="zh-TW" sz="2000" dirty="0">
                <a:sym typeface="Symbol" pitchFamily="18" charset="2"/>
              </a:rPr>
              <a:t> </a:t>
            </a:r>
            <a:r>
              <a:rPr lang="en-US" altLang="zh-TW" sz="2000" dirty="0"/>
              <a:t>10n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+4n+2 = </a:t>
            </a:r>
            <a:r>
              <a:rPr lang="en-US" altLang="zh-TW" sz="2000" dirty="0">
                <a:sym typeface="Symbol" pitchFamily="18" charset="2"/>
              </a:rPr>
              <a:t> (</a:t>
            </a:r>
            <a:r>
              <a:rPr lang="en-US" altLang="zh-TW" sz="2000" i="1" dirty="0"/>
              <a:t>n</a:t>
            </a:r>
            <a:r>
              <a:rPr lang="en-US" altLang="zh-TW" sz="2000" baseline="30000" dirty="0"/>
              <a:t>2</a:t>
            </a:r>
            <a:r>
              <a:rPr lang="en-US" altLang="zh-TW" sz="2000" dirty="0">
                <a:sym typeface="Symbol" pitchFamily="18" charset="2"/>
              </a:rPr>
              <a:t>)</a:t>
            </a:r>
          </a:p>
          <a:p>
            <a:pPr lvl="1" algn="just">
              <a:defRPr/>
            </a:pPr>
            <a:endParaRPr lang="fa-IR" dirty="0"/>
          </a:p>
          <a:p>
            <a:pPr lvl="1" algn="just">
              <a:buFontTx/>
              <a:buNone/>
              <a:defRPr/>
            </a:pP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1C21CB-CBF4-4431-9CBA-37B8E0C65FE0}" type="slidenum">
              <a:rPr lang="ar-SA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727842" y="153385"/>
            <a:ext cx="7772400" cy="729484"/>
          </a:xfrm>
        </p:spPr>
        <p:txBody>
          <a:bodyPr/>
          <a:lstStyle/>
          <a:p>
            <a:pPr algn="ctr"/>
            <a:r>
              <a:rPr lang="fa-IR" dirty="0"/>
              <a:t>ارزيابي يک برنامه</a:t>
            </a:r>
          </a:p>
        </p:txBody>
      </p:sp>
      <p:sp>
        <p:nvSpPr>
          <p:cNvPr id="10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9BAB9B-1026-4DE0-8F7E-56AC021C511B}" type="slidenum">
              <a:rPr lang="ar-SA" smtClean="0"/>
              <a:pPr/>
              <a:t>4</a:t>
            </a:fld>
            <a:endParaRPr lang="en-US"/>
          </a:p>
        </p:txBody>
      </p:sp>
      <p:sp>
        <p:nvSpPr>
          <p:cNvPr id="6" name="Text Box 30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022104"/>
            <a:ext cx="7772400" cy="4340225"/>
          </a:xfr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q"/>
            </a:pPr>
            <a:r>
              <a:rPr lang="fa-IR" sz="2400" dirty="0"/>
              <a:t>معيارها 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fa-IR" sz="2400" dirty="0"/>
              <a:t>آيا برنامه اهداف اصلي کاري را که مي خواهيم، انجام مي دهد؟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fa-IR" sz="2400" dirty="0"/>
              <a:t>آيا برنامه درست کار مي کند؟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fa-IR" sz="2400" dirty="0"/>
              <a:t> آيا برنامه مستند سازي شده است تا نحوه استفاده و طرز کار با آن مشخص شود؟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fa-IR" sz="2400" dirty="0"/>
              <a:t> آيا برنامه براي ايجاد واحدهاي منطقي ، به طور موثر از توابع استفاده مي کند؟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fa-IR" sz="2400" dirty="0"/>
              <a:t> آيا کد گذاري خوانا است؟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fa-IR" sz="2400" dirty="0"/>
              <a:t> آيا برنامه از حافظه اصلي و کمکي به طور موثري استفاده مي کند؟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fa-IR" sz="2400" dirty="0"/>
              <a:t> آيا زمان اجراي برنامه براي هدف شما قابل قبول است؟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5450" y="4824427"/>
            <a:ext cx="1631950" cy="838200"/>
            <a:chOff x="425451" y="5245099"/>
            <a:chExt cx="1631949" cy="838201"/>
          </a:xfrm>
        </p:grpSpPr>
        <p:sp>
          <p:nvSpPr>
            <p:cNvPr id="1032" name="AutoShape 31"/>
            <p:cNvSpPr>
              <a:spLocks/>
            </p:cNvSpPr>
            <p:nvPr/>
          </p:nvSpPr>
          <p:spPr bwMode="auto">
            <a:xfrm>
              <a:off x="1930400" y="5245099"/>
              <a:ext cx="127000" cy="838201"/>
            </a:xfrm>
            <a:prstGeom prst="leftBrace">
              <a:avLst>
                <a:gd name="adj1" fmla="val 66306"/>
                <a:gd name="adj2" fmla="val 50000"/>
              </a:avLst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425451" y="5486399"/>
              <a:ext cx="1530349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fa-IR" sz="1800" b="1" dirty="0">
                  <a:solidFill>
                    <a:srgbClr val="800000"/>
                  </a:solidFill>
                  <a:cs typeface="+mj-cs"/>
                </a:rPr>
                <a:t>ساختمان داده</a:t>
              </a:r>
              <a:endParaRPr lang="en-US" sz="1800" b="1" dirty="0">
                <a:solidFill>
                  <a:srgbClr val="800000"/>
                </a:solidFill>
                <a:cs typeface="+mj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علامت گذاري </a:t>
            </a:r>
            <a:r>
              <a:rPr lang="fa-IR" dirty="0" smtClean="0"/>
              <a:t>مجانبي </a:t>
            </a:r>
            <a:r>
              <a:rPr lang="en-US" dirty="0" smtClean="0"/>
              <a:t>O</a:t>
            </a:r>
            <a:r>
              <a:rPr lang="en-US" dirty="0"/>
              <a:t>، </a:t>
            </a:r>
            <a:r>
              <a:rPr lang="el-GR" dirty="0"/>
              <a:t>Ω</a:t>
            </a:r>
            <a:r>
              <a:rPr lang="en-US" dirty="0"/>
              <a:t> ، </a:t>
            </a:r>
            <a:r>
              <a:rPr lang="el-GR" dirty="0"/>
              <a:t>Θ</a:t>
            </a:r>
            <a:endParaRPr lang="fa-IR" dirty="0"/>
          </a:p>
        </p:txBody>
      </p:sp>
      <p:sp>
        <p:nvSpPr>
          <p:cNvPr id="337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150000"/>
              </a:lnSpc>
            </a:pPr>
            <a:r>
              <a:rPr lang="fa-IR" dirty="0"/>
              <a:t>نشانه گذاري تتا از دو نشانه گذاري ذکر شده  </a:t>
            </a:r>
            <a:r>
              <a:rPr lang="en-US" dirty="0"/>
              <a:t>O</a:t>
            </a:r>
            <a:r>
              <a:rPr lang="fa-IR" dirty="0"/>
              <a:t> و امگا دقيق تر مي باشد . </a:t>
            </a:r>
            <a:r>
              <a:rPr lang="en-US" dirty="0"/>
              <a:t>f(n) = Θ(g(n))</a:t>
            </a:r>
            <a:r>
              <a:rPr lang="fa-IR" dirty="0"/>
              <a:t> مي باشد اگر و فقط اگر </a:t>
            </a:r>
            <a:r>
              <a:rPr lang="en-US" dirty="0"/>
              <a:t>g(n)</a:t>
            </a:r>
            <a:r>
              <a:rPr lang="fa-IR" dirty="0"/>
              <a:t> هم به عنوان کرانه بالا و هم به عنوان کرانه پايين در </a:t>
            </a:r>
            <a:r>
              <a:rPr lang="en-US" dirty="0"/>
              <a:t>f(n)</a:t>
            </a:r>
            <a:r>
              <a:rPr lang="fa-IR" dirty="0"/>
              <a:t> باشد.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fa-IR" sz="3600" dirty="0"/>
              <a:t> </a:t>
            </a:r>
            <a:endParaRPr lang="en-US" sz="3600" dirty="0"/>
          </a:p>
          <a:p>
            <a:pPr lvl="1" algn="just">
              <a:lnSpc>
                <a:spcPct val="150000"/>
              </a:lnSpc>
            </a:pP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1DA5CD-DA51-4192-BCCF-13476D0B8E51}" type="slidenum">
              <a:rPr lang="ar-SA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838200" y="295275"/>
            <a:ext cx="7772400" cy="650656"/>
          </a:xfrm>
        </p:spPr>
        <p:txBody>
          <a:bodyPr/>
          <a:lstStyle/>
          <a:p>
            <a:r>
              <a:rPr lang="fa-IR" dirty="0"/>
              <a:t>نمونه هايي از توابع رشد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B47378-A871-42B4-8F8D-CC876AAABE2F}" type="slidenum">
              <a:rPr lang="ar-SA" smtClean="0"/>
              <a:pPr/>
              <a:t>41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03054"/>
              </p:ext>
            </p:extLst>
          </p:nvPr>
        </p:nvGraphicFramePr>
        <p:xfrm>
          <a:off x="432588" y="1092726"/>
          <a:ext cx="3167042" cy="548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1670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62036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تابع</a:t>
                      </a:r>
                      <a:r>
                        <a:rPr lang="fa-IR" baseline="0" dirty="0"/>
                        <a:t> رشد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563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O(1)</a:t>
                      </a:r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8563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O(log</a:t>
                      </a:r>
                      <a:r>
                        <a:rPr lang="en-US" sz="1800" baseline="-25000" dirty="0"/>
                        <a:t>2</a:t>
                      </a:r>
                      <a:r>
                        <a:rPr lang="en-US" sz="1800" dirty="0"/>
                        <a:t>N)</a:t>
                      </a:r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563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O(N)</a:t>
                      </a:r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8563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 log</a:t>
                      </a:r>
                      <a:r>
                        <a:rPr lang="en-US" sz="1800" baseline="-25000" dirty="0"/>
                        <a:t>2</a:t>
                      </a:r>
                      <a:r>
                        <a:rPr lang="en-US" sz="1800" dirty="0"/>
                        <a:t>N)</a:t>
                      </a:r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8563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)</a:t>
                      </a:r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8563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O(2</a:t>
                      </a:r>
                      <a:r>
                        <a:rPr lang="en-US" sz="1800" baseline="30000" dirty="0"/>
                        <a:t>N</a:t>
                      </a:r>
                      <a:r>
                        <a:rPr lang="en-US" sz="1800" dirty="0"/>
                        <a:t>)</a:t>
                      </a:r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8563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O(N!)</a:t>
                      </a:r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8563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</a:t>
                      </a:r>
                      <a:r>
                        <a:rPr lang="en-US" sz="1800" dirty="0" err="1"/>
                        <a:t>N</a:t>
                      </a:r>
                      <a:r>
                        <a:rPr lang="en-US" sz="1800" baseline="30000" dirty="0" err="1"/>
                        <a:t>k</a:t>
                      </a:r>
                      <a:r>
                        <a:rPr lang="en-US" sz="1800" dirty="0"/>
                        <a:t>)</a:t>
                      </a:r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1600200"/>
            <a:ext cx="3295650" cy="2416175"/>
            <a:chOff x="480" y="1008"/>
            <a:chExt cx="2076" cy="1522"/>
          </a:xfrm>
        </p:grpSpPr>
        <p:grpSp>
          <p:nvGrpSpPr>
            <p:cNvPr id="35868" name="Group 5"/>
            <p:cNvGrpSpPr>
              <a:grpSpLocks/>
            </p:cNvGrpSpPr>
            <p:nvPr/>
          </p:nvGrpSpPr>
          <p:grpSpPr bwMode="auto">
            <a:xfrm>
              <a:off x="480" y="1008"/>
              <a:ext cx="2076" cy="1296"/>
              <a:chOff x="480" y="1008"/>
              <a:chExt cx="2076" cy="1296"/>
            </a:xfrm>
          </p:grpSpPr>
          <p:sp>
            <p:nvSpPr>
              <p:cNvPr id="35871" name="Line 6"/>
              <p:cNvSpPr>
                <a:spLocks noChangeShapeType="1"/>
              </p:cNvSpPr>
              <p:nvPr/>
            </p:nvSpPr>
            <p:spPr bwMode="auto">
              <a:xfrm>
                <a:off x="480" y="1008"/>
                <a:ext cx="0" cy="1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fa-IR"/>
              </a:p>
            </p:txBody>
          </p:sp>
          <p:sp>
            <p:nvSpPr>
              <p:cNvPr id="35872" name="Line 7"/>
              <p:cNvSpPr>
                <a:spLocks noChangeShapeType="1"/>
              </p:cNvSpPr>
              <p:nvPr/>
            </p:nvSpPr>
            <p:spPr bwMode="auto">
              <a:xfrm>
                <a:off x="480" y="2304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fa-IR"/>
              </a:p>
            </p:txBody>
          </p:sp>
          <p:sp>
            <p:nvSpPr>
              <p:cNvPr id="35873" name="Freeform 8"/>
              <p:cNvSpPr>
                <a:spLocks/>
              </p:cNvSpPr>
              <p:nvPr/>
            </p:nvSpPr>
            <p:spPr bwMode="auto">
              <a:xfrm>
                <a:off x="480" y="1432"/>
                <a:ext cx="1584" cy="744"/>
              </a:xfrm>
              <a:custGeom>
                <a:avLst/>
                <a:gdLst>
                  <a:gd name="T0" fmla="*/ 0 w 1584"/>
                  <a:gd name="T1" fmla="*/ 680 h 744"/>
                  <a:gd name="T2" fmla="*/ 144 w 1584"/>
                  <a:gd name="T3" fmla="*/ 632 h 744"/>
                  <a:gd name="T4" fmla="*/ 240 w 1584"/>
                  <a:gd name="T5" fmla="*/ 536 h 744"/>
                  <a:gd name="T6" fmla="*/ 384 w 1584"/>
                  <a:gd name="T7" fmla="*/ 584 h 744"/>
                  <a:gd name="T8" fmla="*/ 432 w 1584"/>
                  <a:gd name="T9" fmla="*/ 728 h 744"/>
                  <a:gd name="T10" fmla="*/ 528 w 1584"/>
                  <a:gd name="T11" fmla="*/ 488 h 744"/>
                  <a:gd name="T12" fmla="*/ 768 w 1584"/>
                  <a:gd name="T13" fmla="*/ 536 h 744"/>
                  <a:gd name="T14" fmla="*/ 960 w 1584"/>
                  <a:gd name="T15" fmla="*/ 248 h 744"/>
                  <a:gd name="T16" fmla="*/ 1104 w 1584"/>
                  <a:gd name="T17" fmla="*/ 248 h 744"/>
                  <a:gd name="T18" fmla="*/ 1344 w 1584"/>
                  <a:gd name="T19" fmla="*/ 56 h 744"/>
                  <a:gd name="T20" fmla="*/ 1488 w 1584"/>
                  <a:gd name="T21" fmla="*/ 8 h 744"/>
                  <a:gd name="T22" fmla="*/ 1584 w 1584"/>
                  <a:gd name="T23" fmla="*/ 8 h 74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84"/>
                  <a:gd name="T37" fmla="*/ 0 h 744"/>
                  <a:gd name="T38" fmla="*/ 1584 w 1584"/>
                  <a:gd name="T39" fmla="*/ 744 h 74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84" h="744">
                    <a:moveTo>
                      <a:pt x="0" y="680"/>
                    </a:moveTo>
                    <a:cubicBezTo>
                      <a:pt x="52" y="668"/>
                      <a:pt x="104" y="656"/>
                      <a:pt x="144" y="632"/>
                    </a:cubicBezTo>
                    <a:cubicBezTo>
                      <a:pt x="184" y="608"/>
                      <a:pt x="200" y="544"/>
                      <a:pt x="240" y="536"/>
                    </a:cubicBezTo>
                    <a:cubicBezTo>
                      <a:pt x="280" y="528"/>
                      <a:pt x="352" y="552"/>
                      <a:pt x="384" y="584"/>
                    </a:cubicBezTo>
                    <a:cubicBezTo>
                      <a:pt x="416" y="616"/>
                      <a:pt x="408" y="744"/>
                      <a:pt x="432" y="728"/>
                    </a:cubicBezTo>
                    <a:cubicBezTo>
                      <a:pt x="456" y="712"/>
                      <a:pt x="472" y="520"/>
                      <a:pt x="528" y="488"/>
                    </a:cubicBezTo>
                    <a:cubicBezTo>
                      <a:pt x="584" y="456"/>
                      <a:pt x="696" y="576"/>
                      <a:pt x="768" y="536"/>
                    </a:cubicBezTo>
                    <a:cubicBezTo>
                      <a:pt x="840" y="496"/>
                      <a:pt x="904" y="296"/>
                      <a:pt x="960" y="248"/>
                    </a:cubicBezTo>
                    <a:cubicBezTo>
                      <a:pt x="1016" y="200"/>
                      <a:pt x="1040" y="280"/>
                      <a:pt x="1104" y="248"/>
                    </a:cubicBezTo>
                    <a:cubicBezTo>
                      <a:pt x="1168" y="216"/>
                      <a:pt x="1280" y="96"/>
                      <a:pt x="1344" y="56"/>
                    </a:cubicBezTo>
                    <a:cubicBezTo>
                      <a:pt x="1408" y="16"/>
                      <a:pt x="1448" y="16"/>
                      <a:pt x="1488" y="8"/>
                    </a:cubicBezTo>
                    <a:cubicBezTo>
                      <a:pt x="1528" y="0"/>
                      <a:pt x="1568" y="8"/>
                      <a:pt x="1584" y="8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fa-IR"/>
              </a:p>
            </p:txBody>
          </p:sp>
          <p:sp>
            <p:nvSpPr>
              <p:cNvPr id="35874" name="Line 9"/>
              <p:cNvSpPr>
                <a:spLocks noChangeShapeType="1"/>
              </p:cNvSpPr>
              <p:nvPr/>
            </p:nvSpPr>
            <p:spPr bwMode="auto">
              <a:xfrm flipV="1">
                <a:off x="480" y="1200"/>
                <a:ext cx="1584" cy="110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fa-IR"/>
              </a:p>
            </p:txBody>
          </p:sp>
          <p:sp>
            <p:nvSpPr>
              <p:cNvPr id="35875" name="Text Box 10"/>
              <p:cNvSpPr txBox="1">
                <a:spLocks noChangeArrowheads="1"/>
              </p:cNvSpPr>
              <p:nvPr/>
            </p:nvSpPr>
            <p:spPr bwMode="auto">
              <a:xfrm>
                <a:off x="2034" y="1296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rtl="0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chemeClr val="accent2"/>
                    </a:solidFill>
                    <a:latin typeface="Trebuchet MS" pitchFamily="34" charset="0"/>
                    <a:cs typeface="Arial" pitchFamily="34" charset="0"/>
                  </a:rPr>
                  <a:t>f(n)</a:t>
                </a:r>
              </a:p>
            </p:txBody>
          </p:sp>
          <p:sp>
            <p:nvSpPr>
              <p:cNvPr id="35876" name="Text Box 11"/>
              <p:cNvSpPr txBox="1">
                <a:spLocks noChangeArrowheads="1"/>
              </p:cNvSpPr>
              <p:nvPr/>
            </p:nvSpPr>
            <p:spPr bwMode="auto">
              <a:xfrm>
                <a:off x="2046" y="1056"/>
                <a:ext cx="51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rtl="0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chemeClr val="tx2"/>
                    </a:solidFill>
                    <a:latin typeface="Trebuchet MS" pitchFamily="34" charset="0"/>
                    <a:cs typeface="Arial" pitchFamily="34" charset="0"/>
                  </a:rPr>
                  <a:t>cg(n)</a:t>
                </a:r>
              </a:p>
            </p:txBody>
          </p:sp>
          <p:sp>
            <p:nvSpPr>
              <p:cNvPr id="35877" name="Rectangle 12"/>
              <p:cNvSpPr>
                <a:spLocks noChangeArrowheads="1"/>
              </p:cNvSpPr>
              <p:nvPr/>
            </p:nvSpPr>
            <p:spPr bwMode="auto">
              <a:xfrm>
                <a:off x="576" y="1070"/>
                <a:ext cx="10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rtl="0" eaLnBrk="0" hangingPunct="0"/>
                <a:r>
                  <a:rPr lang="en-US" sz="2000">
                    <a:solidFill>
                      <a:schemeClr val="accent2"/>
                    </a:solidFill>
                    <a:latin typeface="Trebuchet MS" pitchFamily="34" charset="0"/>
                    <a:cs typeface="Arial" pitchFamily="34" charset="0"/>
                  </a:rPr>
                  <a:t>f(n)</a:t>
                </a:r>
                <a:r>
                  <a:rPr lang="en-US" sz="2000">
                    <a:latin typeface="Times New Roman" pitchFamily="18" charset="0"/>
                    <a:cs typeface="Arial" pitchFamily="34" charset="0"/>
                  </a:rPr>
                  <a:t> is </a:t>
                </a:r>
                <a:r>
                  <a:rPr lang="en-US" sz="2000">
                    <a:solidFill>
                      <a:schemeClr val="accent2"/>
                    </a:solidFill>
                    <a:latin typeface="Trebuchet MS" pitchFamily="34" charset="0"/>
                    <a:cs typeface="Arial" pitchFamily="34" charset="0"/>
                  </a:rPr>
                  <a:t>O(g(n))</a:t>
                </a:r>
              </a:p>
            </p:txBody>
          </p:sp>
        </p:grpSp>
        <p:sp>
          <p:nvSpPr>
            <p:cNvPr id="35869" name="Line 13"/>
            <p:cNvSpPr>
              <a:spLocks noChangeShapeType="1"/>
            </p:cNvSpPr>
            <p:nvPr/>
          </p:nvSpPr>
          <p:spPr bwMode="auto">
            <a:xfrm>
              <a:off x="1056" y="1536"/>
              <a:ext cx="0" cy="768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fa-IR"/>
            </a:p>
          </p:txBody>
        </p:sp>
        <p:sp>
          <p:nvSpPr>
            <p:cNvPr id="35870" name="Text Box 14"/>
            <p:cNvSpPr txBox="1">
              <a:spLocks noChangeArrowheads="1"/>
            </p:cNvSpPr>
            <p:nvPr/>
          </p:nvSpPr>
          <p:spPr bwMode="auto">
            <a:xfrm>
              <a:off x="948" y="228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0" eaLnBrk="0" hangingPunct="0">
                <a:spcBef>
                  <a:spcPct val="50000"/>
                </a:spcBef>
              </a:pPr>
              <a:r>
                <a:rPr lang="en-US" sz="2000">
                  <a:solidFill>
                    <a:schemeClr val="bg2"/>
                  </a:solidFill>
                  <a:latin typeface="Trebuchet MS" pitchFamily="34" charset="0"/>
                  <a:cs typeface="Arial" pitchFamily="34" charset="0"/>
                </a:rPr>
                <a:t>N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857750" y="1600200"/>
            <a:ext cx="3295650" cy="2416175"/>
            <a:chOff x="3060" y="1008"/>
            <a:chExt cx="2076" cy="1522"/>
          </a:xfrm>
        </p:grpSpPr>
        <p:grpSp>
          <p:nvGrpSpPr>
            <p:cNvPr id="35858" name="Group 16"/>
            <p:cNvGrpSpPr>
              <a:grpSpLocks/>
            </p:cNvGrpSpPr>
            <p:nvPr/>
          </p:nvGrpSpPr>
          <p:grpSpPr bwMode="auto">
            <a:xfrm>
              <a:off x="3060" y="1008"/>
              <a:ext cx="2076" cy="1296"/>
              <a:chOff x="3060" y="1008"/>
              <a:chExt cx="2076" cy="1296"/>
            </a:xfrm>
          </p:grpSpPr>
          <p:sp>
            <p:nvSpPr>
              <p:cNvPr id="35861" name="Line 17"/>
              <p:cNvSpPr>
                <a:spLocks noChangeShapeType="1"/>
              </p:cNvSpPr>
              <p:nvPr/>
            </p:nvSpPr>
            <p:spPr bwMode="auto">
              <a:xfrm>
                <a:off x="3060" y="1008"/>
                <a:ext cx="0" cy="1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fa-IR"/>
              </a:p>
            </p:txBody>
          </p:sp>
          <p:sp>
            <p:nvSpPr>
              <p:cNvPr id="35862" name="Line 18"/>
              <p:cNvSpPr>
                <a:spLocks noChangeShapeType="1"/>
              </p:cNvSpPr>
              <p:nvPr/>
            </p:nvSpPr>
            <p:spPr bwMode="auto">
              <a:xfrm>
                <a:off x="3060" y="2304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fa-IR"/>
              </a:p>
            </p:txBody>
          </p:sp>
          <p:sp>
            <p:nvSpPr>
              <p:cNvPr id="35863" name="Freeform 19"/>
              <p:cNvSpPr>
                <a:spLocks/>
              </p:cNvSpPr>
              <p:nvPr/>
            </p:nvSpPr>
            <p:spPr bwMode="auto">
              <a:xfrm>
                <a:off x="3060" y="1432"/>
                <a:ext cx="1584" cy="744"/>
              </a:xfrm>
              <a:custGeom>
                <a:avLst/>
                <a:gdLst>
                  <a:gd name="T0" fmla="*/ 0 w 1584"/>
                  <a:gd name="T1" fmla="*/ 680 h 744"/>
                  <a:gd name="T2" fmla="*/ 144 w 1584"/>
                  <a:gd name="T3" fmla="*/ 632 h 744"/>
                  <a:gd name="T4" fmla="*/ 240 w 1584"/>
                  <a:gd name="T5" fmla="*/ 536 h 744"/>
                  <a:gd name="T6" fmla="*/ 384 w 1584"/>
                  <a:gd name="T7" fmla="*/ 584 h 744"/>
                  <a:gd name="T8" fmla="*/ 432 w 1584"/>
                  <a:gd name="T9" fmla="*/ 728 h 744"/>
                  <a:gd name="T10" fmla="*/ 528 w 1584"/>
                  <a:gd name="T11" fmla="*/ 488 h 744"/>
                  <a:gd name="T12" fmla="*/ 768 w 1584"/>
                  <a:gd name="T13" fmla="*/ 536 h 744"/>
                  <a:gd name="T14" fmla="*/ 960 w 1584"/>
                  <a:gd name="T15" fmla="*/ 248 h 744"/>
                  <a:gd name="T16" fmla="*/ 1104 w 1584"/>
                  <a:gd name="T17" fmla="*/ 248 h 744"/>
                  <a:gd name="T18" fmla="*/ 1344 w 1584"/>
                  <a:gd name="T19" fmla="*/ 56 h 744"/>
                  <a:gd name="T20" fmla="*/ 1488 w 1584"/>
                  <a:gd name="T21" fmla="*/ 8 h 744"/>
                  <a:gd name="T22" fmla="*/ 1584 w 1584"/>
                  <a:gd name="T23" fmla="*/ 8 h 74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84"/>
                  <a:gd name="T37" fmla="*/ 0 h 744"/>
                  <a:gd name="T38" fmla="*/ 1584 w 1584"/>
                  <a:gd name="T39" fmla="*/ 744 h 74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84" h="744">
                    <a:moveTo>
                      <a:pt x="0" y="680"/>
                    </a:moveTo>
                    <a:cubicBezTo>
                      <a:pt x="52" y="668"/>
                      <a:pt x="104" y="656"/>
                      <a:pt x="144" y="632"/>
                    </a:cubicBezTo>
                    <a:cubicBezTo>
                      <a:pt x="184" y="608"/>
                      <a:pt x="200" y="544"/>
                      <a:pt x="240" y="536"/>
                    </a:cubicBezTo>
                    <a:cubicBezTo>
                      <a:pt x="280" y="528"/>
                      <a:pt x="352" y="552"/>
                      <a:pt x="384" y="584"/>
                    </a:cubicBezTo>
                    <a:cubicBezTo>
                      <a:pt x="416" y="616"/>
                      <a:pt x="408" y="744"/>
                      <a:pt x="432" y="728"/>
                    </a:cubicBezTo>
                    <a:cubicBezTo>
                      <a:pt x="456" y="712"/>
                      <a:pt x="472" y="520"/>
                      <a:pt x="528" y="488"/>
                    </a:cubicBezTo>
                    <a:cubicBezTo>
                      <a:pt x="584" y="456"/>
                      <a:pt x="696" y="576"/>
                      <a:pt x="768" y="536"/>
                    </a:cubicBezTo>
                    <a:cubicBezTo>
                      <a:pt x="840" y="496"/>
                      <a:pt x="904" y="296"/>
                      <a:pt x="960" y="248"/>
                    </a:cubicBezTo>
                    <a:cubicBezTo>
                      <a:pt x="1016" y="200"/>
                      <a:pt x="1040" y="280"/>
                      <a:pt x="1104" y="248"/>
                    </a:cubicBezTo>
                    <a:cubicBezTo>
                      <a:pt x="1168" y="216"/>
                      <a:pt x="1280" y="96"/>
                      <a:pt x="1344" y="56"/>
                    </a:cubicBezTo>
                    <a:cubicBezTo>
                      <a:pt x="1408" y="16"/>
                      <a:pt x="1448" y="16"/>
                      <a:pt x="1488" y="8"/>
                    </a:cubicBezTo>
                    <a:cubicBezTo>
                      <a:pt x="1528" y="0"/>
                      <a:pt x="1568" y="8"/>
                      <a:pt x="1584" y="8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fa-IR"/>
              </a:p>
            </p:txBody>
          </p:sp>
          <p:sp>
            <p:nvSpPr>
              <p:cNvPr id="35864" name="Text Box 20"/>
              <p:cNvSpPr txBox="1">
                <a:spLocks noChangeArrowheads="1"/>
              </p:cNvSpPr>
              <p:nvPr/>
            </p:nvSpPr>
            <p:spPr bwMode="auto">
              <a:xfrm>
                <a:off x="4614" y="1296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rtl="0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chemeClr val="accent2"/>
                    </a:solidFill>
                    <a:latin typeface="Trebuchet MS" pitchFamily="34" charset="0"/>
                    <a:cs typeface="Arial" pitchFamily="34" charset="0"/>
                  </a:rPr>
                  <a:t>f(n)</a:t>
                </a:r>
              </a:p>
            </p:txBody>
          </p:sp>
          <p:sp>
            <p:nvSpPr>
              <p:cNvPr id="35865" name="Text Box 21"/>
              <p:cNvSpPr txBox="1">
                <a:spLocks noChangeArrowheads="1"/>
              </p:cNvSpPr>
              <p:nvPr/>
            </p:nvSpPr>
            <p:spPr bwMode="auto">
              <a:xfrm>
                <a:off x="4626" y="1488"/>
                <a:ext cx="51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rtl="0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chemeClr val="accent1"/>
                    </a:solidFill>
                    <a:latin typeface="Trebuchet MS" pitchFamily="34" charset="0"/>
                    <a:cs typeface="Arial" pitchFamily="34" charset="0"/>
                  </a:rPr>
                  <a:t>cg(n)</a:t>
                </a:r>
              </a:p>
            </p:txBody>
          </p:sp>
          <p:sp>
            <p:nvSpPr>
              <p:cNvPr id="35866" name="Freeform 22"/>
              <p:cNvSpPr>
                <a:spLocks/>
              </p:cNvSpPr>
              <p:nvPr/>
            </p:nvSpPr>
            <p:spPr bwMode="auto">
              <a:xfrm>
                <a:off x="3072" y="1632"/>
                <a:ext cx="1584" cy="672"/>
              </a:xfrm>
              <a:custGeom>
                <a:avLst/>
                <a:gdLst>
                  <a:gd name="T0" fmla="*/ 0 w 1584"/>
                  <a:gd name="T1" fmla="*/ 510 h 720"/>
                  <a:gd name="T2" fmla="*/ 48 w 1584"/>
                  <a:gd name="T3" fmla="*/ 409 h 720"/>
                  <a:gd name="T4" fmla="*/ 240 w 1584"/>
                  <a:gd name="T5" fmla="*/ 272 h 720"/>
                  <a:gd name="T6" fmla="*/ 480 w 1584"/>
                  <a:gd name="T7" fmla="*/ 170 h 720"/>
                  <a:gd name="T8" fmla="*/ 816 w 1584"/>
                  <a:gd name="T9" fmla="*/ 68 h 720"/>
                  <a:gd name="T10" fmla="*/ 1104 w 1584"/>
                  <a:gd name="T11" fmla="*/ 34 h 720"/>
                  <a:gd name="T12" fmla="*/ 1584 w 1584"/>
                  <a:gd name="T13" fmla="*/ 0 h 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4"/>
                  <a:gd name="T22" fmla="*/ 0 h 720"/>
                  <a:gd name="T23" fmla="*/ 1584 w 1584"/>
                  <a:gd name="T24" fmla="*/ 720 h 7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4" h="720">
                    <a:moveTo>
                      <a:pt x="0" y="720"/>
                    </a:moveTo>
                    <a:cubicBezTo>
                      <a:pt x="4" y="676"/>
                      <a:pt x="8" y="632"/>
                      <a:pt x="48" y="576"/>
                    </a:cubicBezTo>
                    <a:cubicBezTo>
                      <a:pt x="88" y="520"/>
                      <a:pt x="168" y="440"/>
                      <a:pt x="240" y="384"/>
                    </a:cubicBezTo>
                    <a:cubicBezTo>
                      <a:pt x="312" y="328"/>
                      <a:pt x="384" y="288"/>
                      <a:pt x="480" y="240"/>
                    </a:cubicBezTo>
                    <a:cubicBezTo>
                      <a:pt x="576" y="192"/>
                      <a:pt x="712" y="128"/>
                      <a:pt x="816" y="96"/>
                    </a:cubicBezTo>
                    <a:cubicBezTo>
                      <a:pt x="920" y="64"/>
                      <a:pt x="976" y="64"/>
                      <a:pt x="1104" y="48"/>
                    </a:cubicBezTo>
                    <a:cubicBezTo>
                      <a:pt x="1232" y="32"/>
                      <a:pt x="1408" y="16"/>
                      <a:pt x="1584" y="0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fa-IR"/>
              </a:p>
            </p:txBody>
          </p:sp>
          <p:sp>
            <p:nvSpPr>
              <p:cNvPr id="35867" name="Rectangle 23"/>
              <p:cNvSpPr>
                <a:spLocks noChangeArrowheads="1"/>
              </p:cNvSpPr>
              <p:nvPr/>
            </p:nvSpPr>
            <p:spPr bwMode="auto">
              <a:xfrm>
                <a:off x="3168" y="1071"/>
                <a:ext cx="10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rtl="0" eaLnBrk="0" hangingPunct="0"/>
                <a:r>
                  <a:rPr lang="en-US" sz="2000">
                    <a:solidFill>
                      <a:schemeClr val="accent2"/>
                    </a:solidFill>
                    <a:latin typeface="Trebuchet MS" pitchFamily="34" charset="0"/>
                    <a:cs typeface="Arial" pitchFamily="34" charset="0"/>
                  </a:rPr>
                  <a:t>f(n)</a:t>
                </a:r>
                <a:r>
                  <a:rPr lang="en-US" sz="2000">
                    <a:latin typeface="Times New Roman" pitchFamily="18" charset="0"/>
                    <a:cs typeface="Arial" pitchFamily="34" charset="0"/>
                  </a:rPr>
                  <a:t> is </a:t>
                </a:r>
                <a:r>
                  <a:rPr lang="en-US" sz="2000">
                    <a:solidFill>
                      <a:schemeClr val="accent2"/>
                    </a:solidFill>
                    <a:latin typeface="Times New Roman" pitchFamily="18" charset="0"/>
                    <a:cs typeface="Arial" pitchFamily="34" charset="0"/>
                    <a:sym typeface="Symbol" pitchFamily="18" charset="2"/>
                  </a:rPr>
                  <a:t></a:t>
                </a:r>
                <a:r>
                  <a:rPr lang="en-US" sz="2000">
                    <a:solidFill>
                      <a:schemeClr val="accent2"/>
                    </a:solidFill>
                    <a:latin typeface="Trebuchet MS" pitchFamily="34" charset="0"/>
                    <a:cs typeface="Arial" pitchFamily="34" charset="0"/>
                  </a:rPr>
                  <a:t>(g(n))</a:t>
                </a:r>
              </a:p>
            </p:txBody>
          </p:sp>
        </p:grpSp>
        <p:sp>
          <p:nvSpPr>
            <p:cNvPr id="35859" name="Line 24"/>
            <p:cNvSpPr>
              <a:spLocks noChangeShapeType="1"/>
            </p:cNvSpPr>
            <p:nvPr/>
          </p:nvSpPr>
          <p:spPr bwMode="auto">
            <a:xfrm>
              <a:off x="4188" y="1536"/>
              <a:ext cx="0" cy="768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fa-IR"/>
            </a:p>
          </p:txBody>
        </p:sp>
        <p:sp>
          <p:nvSpPr>
            <p:cNvPr id="35860" name="Text Box 25"/>
            <p:cNvSpPr txBox="1">
              <a:spLocks noChangeArrowheads="1"/>
            </p:cNvSpPr>
            <p:nvPr/>
          </p:nvSpPr>
          <p:spPr bwMode="auto">
            <a:xfrm>
              <a:off x="4080" y="228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0" eaLnBrk="0" hangingPunct="0">
                <a:spcBef>
                  <a:spcPct val="50000"/>
                </a:spcBef>
              </a:pPr>
              <a:r>
                <a:rPr lang="en-US" sz="2000">
                  <a:solidFill>
                    <a:schemeClr val="bg2"/>
                  </a:solidFill>
                  <a:latin typeface="Trebuchet MS" pitchFamily="34" charset="0"/>
                  <a:cs typeface="Arial" pitchFamily="34" charset="0"/>
                </a:rPr>
                <a:t>N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62000" y="4149725"/>
            <a:ext cx="3505200" cy="2438400"/>
            <a:chOff x="480" y="2640"/>
            <a:chExt cx="2208" cy="1536"/>
          </a:xfrm>
        </p:grpSpPr>
        <p:grpSp>
          <p:nvGrpSpPr>
            <p:cNvPr id="35846" name="Group 27"/>
            <p:cNvGrpSpPr>
              <a:grpSpLocks/>
            </p:cNvGrpSpPr>
            <p:nvPr/>
          </p:nvGrpSpPr>
          <p:grpSpPr bwMode="auto">
            <a:xfrm>
              <a:off x="480" y="2640"/>
              <a:ext cx="2208" cy="1296"/>
              <a:chOff x="1824" y="2592"/>
              <a:chExt cx="2208" cy="1296"/>
            </a:xfrm>
          </p:grpSpPr>
          <p:sp>
            <p:nvSpPr>
              <p:cNvPr id="35849" name="Line 28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1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fa-IR"/>
              </a:p>
            </p:txBody>
          </p:sp>
          <p:sp>
            <p:nvSpPr>
              <p:cNvPr id="35850" name="Line 29"/>
              <p:cNvSpPr>
                <a:spLocks noChangeShapeType="1"/>
              </p:cNvSpPr>
              <p:nvPr/>
            </p:nvSpPr>
            <p:spPr bwMode="auto">
              <a:xfrm>
                <a:off x="1824" y="3888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fa-IR"/>
              </a:p>
            </p:txBody>
          </p:sp>
          <p:sp>
            <p:nvSpPr>
              <p:cNvPr id="35851" name="Freeform 30"/>
              <p:cNvSpPr>
                <a:spLocks/>
              </p:cNvSpPr>
              <p:nvPr/>
            </p:nvSpPr>
            <p:spPr bwMode="auto">
              <a:xfrm>
                <a:off x="1824" y="3016"/>
                <a:ext cx="1584" cy="744"/>
              </a:xfrm>
              <a:custGeom>
                <a:avLst/>
                <a:gdLst>
                  <a:gd name="T0" fmla="*/ 0 w 1584"/>
                  <a:gd name="T1" fmla="*/ 680 h 744"/>
                  <a:gd name="T2" fmla="*/ 144 w 1584"/>
                  <a:gd name="T3" fmla="*/ 632 h 744"/>
                  <a:gd name="T4" fmla="*/ 240 w 1584"/>
                  <a:gd name="T5" fmla="*/ 536 h 744"/>
                  <a:gd name="T6" fmla="*/ 384 w 1584"/>
                  <a:gd name="T7" fmla="*/ 584 h 744"/>
                  <a:gd name="T8" fmla="*/ 432 w 1584"/>
                  <a:gd name="T9" fmla="*/ 728 h 744"/>
                  <a:gd name="T10" fmla="*/ 528 w 1584"/>
                  <a:gd name="T11" fmla="*/ 488 h 744"/>
                  <a:gd name="T12" fmla="*/ 768 w 1584"/>
                  <a:gd name="T13" fmla="*/ 536 h 744"/>
                  <a:gd name="T14" fmla="*/ 960 w 1584"/>
                  <a:gd name="T15" fmla="*/ 248 h 744"/>
                  <a:gd name="T16" fmla="*/ 1104 w 1584"/>
                  <a:gd name="T17" fmla="*/ 248 h 744"/>
                  <a:gd name="T18" fmla="*/ 1344 w 1584"/>
                  <a:gd name="T19" fmla="*/ 56 h 744"/>
                  <a:gd name="T20" fmla="*/ 1488 w 1584"/>
                  <a:gd name="T21" fmla="*/ 8 h 744"/>
                  <a:gd name="T22" fmla="*/ 1584 w 1584"/>
                  <a:gd name="T23" fmla="*/ 8 h 74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84"/>
                  <a:gd name="T37" fmla="*/ 0 h 744"/>
                  <a:gd name="T38" fmla="*/ 1584 w 1584"/>
                  <a:gd name="T39" fmla="*/ 744 h 74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84" h="744">
                    <a:moveTo>
                      <a:pt x="0" y="680"/>
                    </a:moveTo>
                    <a:cubicBezTo>
                      <a:pt x="52" y="668"/>
                      <a:pt x="104" y="656"/>
                      <a:pt x="144" y="632"/>
                    </a:cubicBezTo>
                    <a:cubicBezTo>
                      <a:pt x="184" y="608"/>
                      <a:pt x="200" y="544"/>
                      <a:pt x="240" y="536"/>
                    </a:cubicBezTo>
                    <a:cubicBezTo>
                      <a:pt x="280" y="528"/>
                      <a:pt x="352" y="552"/>
                      <a:pt x="384" y="584"/>
                    </a:cubicBezTo>
                    <a:cubicBezTo>
                      <a:pt x="416" y="616"/>
                      <a:pt x="408" y="744"/>
                      <a:pt x="432" y="728"/>
                    </a:cubicBezTo>
                    <a:cubicBezTo>
                      <a:pt x="456" y="712"/>
                      <a:pt x="472" y="520"/>
                      <a:pt x="528" y="488"/>
                    </a:cubicBezTo>
                    <a:cubicBezTo>
                      <a:pt x="584" y="456"/>
                      <a:pt x="696" y="576"/>
                      <a:pt x="768" y="536"/>
                    </a:cubicBezTo>
                    <a:cubicBezTo>
                      <a:pt x="840" y="496"/>
                      <a:pt x="904" y="296"/>
                      <a:pt x="960" y="248"/>
                    </a:cubicBezTo>
                    <a:cubicBezTo>
                      <a:pt x="1016" y="200"/>
                      <a:pt x="1040" y="280"/>
                      <a:pt x="1104" y="248"/>
                    </a:cubicBezTo>
                    <a:cubicBezTo>
                      <a:pt x="1168" y="216"/>
                      <a:pt x="1280" y="96"/>
                      <a:pt x="1344" y="56"/>
                    </a:cubicBezTo>
                    <a:cubicBezTo>
                      <a:pt x="1408" y="16"/>
                      <a:pt x="1448" y="16"/>
                      <a:pt x="1488" y="8"/>
                    </a:cubicBezTo>
                    <a:cubicBezTo>
                      <a:pt x="1528" y="0"/>
                      <a:pt x="1568" y="8"/>
                      <a:pt x="1584" y="8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fa-IR"/>
              </a:p>
            </p:txBody>
          </p:sp>
          <p:sp>
            <p:nvSpPr>
              <p:cNvPr id="35852" name="Text Box 31"/>
              <p:cNvSpPr txBox="1">
                <a:spLocks noChangeArrowheads="1"/>
              </p:cNvSpPr>
              <p:nvPr/>
            </p:nvSpPr>
            <p:spPr bwMode="auto">
              <a:xfrm>
                <a:off x="3384" y="2880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rtl="0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chemeClr val="accent2"/>
                    </a:solidFill>
                    <a:latin typeface="Trebuchet MS" pitchFamily="34" charset="0"/>
                    <a:cs typeface="Arial" pitchFamily="34" charset="0"/>
                  </a:rPr>
                  <a:t>f(n)</a:t>
                </a:r>
              </a:p>
            </p:txBody>
          </p:sp>
          <p:sp>
            <p:nvSpPr>
              <p:cNvPr id="35853" name="Text Box 32"/>
              <p:cNvSpPr txBox="1">
                <a:spLocks noChangeArrowheads="1"/>
              </p:cNvSpPr>
              <p:nvPr/>
            </p:nvSpPr>
            <p:spPr bwMode="auto">
              <a:xfrm>
                <a:off x="3390" y="3072"/>
                <a:ext cx="64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rtl="0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chemeClr val="accent1"/>
                    </a:solidFill>
                    <a:latin typeface="Trebuchet MS" pitchFamily="34" charset="0"/>
                    <a:cs typeface="Arial" pitchFamily="34" charset="0"/>
                  </a:rPr>
                  <a:t>c</a:t>
                </a:r>
                <a:r>
                  <a:rPr lang="en-US" sz="2000" baseline="-25000">
                    <a:solidFill>
                      <a:schemeClr val="accent1"/>
                    </a:solidFill>
                    <a:latin typeface="Trebuchet MS" pitchFamily="34" charset="0"/>
                    <a:cs typeface="Arial" pitchFamily="34" charset="0"/>
                  </a:rPr>
                  <a:t>2</a:t>
                </a:r>
                <a:r>
                  <a:rPr lang="en-US" sz="2000">
                    <a:solidFill>
                      <a:schemeClr val="accent1"/>
                    </a:solidFill>
                    <a:latin typeface="Trebuchet MS" pitchFamily="34" charset="0"/>
                    <a:cs typeface="Arial" pitchFamily="34" charset="0"/>
                  </a:rPr>
                  <a:t>g(n)</a:t>
                </a:r>
              </a:p>
            </p:txBody>
          </p:sp>
          <p:sp>
            <p:nvSpPr>
              <p:cNvPr id="35854" name="Freeform 33"/>
              <p:cNvSpPr>
                <a:spLocks/>
              </p:cNvSpPr>
              <p:nvPr/>
            </p:nvSpPr>
            <p:spPr bwMode="auto">
              <a:xfrm>
                <a:off x="1824" y="2784"/>
                <a:ext cx="1584" cy="1104"/>
              </a:xfrm>
              <a:custGeom>
                <a:avLst/>
                <a:gdLst>
                  <a:gd name="T0" fmla="*/ 0 w 1584"/>
                  <a:gd name="T1" fmla="*/ 1104 h 1104"/>
                  <a:gd name="T2" fmla="*/ 144 w 1584"/>
                  <a:gd name="T3" fmla="*/ 816 h 1104"/>
                  <a:gd name="T4" fmla="*/ 432 w 1584"/>
                  <a:gd name="T5" fmla="*/ 672 h 1104"/>
                  <a:gd name="T6" fmla="*/ 672 w 1584"/>
                  <a:gd name="T7" fmla="*/ 672 h 1104"/>
                  <a:gd name="T8" fmla="*/ 912 w 1584"/>
                  <a:gd name="T9" fmla="*/ 384 h 1104"/>
                  <a:gd name="T10" fmla="*/ 1152 w 1584"/>
                  <a:gd name="T11" fmla="*/ 192 h 1104"/>
                  <a:gd name="T12" fmla="*/ 1584 w 1584"/>
                  <a:gd name="T13" fmla="*/ 0 h 11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4"/>
                  <a:gd name="T22" fmla="*/ 0 h 1104"/>
                  <a:gd name="T23" fmla="*/ 1584 w 1584"/>
                  <a:gd name="T24" fmla="*/ 1104 h 11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4" h="1104">
                    <a:moveTo>
                      <a:pt x="0" y="1104"/>
                    </a:moveTo>
                    <a:cubicBezTo>
                      <a:pt x="36" y="996"/>
                      <a:pt x="72" y="888"/>
                      <a:pt x="144" y="816"/>
                    </a:cubicBezTo>
                    <a:cubicBezTo>
                      <a:pt x="216" y="744"/>
                      <a:pt x="344" y="696"/>
                      <a:pt x="432" y="672"/>
                    </a:cubicBezTo>
                    <a:cubicBezTo>
                      <a:pt x="520" y="648"/>
                      <a:pt x="592" y="720"/>
                      <a:pt x="672" y="672"/>
                    </a:cubicBezTo>
                    <a:cubicBezTo>
                      <a:pt x="752" y="624"/>
                      <a:pt x="832" y="464"/>
                      <a:pt x="912" y="384"/>
                    </a:cubicBezTo>
                    <a:cubicBezTo>
                      <a:pt x="992" y="304"/>
                      <a:pt x="1040" y="256"/>
                      <a:pt x="1152" y="192"/>
                    </a:cubicBezTo>
                    <a:cubicBezTo>
                      <a:pt x="1264" y="128"/>
                      <a:pt x="1424" y="64"/>
                      <a:pt x="1584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fa-IR"/>
              </a:p>
            </p:txBody>
          </p:sp>
          <p:sp>
            <p:nvSpPr>
              <p:cNvPr id="35855" name="Freeform 34"/>
              <p:cNvSpPr>
                <a:spLocks/>
              </p:cNvSpPr>
              <p:nvPr/>
            </p:nvSpPr>
            <p:spPr bwMode="auto">
              <a:xfrm>
                <a:off x="1824" y="3216"/>
                <a:ext cx="1584" cy="672"/>
              </a:xfrm>
              <a:custGeom>
                <a:avLst/>
                <a:gdLst>
                  <a:gd name="T0" fmla="*/ 0 w 1584"/>
                  <a:gd name="T1" fmla="*/ 93 h 1104"/>
                  <a:gd name="T2" fmla="*/ 144 w 1584"/>
                  <a:gd name="T3" fmla="*/ 68 h 1104"/>
                  <a:gd name="T4" fmla="*/ 432 w 1584"/>
                  <a:gd name="T5" fmla="*/ 57 h 1104"/>
                  <a:gd name="T6" fmla="*/ 672 w 1584"/>
                  <a:gd name="T7" fmla="*/ 57 h 1104"/>
                  <a:gd name="T8" fmla="*/ 912 w 1584"/>
                  <a:gd name="T9" fmla="*/ 32 h 1104"/>
                  <a:gd name="T10" fmla="*/ 1152 w 1584"/>
                  <a:gd name="T11" fmla="*/ 16 h 1104"/>
                  <a:gd name="T12" fmla="*/ 1584 w 1584"/>
                  <a:gd name="T13" fmla="*/ 0 h 11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4"/>
                  <a:gd name="T22" fmla="*/ 0 h 1104"/>
                  <a:gd name="T23" fmla="*/ 1584 w 1584"/>
                  <a:gd name="T24" fmla="*/ 1104 h 11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4" h="1104">
                    <a:moveTo>
                      <a:pt x="0" y="1104"/>
                    </a:moveTo>
                    <a:cubicBezTo>
                      <a:pt x="36" y="996"/>
                      <a:pt x="72" y="888"/>
                      <a:pt x="144" y="816"/>
                    </a:cubicBezTo>
                    <a:cubicBezTo>
                      <a:pt x="216" y="744"/>
                      <a:pt x="344" y="696"/>
                      <a:pt x="432" y="672"/>
                    </a:cubicBezTo>
                    <a:cubicBezTo>
                      <a:pt x="520" y="648"/>
                      <a:pt x="592" y="720"/>
                      <a:pt x="672" y="672"/>
                    </a:cubicBezTo>
                    <a:cubicBezTo>
                      <a:pt x="752" y="624"/>
                      <a:pt x="832" y="464"/>
                      <a:pt x="912" y="384"/>
                    </a:cubicBezTo>
                    <a:cubicBezTo>
                      <a:pt x="992" y="304"/>
                      <a:pt x="1040" y="256"/>
                      <a:pt x="1152" y="192"/>
                    </a:cubicBezTo>
                    <a:cubicBezTo>
                      <a:pt x="1264" y="128"/>
                      <a:pt x="1424" y="64"/>
                      <a:pt x="1584" y="0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fa-IR"/>
              </a:p>
            </p:txBody>
          </p:sp>
          <p:sp>
            <p:nvSpPr>
              <p:cNvPr id="35856" name="Text Box 35"/>
              <p:cNvSpPr txBox="1">
                <a:spLocks noChangeArrowheads="1"/>
              </p:cNvSpPr>
              <p:nvPr/>
            </p:nvSpPr>
            <p:spPr bwMode="auto">
              <a:xfrm>
                <a:off x="3390" y="2640"/>
                <a:ext cx="64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rtl="0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chemeClr val="tx2"/>
                    </a:solidFill>
                    <a:latin typeface="Trebuchet MS" pitchFamily="34" charset="0"/>
                    <a:cs typeface="Arial" pitchFamily="34" charset="0"/>
                  </a:rPr>
                  <a:t>c</a:t>
                </a:r>
                <a:r>
                  <a:rPr lang="en-US" sz="2000" baseline="-25000">
                    <a:solidFill>
                      <a:schemeClr val="tx2"/>
                    </a:solidFill>
                    <a:latin typeface="Trebuchet MS" pitchFamily="34" charset="0"/>
                    <a:cs typeface="Arial" pitchFamily="34" charset="0"/>
                  </a:rPr>
                  <a:t>1</a:t>
                </a:r>
                <a:r>
                  <a:rPr lang="en-US" sz="2000">
                    <a:solidFill>
                      <a:schemeClr val="tx2"/>
                    </a:solidFill>
                    <a:latin typeface="Trebuchet MS" pitchFamily="34" charset="0"/>
                    <a:cs typeface="Arial" pitchFamily="34" charset="0"/>
                  </a:rPr>
                  <a:t>g(n)</a:t>
                </a:r>
              </a:p>
            </p:txBody>
          </p:sp>
          <p:sp>
            <p:nvSpPr>
              <p:cNvPr id="35857" name="Rectangle 36"/>
              <p:cNvSpPr>
                <a:spLocks noChangeArrowheads="1"/>
              </p:cNvSpPr>
              <p:nvPr/>
            </p:nvSpPr>
            <p:spPr bwMode="auto">
              <a:xfrm>
                <a:off x="1920" y="2655"/>
                <a:ext cx="10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rtl="0" eaLnBrk="0" hangingPunct="0"/>
                <a:r>
                  <a:rPr lang="en-US" sz="2000">
                    <a:solidFill>
                      <a:schemeClr val="accent2"/>
                    </a:solidFill>
                    <a:latin typeface="Trebuchet MS" pitchFamily="34" charset="0"/>
                    <a:cs typeface="Arial" pitchFamily="34" charset="0"/>
                  </a:rPr>
                  <a:t>f(n)</a:t>
                </a:r>
                <a:r>
                  <a:rPr lang="en-US" sz="2000">
                    <a:latin typeface="Times New Roman" pitchFamily="18" charset="0"/>
                    <a:cs typeface="Arial" pitchFamily="34" charset="0"/>
                  </a:rPr>
                  <a:t> is </a:t>
                </a:r>
                <a:r>
                  <a:rPr lang="en-US" sz="2000">
                    <a:solidFill>
                      <a:schemeClr val="accent2"/>
                    </a:solidFill>
                    <a:latin typeface="Times New Roman" pitchFamily="18" charset="0"/>
                    <a:cs typeface="Arial" pitchFamily="34" charset="0"/>
                    <a:sym typeface="Symbol" pitchFamily="18" charset="2"/>
                  </a:rPr>
                  <a:t></a:t>
                </a:r>
                <a:r>
                  <a:rPr lang="en-US" sz="2000">
                    <a:solidFill>
                      <a:schemeClr val="accent2"/>
                    </a:solidFill>
                    <a:latin typeface="Trebuchet MS" pitchFamily="34" charset="0"/>
                    <a:cs typeface="Arial" pitchFamily="34" charset="0"/>
                  </a:rPr>
                  <a:t>(g(n))</a:t>
                </a:r>
              </a:p>
            </p:txBody>
          </p:sp>
        </p:grpSp>
        <p:sp>
          <p:nvSpPr>
            <p:cNvPr id="35847" name="Line 37"/>
            <p:cNvSpPr>
              <a:spLocks noChangeShapeType="1"/>
            </p:cNvSpPr>
            <p:nvPr/>
          </p:nvSpPr>
          <p:spPr bwMode="auto">
            <a:xfrm>
              <a:off x="972" y="3182"/>
              <a:ext cx="0" cy="768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fa-IR"/>
            </a:p>
          </p:txBody>
        </p:sp>
        <p:sp>
          <p:nvSpPr>
            <p:cNvPr id="35848" name="Text Box 38"/>
            <p:cNvSpPr txBox="1">
              <a:spLocks noChangeArrowheads="1"/>
            </p:cNvSpPr>
            <p:nvPr/>
          </p:nvSpPr>
          <p:spPr bwMode="auto">
            <a:xfrm>
              <a:off x="864" y="3926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0" eaLnBrk="0" hangingPunct="0">
                <a:spcBef>
                  <a:spcPct val="50000"/>
                </a:spcBef>
              </a:pPr>
              <a:r>
                <a:rPr lang="en-US" sz="2000">
                  <a:solidFill>
                    <a:schemeClr val="bg2"/>
                  </a:solidFill>
                  <a:latin typeface="Trebuchet MS" pitchFamily="34" charset="0"/>
                  <a:cs typeface="Arial" pitchFamily="34" charset="0"/>
                </a:rPr>
                <a:t>N</a:t>
              </a:r>
            </a:p>
          </p:txBody>
        </p:sp>
      </p:grpSp>
      <p:sp>
        <p:nvSpPr>
          <p:cNvPr id="358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مقايسه </a:t>
            </a:r>
            <a:r>
              <a:rPr lang="en-US"/>
              <a:t>O، </a:t>
            </a:r>
            <a:r>
              <a:rPr lang="el-GR"/>
              <a:t>Ω</a:t>
            </a:r>
            <a:r>
              <a:rPr lang="en-US"/>
              <a:t> ، </a:t>
            </a:r>
            <a:r>
              <a:rPr lang="el-GR"/>
              <a:t>Θ</a:t>
            </a:r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188B71F-0457-5B1A-7A2F-21BF0953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4DA1056-5B0F-E67D-052C-96EF9FC9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6D8D3-6DCB-421E-A373-42372F1EF4B5}" type="slidenum">
              <a:rPr lang="ar-SA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مقايسه توابع رشد</a:t>
            </a:r>
          </a:p>
        </p:txBody>
      </p:sp>
      <p:pic>
        <p:nvPicPr>
          <p:cNvPr id="37891" name="Picture 4" descr="figur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536" b="5733"/>
          <a:stretch>
            <a:fillRect/>
          </a:stretch>
        </p:blipFill>
        <p:spPr bwMode="auto">
          <a:xfrm>
            <a:off x="742950" y="736600"/>
            <a:ext cx="6153150" cy="58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8832040-26A6-1980-2FBF-3B101D89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6E363A8-0949-1001-AAC9-A5550387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6D8D3-6DCB-421E-A373-42372F1EF4B5}" type="slidenum">
              <a:rPr lang="ar-SA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200" smtClean="0"/>
              <a:t>روابط بين نمادهاي مختلف</a:t>
            </a:r>
            <a:endParaRPr lang="en-US" altLang="en-US" sz="320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Θ(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 and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Θ(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fa-IR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fa-IR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Θ(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)),</a:t>
            </a:r>
            <a:endParaRPr lang="fa-IR" alt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 and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)),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Ω(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 and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Ω(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Ω(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)),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 and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)),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 and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)).</a:t>
            </a:r>
            <a:endParaRPr lang="fa-IR" alt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fa-IR" alt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dirty="0" smtClean="0"/>
              <a:t>f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)=Θ(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)),</a:t>
            </a:r>
            <a:r>
              <a:rPr lang="en-US" altLang="en-US" dirty="0" smtClean="0">
                <a:sym typeface="Wingdings" pitchFamily="2" charset="2"/>
              </a:rPr>
              <a:t>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)=</a:t>
            </a:r>
            <a:r>
              <a:rPr lang="en-US" altLang="en-US" i="1" dirty="0" smtClean="0"/>
              <a:t>O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)),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)=Ω(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)).</a:t>
            </a:r>
            <a:endParaRPr lang="fa-IR" altLang="en-US" dirty="0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dirty="0" smtClean="0"/>
              <a:t>f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= Θ(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)) </a:t>
            </a:r>
            <a:r>
              <a:rPr lang="en-US" altLang="en-US" dirty="0" smtClean="0">
                <a:sym typeface="Wingdings" pitchFamily="2" charset="2"/>
              </a:rPr>
              <a:t> 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= Θ(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)).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dirty="0" smtClean="0"/>
              <a:t>f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= </a:t>
            </a:r>
            <a:r>
              <a:rPr lang="en-US" altLang="en-US" i="1" dirty="0" smtClean="0"/>
              <a:t>O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))</a:t>
            </a:r>
            <a:r>
              <a:rPr lang="en-US" altLang="en-US" dirty="0" smtClean="0">
                <a:sym typeface="Wingdings" pitchFamily="2" charset="2"/>
              </a:rPr>
              <a:t>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= Ω(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)),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dirty="0" smtClean="0"/>
              <a:t>f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= </a:t>
            </a:r>
            <a:r>
              <a:rPr lang="en-US" altLang="en-US" i="1" dirty="0" smtClean="0"/>
              <a:t>o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))</a:t>
            </a:r>
            <a:r>
              <a:rPr lang="en-US" altLang="en-US" dirty="0" smtClean="0">
                <a:sym typeface="Wingdings" pitchFamily="2" charset="2"/>
              </a:rPr>
              <a:t>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= </a:t>
            </a:r>
            <a:r>
              <a:rPr lang="en-US" altLang="en-US" i="1" dirty="0" smtClean="0"/>
              <a:t>ω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22036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پيچيدگي الگوريتم ها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293675-0AA1-48A0-82EF-5A731A9D4428}" type="slidenum">
              <a:rPr lang="ar-SA" smtClean="0"/>
              <a:pPr/>
              <a:t>45</a:t>
            </a:fld>
            <a:endParaRPr lang="en-US"/>
          </a:p>
        </p:txBody>
      </p:sp>
      <p:sp>
        <p:nvSpPr>
          <p:cNvPr id="38917" name="Content Placeholder 8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62607" y="1582737"/>
            <a:ext cx="8247993" cy="5644622"/>
          </a:xfrm>
        </p:spPr>
        <p:txBody>
          <a:bodyPr wrap="square">
            <a:spAutoFit/>
          </a:bodyPr>
          <a:lstStyle/>
          <a:p>
            <a:r>
              <a:rPr lang="fa-IR" sz="2800" dirty="0"/>
              <a:t>فرض کنيد مي خواهيم عضوهاي آرايه ي </a:t>
            </a:r>
            <a:r>
              <a:rPr lang="en-US" sz="2800" dirty="0"/>
              <a:t>a</a:t>
            </a:r>
            <a:r>
              <a:rPr lang="fa-IR" sz="2800" dirty="0"/>
              <a:t> با </a:t>
            </a:r>
            <a:r>
              <a:rPr lang="en-US" sz="2800" dirty="0"/>
              <a:t>n</a:t>
            </a:r>
            <a:r>
              <a:rPr lang="fa-IR" sz="2800" dirty="0"/>
              <a:t> عضو را براي پيدا کردن </a:t>
            </a:r>
            <a:r>
              <a:rPr lang="en-US" sz="2800" dirty="0"/>
              <a:t>x</a:t>
            </a:r>
            <a:r>
              <a:rPr lang="fa-IR" sz="2800" dirty="0"/>
              <a:t> جستجو کنيم مي خواهيم بدانيم چگونه زمان اجرا با تغيير </a:t>
            </a:r>
            <a:r>
              <a:rPr lang="en-US" sz="2800" dirty="0"/>
              <a:t>n</a:t>
            </a:r>
            <a:r>
              <a:rPr lang="fa-IR" sz="2800" dirty="0"/>
              <a:t> تغيير مي کند پارامتر </a:t>
            </a:r>
            <a:r>
              <a:rPr lang="en-US" sz="2800" dirty="0"/>
              <a:t>n</a:t>
            </a:r>
            <a:r>
              <a:rPr lang="fa-IR" sz="2800" dirty="0"/>
              <a:t> نامناسب و ناکافي است، براي يک مقدار </a:t>
            </a:r>
            <a:r>
              <a:rPr lang="en-US" sz="2800" dirty="0"/>
              <a:t>n</a:t>
            </a:r>
            <a:r>
              <a:rPr lang="fa-IR" sz="2800" dirty="0"/>
              <a:t> شمار مراحل برپايه ي موقعيت </a:t>
            </a:r>
            <a:r>
              <a:rPr lang="en-US" sz="2800" dirty="0"/>
              <a:t>x</a:t>
            </a:r>
            <a:r>
              <a:rPr lang="fa-IR" sz="2800" dirty="0"/>
              <a:t> در آرايه ي </a:t>
            </a:r>
            <a:r>
              <a:rPr lang="en-US" sz="2800" dirty="0"/>
              <a:t>a</a:t>
            </a:r>
            <a:r>
              <a:rPr lang="fa-IR" sz="2800" dirty="0"/>
              <a:t> تغيير مي کند، براي رهايي از اين مشکل سه نوع شمار مراحل تعريف شده است:</a:t>
            </a:r>
          </a:p>
          <a:p>
            <a:pPr lvl="1">
              <a:buClr>
                <a:srgbClr val="F70303"/>
              </a:buClr>
              <a:buFont typeface="Wingdings" pitchFamily="2" charset="2"/>
              <a:buChar char="ü"/>
            </a:pPr>
            <a:r>
              <a:rPr lang="fa-IR" sz="2400" dirty="0"/>
              <a:t>بهترين حالت </a:t>
            </a:r>
          </a:p>
          <a:p>
            <a:pPr lvl="1">
              <a:buClr>
                <a:srgbClr val="F70303"/>
              </a:buClr>
              <a:buFont typeface="Wingdings" pitchFamily="2" charset="2"/>
              <a:buChar char="ü"/>
            </a:pPr>
            <a:endParaRPr lang="fa-IR" sz="2400" dirty="0"/>
          </a:p>
          <a:p>
            <a:pPr lvl="1">
              <a:buClr>
                <a:srgbClr val="F70303"/>
              </a:buClr>
              <a:buFont typeface="Wingdings" pitchFamily="2" charset="2"/>
              <a:buChar char="ü"/>
            </a:pPr>
            <a:r>
              <a:rPr lang="fa-IR" sz="2400" dirty="0"/>
              <a:t>بدترين حالت</a:t>
            </a:r>
          </a:p>
          <a:p>
            <a:pPr lvl="1">
              <a:buClr>
                <a:srgbClr val="F70303"/>
              </a:buClr>
              <a:buFont typeface="Wingdings" pitchFamily="2" charset="2"/>
              <a:buChar char="ü"/>
            </a:pPr>
            <a:endParaRPr lang="fa-IR" sz="2400" dirty="0"/>
          </a:p>
          <a:p>
            <a:pPr lvl="1">
              <a:buClr>
                <a:srgbClr val="F70303"/>
              </a:buClr>
              <a:buFont typeface="Wingdings" pitchFamily="2" charset="2"/>
              <a:buChar char="ü"/>
            </a:pPr>
            <a:r>
              <a:rPr lang="fa-IR" sz="2400" dirty="0"/>
              <a:t>حالت ميانگين</a:t>
            </a:r>
          </a:p>
          <a:p>
            <a:endParaRPr lang="fa-IR" sz="2800" dirty="0"/>
          </a:p>
          <a:p>
            <a:endParaRPr lang="fa-I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743604" y="184913"/>
            <a:ext cx="7772400" cy="477235"/>
          </a:xfrm>
        </p:spPr>
        <p:txBody>
          <a:bodyPr/>
          <a:lstStyle/>
          <a:p>
            <a:r>
              <a:rPr lang="fa-IR" dirty="0"/>
              <a:t>مثال الگوريتم جستجوي دودويي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694072-A4C2-4ABF-BD26-C9C4F159698D}" type="slidenum">
              <a:rPr lang="ar-SA" smtClean="0"/>
              <a:pPr/>
              <a:t>46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137" y="1004630"/>
            <a:ext cx="8403021" cy="5170646"/>
          </a:xfrm>
          <a:prstGeom prst="rect">
            <a:avLst/>
          </a:prstGeom>
          <a:noFill/>
        </p:spPr>
        <p:txBody>
          <a:bodyPr wrap="square" rtlCol="1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fa-IR" b="1" kern="0" dirty="0">
              <a:solidFill>
                <a:srgbClr val="000000"/>
              </a:solidFill>
            </a:endParaRP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 err="1">
                <a:solidFill>
                  <a:srgbClr val="000000"/>
                </a:solidFill>
                <a:cs typeface="Tahoma" pitchFamily="34" charset="0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cs typeface="Tahoma" pitchFamily="34" charset="0"/>
              </a:rPr>
              <a:t> </a:t>
            </a:r>
            <a:r>
              <a:rPr lang="en-US" sz="2000" b="1" kern="0" dirty="0" err="1">
                <a:solidFill>
                  <a:srgbClr val="000000"/>
                </a:solidFill>
                <a:cs typeface="Tahoma" pitchFamily="34" charset="0"/>
              </a:rPr>
              <a:t>binsearch</a:t>
            </a:r>
            <a:r>
              <a:rPr lang="en-US" sz="2000" b="1" kern="0" dirty="0">
                <a:solidFill>
                  <a:srgbClr val="000000"/>
                </a:solidFill>
                <a:cs typeface="Tahoma" pitchFamily="34" charset="0"/>
              </a:rPr>
              <a:t> ( </a:t>
            </a:r>
            <a:r>
              <a:rPr lang="en-US" sz="2000" b="1" kern="0" dirty="0" err="1">
                <a:solidFill>
                  <a:srgbClr val="000000"/>
                </a:solidFill>
                <a:cs typeface="Tahoma" pitchFamily="34" charset="0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cs typeface="Tahoma" pitchFamily="34" charset="0"/>
              </a:rPr>
              <a:t>  list [ ] ، </a:t>
            </a:r>
            <a:r>
              <a:rPr lang="en-US" sz="2000" b="1" kern="0" dirty="0" err="1">
                <a:solidFill>
                  <a:srgbClr val="000000"/>
                </a:solidFill>
                <a:cs typeface="Tahoma" pitchFamily="34" charset="0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cs typeface="Tahoma" pitchFamily="34" charset="0"/>
              </a:rPr>
              <a:t>  </a:t>
            </a:r>
            <a:r>
              <a:rPr lang="en-US" sz="2000" b="1" kern="0" dirty="0" err="1">
                <a:solidFill>
                  <a:srgbClr val="000000"/>
                </a:solidFill>
                <a:cs typeface="Tahoma" pitchFamily="34" charset="0"/>
              </a:rPr>
              <a:t>searchnum</a:t>
            </a:r>
            <a:r>
              <a:rPr lang="en-US" sz="2000" b="1" kern="0" dirty="0">
                <a:solidFill>
                  <a:srgbClr val="000000"/>
                </a:solidFill>
                <a:cs typeface="Tahoma" pitchFamily="34" charset="0"/>
              </a:rPr>
              <a:t> ، </a:t>
            </a:r>
            <a:r>
              <a:rPr lang="en-US" sz="2000" b="1" kern="0" dirty="0" err="1">
                <a:solidFill>
                  <a:srgbClr val="000000"/>
                </a:solidFill>
                <a:cs typeface="Tahoma" pitchFamily="34" charset="0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cs typeface="Tahoma" pitchFamily="34" charset="0"/>
              </a:rPr>
              <a:t>  n)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000000"/>
                </a:solidFill>
                <a:cs typeface="Tahoma" pitchFamily="34" charset="0"/>
              </a:rPr>
              <a:t>{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000000"/>
                </a:solidFill>
                <a:cs typeface="Tahoma" pitchFamily="34" charset="0"/>
              </a:rPr>
              <a:t>/* search  list [0] &lt;=  list [1] &lt;=  … &lt;=list [ n-1 ]  for  </a:t>
            </a:r>
            <a:r>
              <a:rPr lang="en-US" sz="2000" b="1" kern="0" dirty="0" err="1">
                <a:solidFill>
                  <a:srgbClr val="000000"/>
                </a:solidFill>
                <a:cs typeface="Tahoma" pitchFamily="34" charset="0"/>
              </a:rPr>
              <a:t>searchnum</a:t>
            </a:r>
            <a:r>
              <a:rPr lang="en-US" sz="2000" b="1" kern="0" dirty="0">
                <a:solidFill>
                  <a:srgbClr val="000000"/>
                </a:solidFill>
                <a:cs typeface="Tahoma" pitchFamily="34" charset="0"/>
              </a:rPr>
              <a:t>  Return  its  position  if  found . Otherwise  return  -1  */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000000"/>
                </a:solidFill>
                <a:cs typeface="Tahoma" pitchFamily="34" charset="0"/>
              </a:rPr>
              <a:t>	for  (</a:t>
            </a:r>
            <a:r>
              <a:rPr lang="en-US" sz="2000" b="1" kern="0" dirty="0" err="1">
                <a:solidFill>
                  <a:srgbClr val="000000"/>
                </a:solidFill>
                <a:cs typeface="Tahoma" pitchFamily="34" charset="0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cs typeface="Tahoma" pitchFamily="34" charset="0"/>
              </a:rPr>
              <a:t> left=0, right=n-1;    left&lt;=right;   )  {	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000000"/>
                </a:solidFill>
                <a:cs typeface="Tahoma" pitchFamily="34" charset="0"/>
              </a:rPr>
              <a:t>		</a:t>
            </a:r>
            <a:r>
              <a:rPr lang="en-US" sz="2000" b="1" kern="0" dirty="0" err="1">
                <a:solidFill>
                  <a:srgbClr val="000000"/>
                </a:solidFill>
                <a:cs typeface="Tahoma" pitchFamily="34" charset="0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cs typeface="Tahoma" pitchFamily="34" charset="0"/>
              </a:rPr>
              <a:t> middle = ( left + right ) / 2 ;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000000"/>
                </a:solidFill>
                <a:cs typeface="Tahoma" pitchFamily="34" charset="0"/>
              </a:rPr>
              <a:t>		switch  ( COMPARE ( list [ middle ] ، </a:t>
            </a:r>
            <a:r>
              <a:rPr lang="en-US" sz="2000" b="1" kern="0" dirty="0" err="1">
                <a:solidFill>
                  <a:srgbClr val="000000"/>
                </a:solidFill>
                <a:cs typeface="Tahoma" pitchFamily="34" charset="0"/>
              </a:rPr>
              <a:t>searchnum</a:t>
            </a:r>
            <a:r>
              <a:rPr lang="en-US" sz="2000" b="1" kern="0" dirty="0">
                <a:solidFill>
                  <a:srgbClr val="000000"/>
                </a:solidFill>
                <a:cs typeface="Tahoma" pitchFamily="34" charset="0"/>
              </a:rPr>
              <a:t> ))  {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000000"/>
                </a:solidFill>
                <a:cs typeface="Tahoma" pitchFamily="34" charset="0"/>
              </a:rPr>
              <a:t>	 		case -1 :  left= middle +1; break; 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000000"/>
                </a:solidFill>
                <a:cs typeface="Tahoma" pitchFamily="34" charset="0"/>
              </a:rPr>
              <a:t>			case 0 :  return  middle ;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000000"/>
                </a:solidFill>
                <a:cs typeface="Tahoma" pitchFamily="34" charset="0"/>
              </a:rPr>
              <a:t>			case 1 :  right=middle -1; break;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000000"/>
                </a:solidFill>
                <a:cs typeface="Tahoma" pitchFamily="34" charset="0"/>
              </a:rPr>
              <a:t>		}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000000"/>
                </a:solidFill>
                <a:cs typeface="Tahoma" pitchFamily="34" charset="0"/>
              </a:rPr>
              <a:t>	}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000000"/>
                </a:solidFill>
                <a:cs typeface="Tahoma" pitchFamily="34" charset="0"/>
              </a:rPr>
              <a:t>	return  -1 ; //not found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000000"/>
                </a:solidFill>
                <a:cs typeface="Tahoma" pitchFamily="34" charset="0"/>
              </a:rPr>
              <a:t>}</a:t>
            </a:r>
            <a:endParaRPr lang="fa-IR" sz="1100" b="1" kern="0" dirty="0">
              <a:solidFill>
                <a:srgbClr val="000000"/>
              </a:solidFill>
              <a:cs typeface="B Roy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838200" y="232211"/>
            <a:ext cx="7772400" cy="445704"/>
          </a:xfrm>
        </p:spPr>
        <p:txBody>
          <a:bodyPr/>
          <a:lstStyle/>
          <a:p>
            <a:r>
              <a:rPr lang="fa-IR" dirty="0"/>
              <a:t>مثال الگوريتم جستجوي دودويي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D59B47-BCE4-49FD-9FE3-BBB768776D82}" type="slidenum">
              <a:rPr lang="ar-SA" smtClean="0"/>
              <a:pPr/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762014"/>
            <a:ext cx="8382000" cy="5647700"/>
          </a:xfrm>
          <a:prstGeom prst="rect">
            <a:avLst/>
          </a:prstGeom>
          <a:noFill/>
        </p:spPr>
        <p:txBody>
          <a:bodyPr wrap="square" rtlCol="1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fa-IR" sz="1900" b="1" kern="0" dirty="0" smtClean="0">
              <a:solidFill>
                <a:srgbClr val="0070C0"/>
              </a:solidFill>
              <a:cs typeface="+mj-cs"/>
            </a:endParaRP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b="1" kern="0" dirty="0" err="1" smtClean="0">
                <a:solidFill>
                  <a:sysClr val="windowText" lastClr="000000"/>
                </a:solidFill>
                <a:cs typeface="+mj-cs"/>
              </a:rPr>
              <a:t>int</a:t>
            </a: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 </a:t>
            </a:r>
            <a:r>
              <a:rPr lang="en-US" sz="1900" b="1" kern="0" dirty="0" err="1" smtClean="0">
                <a:solidFill>
                  <a:sysClr val="windowText" lastClr="000000"/>
                </a:solidFill>
                <a:cs typeface="+mj-cs"/>
              </a:rPr>
              <a:t>binsearch</a:t>
            </a: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 ( </a:t>
            </a:r>
            <a:r>
              <a:rPr lang="en-US" sz="1900" b="1" kern="0" dirty="0" err="1" smtClean="0">
                <a:solidFill>
                  <a:sysClr val="windowText" lastClr="000000"/>
                </a:solidFill>
                <a:cs typeface="+mj-cs"/>
              </a:rPr>
              <a:t>int</a:t>
            </a: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  list [ ] ، </a:t>
            </a:r>
            <a:r>
              <a:rPr lang="en-US" sz="1900" b="1" kern="0" dirty="0" err="1" smtClean="0">
                <a:solidFill>
                  <a:sysClr val="windowText" lastClr="000000"/>
                </a:solidFill>
                <a:cs typeface="+mj-cs"/>
              </a:rPr>
              <a:t>int</a:t>
            </a: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  </a:t>
            </a:r>
            <a:r>
              <a:rPr lang="en-US" sz="1900" b="1" kern="0" dirty="0" err="1" smtClean="0">
                <a:solidFill>
                  <a:sysClr val="windowText" lastClr="000000"/>
                </a:solidFill>
                <a:cs typeface="+mj-cs"/>
              </a:rPr>
              <a:t>searchnum</a:t>
            </a: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 ، </a:t>
            </a:r>
            <a:r>
              <a:rPr lang="en-US" sz="1900" b="1" kern="0" dirty="0" err="1" smtClean="0">
                <a:solidFill>
                  <a:sysClr val="windowText" lastClr="000000"/>
                </a:solidFill>
                <a:cs typeface="+mj-cs"/>
              </a:rPr>
              <a:t>int</a:t>
            </a: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  left ، </a:t>
            </a:r>
            <a:r>
              <a:rPr lang="en-US" sz="1900" b="1" kern="0" dirty="0" err="1" smtClean="0">
                <a:solidFill>
                  <a:sysClr val="windowText" lastClr="000000"/>
                </a:solidFill>
                <a:cs typeface="+mj-cs"/>
              </a:rPr>
              <a:t>int</a:t>
            </a: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  right )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{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/* search  list [0] &lt;=  list [1] &lt;=  … &lt;=list [ n-1 ]  for  </a:t>
            </a:r>
            <a:r>
              <a:rPr lang="en-US" sz="1900" b="1" kern="0" dirty="0" err="1" smtClean="0">
                <a:solidFill>
                  <a:sysClr val="windowText" lastClr="000000"/>
                </a:solidFill>
                <a:cs typeface="+mj-cs"/>
              </a:rPr>
              <a:t>searchnum</a:t>
            </a: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  Return  its  position  if  found . Otherwise  return  -1  */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	</a:t>
            </a:r>
            <a:r>
              <a:rPr lang="en-US" sz="1900" b="1" kern="0" dirty="0" err="1" smtClean="0">
                <a:solidFill>
                  <a:sysClr val="windowText" lastClr="000000"/>
                </a:solidFill>
                <a:cs typeface="+mj-cs"/>
              </a:rPr>
              <a:t>int</a:t>
            </a: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  middle ;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	if (left &lt;= right )  {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		middle = ( left + right ) / 2 ;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		switch  ( COMPARE ( list [ middle ] ، </a:t>
            </a:r>
            <a:r>
              <a:rPr lang="en-US" sz="1900" b="1" kern="0" dirty="0" err="1" smtClean="0">
                <a:solidFill>
                  <a:sysClr val="windowText" lastClr="000000"/>
                </a:solidFill>
                <a:cs typeface="+mj-cs"/>
              </a:rPr>
              <a:t>searchnum</a:t>
            </a: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 ))  {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	 		case -1 :  return </a:t>
            </a:r>
            <a:r>
              <a:rPr lang="en-US" sz="1900" b="1" kern="0" dirty="0" err="1" smtClean="0">
                <a:solidFill>
                  <a:sysClr val="windowText" lastClr="000000"/>
                </a:solidFill>
                <a:cs typeface="+mj-cs"/>
              </a:rPr>
              <a:t>binsearch</a:t>
            </a: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 ( list ، </a:t>
            </a:r>
            <a:r>
              <a:rPr lang="en-US" sz="1900" b="1" kern="0" dirty="0" err="1" smtClean="0">
                <a:solidFill>
                  <a:sysClr val="windowText" lastClr="000000"/>
                </a:solidFill>
                <a:cs typeface="+mj-cs"/>
              </a:rPr>
              <a:t>searchnum</a:t>
            </a: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 ، 					middle +1 ، right ); 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			case 0 :  return  middle ;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			case 1 :  return </a:t>
            </a:r>
            <a:r>
              <a:rPr lang="en-US" sz="1900" b="1" kern="0" dirty="0" err="1" smtClean="0">
                <a:solidFill>
                  <a:sysClr val="windowText" lastClr="000000"/>
                </a:solidFill>
                <a:cs typeface="+mj-cs"/>
              </a:rPr>
              <a:t>binsearch</a:t>
            </a: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 ( list ، </a:t>
            </a:r>
            <a:r>
              <a:rPr lang="en-US" sz="1900" b="1" kern="0" dirty="0" err="1" smtClean="0">
                <a:solidFill>
                  <a:sysClr val="windowText" lastClr="000000"/>
                </a:solidFill>
                <a:cs typeface="+mj-cs"/>
              </a:rPr>
              <a:t>searchnum</a:t>
            </a: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 ، left ، 					middle -1 ) ;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		}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	}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	return  -1 ;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b="1" kern="0" dirty="0" smtClean="0">
                <a:solidFill>
                  <a:sysClr val="windowText" lastClr="000000"/>
                </a:solidFill>
                <a:cs typeface="+mj-cs"/>
              </a:rPr>
              <a:t>}</a:t>
            </a:r>
            <a:endParaRPr lang="fa-IR" sz="1900" b="1" kern="0" dirty="0">
              <a:solidFill>
                <a:sysClr val="windowText" lastClr="000000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F1E229-2212-777C-5DC9-A45B6222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40" y="295275"/>
            <a:ext cx="7772400" cy="824077"/>
          </a:xfrm>
        </p:spPr>
        <p:txBody>
          <a:bodyPr/>
          <a:lstStyle/>
          <a:p>
            <a:r>
              <a:rPr lang="en-US" dirty="0"/>
              <a:t>Linear Search VS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C56D40-FCD7-9355-B8B5-313C38377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905000"/>
            <a:ext cx="8218714" cy="4435510"/>
          </a:xfrm>
        </p:spPr>
        <p:txBody>
          <a:bodyPr/>
          <a:lstStyle/>
          <a:p>
            <a:r>
              <a:rPr lang="fa-IR" dirty="0"/>
              <a:t>فرض کنید آرایه مرتب زیر را داریم و میخواهیم عنصر 7.5 را در آن بیابیم. تعداد مقایسه ها را برای هر الگوریتم پیدا کنید.</a:t>
            </a:r>
          </a:p>
          <a:p>
            <a:pPr algn="l" rtl="0"/>
            <a:r>
              <a:rPr lang="en-US" dirty="0"/>
              <a:t>A=[1,2,4,5,7,8,9]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marL="2743200" lvl="6" indent="0" algn="l" rtl="0">
              <a:buNone/>
            </a:pPr>
            <a:r>
              <a:rPr lang="en-US" dirty="0"/>
              <a:t>	O(n)			O(log(n))</a:t>
            </a:r>
          </a:p>
          <a:p>
            <a:pPr algn="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79358FA-2738-012B-90B8-4BE178AD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9FFBE38-E2B0-4497-B9D2-5964B7C9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6D8D3-6DCB-421E-A373-42372F1EF4B5}" type="slidenum">
              <a:rPr lang="ar-SA" smtClean="0"/>
              <a:pPr>
                <a:defRPr/>
              </a:pPr>
              <a:t>48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1B7D31F9-7C4D-6A9C-3186-E8CB8119C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76708"/>
              </p:ext>
            </p:extLst>
          </p:nvPr>
        </p:nvGraphicFramePr>
        <p:xfrm>
          <a:off x="170823" y="3878943"/>
          <a:ext cx="887269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0202">
                  <a:extLst>
                    <a:ext uri="{9D8B030D-6E8A-4147-A177-3AD203B41FA5}">
                      <a16:colId xmlns="" xmlns:a16="http://schemas.microsoft.com/office/drawing/2014/main" val="839716236"/>
                    </a:ext>
                  </a:extLst>
                </a:gridCol>
                <a:gridCol w="3475387">
                  <a:extLst>
                    <a:ext uri="{9D8B030D-6E8A-4147-A177-3AD203B41FA5}">
                      <a16:colId xmlns="" xmlns:a16="http://schemas.microsoft.com/office/drawing/2014/main" val="3838021433"/>
                    </a:ext>
                  </a:extLst>
                </a:gridCol>
                <a:gridCol w="3067103">
                  <a:extLst>
                    <a:ext uri="{9D8B030D-6E8A-4147-A177-3AD203B41FA5}">
                      <a16:colId xmlns="" xmlns:a16="http://schemas.microsoft.com/office/drawing/2014/main" val="4080662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203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748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(1+2+3+4+5+6+7)/7=4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(3+2+3+1+3+2+3)/7=2.4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816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1049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363977-20D2-495A-83F9-3E748BE57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7255"/>
            <a:ext cx="7772400" cy="1692166"/>
          </a:xfrm>
        </p:spPr>
        <p:txBody>
          <a:bodyPr/>
          <a:lstStyle/>
          <a:p>
            <a:pPr marL="0" indent="0" algn="l" rtl="0">
              <a:buNone/>
            </a:pPr>
            <a:r>
              <a:rPr lang="en-US" sz="2800" dirty="0"/>
              <a:t>int test(int n){</a:t>
            </a:r>
          </a:p>
          <a:p>
            <a:pPr marL="0" indent="0" algn="l" rtl="0">
              <a:buNone/>
            </a:pPr>
            <a:r>
              <a:rPr lang="en-US" sz="2800" dirty="0"/>
              <a:t>if (n&lt;=1) return 1;</a:t>
            </a:r>
          </a:p>
          <a:p>
            <a:pPr marL="0" indent="0" algn="l" rtl="0">
              <a:buNone/>
            </a:pPr>
            <a:r>
              <a:rPr lang="en-US" sz="2800" dirty="0"/>
              <a:t>else return (1+test(n/2));}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065EDC9-86D7-EEF0-C868-F83E0CCE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7B03F98-7838-0437-141F-031EBC80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6D8D3-6DCB-421E-A373-42372F1EF4B5}" type="slidenum">
              <a:rPr lang="ar-SA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B08F943-A4A2-9F68-08CE-75420A7F6C9E}"/>
              </a:ext>
            </a:extLst>
          </p:cNvPr>
          <p:cNvSpPr txBox="1">
            <a:spLocks/>
          </p:cNvSpPr>
          <p:nvPr/>
        </p:nvSpPr>
        <p:spPr bwMode="auto">
          <a:xfrm>
            <a:off x="838200" y="2783393"/>
            <a:ext cx="7772400" cy="2971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>
                <a:solidFill>
                  <a:srgbClr val="0034DC"/>
                </a:solidFill>
                <a:latin typeface="+mn-lt"/>
                <a:ea typeface="+mn-ea"/>
                <a:cs typeface="B Nazanin" panose="00000400000000000000" pitchFamily="2" charset="-78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cs typeface="B Nazanin" panose="00000400000000000000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B Nazanin" panose="00000400000000000000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B Nazanin" panose="00000400000000000000" pitchFamily="2" charset="-78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B Nazanin" panose="00000400000000000000" pitchFamily="2" charset="-78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l" rtl="0">
              <a:buFontTx/>
              <a:buNone/>
            </a:pPr>
            <a:r>
              <a:rPr lang="en-US" sz="2800" kern="0" dirty="0"/>
              <a:t>T(n)=T(n/2)+c = T(n/4)+2c = T(n/8)+3c</a:t>
            </a:r>
          </a:p>
          <a:p>
            <a:pPr marL="0" indent="0" algn="l" rtl="0">
              <a:buFontTx/>
              <a:buNone/>
            </a:pPr>
            <a:r>
              <a:rPr lang="en-US" sz="2800" kern="0" dirty="0"/>
              <a:t>T(n)=T(n/(2</a:t>
            </a:r>
            <a:r>
              <a:rPr lang="en-US" sz="2800" kern="0" baseline="30000" dirty="0"/>
              <a:t>k</a:t>
            </a:r>
            <a:r>
              <a:rPr lang="en-US" sz="2800" kern="0" dirty="0"/>
              <a:t>))+kc</a:t>
            </a:r>
          </a:p>
          <a:p>
            <a:pPr marL="0" indent="0" algn="l" rtl="0">
              <a:buFontTx/>
              <a:buNone/>
            </a:pPr>
            <a:endParaRPr lang="en-US" sz="2800" kern="0" dirty="0"/>
          </a:p>
          <a:p>
            <a:pPr marL="0" indent="0" algn="l" rtl="0">
              <a:buFontTx/>
              <a:buNone/>
            </a:pPr>
            <a:r>
              <a:rPr lang="en-US" sz="2800" kern="0" dirty="0"/>
              <a:t>T(1)=1→n/(2</a:t>
            </a:r>
            <a:r>
              <a:rPr lang="en-US" sz="2800" kern="0" baseline="30000" dirty="0"/>
              <a:t>k</a:t>
            </a:r>
            <a:r>
              <a:rPr lang="en-US" sz="2800" kern="0" dirty="0"/>
              <a:t>)=1→k=log(n)</a:t>
            </a:r>
          </a:p>
          <a:p>
            <a:pPr marL="0" indent="0" algn="l" rtl="0">
              <a:buNone/>
            </a:pPr>
            <a:r>
              <a:rPr lang="en-US" sz="2800" kern="0" dirty="0"/>
              <a:t>T(n)=T(1)+c log(n) →T(n)=O(log(n))</a:t>
            </a:r>
          </a:p>
          <a:p>
            <a:pPr marL="0" indent="0" algn="l" rtl="0">
              <a:buFontTx/>
              <a:buNone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71611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295275"/>
            <a:ext cx="7772400" cy="808311"/>
          </a:xfrm>
        </p:spPr>
        <p:txBody>
          <a:bodyPr/>
          <a:lstStyle/>
          <a:p>
            <a:r>
              <a:rPr lang="fa-IR" dirty="0"/>
              <a:t>ساختمان داده 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481959"/>
            <a:ext cx="7772400" cy="4537841"/>
          </a:xfrm>
        </p:spPr>
        <p:txBody>
          <a:bodyPr/>
          <a:lstStyle/>
          <a:p>
            <a:r>
              <a:rPr lang="fa-IR" dirty="0"/>
              <a:t>چگونه برنامه هاي خوب و بهينه بنويسيم </a:t>
            </a:r>
          </a:p>
          <a:p>
            <a:pPr lvl="1"/>
            <a:r>
              <a:rPr lang="fa-IR" dirty="0"/>
              <a:t>چگونه از حافظه سيستم به نحو مطلوب استفاده نماييم</a:t>
            </a:r>
          </a:p>
          <a:p>
            <a:pPr lvl="1"/>
            <a:r>
              <a:rPr lang="fa-IR" dirty="0"/>
              <a:t>چگونه زمان اجراي برنامه ها را پايين بياوريم و سرعت اجراي آنها را بالا ببريم</a:t>
            </a:r>
          </a:p>
          <a:p>
            <a:r>
              <a:rPr lang="fa-IR" dirty="0"/>
              <a:t>تعريف: </a:t>
            </a:r>
          </a:p>
          <a:p>
            <a:pPr lvl="1"/>
            <a:r>
              <a:rPr lang="fa-IR" sz="2400" dirty="0"/>
              <a:t>ساختمان داده ها درسي است که هدف نهايي آن حل مساله سرعت اجرا و حافظه مصرفي الگوريتم ها است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2C5A6B-C68E-49C1-A52C-86C3934E234E}" type="slidenum">
              <a:rPr lang="ar-SA" smtClean="0"/>
              <a:pPr/>
              <a:t>5</a:t>
            </a:fld>
            <a:endParaRPr lang="en-US"/>
          </a:p>
        </p:txBody>
      </p:sp>
      <p:sp>
        <p:nvSpPr>
          <p:cNvPr id="6" name="Cloud Callout 5"/>
          <p:cNvSpPr/>
          <p:nvPr/>
        </p:nvSpPr>
        <p:spPr bwMode="auto">
          <a:xfrm rot="178281">
            <a:off x="140138" y="233526"/>
            <a:ext cx="3416300" cy="1195388"/>
          </a:xfrm>
          <a:prstGeom prst="cloudCallout">
            <a:avLst>
              <a:gd name="adj1" fmla="val 30143"/>
              <a:gd name="adj2" fmla="val 101861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1" anchor="ctr">
            <a:spAutoFit/>
          </a:bodyPr>
          <a:lstStyle/>
          <a:p>
            <a:pPr marL="457200" indent="-457200" algn="ctr" rtl="0">
              <a:spcBef>
                <a:spcPct val="50000"/>
              </a:spcBef>
              <a:buClr>
                <a:srgbClr val="A50021"/>
              </a:buClr>
              <a:defRPr/>
            </a:pPr>
            <a:r>
              <a:rPr 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 time </a:t>
            </a:r>
          </a:p>
          <a:p>
            <a:pPr marL="457200" indent="-457200" algn="ctr" rtl="0">
              <a:spcBef>
                <a:spcPct val="50000"/>
              </a:spcBef>
              <a:buClr>
                <a:srgbClr val="A50021"/>
              </a:buClr>
              <a:defRPr/>
            </a:pPr>
            <a:r>
              <a:rPr 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tradeoff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51C774DD-41F5-0F44-33A9-6FD6D118B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31E44A-8765-26B0-F9F7-A876C817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"/>
            <a:ext cx="7772400" cy="2188866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int test(int n){</a:t>
            </a:r>
          </a:p>
          <a:p>
            <a:pPr marL="0" indent="0" algn="l" rtl="0">
              <a:buNone/>
            </a:pPr>
            <a:r>
              <a:rPr lang="en-US" dirty="0"/>
              <a:t>if (n&lt;=1) return 1;</a:t>
            </a:r>
          </a:p>
          <a:p>
            <a:pPr marL="0" indent="0" algn="l" rtl="0">
              <a:buNone/>
            </a:pPr>
            <a:r>
              <a:rPr lang="en-US" dirty="0"/>
              <a:t>else return test(n-1);}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2EC8A4-C645-36CA-D1F3-84B7ABD0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E228523-FA30-A5D5-5B5D-5046F386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6D8D3-6DCB-421E-A373-42372F1EF4B5}" type="slidenum">
              <a:rPr lang="ar-SA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A7DCA9C1-F2C8-CBCD-BEF6-2649F931B0F1}"/>
              </a:ext>
            </a:extLst>
          </p:cNvPr>
          <p:cNvSpPr txBox="1">
            <a:spLocks/>
          </p:cNvSpPr>
          <p:nvPr/>
        </p:nvSpPr>
        <p:spPr bwMode="auto">
          <a:xfrm>
            <a:off x="838200" y="2783392"/>
            <a:ext cx="7772400" cy="407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>
                <a:solidFill>
                  <a:srgbClr val="0034DC"/>
                </a:solidFill>
                <a:latin typeface="+mn-lt"/>
                <a:ea typeface="+mn-ea"/>
                <a:cs typeface="B Nazanin" panose="00000400000000000000" pitchFamily="2" charset="-78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cs typeface="B Nazanin" panose="00000400000000000000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B Nazanin" panose="00000400000000000000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B Nazanin" panose="00000400000000000000" pitchFamily="2" charset="-78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B Nazanin" panose="00000400000000000000" pitchFamily="2" charset="-78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l" rtl="0">
              <a:buFontTx/>
              <a:buNone/>
            </a:pPr>
            <a:r>
              <a:rPr lang="en-US" kern="0" dirty="0"/>
              <a:t>T(n)=T(n-1)+c = T(n-2)+2c = T(n-3)+3c</a:t>
            </a:r>
          </a:p>
          <a:p>
            <a:pPr marL="0" indent="0" algn="l" rtl="0">
              <a:buFontTx/>
              <a:buNone/>
            </a:pPr>
            <a:r>
              <a:rPr lang="en-US" kern="0" dirty="0"/>
              <a:t>T(n)=T(n-k)+kc</a:t>
            </a:r>
          </a:p>
          <a:p>
            <a:pPr marL="0" indent="0" algn="l" rtl="0">
              <a:buFontTx/>
              <a:buNone/>
            </a:pPr>
            <a:endParaRPr lang="en-US" kern="0" dirty="0"/>
          </a:p>
          <a:p>
            <a:pPr marL="0" indent="0" algn="l" rtl="0">
              <a:buFontTx/>
              <a:buNone/>
            </a:pPr>
            <a:r>
              <a:rPr lang="en-US" kern="0" dirty="0"/>
              <a:t>T(1)=1→n-k=1→k=n-1</a:t>
            </a:r>
          </a:p>
          <a:p>
            <a:pPr marL="0" indent="0" algn="l" rtl="0">
              <a:buNone/>
            </a:pPr>
            <a:r>
              <a:rPr lang="en-US" kern="0" dirty="0"/>
              <a:t>T(n)=T(1)+c (n-1) →T(n)=O(n)</a:t>
            </a:r>
          </a:p>
          <a:p>
            <a:pPr marL="0" indent="0" algn="l" rtl="0">
              <a:buFontTx/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39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AF7D27AC-6F23-6045-CE71-0D8A39565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A0E7AB-A048-72A6-7F10-57E7379EB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"/>
            <a:ext cx="7772400" cy="2188866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int test(int n){</a:t>
            </a:r>
          </a:p>
          <a:p>
            <a:pPr marL="0" indent="0" algn="l" rtl="0">
              <a:buNone/>
            </a:pPr>
            <a:r>
              <a:rPr lang="en-US" dirty="0"/>
              <a:t>if (n&lt;=1) return 1;</a:t>
            </a:r>
          </a:p>
          <a:p>
            <a:pPr marL="0" indent="0" algn="l" rtl="0">
              <a:buNone/>
            </a:pPr>
            <a:r>
              <a:rPr lang="en-US" dirty="0"/>
              <a:t>else return(test(n-1)+test(n-2))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36D92C-A1A8-C0F3-A9C2-547A4A59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4E5C92C-EBE7-78C7-0EF7-0E3014CE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6D8D3-6DCB-421E-A373-42372F1EF4B5}" type="slidenum">
              <a:rPr lang="ar-SA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25E14A16-837C-88E7-4E87-A21FF08254A0}"/>
              </a:ext>
            </a:extLst>
          </p:cNvPr>
          <p:cNvSpPr txBox="1">
            <a:spLocks/>
          </p:cNvSpPr>
          <p:nvPr/>
        </p:nvSpPr>
        <p:spPr bwMode="auto">
          <a:xfrm>
            <a:off x="930166" y="2310412"/>
            <a:ext cx="8213834" cy="407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>
                <a:solidFill>
                  <a:srgbClr val="0034DC"/>
                </a:solidFill>
                <a:latin typeface="+mn-lt"/>
                <a:ea typeface="+mn-ea"/>
                <a:cs typeface="B Nazanin" panose="00000400000000000000" pitchFamily="2" charset="-78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cs typeface="B Nazanin" panose="00000400000000000000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B Nazanin" panose="00000400000000000000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B Nazanin" panose="00000400000000000000" pitchFamily="2" charset="-78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B Nazanin" panose="00000400000000000000" pitchFamily="2" charset="-78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l" rtl="0">
              <a:buFontTx/>
              <a:buNone/>
            </a:pPr>
            <a:r>
              <a:rPr lang="en-US" kern="0" dirty="0"/>
              <a:t>T(n) = T(n-1)+T(n-2)+c </a:t>
            </a:r>
          </a:p>
          <a:p>
            <a:pPr marL="0" indent="0" algn="l" rtl="0">
              <a:buFontTx/>
              <a:buNone/>
            </a:pPr>
            <a:r>
              <a:rPr lang="en-US" kern="0" dirty="0"/>
              <a:t>2T(n-2)&lt;T(n)&lt;2T(n-1)</a:t>
            </a:r>
          </a:p>
          <a:p>
            <a:pPr marL="0" indent="0" algn="l" rtl="0">
              <a:buFontTx/>
              <a:buNone/>
            </a:pPr>
            <a:endParaRPr lang="en-US" kern="0" dirty="0"/>
          </a:p>
          <a:p>
            <a:pPr marL="0" indent="0" algn="l" rtl="0">
              <a:buFontTx/>
              <a:buNone/>
            </a:pPr>
            <a:r>
              <a:rPr lang="en-US" kern="0" dirty="0"/>
              <a:t>T(n)=O(2</a:t>
            </a:r>
            <a:r>
              <a:rPr lang="en-US" kern="0" baseline="30000" dirty="0"/>
              <a:t>n</a:t>
            </a:r>
            <a:r>
              <a:rPr lang="en-US" kern="0" dirty="0"/>
              <a:t>)</a:t>
            </a:r>
          </a:p>
          <a:p>
            <a:pPr marL="0" indent="0" algn="l" rtl="0">
              <a:buFontTx/>
              <a:buNone/>
            </a:pPr>
            <a:r>
              <a:rPr lang="en-US" kern="0" dirty="0"/>
              <a:t>T(n)=</a:t>
            </a:r>
            <a:r>
              <a:rPr lang="el-GR" kern="0" dirty="0"/>
              <a:t> Ω</a:t>
            </a:r>
            <a:r>
              <a:rPr lang="en-US" kern="0" dirty="0"/>
              <a:t>(2</a:t>
            </a:r>
            <a:r>
              <a:rPr lang="en-US" kern="0" baseline="30000" dirty="0"/>
              <a:t>(n/2)</a:t>
            </a:r>
            <a:r>
              <a:rPr lang="en-US" kern="0" dirty="0"/>
              <a:t>)</a:t>
            </a:r>
          </a:p>
          <a:p>
            <a:pPr marL="0" indent="0" algn="l" rtl="0">
              <a:buFontTx/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2840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AFEB3D8-52DC-A56A-287D-9E0C6C9808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321" y="627954"/>
                <a:ext cx="8128279" cy="4114800"/>
              </a:xfrm>
            </p:spPr>
            <p:txBody>
              <a:bodyPr/>
              <a:lstStyle/>
              <a:p>
                <a:r>
                  <a:rPr lang="fa-IR" dirty="0"/>
                  <a:t>قضیه </a:t>
                </a:r>
                <a:r>
                  <a:rPr lang="en-US" dirty="0"/>
                  <a:t>Master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T(n)=</a:t>
                </a:r>
                <a:r>
                  <a:rPr lang="en-US" dirty="0" err="1"/>
                  <a:t>aT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/>
                  <a:t>)+f(n)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→T(n)=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algn="l" rtl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→T(n)=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l" rtl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→T(n)=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AFEB3D8-52DC-A56A-287D-9E0C6C9808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321" y="627954"/>
                <a:ext cx="8128279" cy="4114800"/>
              </a:xfrm>
              <a:blipFill rotWithShape="1">
                <a:blip r:embed="rId2"/>
                <a:stretch>
                  <a:fillRect l="-1874" t="-3407" r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64170CE-3FBF-0429-F31B-68C2C9E0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D744499-260C-0E6C-014B-E2160ACA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6D8D3-6DCB-421E-A373-42372F1EF4B5}" type="slidenum">
              <a:rPr lang="ar-SA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CB09FC-E769-0427-6BE6-CE8FC417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38516A-A027-994A-4DF4-C935E2E7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402" y="1905000"/>
            <a:ext cx="8319198" cy="4114800"/>
          </a:xfrm>
        </p:spPr>
        <p:txBody>
          <a:bodyPr/>
          <a:lstStyle/>
          <a:p>
            <a:pPr algn="l" rtl="0"/>
            <a:r>
              <a:rPr lang="en-US" dirty="0"/>
              <a:t>T(n)=9T(n/3)+</a:t>
            </a:r>
            <a:r>
              <a:rPr lang="en-US" dirty="0" err="1"/>
              <a:t>n→T</a:t>
            </a:r>
            <a:r>
              <a:rPr lang="en-US" dirty="0"/>
              <a:t>(n)=O(n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T(n)=8T(n/9)+n</a:t>
            </a:r>
            <a:r>
              <a:rPr lang="en-US" baseline="30000" dirty="0"/>
              <a:t>4</a:t>
            </a:r>
            <a:r>
              <a:rPr lang="en-US" dirty="0"/>
              <a:t>log(n)→T(n)=O(n</a:t>
            </a:r>
            <a:r>
              <a:rPr lang="en-US" baseline="30000" dirty="0"/>
              <a:t>4</a:t>
            </a:r>
            <a:r>
              <a:rPr lang="en-US" dirty="0"/>
              <a:t>log(n))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T(n)=3T(n/3)+</a:t>
            </a:r>
            <a:r>
              <a:rPr lang="en-US" dirty="0" err="1"/>
              <a:t>n→T</a:t>
            </a:r>
            <a:r>
              <a:rPr lang="en-US" dirty="0"/>
              <a:t>(n)=O(</a:t>
            </a:r>
            <a:r>
              <a:rPr lang="en-US" dirty="0" err="1"/>
              <a:t>nlog</a:t>
            </a:r>
            <a:r>
              <a:rPr lang="en-US" dirty="0"/>
              <a:t>(n))</a:t>
            </a:r>
          </a:p>
          <a:p>
            <a:pPr algn="l" rtl="0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674286C-9562-9E73-AB7B-9080AACD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4107527-E29A-B5EF-14F4-110A779D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6D8D3-6DCB-421E-A373-42372F1EF4B5}" type="slidenum">
              <a:rPr lang="ar-SA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FACB85BE-D5E0-36FB-4182-01605AE35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B8D6DE-C3F5-5DB4-CCC5-F20FBF289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66"/>
            <a:ext cx="2507901" cy="407042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int S=0; </a:t>
            </a:r>
            <a:r>
              <a:rPr lang="en-US" dirty="0" err="1"/>
              <a:t>i</a:t>
            </a:r>
            <a:r>
              <a:rPr lang="en-US" dirty="0"/>
              <a:t>=n</a:t>
            </a:r>
          </a:p>
          <a:p>
            <a:pPr marL="0" indent="0" algn="l" rtl="0">
              <a:buNone/>
            </a:pPr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&gt;1)</a:t>
            </a:r>
          </a:p>
          <a:p>
            <a:pPr marL="0" indent="0" algn="l" rtl="0">
              <a:buNone/>
            </a:pPr>
            <a:r>
              <a:rPr lang="en-US" dirty="0"/>
              <a:t>{</a:t>
            </a:r>
          </a:p>
          <a:p>
            <a:pPr marL="0" indent="0" algn="l" rtl="0">
              <a:buNone/>
            </a:pPr>
            <a:r>
              <a:rPr lang="en-US" dirty="0"/>
              <a:t>S+=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 err="1"/>
              <a:t>i</a:t>
            </a:r>
            <a:r>
              <a:rPr lang="en-US" dirty="0"/>
              <a:t>/=2;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C16B502-46E0-6B4F-376C-686FD101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A28E29-0549-FFA9-289E-DA1C1133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6D8D3-6DCB-421E-A373-42372F1EF4B5}" type="slidenum">
              <a:rPr lang="ar-SA" smtClean="0"/>
              <a:pPr>
                <a:defRPr/>
              </a:pPr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2F50087F-F42E-C857-6293-A505782DD2E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38200" y="4596455"/>
                <a:ext cx="3308002" cy="685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3200">
                    <a:solidFill>
                      <a:srgbClr val="0034DC"/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lvl1pPr>
                <a:lvl2pPr marL="742950" indent="-28575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>
                    <a:solidFill>
                      <a:srgbClr val="000000"/>
                    </a:solidFill>
                    <a:latin typeface="+mn-lt"/>
                    <a:cs typeface="B Nazanin" panose="00000400000000000000" pitchFamily="2" charset="-78"/>
                  </a:defRPr>
                </a:lvl2pPr>
                <a:lvl3pPr marL="1143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B Nazanin" panose="00000400000000000000" pitchFamily="2" charset="-78"/>
                  </a:defRPr>
                </a:lvl3pPr>
                <a:lvl4pPr marL="1600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B Nazanin" panose="00000400000000000000" pitchFamily="2" charset="-78"/>
                  </a:defRPr>
                </a:lvl4pPr>
                <a:lvl5pPr marL="20574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B Nazanin" panose="00000400000000000000" pitchFamily="2" charset="-78"/>
                  </a:defRPr>
                </a:lvl5pPr>
                <a:lvl6pPr marL="2514600" indent="-228600" algn="r" rtl="1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r" rtl="1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r" rtl="1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r" rtl="1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l" rtl="0">
                  <a:buFontTx/>
                  <a:buNone/>
                </a:pPr>
                <a:r>
                  <a:rPr lang="en-US" kern="0" dirty="0"/>
                  <a:t>T(n)=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kern="0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θ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i="0" kern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kern="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F50087F-F42E-C857-6293-A505782DD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596455"/>
                <a:ext cx="3308002" cy="685021"/>
              </a:xfrm>
              <a:prstGeom prst="rect">
                <a:avLst/>
              </a:prstGeom>
              <a:blipFill rotWithShape="1">
                <a:blip r:embed="rId2"/>
                <a:stretch>
                  <a:fillRect l="-4797" t="-12500" b="-133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4A46F12-2ED0-038E-ACDC-8FE28A9E59C3}"/>
              </a:ext>
            </a:extLst>
          </p:cNvPr>
          <p:cNvSpPr txBox="1">
            <a:spLocks/>
          </p:cNvSpPr>
          <p:nvPr/>
        </p:nvSpPr>
        <p:spPr bwMode="auto">
          <a:xfrm>
            <a:off x="4997799" y="956466"/>
            <a:ext cx="2507901" cy="407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>
                <a:solidFill>
                  <a:srgbClr val="0034DC"/>
                </a:solidFill>
                <a:latin typeface="+mn-lt"/>
                <a:ea typeface="+mn-ea"/>
                <a:cs typeface="B Nazanin" panose="00000400000000000000" pitchFamily="2" charset="-78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cs typeface="B Nazanin" panose="00000400000000000000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B Nazanin" panose="00000400000000000000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B Nazanin" panose="00000400000000000000" pitchFamily="2" charset="-78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B Nazanin" panose="00000400000000000000" pitchFamily="2" charset="-78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l" rtl="0">
              <a:buFontTx/>
              <a:buNone/>
            </a:pPr>
            <a:r>
              <a:rPr lang="en-US" kern="0" dirty="0"/>
              <a:t>int S=0; </a:t>
            </a:r>
            <a:r>
              <a:rPr lang="en-US" kern="0" dirty="0" err="1"/>
              <a:t>i</a:t>
            </a:r>
            <a:r>
              <a:rPr lang="en-US" kern="0" dirty="0"/>
              <a:t>=n</a:t>
            </a:r>
          </a:p>
          <a:p>
            <a:pPr marL="0" indent="0" algn="l" rtl="0">
              <a:buFontTx/>
              <a:buNone/>
            </a:pPr>
            <a:r>
              <a:rPr lang="en-US" kern="0" dirty="0"/>
              <a:t>while(</a:t>
            </a:r>
            <a:r>
              <a:rPr lang="en-US" kern="0" dirty="0" err="1"/>
              <a:t>i</a:t>
            </a:r>
            <a:r>
              <a:rPr lang="en-US" kern="0" dirty="0"/>
              <a:t>&gt;1)</a:t>
            </a:r>
          </a:p>
          <a:p>
            <a:pPr marL="0" indent="0" algn="l" rtl="0">
              <a:buFontTx/>
              <a:buNone/>
            </a:pPr>
            <a:r>
              <a:rPr lang="en-US" kern="0" dirty="0"/>
              <a:t>{</a:t>
            </a:r>
          </a:p>
          <a:p>
            <a:pPr marL="0" indent="0" algn="l" rtl="0">
              <a:buFontTx/>
              <a:buNone/>
            </a:pPr>
            <a:r>
              <a:rPr lang="en-US" kern="0" dirty="0"/>
              <a:t>S+=</a:t>
            </a:r>
            <a:r>
              <a:rPr lang="en-US" kern="0" dirty="0" err="1"/>
              <a:t>i</a:t>
            </a:r>
            <a:r>
              <a:rPr lang="en-US" kern="0" dirty="0"/>
              <a:t>;</a:t>
            </a:r>
          </a:p>
          <a:p>
            <a:pPr marL="0" indent="0" algn="l" rtl="0">
              <a:buFontTx/>
              <a:buNone/>
            </a:pPr>
            <a:r>
              <a:rPr lang="en-US" kern="0" dirty="0" err="1"/>
              <a:t>i</a:t>
            </a:r>
            <a:r>
              <a:rPr lang="en-US" kern="0" dirty="0"/>
              <a:t>/=k;</a:t>
            </a:r>
            <a:br>
              <a:rPr lang="en-US" kern="0" dirty="0"/>
            </a:br>
            <a:r>
              <a:rPr lang="en-US" kern="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id="{4DCD336E-84DE-11EF-74F2-B3F0D8E4A13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97380" y="4596456"/>
                <a:ext cx="3308002" cy="6850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3200">
                    <a:solidFill>
                      <a:srgbClr val="0034DC"/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lvl1pPr>
                <a:lvl2pPr marL="742950" indent="-28575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>
                    <a:solidFill>
                      <a:srgbClr val="000000"/>
                    </a:solidFill>
                    <a:latin typeface="+mn-lt"/>
                    <a:cs typeface="B Nazanin" panose="00000400000000000000" pitchFamily="2" charset="-78"/>
                  </a:defRPr>
                </a:lvl2pPr>
                <a:lvl3pPr marL="1143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B Nazanin" panose="00000400000000000000" pitchFamily="2" charset="-78"/>
                  </a:defRPr>
                </a:lvl3pPr>
                <a:lvl4pPr marL="1600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B Nazanin" panose="00000400000000000000" pitchFamily="2" charset="-78"/>
                  </a:defRPr>
                </a:lvl4pPr>
                <a:lvl5pPr marL="20574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B Nazanin" panose="00000400000000000000" pitchFamily="2" charset="-78"/>
                  </a:defRPr>
                </a:lvl5pPr>
                <a:lvl6pPr marL="2514600" indent="-228600" algn="r" rtl="1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r" rtl="1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r" rtl="1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r" rtl="1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l" rtl="0">
                  <a:buFontTx/>
                  <a:buNone/>
                </a:pPr>
                <a:r>
                  <a:rPr lang="en-US" kern="0" dirty="0"/>
                  <a:t>T(n)=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θ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 kern="0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kern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fName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kern="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DCD336E-84DE-11EF-74F2-B3F0D8E4A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7380" y="4596456"/>
                <a:ext cx="3308002" cy="685020"/>
              </a:xfrm>
              <a:prstGeom prst="rect">
                <a:avLst/>
              </a:prstGeom>
              <a:blipFill rotWithShape="1">
                <a:blip r:embed="rId3"/>
                <a:stretch>
                  <a:fillRect l="-4797" t="-12500" b="-133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8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38B76F-96B6-4598-02FF-9E11AB4D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پیچیدگی زمانی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ECCF01-8528-001B-6B72-E7E6F4B27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7772400" cy="25908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     </a:t>
            </a:r>
            <a:r>
              <a:rPr lang="en-US" dirty="0" err="1"/>
              <a:t>i</a:t>
            </a:r>
            <a:r>
              <a:rPr lang="en-US" dirty="0"/>
              <a:t>=  0    1    2    3    4    …     n-1</a:t>
            </a:r>
          </a:p>
          <a:p>
            <a:pPr marL="0" indent="0" algn="l" rtl="0">
              <a:buNone/>
            </a:pPr>
            <a:r>
              <a:rPr lang="en-US" dirty="0"/>
              <a:t>for j = 1    2    3    4    5    …      n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1+2+3+…+n=n(n+1)/2→T(n)=O(n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9540B86-8039-0B8C-4761-20DBB520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8EBAA56-CA4D-21F4-31E8-D0F85CDB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6D8D3-6DCB-421E-A373-42372F1EF4B5}" type="slidenum">
              <a:rPr lang="ar-SA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26210B9A-4D3A-5ECC-5C6A-67E98D711D8E}"/>
              </a:ext>
            </a:extLst>
          </p:cNvPr>
          <p:cNvSpPr txBox="1">
            <a:spLocks/>
          </p:cNvSpPr>
          <p:nvPr/>
        </p:nvSpPr>
        <p:spPr bwMode="auto">
          <a:xfrm>
            <a:off x="533400" y="371475"/>
            <a:ext cx="7772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>
                <a:solidFill>
                  <a:srgbClr val="0034DC"/>
                </a:solidFill>
                <a:latin typeface="+mn-lt"/>
                <a:ea typeface="+mn-ea"/>
                <a:cs typeface="B Nazanin" panose="00000400000000000000" pitchFamily="2" charset="-78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cs typeface="B Nazanin" panose="00000400000000000000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B Nazanin" panose="00000400000000000000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B Nazanin" panose="00000400000000000000" pitchFamily="2" charset="-78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B Nazanin" panose="00000400000000000000" pitchFamily="2" charset="-78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l" rtl="0">
              <a:buFontTx/>
              <a:buNone/>
            </a:pPr>
            <a:r>
              <a:rPr lang="en-US" kern="0" dirty="0"/>
              <a:t>int </a:t>
            </a:r>
            <a:r>
              <a:rPr lang="en-US" kern="0" dirty="0" err="1"/>
              <a:t>i,j,x</a:t>
            </a:r>
            <a:r>
              <a:rPr lang="en-US" kern="0" dirty="0"/>
              <a:t>;</a:t>
            </a:r>
          </a:p>
          <a:p>
            <a:pPr marL="0" indent="0" algn="l" rtl="0">
              <a:buFontTx/>
              <a:buNone/>
            </a:pPr>
            <a:r>
              <a:rPr lang="en-US" kern="0" dirty="0"/>
              <a:t>for(</a:t>
            </a:r>
            <a:r>
              <a:rPr lang="en-US" kern="0" dirty="0" err="1"/>
              <a:t>i</a:t>
            </a:r>
            <a:r>
              <a:rPr lang="en-US" kern="0" dirty="0"/>
              <a:t>=0;i&lt;=n-1;i++)</a:t>
            </a:r>
          </a:p>
          <a:p>
            <a:pPr marL="0" indent="0" algn="l" rtl="0">
              <a:buFontTx/>
              <a:buNone/>
            </a:pPr>
            <a:r>
              <a:rPr lang="en-US" kern="0" dirty="0" smtClean="0"/>
              <a:t>	for(j=0;j</a:t>
            </a:r>
            <a:r>
              <a:rPr lang="en-US" kern="0" dirty="0"/>
              <a:t>&lt;=</a:t>
            </a:r>
            <a:r>
              <a:rPr lang="en-US" kern="0" dirty="0" err="1"/>
              <a:t>i</a:t>
            </a:r>
            <a:r>
              <a:rPr lang="en-US" kern="0" dirty="0"/>
              <a:t>;++j)</a:t>
            </a:r>
          </a:p>
          <a:p>
            <a:pPr marL="0" indent="0" algn="l" rtl="0">
              <a:buFontTx/>
              <a:buNone/>
            </a:pPr>
            <a:r>
              <a:rPr lang="en-US" kern="0" smtClean="0"/>
              <a:t>		x</a:t>
            </a:r>
            <a:r>
              <a:rPr lang="en-US" kern="0" dirty="0"/>
              <a:t>+=1;</a:t>
            </a:r>
          </a:p>
        </p:txBody>
      </p:sp>
    </p:spTree>
    <p:extLst>
      <p:ext uri="{BB962C8B-B14F-4D97-AF65-F5344CB8AC3E}">
        <p14:creationId xmlns:p14="http://schemas.microsoft.com/office/powerpoint/2010/main" val="39120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21E219-1E79-937C-A955-F35D50AB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پایان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0B66B14-12DC-2FE2-D254-78DF9B6D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دانشگاه بوعلی سینا همدان دانشکده مهندسی کامپيوتر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65D418-5AD3-D07E-C06B-A16935A3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6D8D3-6DCB-421E-A373-42372F1EF4B5}" type="slidenum">
              <a:rPr lang="ar-SA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5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پيچيدگي يک برنامه</a:t>
            </a:r>
          </a:p>
        </p:txBody>
      </p:sp>
      <p:sp>
        <p:nvSpPr>
          <p:cNvPr id="1638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99545" y="1905000"/>
            <a:ext cx="8607971" cy="4114800"/>
          </a:xfrm>
        </p:spPr>
        <p:txBody>
          <a:bodyPr/>
          <a:lstStyle/>
          <a:p>
            <a:pPr algn="just"/>
            <a:r>
              <a:rPr lang="fa-IR" dirty="0"/>
              <a:t>پيچيدگي زماني و پيچيدگي حافظه </a:t>
            </a:r>
          </a:p>
          <a:p>
            <a:pPr lvl="1" algn="just"/>
            <a:r>
              <a:rPr lang="fa-IR" dirty="0"/>
              <a:t>پيچيدگي فضاي يک برنامه مقدارحافظه مورد </a:t>
            </a:r>
            <a:r>
              <a:rPr lang="fa-IR" dirty="0" smtClean="0"/>
              <a:t>نياز براي </a:t>
            </a:r>
            <a:r>
              <a:rPr lang="fa-IR" dirty="0"/>
              <a:t>اجراي کامل يک برنامه است.</a:t>
            </a:r>
          </a:p>
          <a:p>
            <a:pPr lvl="1" algn="just"/>
            <a:r>
              <a:rPr lang="fa-IR" dirty="0"/>
              <a:t>پيچيدگي زمان يک برنامه مقدار زمان کامپيوتر است که براي اجراي کامل برنامه لازم است.</a:t>
            </a:r>
          </a:p>
          <a:p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AA0962-1B66-41F9-B0A5-FC73A958253E}" type="slidenum">
              <a:rPr lang="ar-SA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>
          <a:xfrm>
            <a:off x="1545020" y="252248"/>
            <a:ext cx="5943600" cy="609600"/>
          </a:xfrm>
        </p:spPr>
        <p:txBody>
          <a:bodyPr/>
          <a:lstStyle/>
          <a:p>
            <a:pPr algn="ctr" eaLnBrk="1" hangingPunct="1"/>
            <a:r>
              <a:rPr lang="fa-IR" altLang="en-US" dirty="0" smtClean="0"/>
              <a:t>تحلیل الگوریتم</a:t>
            </a:r>
            <a:endParaRPr lang="en-US" alt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26214" cy="49434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fa-IR" altLang="en-US" dirty="0" smtClean="0">
                <a:sym typeface="Wingdings" pitchFamily="2" charset="2"/>
              </a:rPr>
              <a:t>فرض کنید دو الگوریتم داریم، چگونه می توانیم تشخیص دهیم کدام بهتر است؟  </a:t>
            </a:r>
            <a:endParaRPr lang="en-US" altLang="en-US" dirty="0" smtClean="0">
              <a:sym typeface="Wingdings" pitchFamily="2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fa-IR" altLang="en-US" dirty="0" smtClean="0">
                <a:sym typeface="Wingdings" pitchFamily="2" charset="2"/>
              </a:rPr>
              <a:t>رویکرد ساده لوحانه این است که هر دو الگوریتم را پیاده‌سازی و اجرا کنیم، </a:t>
            </a:r>
            <a:endParaRPr lang="en-US" altLang="en-US" dirty="0" smtClean="0">
              <a:sym typeface="Wingdings" pitchFamily="2" charset="2"/>
            </a:endParaRPr>
          </a:p>
          <a:p>
            <a:pPr lvl="1" eaLnBrk="1" hangingPunct="1">
              <a:lnSpc>
                <a:spcPct val="150000"/>
              </a:lnSpc>
            </a:pPr>
            <a:r>
              <a:rPr lang="fa-IR" altLang="en-US" dirty="0" smtClean="0">
                <a:sym typeface="Wingdings" pitchFamily="2" charset="2"/>
              </a:rPr>
              <a:t>این کار پرهزینه و مستعد خطا خواهد بود</a:t>
            </a:r>
          </a:p>
          <a:p>
            <a:pPr eaLnBrk="1" hangingPunct="1">
              <a:lnSpc>
                <a:spcPct val="150000"/>
              </a:lnSpc>
            </a:pPr>
            <a:r>
              <a:rPr lang="fa-IR" altLang="en-US" dirty="0" smtClean="0">
                <a:sym typeface="Wingdings" pitchFamily="2" charset="2"/>
              </a:rPr>
              <a:t>ترجیحاً باید آنها را به صورت ریاضی و مستقل از ماشین تحلیل کنیم</a:t>
            </a:r>
          </a:p>
          <a:p>
            <a:pPr lvl="1" eaLnBrk="1" hangingPunct="1">
              <a:lnSpc>
                <a:spcPct val="150000"/>
              </a:lnSpc>
            </a:pPr>
            <a:r>
              <a:rPr lang="fa-IR" altLang="en-US" dirty="0" smtClean="0">
                <a:sym typeface="Wingdings" pitchFamily="2" charset="2"/>
              </a:rPr>
              <a:t>تحلیل الگوریتم</a:t>
            </a:r>
            <a:endParaRPr lang="en-US" alt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50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>
          <a:xfrm>
            <a:off x="1686911" y="268013"/>
            <a:ext cx="5943600" cy="609600"/>
          </a:xfrm>
        </p:spPr>
        <p:txBody>
          <a:bodyPr/>
          <a:lstStyle/>
          <a:p>
            <a:pPr algn="ctr" eaLnBrk="1" hangingPunct="1"/>
            <a:r>
              <a:rPr lang="fa-IR" altLang="en-US" dirty="0" smtClean="0"/>
              <a:t>تحلیل الگوریتم</a:t>
            </a:r>
            <a:endParaRPr lang="en-US" alt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9" y="1143000"/>
            <a:ext cx="8741979" cy="49434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fa-IR" altLang="en-US" dirty="0" smtClean="0">
                <a:sym typeface="Wingdings" pitchFamily="2" charset="2"/>
              </a:rPr>
              <a:t>وقتی الگوریتم‌ها را تجزیه و تحلیل می‌کنیم، باید از تکنیک‌های ریاضی استفاده کنیم که الگوریتم‌ها را مستقل از پیاده‌سازی‌ها، رایانه‌ها یا داده‌های خاص تحلیل می‌کنند.</a:t>
            </a:r>
          </a:p>
          <a:p>
            <a:pPr eaLnBrk="1" hangingPunct="1">
              <a:lnSpc>
                <a:spcPct val="150000"/>
              </a:lnSpc>
            </a:pPr>
            <a:r>
              <a:rPr lang="fa-IR" altLang="en-US" dirty="0" smtClean="0">
                <a:sym typeface="Wingdings" pitchFamily="2" charset="2"/>
              </a:rPr>
              <a:t>برای تجزیه و تحلیل الگوریتم ها:</a:t>
            </a:r>
          </a:p>
          <a:p>
            <a:pPr lvl="1" eaLnBrk="1" hangingPunct="1">
              <a:lnSpc>
                <a:spcPct val="150000"/>
              </a:lnSpc>
            </a:pPr>
            <a:r>
              <a:rPr lang="fa-IR" altLang="en-US" dirty="0" smtClean="0">
                <a:sym typeface="Wingdings" pitchFamily="2" charset="2"/>
              </a:rPr>
              <a:t>ابتدا، شروع به شمارش تعداد عملیات مهم در یک راه حل خاص برای ارزیابی کارایی آن می کنیم.</a:t>
            </a:r>
          </a:p>
          <a:p>
            <a:pPr lvl="1" eaLnBrk="1" hangingPunct="1">
              <a:lnSpc>
                <a:spcPct val="150000"/>
              </a:lnSpc>
            </a:pPr>
            <a:r>
              <a:rPr lang="fa-IR" altLang="en-US" dirty="0" smtClean="0">
                <a:sym typeface="Wingdings" pitchFamily="2" charset="2"/>
              </a:rPr>
              <a:t>سپس کارایی الگوریتم ها را با استفاده از توابع رشد بیان می کنیم.</a:t>
            </a:r>
            <a:endParaRPr lang="en-US" alt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661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838200" y="295275"/>
            <a:ext cx="7772400" cy="634891"/>
          </a:xfrm>
        </p:spPr>
        <p:txBody>
          <a:bodyPr/>
          <a:lstStyle/>
          <a:p>
            <a:pPr algn="ctr"/>
            <a:r>
              <a:rPr lang="fa-IR" dirty="0"/>
              <a:t>پيچيدگي حافظه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>
                <a:latin typeface="Zr" pitchFamily="2" charset="2"/>
              </a:rPr>
              <a:t>دانشگاه بوعلی سینا همدان دانشکده مهندسی کامپيوتر</a:t>
            </a:r>
            <a:endParaRPr lang="en-US" dirty="0">
              <a:latin typeface="Zr" pitchFamily="2" charset="2"/>
            </a:endParaRPr>
          </a:p>
        </p:txBody>
      </p:sp>
      <p:sp>
        <p:nvSpPr>
          <p:cNvPr id="20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C0DBEA-6DFC-49B4-BC99-31D75B644A4A}" type="slidenum">
              <a:rPr lang="ar-SA" smtClean="0"/>
              <a:pPr/>
              <a:t>9</a:t>
            </a:fld>
            <a:endParaRPr lang="en-US"/>
          </a:p>
        </p:txBody>
      </p:sp>
      <p:grpSp>
        <p:nvGrpSpPr>
          <p:cNvPr id="2054" name="Group 14"/>
          <p:cNvGrpSpPr>
            <a:grpSpLocks/>
          </p:cNvGrpSpPr>
          <p:nvPr/>
        </p:nvGrpSpPr>
        <p:grpSpPr bwMode="auto">
          <a:xfrm>
            <a:off x="315639" y="1150883"/>
            <a:ext cx="7774261" cy="4659867"/>
            <a:chOff x="315639" y="1812924"/>
            <a:chExt cx="7774261" cy="4006276"/>
          </a:xfrm>
        </p:grpSpPr>
        <p:graphicFrame>
          <p:nvGraphicFramePr>
            <p:cNvPr id="2050" name="Object 24"/>
            <p:cNvGraphicFramePr>
              <a:graphicFrameLocks noChangeAspect="1"/>
            </p:cNvGraphicFramePr>
            <p:nvPr/>
          </p:nvGraphicFramePr>
          <p:xfrm>
            <a:off x="2438403" y="3243877"/>
            <a:ext cx="3606741" cy="904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" name="Equation" r:id="rId3" imgW="1079032" imgH="241195" progId="Equation.DSMT4">
                    <p:embed/>
                  </p:oleObj>
                </mc:Choice>
                <mc:Fallback>
                  <p:oleObj name="Equation" r:id="rId3" imgW="1079032" imgH="241195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403" y="3243877"/>
                          <a:ext cx="3606741" cy="9046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25"/>
            <p:cNvSpPr txBox="1">
              <a:spLocks noChangeArrowheads="1"/>
            </p:cNvSpPr>
            <p:nvPr/>
          </p:nvSpPr>
          <p:spPr bwMode="auto">
            <a:xfrm>
              <a:off x="315639" y="4082181"/>
              <a:ext cx="2354908" cy="831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fa-IR" sz="2400" dirty="0">
                  <a:solidFill>
                    <a:srgbClr val="800000"/>
                  </a:solidFill>
                  <a:cs typeface="+mn-cs"/>
                </a:rPr>
                <a:t>نيازمنديهاي فضاي کل</a:t>
              </a:r>
              <a:endParaRPr lang="en-US" sz="2400" dirty="0">
                <a:solidFill>
                  <a:srgbClr val="800000"/>
                </a:solidFill>
                <a:cs typeface="+mn-cs"/>
              </a:endParaRPr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2997200" y="4297704"/>
              <a:ext cx="5092700" cy="15214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fa-IR" sz="2800" dirty="0">
                  <a:solidFill>
                    <a:srgbClr val="800000"/>
                  </a:solidFill>
                  <a:cs typeface="+mn-cs"/>
                </a:rPr>
                <a:t>نيازمنديهاي فضاي ثابت </a:t>
              </a:r>
              <a:endParaRPr lang="en-US" sz="2800" dirty="0">
                <a:solidFill>
                  <a:srgbClr val="800000"/>
                </a:solidFill>
                <a:cs typeface="+mn-cs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fa-IR" sz="1800" dirty="0">
                  <a:solidFill>
                    <a:srgbClr val="2308EE"/>
                  </a:solidFill>
                  <a:latin typeface="Book Antiqua" pitchFamily="18" charset="0"/>
                  <a:cs typeface="+mn-cs"/>
                </a:rPr>
                <a:t>فضاي مورد نيازي که به تعداد و اندازه ورودي  و خروجي بستگي ندارد مانند حافظه مورد نياز دستورها، ثابت ها، متغيرهاي با طول ثابت و ...</a:t>
              </a:r>
              <a:endParaRPr lang="en-US" sz="1800" dirty="0">
                <a:solidFill>
                  <a:srgbClr val="2308EE"/>
                </a:solidFill>
                <a:latin typeface="Book Antiqua" pitchFamily="18" charset="0"/>
                <a:cs typeface="+mn-cs"/>
              </a:endParaRP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962025" y="1812924"/>
              <a:ext cx="7127875" cy="1508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fa-IR" sz="2800" dirty="0">
                  <a:solidFill>
                    <a:srgbClr val="800000"/>
                  </a:solidFill>
                  <a:cs typeface="+mn-cs"/>
                </a:rPr>
                <a:t>نيازمنديهاي فضاي متغير 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fa-IR" sz="2000" dirty="0">
                  <a:solidFill>
                    <a:srgbClr val="2308EE"/>
                  </a:solidFill>
                  <a:cs typeface="+mn-cs"/>
                </a:rPr>
                <a:t>فضاي مورد نياز که اندازه آن بستگي به نمونه </a:t>
              </a:r>
              <a:r>
                <a:rPr lang="en-US" sz="2000" dirty="0">
                  <a:solidFill>
                    <a:srgbClr val="2308EE"/>
                  </a:solidFill>
                  <a:latin typeface="Book Antiqua" pitchFamily="18" charset="0"/>
                  <a:cs typeface="+mn-cs"/>
                </a:rPr>
                <a:t>I</a:t>
              </a:r>
              <a:r>
                <a:rPr lang="fa-IR" sz="2000" dirty="0">
                  <a:solidFill>
                    <a:srgbClr val="2308EE"/>
                  </a:solidFill>
                  <a:latin typeface="Book Antiqua" pitchFamily="18" charset="0"/>
                  <a:cs typeface="+mn-cs"/>
                </a:rPr>
                <a:t> از مساله اي که حل مي شود، دارد مانند حافظه مورد نياز پشته بازگشتي و حافظه مورد نياز براي متغيرهاي ارجاعي</a:t>
              </a:r>
              <a:endParaRPr lang="en-US" sz="2000" dirty="0">
                <a:solidFill>
                  <a:srgbClr val="2308EE"/>
                </a:solidFill>
                <a:cs typeface="+mn-cs"/>
              </a:endParaRPr>
            </a:p>
          </p:txBody>
        </p:sp>
        <p:sp>
          <p:nvSpPr>
            <p:cNvPr id="2058" name="Line 28"/>
            <p:cNvSpPr>
              <a:spLocks noChangeShapeType="1"/>
            </p:cNvSpPr>
            <p:nvPr/>
          </p:nvSpPr>
          <p:spPr bwMode="auto">
            <a:xfrm flipH="1">
              <a:off x="2670547" y="3712277"/>
              <a:ext cx="646386" cy="584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059" name="Line 29"/>
            <p:cNvSpPr>
              <a:spLocks noChangeShapeType="1"/>
            </p:cNvSpPr>
            <p:nvPr/>
          </p:nvSpPr>
          <p:spPr bwMode="auto">
            <a:xfrm>
              <a:off x="4318000" y="3886200"/>
              <a:ext cx="1192449" cy="4103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060" name="Line 30"/>
            <p:cNvSpPr>
              <a:spLocks noChangeShapeType="1"/>
            </p:cNvSpPr>
            <p:nvPr/>
          </p:nvSpPr>
          <p:spPr bwMode="auto">
            <a:xfrm flipV="1">
              <a:off x="5384801" y="3100577"/>
              <a:ext cx="158750" cy="2776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Zar"/>
      </a:majorFont>
      <a:minorFont>
        <a:latin typeface="Tahoma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A50021"/>
          </a:buClr>
          <a:buSzTx/>
          <a:buFont typeface="Wingdings" pitchFamily="2" charset="2"/>
          <a:buChar char="ü"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A50021"/>
          </a:buClr>
          <a:buSzTx/>
          <a:buFont typeface="Wingdings" pitchFamily="2" charset="2"/>
          <a:buChar char="ü"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</TotalTime>
  <Words>3689</Words>
  <Application>Microsoft Office PowerPoint</Application>
  <PresentationFormat>On-screen Show (4:3)</PresentationFormat>
  <Paragraphs>671</Paragraphs>
  <Slides>56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Blueprint</vt:lpstr>
      <vt:lpstr>Capsules</vt:lpstr>
      <vt:lpstr>1_Capsules</vt:lpstr>
      <vt:lpstr>2_Capsules</vt:lpstr>
      <vt:lpstr>3_Capsules</vt:lpstr>
      <vt:lpstr>Equation</vt:lpstr>
      <vt:lpstr>Chart</vt:lpstr>
      <vt:lpstr>تحلیل الگوریتم ها و رشد توابع</vt:lpstr>
      <vt:lpstr>الگوریتم</vt:lpstr>
      <vt:lpstr>خصوصيات الگوريتم</vt:lpstr>
      <vt:lpstr>ارزيابي يک برنامه</vt:lpstr>
      <vt:lpstr>ساختمان داده </vt:lpstr>
      <vt:lpstr>پيچيدگي يک برنامه</vt:lpstr>
      <vt:lpstr>تحلیل الگوریتم</vt:lpstr>
      <vt:lpstr>تحلیل الگوریتم</vt:lpstr>
      <vt:lpstr>پيچيدگي حافظه</vt:lpstr>
      <vt:lpstr>پيچيدگي حافظه </vt:lpstr>
      <vt:lpstr>پيچيدگي حافظه </vt:lpstr>
      <vt:lpstr>پيچيدگي زماني</vt:lpstr>
      <vt:lpstr>پيچيدگي زماني</vt:lpstr>
      <vt:lpstr>تعداد مراحل</vt:lpstr>
      <vt:lpstr>تعداد مراحل</vt:lpstr>
      <vt:lpstr>تعداد مراحل</vt:lpstr>
      <vt:lpstr>تعداد مراحل</vt:lpstr>
      <vt:lpstr>تعداد مراحل</vt:lpstr>
      <vt:lpstr>تعداد مراحل</vt:lpstr>
      <vt:lpstr>تعداد مراحل</vt:lpstr>
      <vt:lpstr>تعداد مراحل</vt:lpstr>
      <vt:lpstr>تحلیل مجانبی</vt:lpstr>
      <vt:lpstr>یافتن بیشترین مقدار</vt:lpstr>
      <vt:lpstr>جستجوی خطی و باینری</vt:lpstr>
      <vt:lpstr>تحلیل مجانبی</vt:lpstr>
      <vt:lpstr>رشد درجه دوم</vt:lpstr>
      <vt:lpstr>رشد درجه دوم</vt:lpstr>
      <vt:lpstr>رشد درجه دوم</vt:lpstr>
      <vt:lpstr>رشد چندجمله ای</vt:lpstr>
      <vt:lpstr>رشد چندجمله ای</vt:lpstr>
      <vt:lpstr>رشد چندجمله ای</vt:lpstr>
      <vt:lpstr>رشد توابع</vt:lpstr>
      <vt:lpstr>علامت گذاري مجانبيO، Ω ، Θ</vt:lpstr>
      <vt:lpstr>PowerPoint Presentation</vt:lpstr>
      <vt:lpstr>علامت گذاري مجانبي O، Ω ، Θ</vt:lpstr>
      <vt:lpstr>علامت گذاري مجانبي O، Ω ، Θ</vt:lpstr>
      <vt:lpstr>علامت گذاري مجانبي O، Ω ، Θ</vt:lpstr>
      <vt:lpstr>علامت گذاري مجانبي O، Ω ، Θ</vt:lpstr>
      <vt:lpstr>علامت گذاري مجانبي O، Ω ، Θ</vt:lpstr>
      <vt:lpstr>علامت گذاري مجانبي O، Ω ، Θ</vt:lpstr>
      <vt:lpstr>نمونه هايي از توابع رشد</vt:lpstr>
      <vt:lpstr>مقايسه O، Ω ، Θ</vt:lpstr>
      <vt:lpstr>مقايسه توابع رشد</vt:lpstr>
      <vt:lpstr>روابط بين نمادهاي مختلف</vt:lpstr>
      <vt:lpstr>پيچيدگي الگوريتم ها </vt:lpstr>
      <vt:lpstr>مثال الگوريتم جستجوي دودويي</vt:lpstr>
      <vt:lpstr>مثال الگوريتم جستجوي دودويي</vt:lpstr>
      <vt:lpstr>Linear Search VS Binary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پیچیدگی زمانی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A Javidani</dc:creator>
  <cp:lastModifiedBy>Me</cp:lastModifiedBy>
  <cp:revision>1514</cp:revision>
  <dcterms:created xsi:type="dcterms:W3CDTF">2000-10-26T15:38:46Z</dcterms:created>
  <dcterms:modified xsi:type="dcterms:W3CDTF">2024-10-06T17:25:59Z</dcterms:modified>
</cp:coreProperties>
</file>