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0"/>
  </p:notesMasterIdLst>
  <p:sldIdLst>
    <p:sldId id="256" r:id="rId2"/>
    <p:sldId id="257" r:id="rId3"/>
    <p:sldId id="258" r:id="rId4"/>
    <p:sldId id="259" r:id="rId5"/>
    <p:sldId id="260" r:id="rId6"/>
    <p:sldId id="261" r:id="rId7"/>
    <p:sldId id="262" r:id="rId8"/>
    <p:sldId id="263" r:id="rId9"/>
    <p:sldId id="266" r:id="rId10"/>
    <p:sldId id="264"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86" r:id="rId24"/>
    <p:sldId id="287"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278" r:id="rId69"/>
    <p:sldId id="279" r:id="rId70"/>
    <p:sldId id="288" r:id="rId71"/>
    <p:sldId id="280" r:id="rId72"/>
    <p:sldId id="281" r:id="rId73"/>
    <p:sldId id="289" r:id="rId74"/>
    <p:sldId id="290" r:id="rId75"/>
    <p:sldId id="291" r:id="rId76"/>
    <p:sldId id="282" r:id="rId77"/>
    <p:sldId id="284" r:id="rId78"/>
    <p:sldId id="285"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0" y="-6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B8CC6-45F7-46ED-BF2A-951B1A5ADC53}"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503B1-7FE6-4FDD-8BC1-AF2BFF76D30B}" type="slidenum">
              <a:rPr lang="en-US" smtClean="0"/>
              <a:t>‹#›</a:t>
            </a:fld>
            <a:endParaRPr lang="en-US"/>
          </a:p>
        </p:txBody>
      </p:sp>
    </p:spTree>
    <p:extLst>
      <p:ext uri="{BB962C8B-B14F-4D97-AF65-F5344CB8AC3E}">
        <p14:creationId xmlns:p14="http://schemas.microsoft.com/office/powerpoint/2010/main" val="122818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1DBFF00-EE9D-4550-BC30-E2CBB01A04AA}" type="slidenum">
              <a:rPr lang="en-CA" smtClean="0"/>
              <a:pPr>
                <a:defRPr/>
              </a:pPr>
              <a:t>25</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34</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35</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36</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37</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38</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39</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40</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41</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42</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43</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4FEA776-6000-4BF2-BDF4-26490FBC51C1}" type="slidenum">
              <a:rPr lang="en-CA" smtClean="0"/>
              <a:pPr>
                <a:defRPr/>
              </a:pPr>
              <a:t>26</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44</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45</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46</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3A55A52-4C74-4297-BECB-6F88E97CAE93}" type="slidenum">
              <a:rPr lang="en-CA" smtClean="0"/>
              <a:pPr>
                <a:defRPr/>
              </a:pPr>
              <a:t>47</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F830E4A-CA26-4F28-BACD-AEB9A6ECFBED}" type="slidenum">
              <a:rPr lang="en-CA" smtClean="0"/>
              <a:pPr>
                <a:defRPr/>
              </a:pPr>
              <a:t>48</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F830E4A-CA26-4F28-BACD-AEB9A6ECFBED}" type="slidenum">
              <a:rPr lang="en-CA" smtClean="0"/>
              <a:pPr>
                <a:defRPr/>
              </a:pPr>
              <a:t>49</a:t>
            </a:fld>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F830E4A-CA26-4F28-BACD-AEB9A6ECFBED}" type="slidenum">
              <a:rPr lang="en-CA" smtClean="0"/>
              <a:pPr>
                <a:defRPr/>
              </a:pPr>
              <a:t>50</a:t>
            </a:fld>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F830E4A-CA26-4F28-BACD-AEB9A6ECFBED}" type="slidenum">
              <a:rPr lang="en-CA" smtClean="0"/>
              <a:pPr>
                <a:defRPr/>
              </a:pPr>
              <a:t>51</a:t>
            </a:fld>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52</a:t>
            </a:fld>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53</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3603B2F-9428-41B1-A7AA-99221650E5B1}" type="slidenum">
              <a:rPr lang="en-CA" smtClean="0"/>
              <a:pPr>
                <a:defRPr/>
              </a:pPr>
              <a:t>27</a:t>
            </a:fld>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54</a:t>
            </a:fld>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55</a:t>
            </a:fld>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56</a:t>
            </a:fld>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57</a:t>
            </a:fld>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58</a:t>
            </a:fld>
            <a:endParaRPr lang="en-C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59</a:t>
            </a:fld>
            <a:endParaRPr lang="en-C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60</a:t>
            </a:fld>
            <a:endParaRPr lang="en-CA"/>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61</a:t>
            </a:fld>
            <a:endParaRPr lang="en-CA"/>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62</a:t>
            </a:fld>
            <a:endParaRPr lang="en-CA"/>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63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28</a:t>
            </a:fld>
            <a:endParaRPr lang="en-CA"/>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64</a:t>
            </a:fld>
            <a:endParaRPr lang="en-CA"/>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65</a:t>
            </a:fld>
            <a:endParaRPr lang="en-CA"/>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66</a:t>
            </a:fld>
            <a:endParaRPr lang="en-CA"/>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67</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29</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30</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31</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32</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33</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D34D52-A555-4F26-AE36-5D32B55F58EF}" type="datetime1">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67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3D533E-A19B-48BA-8423-B85CDDBB518E}" type="datetime1">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34197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19FD79-95FE-40A9-B6E7-7AA50A60A3A2}" type="datetime1">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178377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60326B-40EC-42F7-9A80-558E2B417F57}" type="datetime1">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384536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EBD383-DDD3-45B3-B7FD-CFA2EA618EE7}" type="datetime1">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03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9356A3-4482-45FA-99E0-E59CEA6F305D}" type="datetime1">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416782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3627E6-3345-4EC0-95DF-C2418016B7D9}" type="datetime1">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386641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659772-8A20-4C0C-BCF9-6489281A6597}" type="datetime1">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342751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C849F7-D95A-45A8-9834-CEEEF2536DA3}" type="datetime1">
              <a:rPr lang="en-US" smtClean="0"/>
              <a:t>11/14/2024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50530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8D2716-A9C9-4FBA-B7E6-4703AA3F1A44}" type="datetime1">
              <a:rPr lang="en-US" smtClean="0"/>
              <a:t>11/14/2024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59E14A-CF6C-4BA0-B9C8-7EB443BEE51E}" type="slidenum">
              <a:rPr lang="en-US" smtClean="0"/>
              <a:t>‹#›</a:t>
            </a:fld>
            <a:endParaRPr lang="en-US"/>
          </a:p>
        </p:txBody>
      </p:sp>
    </p:spTree>
    <p:extLst>
      <p:ext uri="{BB962C8B-B14F-4D97-AF65-F5344CB8AC3E}">
        <p14:creationId xmlns:p14="http://schemas.microsoft.com/office/powerpoint/2010/main" val="407487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25F2B7-E258-4C38-9313-6FE1AA26D9FF}" type="datetime1">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185411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9E2F0F-E5C2-4AA5-90F0-7387A9E5CDE6}" type="datetime1">
              <a:rPr lang="en-US" smtClean="0"/>
              <a:t>11/14/2024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59E14A-CF6C-4BA0-B9C8-7EB443BEE5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9884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Hash</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A59E14A-CF6C-4BA0-B9C8-7EB443BEE51E}" type="slidenum">
              <a:rPr lang="en-US" smtClean="0"/>
              <a:t>1</a:t>
            </a:fld>
            <a:endParaRPr lang="en-US"/>
          </a:p>
        </p:txBody>
      </p:sp>
    </p:spTree>
    <p:extLst>
      <p:ext uri="{BB962C8B-B14F-4D97-AF65-F5344CB8AC3E}">
        <p14:creationId xmlns:p14="http://schemas.microsoft.com/office/powerpoint/2010/main" val="2181097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29543" y="313896"/>
            <a:ext cx="11180236" cy="6435537"/>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10</a:t>
            </a:fld>
            <a:endParaRPr lang="en-US"/>
          </a:p>
        </p:txBody>
      </p:sp>
    </p:spTree>
    <p:extLst>
      <p:ext uri="{BB962C8B-B14F-4D97-AF65-F5344CB8AC3E}">
        <p14:creationId xmlns:p14="http://schemas.microsoft.com/office/powerpoint/2010/main" val="4120211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96369" y="1694050"/>
            <a:ext cx="10190329" cy="1295868"/>
          </a:xfrm>
          <a:prstGeom prst="rect">
            <a:avLst/>
          </a:prstGeom>
        </p:spPr>
        <p:txBody>
          <a:bodyPr wrap="square">
            <a:spAutoFit/>
          </a:bodyPr>
          <a:lstStyle/>
          <a:p>
            <a:pPr algn="just">
              <a:lnSpc>
                <a:spcPct val="150000"/>
              </a:lnSpc>
            </a:pPr>
            <a:r>
              <a:rPr lang="en-US" dirty="0"/>
              <a:t>The hashing process generates a small number for a big key, so there is a possibility that two keys could produce the same value. The situation where the newly inserted key maps to an already occupied, and it must be handled using some collision handling technology.</a:t>
            </a:r>
          </a:p>
        </p:txBody>
      </p:sp>
      <p:sp>
        <p:nvSpPr>
          <p:cNvPr id="3" name="Rectangle 2"/>
          <p:cNvSpPr/>
          <p:nvPr/>
        </p:nvSpPr>
        <p:spPr>
          <a:xfrm>
            <a:off x="689510" y="528429"/>
            <a:ext cx="3531608"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What is collision?</a:t>
            </a:r>
            <a:endParaRPr lang="en-US" sz="3600" dirty="0"/>
          </a:p>
        </p:txBody>
      </p:sp>
      <p:sp>
        <p:nvSpPr>
          <p:cNvPr id="4" name="Slide Number Placeholder 3"/>
          <p:cNvSpPr>
            <a:spLocks noGrp="1"/>
          </p:cNvSpPr>
          <p:nvPr>
            <p:ph type="sldNum" sz="quarter" idx="12"/>
          </p:nvPr>
        </p:nvSpPr>
        <p:spPr/>
        <p:txBody>
          <a:bodyPr/>
          <a:lstStyle/>
          <a:p>
            <a:fld id="{EA59E14A-CF6C-4BA0-B9C8-7EB443BEE51E}" type="slidenum">
              <a:rPr lang="en-US" smtClean="0"/>
              <a:t>11</a:t>
            </a:fld>
            <a:endParaRPr lang="en-US"/>
          </a:p>
        </p:txBody>
      </p:sp>
    </p:spTree>
    <p:extLst>
      <p:ext uri="{BB962C8B-B14F-4D97-AF65-F5344CB8AC3E}">
        <p14:creationId xmlns:p14="http://schemas.microsoft.com/office/powerpoint/2010/main" val="2516689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8926" y="364580"/>
            <a:ext cx="7588154" cy="4070942"/>
          </a:xfrm>
          <a:prstGeom prst="rect">
            <a:avLst/>
          </a:prstGeom>
        </p:spPr>
      </p:pic>
      <p:pic>
        <p:nvPicPr>
          <p:cNvPr id="2" name="Picture 1"/>
          <p:cNvPicPr>
            <a:picLocks noChangeAspect="1"/>
          </p:cNvPicPr>
          <p:nvPr/>
        </p:nvPicPr>
        <p:blipFill>
          <a:blip r:embed="rId3"/>
          <a:stretch>
            <a:fillRect/>
          </a:stretch>
        </p:blipFill>
        <p:spPr>
          <a:xfrm>
            <a:off x="6199566" y="3671248"/>
            <a:ext cx="5840615" cy="2660816"/>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12</a:t>
            </a:fld>
            <a:endParaRPr lang="en-US"/>
          </a:p>
        </p:txBody>
      </p:sp>
    </p:spTree>
    <p:extLst>
      <p:ext uri="{BB962C8B-B14F-4D97-AF65-F5344CB8AC3E}">
        <p14:creationId xmlns:p14="http://schemas.microsoft.com/office/powerpoint/2010/main" val="3398288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6156" y="579105"/>
            <a:ext cx="8864611" cy="5548739"/>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13</a:t>
            </a:fld>
            <a:endParaRPr lang="en-US"/>
          </a:p>
        </p:txBody>
      </p:sp>
    </p:spTree>
    <p:extLst>
      <p:ext uri="{BB962C8B-B14F-4D97-AF65-F5344CB8AC3E}">
        <p14:creationId xmlns:p14="http://schemas.microsoft.com/office/powerpoint/2010/main" val="3912182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2197" y="1378735"/>
            <a:ext cx="7915701" cy="4836225"/>
          </a:xfrm>
          <a:prstGeom prst="rect">
            <a:avLst/>
          </a:prstGeom>
        </p:spPr>
      </p:pic>
      <p:sp>
        <p:nvSpPr>
          <p:cNvPr id="3" name="Rectangle 2"/>
          <p:cNvSpPr/>
          <p:nvPr/>
        </p:nvSpPr>
        <p:spPr>
          <a:xfrm>
            <a:off x="402907" y="378303"/>
            <a:ext cx="3643113"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Separate Chaining</a:t>
            </a:r>
            <a:endParaRPr lang="en-US" sz="3600" dirty="0"/>
          </a:p>
        </p:txBody>
      </p:sp>
      <p:sp>
        <p:nvSpPr>
          <p:cNvPr id="4" name="Slide Number Placeholder 3"/>
          <p:cNvSpPr>
            <a:spLocks noGrp="1"/>
          </p:cNvSpPr>
          <p:nvPr>
            <p:ph type="sldNum" sz="quarter" idx="12"/>
          </p:nvPr>
        </p:nvSpPr>
        <p:spPr/>
        <p:txBody>
          <a:bodyPr/>
          <a:lstStyle/>
          <a:p>
            <a:fld id="{EA59E14A-CF6C-4BA0-B9C8-7EB443BEE51E}" type="slidenum">
              <a:rPr lang="en-US" smtClean="0"/>
              <a:t>14</a:t>
            </a:fld>
            <a:endParaRPr lang="en-US"/>
          </a:p>
        </p:txBody>
      </p:sp>
    </p:spTree>
    <p:extLst>
      <p:ext uri="{BB962C8B-B14F-4D97-AF65-F5344CB8AC3E}">
        <p14:creationId xmlns:p14="http://schemas.microsoft.com/office/powerpoint/2010/main" val="787693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37364" y="1358921"/>
            <a:ext cx="6096000" cy="646331"/>
          </a:xfrm>
          <a:prstGeom prst="rect">
            <a:avLst/>
          </a:prstGeom>
        </p:spPr>
        <p:txBody>
          <a:bodyPr>
            <a:spAutoFit/>
          </a:bodyPr>
          <a:lstStyle/>
          <a:p>
            <a:r>
              <a:rPr lang="en-US" dirty="0"/>
              <a:t>Hash function = key % 5, </a:t>
            </a:r>
          </a:p>
          <a:p>
            <a:r>
              <a:rPr lang="en-US" dirty="0"/>
              <a:t>Elements = 12, 15, 22, 25 and 37.</a:t>
            </a:r>
          </a:p>
        </p:txBody>
      </p:sp>
      <p:pic>
        <p:nvPicPr>
          <p:cNvPr id="4" name="Picture 3"/>
          <p:cNvPicPr>
            <a:picLocks noChangeAspect="1"/>
          </p:cNvPicPr>
          <p:nvPr/>
        </p:nvPicPr>
        <p:blipFill>
          <a:blip r:embed="rId2"/>
          <a:stretch>
            <a:fillRect/>
          </a:stretch>
        </p:blipFill>
        <p:spPr>
          <a:xfrm>
            <a:off x="143330" y="2717514"/>
            <a:ext cx="1750920" cy="2522159"/>
          </a:xfrm>
          <a:prstGeom prst="rect">
            <a:avLst/>
          </a:prstGeom>
        </p:spPr>
      </p:pic>
      <p:pic>
        <p:nvPicPr>
          <p:cNvPr id="5" name="Picture 4"/>
          <p:cNvPicPr>
            <a:picLocks noChangeAspect="1"/>
          </p:cNvPicPr>
          <p:nvPr/>
        </p:nvPicPr>
        <p:blipFill>
          <a:blip r:embed="rId3"/>
          <a:stretch>
            <a:fillRect/>
          </a:stretch>
        </p:blipFill>
        <p:spPr>
          <a:xfrm>
            <a:off x="1894250" y="2717514"/>
            <a:ext cx="1591114" cy="2577744"/>
          </a:xfrm>
          <a:prstGeom prst="rect">
            <a:avLst/>
          </a:prstGeom>
        </p:spPr>
      </p:pic>
      <p:pic>
        <p:nvPicPr>
          <p:cNvPr id="6" name="Picture 5"/>
          <p:cNvPicPr>
            <a:picLocks noChangeAspect="1"/>
          </p:cNvPicPr>
          <p:nvPr/>
        </p:nvPicPr>
        <p:blipFill>
          <a:blip r:embed="rId4"/>
          <a:stretch>
            <a:fillRect/>
          </a:stretch>
        </p:blipFill>
        <p:spPr>
          <a:xfrm>
            <a:off x="3485364" y="2800892"/>
            <a:ext cx="2758394" cy="2494366"/>
          </a:xfrm>
          <a:prstGeom prst="rect">
            <a:avLst/>
          </a:prstGeom>
        </p:spPr>
      </p:pic>
      <p:pic>
        <p:nvPicPr>
          <p:cNvPr id="7" name="Picture 6"/>
          <p:cNvPicPr>
            <a:picLocks noChangeAspect="1"/>
          </p:cNvPicPr>
          <p:nvPr/>
        </p:nvPicPr>
        <p:blipFill>
          <a:blip r:embed="rId5"/>
          <a:stretch>
            <a:fillRect/>
          </a:stretch>
        </p:blipFill>
        <p:spPr>
          <a:xfrm>
            <a:off x="6319743" y="2786995"/>
            <a:ext cx="2695861" cy="2522159"/>
          </a:xfrm>
          <a:prstGeom prst="rect">
            <a:avLst/>
          </a:prstGeom>
        </p:spPr>
      </p:pic>
      <p:pic>
        <p:nvPicPr>
          <p:cNvPr id="8" name="Picture 7"/>
          <p:cNvPicPr>
            <a:picLocks noChangeAspect="1"/>
          </p:cNvPicPr>
          <p:nvPr/>
        </p:nvPicPr>
        <p:blipFill>
          <a:blip r:embed="rId6"/>
          <a:stretch>
            <a:fillRect/>
          </a:stretch>
        </p:blipFill>
        <p:spPr>
          <a:xfrm>
            <a:off x="9159829" y="2797789"/>
            <a:ext cx="2760613" cy="2528214"/>
          </a:xfrm>
          <a:prstGeom prst="rect">
            <a:avLst/>
          </a:prstGeom>
        </p:spPr>
      </p:pic>
      <p:sp>
        <p:nvSpPr>
          <p:cNvPr id="9" name="Rectangle 8"/>
          <p:cNvSpPr/>
          <p:nvPr/>
        </p:nvSpPr>
        <p:spPr>
          <a:xfrm>
            <a:off x="437364" y="356459"/>
            <a:ext cx="2019271" cy="646331"/>
          </a:xfrm>
          <a:prstGeom prst="rect">
            <a:avLst/>
          </a:prstGeom>
        </p:spPr>
        <p:txBody>
          <a:bodyPr wrap="none">
            <a:spAutoFit/>
          </a:bodyPr>
          <a:lstStyle/>
          <a:p>
            <a:r>
              <a:rPr lang="en-US" sz="3600" b="1" dirty="0" smtClean="0">
                <a:ln w="19050">
                  <a:solidFill>
                    <a:schemeClr val="accent2"/>
                  </a:solidFill>
                  <a:prstDash val="solid"/>
                </a:ln>
                <a:solidFill>
                  <a:schemeClr val="accent2">
                    <a:lumMod val="40000"/>
                    <a:lumOff val="60000"/>
                  </a:schemeClr>
                </a:solidFill>
              </a:rPr>
              <a:t>Example  </a:t>
            </a:r>
            <a:endParaRPr lang="en-US" sz="3600" dirty="0"/>
          </a:p>
        </p:txBody>
      </p:sp>
      <p:sp>
        <p:nvSpPr>
          <p:cNvPr id="2" name="Slide Number Placeholder 1"/>
          <p:cNvSpPr>
            <a:spLocks noGrp="1"/>
          </p:cNvSpPr>
          <p:nvPr>
            <p:ph type="sldNum" sz="quarter" idx="12"/>
          </p:nvPr>
        </p:nvSpPr>
        <p:spPr/>
        <p:txBody>
          <a:bodyPr/>
          <a:lstStyle/>
          <a:p>
            <a:fld id="{EA59E14A-CF6C-4BA0-B9C8-7EB443BEE51E}" type="slidenum">
              <a:rPr lang="en-US" smtClean="0"/>
              <a:t>15</a:t>
            </a:fld>
            <a:endParaRPr lang="en-US"/>
          </a:p>
        </p:txBody>
      </p:sp>
    </p:spTree>
    <p:extLst>
      <p:ext uri="{BB962C8B-B14F-4D97-AF65-F5344CB8AC3E}">
        <p14:creationId xmlns:p14="http://schemas.microsoft.com/office/powerpoint/2010/main" val="1211676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6901" y="1349423"/>
            <a:ext cx="6800850" cy="3886200"/>
          </a:xfrm>
          <a:prstGeom prst="rect">
            <a:avLst/>
          </a:prstGeom>
        </p:spPr>
      </p:pic>
      <p:sp>
        <p:nvSpPr>
          <p:cNvPr id="3" name="Rectangle 2"/>
          <p:cNvSpPr/>
          <p:nvPr/>
        </p:nvSpPr>
        <p:spPr>
          <a:xfrm>
            <a:off x="402907" y="378303"/>
            <a:ext cx="3643113"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Separate Chaining</a:t>
            </a:r>
            <a:endParaRPr lang="en-US" sz="3600" dirty="0"/>
          </a:p>
        </p:txBody>
      </p:sp>
      <p:sp>
        <p:nvSpPr>
          <p:cNvPr id="4" name="Slide Number Placeholder 3"/>
          <p:cNvSpPr>
            <a:spLocks noGrp="1"/>
          </p:cNvSpPr>
          <p:nvPr>
            <p:ph type="sldNum" sz="quarter" idx="12"/>
          </p:nvPr>
        </p:nvSpPr>
        <p:spPr/>
        <p:txBody>
          <a:bodyPr/>
          <a:lstStyle/>
          <a:p>
            <a:fld id="{EA59E14A-CF6C-4BA0-B9C8-7EB443BEE51E}" type="slidenum">
              <a:rPr lang="en-US" smtClean="0"/>
              <a:t>16</a:t>
            </a:fld>
            <a:endParaRPr lang="en-US"/>
          </a:p>
        </p:txBody>
      </p:sp>
    </p:spTree>
    <p:extLst>
      <p:ext uri="{BB962C8B-B14F-4D97-AF65-F5344CB8AC3E}">
        <p14:creationId xmlns:p14="http://schemas.microsoft.com/office/powerpoint/2010/main" val="938362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3571" y="1459173"/>
            <a:ext cx="7181850" cy="4267200"/>
          </a:xfrm>
          <a:prstGeom prst="rect">
            <a:avLst/>
          </a:prstGeom>
        </p:spPr>
      </p:pic>
      <p:sp>
        <p:nvSpPr>
          <p:cNvPr id="3" name="Rectangle 2"/>
          <p:cNvSpPr/>
          <p:nvPr/>
        </p:nvSpPr>
        <p:spPr>
          <a:xfrm>
            <a:off x="402907" y="378303"/>
            <a:ext cx="3643113"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Separate Chaining</a:t>
            </a:r>
            <a:endParaRPr lang="en-US" sz="3600" dirty="0"/>
          </a:p>
        </p:txBody>
      </p:sp>
      <p:sp>
        <p:nvSpPr>
          <p:cNvPr id="4" name="Slide Number Placeholder 3"/>
          <p:cNvSpPr>
            <a:spLocks noGrp="1"/>
          </p:cNvSpPr>
          <p:nvPr>
            <p:ph type="sldNum" sz="quarter" idx="12"/>
          </p:nvPr>
        </p:nvSpPr>
        <p:spPr/>
        <p:txBody>
          <a:bodyPr/>
          <a:lstStyle/>
          <a:p>
            <a:fld id="{EA59E14A-CF6C-4BA0-B9C8-7EB443BEE51E}" type="slidenum">
              <a:rPr lang="en-US" smtClean="0"/>
              <a:t>17</a:t>
            </a:fld>
            <a:endParaRPr lang="en-US"/>
          </a:p>
        </p:txBody>
      </p:sp>
    </p:spTree>
    <p:extLst>
      <p:ext uri="{BB962C8B-B14F-4D97-AF65-F5344CB8AC3E}">
        <p14:creationId xmlns:p14="http://schemas.microsoft.com/office/powerpoint/2010/main" val="459489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2907" y="378303"/>
            <a:ext cx="3643113"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Separate Chaining</a:t>
            </a:r>
            <a:endParaRPr lang="en-US" sz="3600" dirty="0"/>
          </a:p>
        </p:txBody>
      </p:sp>
      <p:pic>
        <p:nvPicPr>
          <p:cNvPr id="4" name="Picture 3"/>
          <p:cNvPicPr>
            <a:picLocks noChangeAspect="1"/>
          </p:cNvPicPr>
          <p:nvPr/>
        </p:nvPicPr>
        <p:blipFill>
          <a:blip r:embed="rId2"/>
          <a:stretch>
            <a:fillRect/>
          </a:stretch>
        </p:blipFill>
        <p:spPr>
          <a:xfrm>
            <a:off x="883551" y="1457395"/>
            <a:ext cx="7067550" cy="3533775"/>
          </a:xfrm>
          <a:prstGeom prst="rect">
            <a:avLst/>
          </a:prstGeom>
        </p:spPr>
      </p:pic>
      <p:sp>
        <p:nvSpPr>
          <p:cNvPr id="2" name="Slide Number Placeholder 1"/>
          <p:cNvSpPr>
            <a:spLocks noGrp="1"/>
          </p:cNvSpPr>
          <p:nvPr>
            <p:ph type="sldNum" sz="quarter" idx="12"/>
          </p:nvPr>
        </p:nvSpPr>
        <p:spPr/>
        <p:txBody>
          <a:bodyPr/>
          <a:lstStyle/>
          <a:p>
            <a:fld id="{EA59E14A-CF6C-4BA0-B9C8-7EB443BEE51E}" type="slidenum">
              <a:rPr lang="en-US" smtClean="0"/>
              <a:t>18</a:t>
            </a:fld>
            <a:endParaRPr lang="en-US"/>
          </a:p>
        </p:txBody>
      </p:sp>
    </p:spTree>
    <p:extLst>
      <p:ext uri="{BB962C8B-B14F-4D97-AF65-F5344CB8AC3E}">
        <p14:creationId xmlns:p14="http://schemas.microsoft.com/office/powerpoint/2010/main" val="2797469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2907" y="378303"/>
            <a:ext cx="3643113"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Separate Chaining</a:t>
            </a:r>
            <a:endParaRPr lang="en-US" sz="3600" dirty="0"/>
          </a:p>
        </p:txBody>
      </p:sp>
      <p:pic>
        <p:nvPicPr>
          <p:cNvPr id="2" name="Picture 1"/>
          <p:cNvPicPr>
            <a:picLocks noChangeAspect="1"/>
          </p:cNvPicPr>
          <p:nvPr/>
        </p:nvPicPr>
        <p:blipFill>
          <a:blip r:embed="rId2"/>
          <a:stretch>
            <a:fillRect/>
          </a:stretch>
        </p:blipFill>
        <p:spPr>
          <a:xfrm>
            <a:off x="973967" y="1543334"/>
            <a:ext cx="7296150" cy="2133600"/>
          </a:xfrm>
          <a:prstGeom prst="rect">
            <a:avLst/>
          </a:prstGeom>
        </p:spPr>
      </p:pic>
      <p:pic>
        <p:nvPicPr>
          <p:cNvPr id="5" name="Picture 4"/>
          <p:cNvPicPr>
            <a:picLocks noChangeAspect="1"/>
          </p:cNvPicPr>
          <p:nvPr/>
        </p:nvPicPr>
        <p:blipFill>
          <a:blip r:embed="rId3"/>
          <a:stretch>
            <a:fillRect/>
          </a:stretch>
        </p:blipFill>
        <p:spPr>
          <a:xfrm>
            <a:off x="8367926" y="2878042"/>
            <a:ext cx="3371850" cy="3476625"/>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19</a:t>
            </a:fld>
            <a:endParaRPr lang="en-US"/>
          </a:p>
        </p:txBody>
      </p:sp>
    </p:spTree>
    <p:extLst>
      <p:ext uri="{BB962C8B-B14F-4D97-AF65-F5344CB8AC3E}">
        <p14:creationId xmlns:p14="http://schemas.microsoft.com/office/powerpoint/2010/main" val="1278697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77922" y="887105"/>
            <a:ext cx="10795379" cy="3416320"/>
          </a:xfrm>
          <a:prstGeom prst="rect">
            <a:avLst/>
          </a:prstGeom>
          <a:noFill/>
        </p:spPr>
        <p:txBody>
          <a:bodyPr wrap="square" rtlCol="0">
            <a:spAutoFit/>
          </a:bodyPr>
          <a:lstStyle/>
          <a:p>
            <a:pPr algn="l">
              <a:lnSpc>
                <a:spcPct val="200000"/>
              </a:lnSpc>
            </a:pPr>
            <a:r>
              <a:rPr lang="en-US" sz="3600" b="1" dirty="0" smtClean="0">
                <a:ln w="22225">
                  <a:solidFill>
                    <a:schemeClr val="accent2"/>
                  </a:solidFill>
                  <a:prstDash val="solid"/>
                </a:ln>
                <a:solidFill>
                  <a:schemeClr val="accent2">
                    <a:lumMod val="40000"/>
                    <a:lumOff val="60000"/>
                  </a:schemeClr>
                </a:solidFill>
                <a:cs typeface="+mj-cs"/>
              </a:rPr>
              <a:t>Search :</a:t>
            </a:r>
            <a:endParaRPr lang="en-US" sz="2400" dirty="0">
              <a:cs typeface="+mj-cs"/>
            </a:endParaRPr>
          </a:p>
          <a:p>
            <a:pPr marL="742950" lvl="1" indent="-285750">
              <a:lnSpc>
                <a:spcPct val="200000"/>
              </a:lnSpc>
              <a:buFont typeface="Arial" panose="020B0604020202020204" pitchFamily="34" charset="0"/>
              <a:buChar char="•"/>
            </a:pPr>
            <a:r>
              <a:rPr lang="en-US" sz="2400" dirty="0" smtClean="0">
                <a:cs typeface="+mj-cs"/>
              </a:rPr>
              <a:t>Linear search O(n)</a:t>
            </a:r>
          </a:p>
          <a:p>
            <a:pPr marL="742950" lvl="1" indent="-285750">
              <a:lnSpc>
                <a:spcPct val="200000"/>
              </a:lnSpc>
              <a:buFont typeface="Arial" panose="020B0604020202020204" pitchFamily="34" charset="0"/>
              <a:buChar char="•"/>
            </a:pPr>
            <a:r>
              <a:rPr lang="en-US" sz="2400" dirty="0" smtClean="0">
                <a:cs typeface="+mj-cs"/>
              </a:rPr>
              <a:t>Binary search O(</a:t>
            </a:r>
            <a:r>
              <a:rPr lang="en-US" sz="2400" dirty="0" err="1" smtClean="0">
                <a:cs typeface="+mj-cs"/>
              </a:rPr>
              <a:t>lg</a:t>
            </a:r>
            <a:r>
              <a:rPr lang="en-US" sz="2400" dirty="0" smtClean="0">
                <a:cs typeface="+mj-cs"/>
              </a:rPr>
              <a:t> n)</a:t>
            </a:r>
            <a:endParaRPr lang="fa-IR" sz="2400" dirty="0" smtClean="0">
              <a:cs typeface="+mj-cs"/>
            </a:endParaRPr>
          </a:p>
          <a:p>
            <a:pPr marL="742950" lvl="1" indent="-285750">
              <a:lnSpc>
                <a:spcPct val="200000"/>
              </a:lnSpc>
              <a:buFont typeface="Arial" panose="020B0604020202020204" pitchFamily="34" charset="0"/>
              <a:buChar char="•"/>
            </a:pPr>
            <a:r>
              <a:rPr lang="en-US" sz="2400" dirty="0" smtClean="0">
                <a:cs typeface="+mj-cs"/>
              </a:rPr>
              <a:t>Is there an efficient approach by O(1)?</a:t>
            </a:r>
          </a:p>
        </p:txBody>
      </p:sp>
      <p:sp>
        <p:nvSpPr>
          <p:cNvPr id="2" name="Slide Number Placeholder 1"/>
          <p:cNvSpPr>
            <a:spLocks noGrp="1"/>
          </p:cNvSpPr>
          <p:nvPr>
            <p:ph type="sldNum" sz="quarter" idx="12"/>
          </p:nvPr>
        </p:nvSpPr>
        <p:spPr/>
        <p:txBody>
          <a:bodyPr/>
          <a:lstStyle/>
          <a:p>
            <a:fld id="{EA59E14A-CF6C-4BA0-B9C8-7EB443BEE51E}" type="slidenum">
              <a:rPr lang="en-US" smtClean="0"/>
              <a:t>2</a:t>
            </a:fld>
            <a:endParaRPr lang="en-US"/>
          </a:p>
        </p:txBody>
      </p:sp>
    </p:spTree>
    <p:extLst>
      <p:ext uri="{BB962C8B-B14F-4D97-AF65-F5344CB8AC3E}">
        <p14:creationId xmlns:p14="http://schemas.microsoft.com/office/powerpoint/2010/main" val="3198722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2907" y="378303"/>
            <a:ext cx="3449599" cy="646331"/>
          </a:xfrm>
          <a:prstGeom prst="rect">
            <a:avLst/>
          </a:prstGeom>
        </p:spPr>
        <p:txBody>
          <a:bodyPr wrap="none">
            <a:spAutoFit/>
          </a:bodyPr>
          <a:lstStyle/>
          <a:p>
            <a:r>
              <a:rPr lang="en-US" sz="3600" b="1" dirty="0" smtClean="0">
                <a:ln w="19050">
                  <a:solidFill>
                    <a:schemeClr val="accent2"/>
                  </a:solidFill>
                  <a:prstDash val="solid"/>
                </a:ln>
                <a:solidFill>
                  <a:schemeClr val="accent2">
                    <a:lumMod val="40000"/>
                    <a:lumOff val="60000"/>
                  </a:schemeClr>
                </a:solidFill>
              </a:rPr>
              <a:t>Open Addressing</a:t>
            </a:r>
            <a:endParaRPr lang="en-US" sz="3600" dirty="0"/>
          </a:p>
        </p:txBody>
      </p:sp>
      <p:sp>
        <p:nvSpPr>
          <p:cNvPr id="4" name="Rectangle 3"/>
          <p:cNvSpPr/>
          <p:nvPr/>
        </p:nvSpPr>
        <p:spPr>
          <a:xfrm>
            <a:off x="832514" y="1734993"/>
            <a:ext cx="10522424" cy="2262158"/>
          </a:xfrm>
          <a:prstGeom prst="rect">
            <a:avLst/>
          </a:prstGeom>
        </p:spPr>
        <p:txBody>
          <a:bodyPr wrap="square">
            <a:spAutoFit/>
          </a:bodyPr>
          <a:lstStyle/>
          <a:p>
            <a:pPr marL="342900" indent="-342900" algn="r" rtl="1">
              <a:lnSpc>
                <a:spcPct val="150000"/>
              </a:lnSpc>
              <a:buFont typeface="Wingdings" panose="05000000000000000000" pitchFamily="2" charset="2"/>
              <a:buChar char="§"/>
            </a:pPr>
            <a:r>
              <a:rPr lang="fa-IR" sz="2400" dirty="0" smtClean="0">
                <a:cs typeface="B Nazanin" panose="00000400000000000000" pitchFamily="2" charset="-78"/>
              </a:rPr>
              <a:t>در </a:t>
            </a:r>
            <a:r>
              <a:rPr lang="fa-IR" sz="2400" dirty="0">
                <a:cs typeface="B Nazanin" panose="00000400000000000000" pitchFamily="2" charset="-78"/>
              </a:rPr>
              <a:t>آدرس دهی باز، همه عناصر در خود جدول هش ذخیره می شوند. </a:t>
            </a:r>
            <a:endParaRPr lang="fa-IR" sz="2400" dirty="0" smtClean="0">
              <a:cs typeface="B Nazanin" panose="00000400000000000000" pitchFamily="2" charset="-78"/>
            </a:endParaRPr>
          </a:p>
          <a:p>
            <a:pPr marL="342900" indent="-342900" algn="r" rtl="1">
              <a:lnSpc>
                <a:spcPct val="150000"/>
              </a:lnSpc>
              <a:buFont typeface="Wingdings" panose="05000000000000000000" pitchFamily="2" charset="2"/>
              <a:buChar char="§"/>
            </a:pPr>
            <a:r>
              <a:rPr lang="fa-IR" sz="2400" dirty="0" smtClean="0">
                <a:cs typeface="B Nazanin" panose="00000400000000000000" pitchFamily="2" charset="-78"/>
              </a:rPr>
              <a:t>هر </a:t>
            </a:r>
            <a:r>
              <a:rPr lang="fa-IR" sz="2400" dirty="0">
                <a:cs typeface="B Nazanin" panose="00000400000000000000" pitchFamily="2" charset="-78"/>
              </a:rPr>
              <a:t>ورودی جدول شامل یک رکورد </a:t>
            </a:r>
            <a:r>
              <a:rPr lang="fa-IR" sz="2400" dirty="0" smtClean="0">
                <a:cs typeface="B Nazanin" panose="00000400000000000000" pitchFamily="2" charset="-78"/>
              </a:rPr>
              <a:t>یا</a:t>
            </a:r>
            <a:r>
              <a:rPr lang="en-US" sz="2400" dirty="0" smtClean="0">
                <a:cs typeface="B Nazanin" panose="00000400000000000000" pitchFamily="2" charset="-78"/>
              </a:rPr>
              <a:t>NIL </a:t>
            </a:r>
            <a:r>
              <a:rPr lang="fa-IR" sz="2400" dirty="0" smtClean="0">
                <a:cs typeface="B Nazanin" panose="00000400000000000000" pitchFamily="2" charset="-78"/>
              </a:rPr>
              <a:t> است</a:t>
            </a:r>
            <a:r>
              <a:rPr lang="fa-IR" sz="2400" dirty="0">
                <a:cs typeface="B Nazanin" panose="00000400000000000000" pitchFamily="2" charset="-78"/>
              </a:rPr>
              <a:t>. </a:t>
            </a:r>
            <a:endParaRPr lang="fa-IR" sz="2400" dirty="0" smtClean="0">
              <a:cs typeface="B Nazanin" panose="00000400000000000000" pitchFamily="2" charset="-78"/>
            </a:endParaRPr>
          </a:p>
          <a:p>
            <a:pPr marL="342900" indent="-342900" algn="r" rtl="1">
              <a:lnSpc>
                <a:spcPct val="150000"/>
              </a:lnSpc>
              <a:buFont typeface="Wingdings" panose="05000000000000000000" pitchFamily="2" charset="2"/>
              <a:buChar char="§"/>
            </a:pPr>
            <a:r>
              <a:rPr lang="fa-IR" sz="2400" dirty="0" smtClean="0">
                <a:cs typeface="B Nazanin" panose="00000400000000000000" pitchFamily="2" charset="-78"/>
              </a:rPr>
              <a:t>هنگام </a:t>
            </a:r>
            <a:r>
              <a:rPr lang="fa-IR" sz="2400" dirty="0">
                <a:cs typeface="B Nazanin" panose="00000400000000000000" pitchFamily="2" charset="-78"/>
              </a:rPr>
              <a:t>جستجوی یک عنصر، </a:t>
            </a:r>
            <a:r>
              <a:rPr lang="fa-IR" sz="2400" dirty="0" smtClean="0">
                <a:cs typeface="B Nazanin" panose="00000400000000000000" pitchFamily="2" charset="-78"/>
              </a:rPr>
              <a:t>خانه </a:t>
            </a:r>
            <a:r>
              <a:rPr lang="fa-IR" sz="2400" dirty="0">
                <a:cs typeface="B Nazanin" panose="00000400000000000000" pitchFamily="2" charset="-78"/>
              </a:rPr>
              <a:t>های جدول را یکی یکی بررسی می کنیم تا عنصر مورد نظر پیدا شود یا مشخص شود که عنصر در جدول نیست.</a:t>
            </a:r>
            <a:endParaRPr lang="en-US" sz="2400" dirty="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EA59E14A-CF6C-4BA0-B9C8-7EB443BEE51E}" type="slidenum">
              <a:rPr lang="en-US" smtClean="0"/>
              <a:t>20</a:t>
            </a:fld>
            <a:endParaRPr lang="en-US"/>
          </a:p>
        </p:txBody>
      </p:sp>
    </p:spTree>
    <p:extLst>
      <p:ext uri="{BB962C8B-B14F-4D97-AF65-F5344CB8AC3E}">
        <p14:creationId xmlns:p14="http://schemas.microsoft.com/office/powerpoint/2010/main" val="306955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2907" y="378303"/>
            <a:ext cx="6657976" cy="646331"/>
          </a:xfrm>
          <a:prstGeom prst="rect">
            <a:avLst/>
          </a:prstGeom>
        </p:spPr>
        <p:txBody>
          <a:bodyPr wrap="none">
            <a:spAutoFit/>
          </a:bodyPr>
          <a:lstStyle/>
          <a:p>
            <a:r>
              <a:rPr lang="en-US" sz="3600" b="1" dirty="0" smtClean="0">
                <a:ln w="19050">
                  <a:solidFill>
                    <a:schemeClr val="accent2"/>
                  </a:solidFill>
                  <a:prstDash val="solid"/>
                </a:ln>
                <a:solidFill>
                  <a:schemeClr val="accent2">
                    <a:lumMod val="40000"/>
                    <a:lumOff val="60000"/>
                  </a:schemeClr>
                </a:solidFill>
              </a:rPr>
              <a:t>Open Addressing – Linear probing</a:t>
            </a:r>
            <a:endParaRPr lang="en-US" sz="3600" dirty="0"/>
          </a:p>
        </p:txBody>
      </p:sp>
      <p:sp>
        <p:nvSpPr>
          <p:cNvPr id="2" name="Rectangle 1"/>
          <p:cNvSpPr/>
          <p:nvPr/>
        </p:nvSpPr>
        <p:spPr>
          <a:xfrm>
            <a:off x="614150" y="1300286"/>
            <a:ext cx="11191164" cy="1154162"/>
          </a:xfrm>
          <a:prstGeom prst="rect">
            <a:avLst/>
          </a:prstGeom>
        </p:spPr>
        <p:txBody>
          <a:bodyPr wrap="square">
            <a:spAutoFit/>
          </a:bodyPr>
          <a:lstStyle/>
          <a:p>
            <a:pPr algn="r" rtl="1">
              <a:lnSpc>
                <a:spcPct val="150000"/>
              </a:lnSpc>
            </a:pPr>
            <a:r>
              <a:rPr lang="fa-IR" sz="2400" dirty="0" smtClean="0">
                <a:cs typeface="B Nazanin" panose="00000400000000000000" pitchFamily="2" charset="-78"/>
              </a:rPr>
              <a:t>در این روش، </a:t>
            </a:r>
            <a:r>
              <a:rPr lang="fa-IR" sz="2400" dirty="0">
                <a:cs typeface="B Nazanin" panose="00000400000000000000" pitchFamily="2" charset="-78"/>
              </a:rPr>
              <a:t>جدول هش به صورت متوالی جستجو می شود که از محل اصلی هش شروع می شود. اگر </a:t>
            </a:r>
            <a:r>
              <a:rPr lang="fa-IR" sz="2400" dirty="0" smtClean="0">
                <a:cs typeface="B Nazanin" panose="00000400000000000000" pitchFamily="2" charset="-78"/>
              </a:rPr>
              <a:t>مکان مورد نظر </a:t>
            </a:r>
            <a:r>
              <a:rPr lang="fa-IR" sz="2400" dirty="0">
                <a:cs typeface="B Nazanin" panose="00000400000000000000" pitchFamily="2" charset="-78"/>
              </a:rPr>
              <a:t>قبلاً اشغال شده باشد، مکان بعدی را بررسی می </a:t>
            </a:r>
            <a:r>
              <a:rPr lang="fa-IR" sz="2400" dirty="0" smtClean="0">
                <a:cs typeface="B Nazanin" panose="00000400000000000000" pitchFamily="2" charset="-78"/>
              </a:rPr>
              <a:t>کنیم و همچنان ادامه می دهیم.</a:t>
            </a:r>
            <a:endParaRPr lang="en-US" sz="2400"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68229" y="2652220"/>
            <a:ext cx="8379179" cy="3748580"/>
          </a:xfrm>
          <a:prstGeom prst="rect">
            <a:avLst/>
          </a:prstGeom>
        </p:spPr>
      </p:pic>
      <p:pic>
        <p:nvPicPr>
          <p:cNvPr id="6" name="Picture 5"/>
          <p:cNvPicPr>
            <a:picLocks noChangeAspect="1"/>
          </p:cNvPicPr>
          <p:nvPr/>
        </p:nvPicPr>
        <p:blipFill>
          <a:blip r:embed="rId3"/>
          <a:stretch>
            <a:fillRect/>
          </a:stretch>
        </p:blipFill>
        <p:spPr>
          <a:xfrm>
            <a:off x="8146591" y="3661015"/>
            <a:ext cx="4114800" cy="1085850"/>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21</a:t>
            </a:fld>
            <a:endParaRPr lang="en-US"/>
          </a:p>
        </p:txBody>
      </p:sp>
    </p:spTree>
    <p:extLst>
      <p:ext uri="{BB962C8B-B14F-4D97-AF65-F5344CB8AC3E}">
        <p14:creationId xmlns:p14="http://schemas.microsoft.com/office/powerpoint/2010/main" val="3111200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02907" y="378303"/>
            <a:ext cx="6657976" cy="646331"/>
          </a:xfrm>
          <a:prstGeom prst="rect">
            <a:avLst/>
          </a:prstGeom>
        </p:spPr>
        <p:txBody>
          <a:bodyPr wrap="none">
            <a:spAutoFit/>
          </a:bodyPr>
          <a:lstStyle/>
          <a:p>
            <a:r>
              <a:rPr lang="en-US" sz="3600" b="1" dirty="0" smtClean="0">
                <a:ln w="19050">
                  <a:solidFill>
                    <a:schemeClr val="accent2"/>
                  </a:solidFill>
                  <a:prstDash val="solid"/>
                </a:ln>
                <a:solidFill>
                  <a:schemeClr val="accent2">
                    <a:lumMod val="40000"/>
                    <a:lumOff val="60000"/>
                  </a:schemeClr>
                </a:solidFill>
              </a:rPr>
              <a:t>Open Addressing – Linear probing</a:t>
            </a:r>
            <a:endParaRPr lang="en-US" sz="3600" dirty="0"/>
          </a:p>
        </p:txBody>
      </p:sp>
      <p:sp>
        <p:nvSpPr>
          <p:cNvPr id="4" name="AutoShape 2" descr="Linear-Probing-1.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 y="1984612"/>
            <a:ext cx="54197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939" y="1998260"/>
            <a:ext cx="542925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EA59E14A-CF6C-4BA0-B9C8-7EB443BEE51E}" type="slidenum">
              <a:rPr lang="en-US" smtClean="0"/>
              <a:t>22</a:t>
            </a:fld>
            <a:endParaRPr lang="en-US"/>
          </a:p>
        </p:txBody>
      </p:sp>
    </p:spTree>
    <p:extLst>
      <p:ext uri="{BB962C8B-B14F-4D97-AF65-F5344CB8AC3E}">
        <p14:creationId xmlns:p14="http://schemas.microsoft.com/office/powerpoint/2010/main" val="2601135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02907" y="378303"/>
            <a:ext cx="6657976" cy="646331"/>
          </a:xfrm>
          <a:prstGeom prst="rect">
            <a:avLst/>
          </a:prstGeom>
        </p:spPr>
        <p:txBody>
          <a:bodyPr wrap="none">
            <a:spAutoFit/>
          </a:bodyPr>
          <a:lstStyle/>
          <a:p>
            <a:r>
              <a:rPr lang="en-US" sz="3600" b="1" dirty="0" smtClean="0">
                <a:ln w="19050">
                  <a:solidFill>
                    <a:schemeClr val="accent2"/>
                  </a:solidFill>
                  <a:prstDash val="solid"/>
                </a:ln>
                <a:solidFill>
                  <a:schemeClr val="accent2">
                    <a:lumMod val="40000"/>
                    <a:lumOff val="60000"/>
                  </a:schemeClr>
                </a:solidFill>
              </a:rPr>
              <a:t>Open Addressing – Linear probing</a:t>
            </a:r>
            <a:endParaRPr lang="en-US" sz="3600" dirty="0"/>
          </a:p>
        </p:txBody>
      </p:sp>
      <p:sp>
        <p:nvSpPr>
          <p:cNvPr id="4" name="AutoShape 2" descr="Linear-Probing-1.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985893"/>
            <a:ext cx="528637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050" y="1985895"/>
            <a:ext cx="542925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EA59E14A-CF6C-4BA0-B9C8-7EB443BEE51E}" type="slidenum">
              <a:rPr lang="en-US" smtClean="0"/>
              <a:t>23</a:t>
            </a:fld>
            <a:endParaRPr lang="en-US"/>
          </a:p>
        </p:txBody>
      </p:sp>
    </p:spTree>
    <p:extLst>
      <p:ext uri="{BB962C8B-B14F-4D97-AF65-F5344CB8AC3E}">
        <p14:creationId xmlns:p14="http://schemas.microsoft.com/office/powerpoint/2010/main" val="420513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02907" y="378303"/>
            <a:ext cx="6657976" cy="646331"/>
          </a:xfrm>
          <a:prstGeom prst="rect">
            <a:avLst/>
          </a:prstGeom>
        </p:spPr>
        <p:txBody>
          <a:bodyPr wrap="none">
            <a:spAutoFit/>
          </a:bodyPr>
          <a:lstStyle/>
          <a:p>
            <a:r>
              <a:rPr lang="en-US" sz="3600" b="1" dirty="0" smtClean="0">
                <a:ln w="19050">
                  <a:solidFill>
                    <a:schemeClr val="accent2"/>
                  </a:solidFill>
                  <a:prstDash val="solid"/>
                </a:ln>
                <a:solidFill>
                  <a:schemeClr val="accent2">
                    <a:lumMod val="40000"/>
                    <a:lumOff val="60000"/>
                  </a:schemeClr>
                </a:solidFill>
              </a:rPr>
              <a:t>Open Addressing – Linear probing</a:t>
            </a:r>
            <a:endParaRPr lang="en-US" sz="3600" dirty="0"/>
          </a:p>
        </p:txBody>
      </p:sp>
      <p:sp>
        <p:nvSpPr>
          <p:cNvPr id="4" name="AutoShape 2" descr="Linear-Probing-1.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 y="2014467"/>
            <a:ext cx="53530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209" y="1955327"/>
            <a:ext cx="558165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EA59E14A-CF6C-4BA0-B9C8-7EB443BEE51E}" type="slidenum">
              <a:rPr lang="en-US" smtClean="0"/>
              <a:t>24</a:t>
            </a:fld>
            <a:endParaRPr lang="en-US"/>
          </a:p>
        </p:txBody>
      </p:sp>
    </p:spTree>
    <p:extLst>
      <p:ext uri="{BB962C8B-B14F-4D97-AF65-F5344CB8AC3E}">
        <p14:creationId xmlns:p14="http://schemas.microsoft.com/office/powerpoint/2010/main" val="1029046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latin typeface="Arial" charset="0"/>
                <a:cs typeface="Arial" charset="0"/>
              </a:rPr>
              <a:t>Linear Probing</a:t>
            </a:r>
          </a:p>
        </p:txBody>
      </p:sp>
      <p:sp>
        <p:nvSpPr>
          <p:cNvPr id="921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easiest method to probe the bins of the hash table is to search forward linearly</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Assume we are inserting into bin </a:t>
            </a:r>
            <a:r>
              <a:rPr lang="en-US" altLang="en-US" i="1" smtClean="0">
                <a:latin typeface="Times New Roman" pitchFamily="18" charset="0"/>
                <a:cs typeface="Arial" charset="0"/>
              </a:rPr>
              <a:t>k</a:t>
            </a:r>
            <a:r>
              <a:rPr lang="en-US" altLang="en-US" smtClean="0">
                <a:latin typeface="Arial" charset="0"/>
                <a:cs typeface="Arial" charset="0"/>
              </a:rPr>
              <a:t>:</a:t>
            </a:r>
          </a:p>
          <a:p>
            <a:pPr lvl="1"/>
            <a:r>
              <a:rPr lang="en-US" altLang="en-US" smtClean="0">
                <a:latin typeface="Arial" charset="0"/>
                <a:cs typeface="Arial" charset="0"/>
              </a:rPr>
              <a:t>If bin </a:t>
            </a:r>
            <a:r>
              <a:rPr lang="en-US" altLang="en-US" i="1" smtClean="0">
                <a:latin typeface="Times New Roman" pitchFamily="18" charset="0"/>
                <a:cs typeface="Arial" charset="0"/>
              </a:rPr>
              <a:t>k</a:t>
            </a:r>
            <a:r>
              <a:rPr lang="en-US" altLang="en-US" smtClean="0">
                <a:latin typeface="Arial" charset="0"/>
                <a:cs typeface="Arial" charset="0"/>
              </a:rPr>
              <a:t> is empty, we occupy it</a:t>
            </a:r>
          </a:p>
          <a:p>
            <a:pPr lvl="1"/>
            <a:r>
              <a:rPr lang="en-US" altLang="en-US" smtClean="0">
                <a:latin typeface="Arial" charset="0"/>
                <a:cs typeface="Arial" charset="0"/>
              </a:rPr>
              <a:t>Otherwise, check bin </a:t>
            </a:r>
            <a:r>
              <a:rPr lang="en-US" altLang="en-US" i="1" smtClean="0">
                <a:latin typeface="Times New Roman" pitchFamily="18" charset="0"/>
                <a:cs typeface="Arial" charset="0"/>
              </a:rPr>
              <a:t>k</a:t>
            </a:r>
            <a:r>
              <a:rPr lang="en-US" altLang="en-US" smtClean="0">
                <a:latin typeface="Times New Roman" pitchFamily="18" charset="0"/>
                <a:cs typeface="Arial" charset="0"/>
              </a:rPr>
              <a:t> + 1</a:t>
            </a:r>
            <a:r>
              <a:rPr lang="en-US" altLang="en-US" smtClean="0">
                <a:latin typeface="Arial" charset="0"/>
                <a:cs typeface="Arial" charset="0"/>
              </a:rPr>
              <a:t>, </a:t>
            </a:r>
            <a:r>
              <a:rPr lang="en-US" altLang="en-US" i="1" smtClean="0">
                <a:latin typeface="Times New Roman" pitchFamily="18" charset="0"/>
                <a:cs typeface="Arial" charset="0"/>
              </a:rPr>
              <a:t>k</a:t>
            </a:r>
            <a:r>
              <a:rPr lang="en-US" altLang="en-US" smtClean="0">
                <a:latin typeface="Times New Roman" pitchFamily="18" charset="0"/>
                <a:cs typeface="Arial" charset="0"/>
              </a:rPr>
              <a:t> + 2</a:t>
            </a:r>
            <a:r>
              <a:rPr lang="en-US" altLang="en-US" smtClean="0">
                <a:latin typeface="Arial" charset="0"/>
                <a:cs typeface="Arial" charset="0"/>
              </a:rPr>
              <a:t>, and so on, until an empty bin is found</a:t>
            </a:r>
          </a:p>
          <a:p>
            <a:pPr lvl="2"/>
            <a:r>
              <a:rPr lang="en-US" altLang="en-US" smtClean="0">
                <a:latin typeface="Arial" charset="0"/>
                <a:cs typeface="Arial" charset="0"/>
              </a:rPr>
              <a:t>If we reach the end of the array, we start at the front (bin 0)</a:t>
            </a:r>
          </a:p>
        </p:txBody>
      </p:sp>
      <p:sp>
        <p:nvSpPr>
          <p:cNvPr id="2" name="Slide Number Placeholder 1"/>
          <p:cNvSpPr>
            <a:spLocks noGrp="1"/>
          </p:cNvSpPr>
          <p:nvPr>
            <p:ph type="sldNum" sz="quarter" idx="12"/>
          </p:nvPr>
        </p:nvSpPr>
        <p:spPr/>
        <p:txBody>
          <a:bodyPr/>
          <a:lstStyle/>
          <a:p>
            <a:fld id="{EA59E14A-CF6C-4BA0-B9C8-7EB443BEE51E}" type="slidenum">
              <a:rPr lang="en-US" smtClean="0"/>
              <a:t>25</a:t>
            </a:fld>
            <a:endParaRPr lang="en-US"/>
          </a:p>
        </p:txBody>
      </p:sp>
    </p:spTree>
    <p:extLst>
      <p:ext uri="{BB962C8B-B14F-4D97-AF65-F5344CB8AC3E}">
        <p14:creationId xmlns:p14="http://schemas.microsoft.com/office/powerpoint/2010/main" val="3346236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latin typeface="Arial" charset="0"/>
                <a:cs typeface="Arial" charset="0"/>
              </a:rPr>
              <a:t>Linear Probing</a:t>
            </a:r>
          </a:p>
        </p:txBody>
      </p:sp>
      <p:sp>
        <p:nvSpPr>
          <p:cNvPr id="10243" name="Rectangle 3"/>
          <p:cNvSpPr>
            <a:spLocks noGrp="1" noChangeArrowheads="1"/>
          </p:cNvSpPr>
          <p:nvPr>
            <p:ph type="body" idx="1"/>
          </p:nvPr>
        </p:nvSpPr>
        <p:spPr/>
        <p:txBody>
          <a:bodyPr/>
          <a:lstStyle/>
          <a:p>
            <a:pPr>
              <a:buNone/>
            </a:pPr>
            <a:r>
              <a:rPr lang="en-US" altLang="en-US" dirty="0" smtClean="0">
                <a:latin typeface="Arial" charset="0"/>
                <a:cs typeface="Arial" charset="0"/>
              </a:rPr>
              <a:t>	Consider </a:t>
            </a:r>
            <a:r>
              <a:rPr lang="en-US" altLang="en-US" dirty="0">
                <a:latin typeface="Arial" charset="0"/>
                <a:cs typeface="Arial" charset="0"/>
              </a:rPr>
              <a:t>a hash table with </a:t>
            </a:r>
            <a:r>
              <a:rPr lang="en-US" altLang="en-US" i="1" dirty="0">
                <a:latin typeface="Times New Roman" pitchFamily="18" charset="0"/>
                <a:cs typeface="Arial" charset="0"/>
              </a:rPr>
              <a:t>M</a:t>
            </a:r>
            <a:r>
              <a:rPr lang="en-US" altLang="en-US" dirty="0">
                <a:latin typeface="Times New Roman" pitchFamily="18" charset="0"/>
                <a:cs typeface="Arial" charset="0"/>
              </a:rPr>
              <a:t> = 16</a:t>
            </a:r>
            <a:r>
              <a:rPr lang="en-US" altLang="en-US" dirty="0">
                <a:latin typeface="Arial" charset="0"/>
                <a:cs typeface="Arial" charset="0"/>
              </a:rPr>
              <a:t> bins</a:t>
            </a:r>
          </a:p>
          <a:p>
            <a:pPr>
              <a:buNone/>
            </a:pPr>
            <a:endParaRPr lang="en-US" altLang="en-US" dirty="0">
              <a:latin typeface="Arial" charset="0"/>
              <a:cs typeface="Arial" charset="0"/>
            </a:endParaRPr>
          </a:p>
          <a:p>
            <a:pPr>
              <a:buNone/>
            </a:pPr>
            <a:r>
              <a:rPr lang="en-US" altLang="en-US" dirty="0">
                <a:latin typeface="Arial" charset="0"/>
                <a:cs typeface="Arial" charset="0"/>
              </a:rPr>
              <a:t>	Given a 3-digit hexadecimal number:</a:t>
            </a:r>
          </a:p>
          <a:p>
            <a:pPr lvl="1"/>
            <a:r>
              <a:rPr lang="en-US" altLang="en-US" dirty="0">
                <a:latin typeface="Arial" charset="0"/>
                <a:cs typeface="Arial" charset="0"/>
              </a:rPr>
              <a:t>The least-significant digit is the primary hash function (bin)</a:t>
            </a:r>
          </a:p>
          <a:p>
            <a:pPr lvl="1"/>
            <a:r>
              <a:rPr lang="en-US" altLang="en-US" dirty="0" smtClean="0">
                <a:latin typeface="Arial" charset="0"/>
                <a:cs typeface="Arial" charset="0"/>
              </a:rPr>
              <a:t>Example</a:t>
            </a:r>
            <a:r>
              <a:rPr lang="en-US" altLang="en-US" dirty="0">
                <a:latin typeface="Arial" charset="0"/>
                <a:cs typeface="Arial" charset="0"/>
              </a:rPr>
              <a:t>: for 6B7</a:t>
            </a:r>
            <a:r>
              <a:rPr lang="en-US" altLang="en-US" b="1" dirty="0">
                <a:solidFill>
                  <a:srgbClr val="00B0F0"/>
                </a:solidFill>
                <a:latin typeface="Arial" charset="0"/>
                <a:cs typeface="Arial" charset="0"/>
              </a:rPr>
              <a:t>2</a:t>
            </a:r>
            <a:r>
              <a:rPr lang="en-US" altLang="en-US" b="1" dirty="0">
                <a:solidFill>
                  <a:srgbClr val="FF0000"/>
                </a:solidFill>
                <a:latin typeface="Arial" charset="0"/>
                <a:cs typeface="Arial" charset="0"/>
              </a:rPr>
              <a:t>A</a:t>
            </a:r>
            <a:r>
              <a:rPr lang="en-US" altLang="en-US" baseline="-25000" dirty="0">
                <a:latin typeface="Arial" charset="0"/>
                <a:cs typeface="Arial" charset="0"/>
              </a:rPr>
              <a:t>16 </a:t>
            </a:r>
            <a:r>
              <a:rPr lang="en-US" altLang="en-US" dirty="0">
                <a:latin typeface="Arial" charset="0"/>
                <a:cs typeface="Arial" charset="0"/>
              </a:rPr>
              <a:t>, the initial bin is </a:t>
            </a:r>
            <a:r>
              <a:rPr lang="en-US" altLang="en-US" b="1" dirty="0" smtClean="0">
                <a:solidFill>
                  <a:srgbClr val="FF0000"/>
                </a:solidFill>
                <a:latin typeface="Arial" charset="0"/>
                <a:cs typeface="Arial" charset="0"/>
              </a:rPr>
              <a:t>A</a:t>
            </a:r>
            <a:endParaRPr lang="en-US" altLang="en-US" dirty="0">
              <a:latin typeface="Arial" charset="0"/>
              <a:cs typeface="Arial" charset="0"/>
            </a:endParaRPr>
          </a:p>
        </p:txBody>
      </p:sp>
      <p:sp>
        <p:nvSpPr>
          <p:cNvPr id="2" name="Slide Number Placeholder 1"/>
          <p:cNvSpPr>
            <a:spLocks noGrp="1"/>
          </p:cNvSpPr>
          <p:nvPr>
            <p:ph type="sldNum" sz="quarter" idx="12"/>
          </p:nvPr>
        </p:nvSpPr>
        <p:spPr/>
        <p:txBody>
          <a:bodyPr/>
          <a:lstStyle/>
          <a:p>
            <a:fld id="{EA59E14A-CF6C-4BA0-B9C8-7EB443BEE51E}" type="slidenum">
              <a:rPr lang="en-US" smtClean="0"/>
              <a:t>26</a:t>
            </a:fld>
            <a:endParaRPr lang="en-US"/>
          </a:p>
        </p:txBody>
      </p:sp>
    </p:spTree>
    <p:extLst>
      <p:ext uri="{BB962C8B-B14F-4D97-AF65-F5344CB8AC3E}">
        <p14:creationId xmlns:p14="http://schemas.microsoft.com/office/powerpoint/2010/main" val="1605178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latin typeface="Arial" charset="0"/>
                <a:cs typeface="Arial" charset="0"/>
              </a:rPr>
              <a:t>Insertion</a:t>
            </a:r>
          </a:p>
        </p:txBody>
      </p:sp>
      <p:sp>
        <p:nvSpPr>
          <p:cNvPr id="11267" name="Rectangle 3"/>
          <p:cNvSpPr>
            <a:spLocks noGrp="1" noChangeArrowheads="1"/>
          </p:cNvSpPr>
          <p:nvPr>
            <p:ph type="body" idx="1"/>
          </p:nvPr>
        </p:nvSpPr>
        <p:spPr/>
        <p:txBody>
          <a:bodyPr/>
          <a:lstStyle/>
          <a:p>
            <a:pPr>
              <a:buNone/>
            </a:pPr>
            <a:r>
              <a:rPr lang="en-US" altLang="en-US" dirty="0">
                <a:latin typeface="Arial" charset="0"/>
                <a:cs typeface="Arial" charset="0"/>
              </a:rPr>
              <a:t>	Insert </a:t>
            </a:r>
            <a:r>
              <a:rPr lang="en-US" altLang="en-US" dirty="0" smtClean="0">
                <a:latin typeface="Arial" charset="0"/>
                <a:cs typeface="Arial" charset="0"/>
              </a:rPr>
              <a:t>these numbers </a:t>
            </a:r>
            <a:r>
              <a:rPr lang="en-US" altLang="en-US" dirty="0">
                <a:latin typeface="Arial" charset="0"/>
                <a:cs typeface="Arial" charset="0"/>
              </a:rPr>
              <a:t>into this initially empty hash </a:t>
            </a:r>
            <a:r>
              <a:rPr lang="en-US" altLang="en-US" dirty="0" smtClean="0">
                <a:latin typeface="Arial" charset="0"/>
                <a:cs typeface="Arial" charset="0"/>
              </a:rPr>
              <a:t>table:</a:t>
            </a:r>
            <a:endParaRPr lang="en-US" altLang="en-US" dirty="0">
              <a:latin typeface="Arial" charset="0"/>
              <a:cs typeface="Arial" charset="0"/>
            </a:endParaRPr>
          </a:p>
          <a:p>
            <a:pPr lvl="1" algn="ctr">
              <a:buFontTx/>
              <a:buNone/>
            </a:pPr>
            <a:r>
              <a:rPr lang="it-IT" altLang="en-US" dirty="0">
                <a:latin typeface="Arial" charset="0"/>
                <a:cs typeface="Arial" charset="0"/>
              </a:rPr>
              <a:t>19A, 207, 3AD, 488, 5BA, 680, 74C, 826, 946, ACD, B32, C8B, DBE, E9C</a:t>
            </a:r>
            <a:endParaRPr lang="en-US" altLang="en-US" sz="1400" dirty="0">
              <a:latin typeface="Arial" charset="0"/>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34498614"/>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27</a:t>
            </a:fld>
            <a:endParaRPr lang="en-US"/>
          </a:p>
        </p:txBody>
      </p:sp>
    </p:spTree>
    <p:extLst>
      <p:ext uri="{BB962C8B-B14F-4D97-AF65-F5344CB8AC3E}">
        <p14:creationId xmlns:p14="http://schemas.microsoft.com/office/powerpoint/2010/main" val="3258582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Start with the first four values:</a:t>
            </a:r>
          </a:p>
          <a:p>
            <a:pPr lvl="1" algn="ctr">
              <a:buFontTx/>
              <a:buNone/>
            </a:pPr>
            <a:r>
              <a:rPr lang="it-IT" altLang="en-US" sz="2000" dirty="0" smtClean="0">
                <a:latin typeface="Arial" charset="0"/>
                <a:cs typeface="Arial" charset="0"/>
              </a:rPr>
              <a:t>19A, 207, 3AD, 488</a:t>
            </a:r>
            <a:endParaRPr lang="en-US" altLang="en-US" sz="16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2735705219"/>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28</a:t>
            </a:fld>
            <a:endParaRPr lang="en-US"/>
          </a:p>
        </p:txBody>
      </p:sp>
    </p:spTree>
    <p:extLst>
      <p:ext uri="{BB962C8B-B14F-4D97-AF65-F5344CB8AC3E}">
        <p14:creationId xmlns:p14="http://schemas.microsoft.com/office/powerpoint/2010/main" val="557184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Start with the first four values:</a:t>
            </a:r>
          </a:p>
          <a:p>
            <a:pPr lvl="1" algn="ctr">
              <a:buFontTx/>
              <a:buNone/>
            </a:pPr>
            <a:r>
              <a:rPr lang="it-IT" altLang="en-US" sz="2000" dirty="0" smtClean="0">
                <a:latin typeface="Arial" charset="0"/>
                <a:cs typeface="Arial" charset="0"/>
              </a:rPr>
              <a:t>19</a:t>
            </a:r>
            <a:r>
              <a:rPr lang="it-IT" altLang="en-US" sz="2000" b="1" dirty="0" smtClean="0">
                <a:solidFill>
                  <a:srgbClr val="FF0000"/>
                </a:solidFill>
                <a:latin typeface="Arial" charset="0"/>
                <a:cs typeface="Arial" charset="0"/>
              </a:rPr>
              <a:t>A</a:t>
            </a:r>
            <a:r>
              <a:rPr lang="it-IT" altLang="en-US" sz="2000" dirty="0" smtClean="0">
                <a:latin typeface="Arial" charset="0"/>
                <a:cs typeface="Arial" charset="0"/>
              </a:rPr>
              <a:t>, 20</a:t>
            </a:r>
            <a:r>
              <a:rPr lang="it-IT" altLang="en-US" sz="2000" b="1" dirty="0" smtClean="0">
                <a:solidFill>
                  <a:srgbClr val="FF0000"/>
                </a:solidFill>
                <a:latin typeface="Arial" charset="0"/>
                <a:cs typeface="Arial" charset="0"/>
              </a:rPr>
              <a:t>7</a:t>
            </a:r>
            <a:r>
              <a:rPr lang="it-IT" altLang="en-US" sz="2000" dirty="0" smtClean="0">
                <a:latin typeface="Arial" charset="0"/>
                <a:cs typeface="Arial" charset="0"/>
              </a:rPr>
              <a:t>, 3A</a:t>
            </a:r>
            <a:r>
              <a:rPr lang="it-IT" altLang="en-US" sz="2000" b="1" dirty="0" smtClean="0">
                <a:solidFill>
                  <a:srgbClr val="FF0000"/>
                </a:solidFill>
                <a:latin typeface="Arial" charset="0"/>
                <a:cs typeface="Arial" charset="0"/>
              </a:rPr>
              <a:t>D</a:t>
            </a:r>
            <a:r>
              <a:rPr lang="it-IT" altLang="en-US" sz="2000" dirty="0" smtClean="0">
                <a:latin typeface="Arial" charset="0"/>
                <a:cs typeface="Arial" charset="0"/>
              </a:rPr>
              <a:t>, 48</a:t>
            </a:r>
            <a:r>
              <a:rPr lang="it-IT" altLang="en-US" sz="2000" b="1" dirty="0" smtClean="0">
                <a:solidFill>
                  <a:srgbClr val="FF0000"/>
                </a:solidFill>
                <a:latin typeface="Arial" charset="0"/>
                <a:cs typeface="Arial" charset="0"/>
              </a:rPr>
              <a:t>8</a:t>
            </a:r>
            <a:endParaRPr lang="en-US" altLang="en-US" sz="1600" b="1" dirty="0" smtClean="0">
              <a:solidFill>
                <a:srgbClr val="FF0000"/>
              </a:solidFill>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3076663264"/>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207</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488</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19A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3AD</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29</a:t>
            </a:fld>
            <a:endParaRPr lang="en-US"/>
          </a:p>
        </p:txBody>
      </p:sp>
    </p:spTree>
    <p:extLst>
      <p:ext uri="{BB962C8B-B14F-4D97-AF65-F5344CB8AC3E}">
        <p14:creationId xmlns:p14="http://schemas.microsoft.com/office/powerpoint/2010/main" val="114541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818866" y="996286"/>
            <a:ext cx="10413242" cy="3631763"/>
          </a:xfrm>
          <a:prstGeom prst="rect">
            <a:avLst/>
          </a:prstGeom>
          <a:noFill/>
        </p:spPr>
        <p:txBody>
          <a:bodyPr wrap="square" rtlCol="0">
            <a:spAutoFit/>
          </a:bodyPr>
          <a:lstStyle/>
          <a:p>
            <a:r>
              <a:rPr lang="en-US" sz="3200" b="1" dirty="0">
                <a:ln w="12700">
                  <a:solidFill>
                    <a:schemeClr val="accent2"/>
                  </a:solidFill>
                  <a:prstDash val="solid"/>
                </a:ln>
                <a:solidFill>
                  <a:schemeClr val="accent2">
                    <a:lumMod val="40000"/>
                    <a:lumOff val="60000"/>
                  </a:schemeClr>
                </a:solidFill>
              </a:rPr>
              <a:t>We are looking for “efficiency“…!</a:t>
            </a:r>
          </a:p>
          <a:p>
            <a:endParaRPr lang="en-US" dirty="0" smtClean="0"/>
          </a:p>
          <a:p>
            <a:pPr marL="342900" indent="-342900" algn="r" rtl="1">
              <a:lnSpc>
                <a:spcPct val="150000"/>
              </a:lnSpc>
              <a:buFont typeface="Wingdings" panose="05000000000000000000" pitchFamily="2" charset="2"/>
              <a:buChar char="v"/>
            </a:pPr>
            <a:r>
              <a:rPr lang="fa-IR" sz="2000" dirty="0">
                <a:cs typeface="B Nazanin" panose="00000400000000000000" pitchFamily="2" charset="-78"/>
              </a:rPr>
              <a:t>اگرچه ذخیره </a:t>
            </a:r>
            <a:r>
              <a:rPr lang="fa-IR" sz="2000" dirty="0" smtClean="0">
                <a:cs typeface="B Nazanin" panose="00000400000000000000" pitchFamily="2" charset="-78"/>
              </a:rPr>
              <a:t>سازی داده </a:t>
            </a:r>
            <a:r>
              <a:rPr lang="fa-IR" sz="2000" dirty="0">
                <a:cs typeface="B Nazanin" panose="00000400000000000000" pitchFamily="2" charset="-78"/>
              </a:rPr>
              <a:t>در آرایه به </a:t>
            </a:r>
            <a:r>
              <a:rPr lang="fa-IR" sz="2000" dirty="0" smtClean="0">
                <a:cs typeface="B Nazanin" panose="00000400000000000000" pitchFamily="2" charset="-78"/>
              </a:rPr>
              <a:t>زمان</a:t>
            </a:r>
            <a:r>
              <a:rPr lang="en-US" sz="2000" dirty="0" smtClean="0">
                <a:cs typeface="B Nazanin" panose="00000400000000000000" pitchFamily="2" charset="-78"/>
              </a:rPr>
              <a:t>O(1</a:t>
            </a:r>
            <a:r>
              <a:rPr lang="en-US" sz="2000" dirty="0">
                <a:cs typeface="B Nazanin" panose="00000400000000000000" pitchFamily="2" charset="-78"/>
              </a:rPr>
              <a:t>) </a:t>
            </a:r>
            <a:r>
              <a:rPr lang="fa-IR" sz="2000" dirty="0" smtClean="0">
                <a:cs typeface="B Nazanin" panose="00000400000000000000" pitchFamily="2" charset="-78"/>
              </a:rPr>
              <a:t> نیاز </a:t>
            </a:r>
            <a:r>
              <a:rPr lang="fa-IR" sz="2000" dirty="0">
                <a:cs typeface="B Nazanin" panose="00000400000000000000" pitchFamily="2" charset="-78"/>
              </a:rPr>
              <a:t>دارد، جستجو در آن </a:t>
            </a:r>
            <a:r>
              <a:rPr lang="fa-IR" sz="2000" dirty="0" smtClean="0">
                <a:cs typeface="B Nazanin" panose="00000400000000000000" pitchFamily="2" charset="-78"/>
              </a:rPr>
              <a:t>حداقل</a:t>
            </a:r>
            <a:r>
              <a:rPr lang="en-US" sz="2000" dirty="0" smtClean="0">
                <a:cs typeface="B Nazanin" panose="00000400000000000000" pitchFamily="2" charset="-78"/>
              </a:rPr>
              <a:t>O(log </a:t>
            </a:r>
            <a:r>
              <a:rPr lang="en-US" sz="2000" dirty="0">
                <a:cs typeface="B Nazanin" panose="00000400000000000000" pitchFamily="2" charset="-78"/>
              </a:rPr>
              <a:t>n) </a:t>
            </a:r>
            <a:r>
              <a:rPr lang="fa-IR" sz="2000" dirty="0" smtClean="0">
                <a:cs typeface="B Nazanin" panose="00000400000000000000" pitchFamily="2" charset="-78"/>
              </a:rPr>
              <a:t> زمان </a:t>
            </a:r>
            <a:r>
              <a:rPr lang="fa-IR" sz="2000" dirty="0">
                <a:cs typeface="B Nazanin" panose="00000400000000000000" pitchFamily="2" charset="-78"/>
              </a:rPr>
              <a:t>می برد. این زمان به نظر کوچک است، اما برای یک مجموعه داده بزرگ، می تواند مشکلات زیادی ایجاد کند و این به نوبه خود، ساختار داده </a:t>
            </a:r>
            <a:r>
              <a:rPr lang="en-US" sz="2000" dirty="0">
                <a:cs typeface="B Nazanin" panose="00000400000000000000" pitchFamily="2" charset="-78"/>
              </a:rPr>
              <a:t>Array </a:t>
            </a:r>
            <a:r>
              <a:rPr lang="fa-IR" sz="2000" dirty="0" smtClean="0">
                <a:cs typeface="B Nazanin" panose="00000400000000000000" pitchFamily="2" charset="-78"/>
              </a:rPr>
              <a:t> را </a:t>
            </a:r>
            <a:r>
              <a:rPr lang="fa-IR" sz="2000" dirty="0">
                <a:cs typeface="B Nazanin" panose="00000400000000000000" pitchFamily="2" charset="-78"/>
              </a:rPr>
              <a:t>ناکارآمد می کند</a:t>
            </a:r>
            <a:r>
              <a:rPr lang="fa-IR" sz="2000" dirty="0" smtClean="0">
                <a:cs typeface="B Nazanin" panose="00000400000000000000" pitchFamily="2" charset="-78"/>
              </a:rPr>
              <a:t>.</a:t>
            </a:r>
          </a:p>
          <a:p>
            <a:pPr marL="342900" indent="-342900" algn="r" rtl="1">
              <a:lnSpc>
                <a:spcPct val="150000"/>
              </a:lnSpc>
              <a:buFont typeface="Wingdings" panose="05000000000000000000" pitchFamily="2" charset="2"/>
              <a:buChar char="v"/>
            </a:pPr>
            <a:r>
              <a:rPr lang="fa-IR" sz="2000" dirty="0">
                <a:cs typeface="B Nazanin" panose="00000400000000000000" pitchFamily="2" charset="-78"/>
              </a:rPr>
              <a:t>بنابراین اکنون </a:t>
            </a:r>
            <a:r>
              <a:rPr lang="fa-IR" sz="2000" dirty="0" smtClean="0">
                <a:cs typeface="B Nazanin" panose="00000400000000000000" pitchFamily="2" charset="-78"/>
              </a:rPr>
              <a:t>به </a:t>
            </a:r>
            <a:r>
              <a:rPr lang="fa-IR" sz="2000" dirty="0">
                <a:cs typeface="B Nazanin" panose="00000400000000000000" pitchFamily="2" charset="-78"/>
              </a:rPr>
              <a:t>دنبال ساختار داده ای هستیم که بتواند داده ها را ذخیره کرده </a:t>
            </a:r>
            <a:r>
              <a:rPr lang="fa-IR" sz="2000" dirty="0" smtClean="0">
                <a:cs typeface="B Nazanin" panose="00000400000000000000" pitchFamily="2" charset="-78"/>
              </a:rPr>
              <a:t>و </a:t>
            </a:r>
            <a:r>
              <a:rPr lang="fa-IR" sz="2000" dirty="0">
                <a:cs typeface="B Nazanin" panose="00000400000000000000" pitchFamily="2" charset="-78"/>
              </a:rPr>
              <a:t>در زمان ثابت، یعنی در زمان </a:t>
            </a:r>
            <a:r>
              <a:rPr lang="en-US" sz="2000" dirty="0">
                <a:cs typeface="B Nazanin" panose="00000400000000000000" pitchFamily="2" charset="-78"/>
              </a:rPr>
              <a:t>O(1) </a:t>
            </a:r>
            <a:r>
              <a:rPr lang="fa-IR" sz="2000" dirty="0" smtClean="0">
                <a:cs typeface="B Nazanin" panose="00000400000000000000" pitchFamily="2" charset="-78"/>
              </a:rPr>
              <a:t> فرایند جستجو انجام شود. </a:t>
            </a:r>
            <a:r>
              <a:rPr lang="fa-IR" sz="2000" dirty="0">
                <a:cs typeface="B Nazanin" panose="00000400000000000000" pitchFamily="2" charset="-78"/>
              </a:rPr>
              <a:t>به این ترتیب ساختار داده </a:t>
            </a:r>
            <a:r>
              <a:rPr lang="en-US" sz="2000" dirty="0">
                <a:cs typeface="B Nazanin" panose="00000400000000000000" pitchFamily="2" charset="-78"/>
              </a:rPr>
              <a:t>Hashing </a:t>
            </a:r>
            <a:r>
              <a:rPr lang="fa-IR" sz="2000" dirty="0" smtClean="0">
                <a:cs typeface="B Nazanin" panose="00000400000000000000" pitchFamily="2" charset="-78"/>
              </a:rPr>
              <a:t> معرفی می شود. </a:t>
            </a:r>
            <a:r>
              <a:rPr lang="fa-IR" sz="2000" dirty="0">
                <a:cs typeface="B Nazanin" panose="00000400000000000000" pitchFamily="2" charset="-78"/>
              </a:rPr>
              <a:t>با معرفی ساختار داده </a:t>
            </a:r>
            <a:r>
              <a:rPr lang="en-US" sz="2000" dirty="0"/>
              <a:t>Hash </a:t>
            </a:r>
            <a:r>
              <a:rPr lang="fa-IR" sz="2000" dirty="0" smtClean="0">
                <a:cs typeface="B Nazanin" panose="00000400000000000000" pitchFamily="2" charset="-78"/>
              </a:rPr>
              <a:t>، </a:t>
            </a:r>
            <a:r>
              <a:rPr lang="fa-IR" sz="2000" dirty="0">
                <a:cs typeface="B Nazanin" panose="00000400000000000000" pitchFamily="2" charset="-78"/>
              </a:rPr>
              <a:t>اکنون می توان به راحتی داده ها را در زمان ثابت ذخیره کرد و </a:t>
            </a:r>
            <a:r>
              <a:rPr lang="fa-IR" sz="2000" dirty="0" smtClean="0">
                <a:cs typeface="B Nazanin" panose="00000400000000000000" pitchFamily="2" charset="-78"/>
              </a:rPr>
              <a:t>در </a:t>
            </a:r>
            <a:r>
              <a:rPr lang="fa-IR" sz="2000" dirty="0">
                <a:cs typeface="B Nazanin" panose="00000400000000000000" pitchFamily="2" charset="-78"/>
              </a:rPr>
              <a:t>زمان ثابت </a:t>
            </a:r>
            <a:r>
              <a:rPr lang="fa-IR" sz="2000" dirty="0" smtClean="0">
                <a:cs typeface="B Nazanin" panose="00000400000000000000" pitchFamily="2" charset="-78"/>
              </a:rPr>
              <a:t>نیز آنها را </a:t>
            </a:r>
            <a:r>
              <a:rPr lang="fa-IR" sz="2000" dirty="0">
                <a:cs typeface="B Nazanin" panose="00000400000000000000" pitchFamily="2" charset="-78"/>
              </a:rPr>
              <a:t>بازیابی </a:t>
            </a:r>
            <a:r>
              <a:rPr lang="fa-IR" sz="2000" dirty="0" smtClean="0">
                <a:cs typeface="B Nazanin" panose="00000400000000000000" pitchFamily="2" charset="-78"/>
              </a:rPr>
              <a:t>نمود.</a:t>
            </a:r>
            <a:endParaRPr lang="en-US" sz="2000" dirty="0" smtClean="0">
              <a:cs typeface="B Nazanin" panose="00000400000000000000" pitchFamily="2" charset="-78"/>
            </a:endParaRPr>
          </a:p>
        </p:txBody>
      </p:sp>
      <p:sp>
        <p:nvSpPr>
          <p:cNvPr id="3" name="Slide Number Placeholder 2"/>
          <p:cNvSpPr>
            <a:spLocks noGrp="1"/>
          </p:cNvSpPr>
          <p:nvPr>
            <p:ph type="sldNum" sz="quarter" idx="12"/>
          </p:nvPr>
        </p:nvSpPr>
        <p:spPr/>
        <p:txBody>
          <a:bodyPr/>
          <a:lstStyle/>
          <a:p>
            <a:fld id="{EA59E14A-CF6C-4BA0-B9C8-7EB443BEE51E}" type="slidenum">
              <a:rPr lang="en-US" smtClean="0"/>
              <a:t>3</a:t>
            </a:fld>
            <a:endParaRPr lang="en-US"/>
          </a:p>
        </p:txBody>
      </p:sp>
    </p:spTree>
    <p:extLst>
      <p:ext uri="{BB962C8B-B14F-4D97-AF65-F5344CB8AC3E}">
        <p14:creationId xmlns:p14="http://schemas.microsoft.com/office/powerpoint/2010/main" val="297040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Next we must insert </a:t>
            </a:r>
            <a:r>
              <a:rPr lang="it-IT" altLang="en-US" dirty="0" smtClean="0">
                <a:latin typeface="Arial" charset="0"/>
                <a:cs typeface="Arial" charset="0"/>
              </a:rPr>
              <a:t>5BA</a:t>
            </a:r>
            <a:endParaRPr lang="en-US" altLang="en-US" b="1" dirty="0" smtClean="0">
              <a:solidFill>
                <a:srgbClr val="FF0000"/>
              </a:solidFill>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400425075"/>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30</a:t>
            </a:fld>
            <a:endParaRPr lang="en-US"/>
          </a:p>
        </p:txBody>
      </p:sp>
    </p:spTree>
    <p:extLst>
      <p:ext uri="{BB962C8B-B14F-4D97-AF65-F5344CB8AC3E}">
        <p14:creationId xmlns:p14="http://schemas.microsoft.com/office/powerpoint/2010/main" val="10975218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Next we must insert </a:t>
            </a:r>
            <a:r>
              <a:rPr lang="it-IT" altLang="en-US" dirty="0" smtClean="0">
                <a:latin typeface="Arial" charset="0"/>
                <a:cs typeface="Arial" charset="0"/>
              </a:rPr>
              <a:t>5B</a:t>
            </a:r>
            <a:r>
              <a:rPr lang="it-IT" altLang="en-US" b="1" dirty="0" smtClean="0">
                <a:solidFill>
                  <a:srgbClr val="FF0000"/>
                </a:solidFill>
                <a:latin typeface="Arial" charset="0"/>
                <a:cs typeface="Arial" charset="0"/>
              </a:rPr>
              <a:t>A</a:t>
            </a:r>
          </a:p>
          <a:p>
            <a:pPr lvl="1"/>
            <a:r>
              <a:rPr lang="it-IT" altLang="en-US" dirty="0">
                <a:latin typeface="Arial" charset="0"/>
                <a:cs typeface="Arial" charset="0"/>
              </a:rPr>
              <a:t>Bin </a:t>
            </a:r>
            <a:r>
              <a:rPr lang="it-IT" altLang="en-US" b="1" dirty="0">
                <a:solidFill>
                  <a:srgbClr val="FF0000"/>
                </a:solidFill>
                <a:latin typeface="Arial" charset="0"/>
                <a:cs typeface="Arial" charset="0"/>
              </a:rPr>
              <a:t>A</a:t>
            </a:r>
            <a:r>
              <a:rPr lang="it-IT" altLang="en-US" dirty="0">
                <a:latin typeface="Arial" charset="0"/>
                <a:cs typeface="Arial" charset="0"/>
              </a:rPr>
              <a:t> is occupied</a:t>
            </a:r>
          </a:p>
          <a:p>
            <a:pPr lvl="1"/>
            <a:r>
              <a:rPr lang="it-IT" altLang="en-US" dirty="0" smtClean="0">
                <a:latin typeface="Arial" charset="0"/>
                <a:cs typeface="Arial" charset="0"/>
              </a:rPr>
              <a:t>We search forward for the next empty bin</a:t>
            </a:r>
            <a:endParaRPr lang="en-US"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2651811985"/>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A</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31</a:t>
            </a:fld>
            <a:endParaRPr lang="en-US"/>
          </a:p>
        </p:txBody>
      </p:sp>
    </p:spTree>
    <p:extLst>
      <p:ext uri="{BB962C8B-B14F-4D97-AF65-F5344CB8AC3E}">
        <p14:creationId xmlns:p14="http://schemas.microsoft.com/office/powerpoint/2010/main" val="35424235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are adding </a:t>
            </a:r>
            <a:r>
              <a:rPr lang="it-IT" altLang="en-US" dirty="0" smtClean="0">
                <a:latin typeface="Arial" charset="0"/>
                <a:cs typeface="Arial" charset="0"/>
              </a:rPr>
              <a:t>680, 74C, 826</a:t>
            </a: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855548953"/>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32</a:t>
            </a:fld>
            <a:endParaRPr lang="en-US"/>
          </a:p>
        </p:txBody>
      </p:sp>
    </p:spTree>
    <p:extLst>
      <p:ext uri="{BB962C8B-B14F-4D97-AF65-F5344CB8AC3E}">
        <p14:creationId xmlns:p14="http://schemas.microsoft.com/office/powerpoint/2010/main" val="225374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are adding </a:t>
            </a:r>
            <a:r>
              <a:rPr lang="it-IT" altLang="en-US" dirty="0" smtClean="0">
                <a:latin typeface="Arial" charset="0"/>
                <a:cs typeface="Arial" charset="0"/>
              </a:rPr>
              <a:t>68</a:t>
            </a:r>
            <a:r>
              <a:rPr lang="it-IT" altLang="en-US" b="1" dirty="0" smtClean="0">
                <a:solidFill>
                  <a:srgbClr val="FF0000"/>
                </a:solidFill>
                <a:latin typeface="Arial" charset="0"/>
                <a:cs typeface="Arial" charset="0"/>
              </a:rPr>
              <a:t>0</a:t>
            </a:r>
            <a:r>
              <a:rPr lang="it-IT" altLang="en-US" dirty="0" smtClean="0">
                <a:latin typeface="Arial" charset="0"/>
                <a:cs typeface="Arial" charset="0"/>
              </a:rPr>
              <a:t>, 74</a:t>
            </a:r>
            <a:r>
              <a:rPr lang="it-IT" altLang="en-US" b="1" dirty="0" smtClean="0">
                <a:solidFill>
                  <a:srgbClr val="FF0000"/>
                </a:solidFill>
                <a:latin typeface="Arial" charset="0"/>
                <a:cs typeface="Arial" charset="0"/>
              </a:rPr>
              <a:t>C</a:t>
            </a:r>
            <a:r>
              <a:rPr lang="it-IT" altLang="en-US" dirty="0" smtClean="0">
                <a:latin typeface="Arial" charset="0"/>
                <a:cs typeface="Arial" charset="0"/>
              </a:rPr>
              <a:t>, 82</a:t>
            </a:r>
            <a:r>
              <a:rPr lang="it-IT" altLang="en-US" b="1" dirty="0" smtClean="0">
                <a:solidFill>
                  <a:srgbClr val="FF0000"/>
                </a:solidFill>
                <a:latin typeface="Arial" charset="0"/>
                <a:cs typeface="Arial" charset="0"/>
              </a:rPr>
              <a:t>6</a:t>
            </a:r>
          </a:p>
          <a:p>
            <a:pPr lvl="1"/>
            <a:r>
              <a:rPr lang="it-IT" altLang="en-US" dirty="0" smtClean="0">
                <a:latin typeface="Arial" charset="0"/>
                <a:cs typeface="Arial" charset="0"/>
              </a:rPr>
              <a:t>All the bins are empty—simply insert them</a:t>
            </a: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673853829"/>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1" dirty="0" smtClean="0">
                          <a:solidFill>
                            <a:srgbClr val="FF0000"/>
                          </a:solidFill>
                        </a:rPr>
                        <a:t>680</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826</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74C</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33</a:t>
            </a:fld>
            <a:endParaRPr lang="en-US"/>
          </a:p>
        </p:txBody>
      </p:sp>
    </p:spTree>
    <p:extLst>
      <p:ext uri="{BB962C8B-B14F-4D97-AF65-F5344CB8AC3E}">
        <p14:creationId xmlns:p14="http://schemas.microsoft.com/office/powerpoint/2010/main" val="16113415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946</a:t>
            </a:r>
          </a:p>
          <a:p>
            <a:pPr marL="457200" lvl="1" indent="0">
              <a:buNone/>
            </a:pP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3986307881"/>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34</a:t>
            </a:fld>
            <a:endParaRPr lang="en-US"/>
          </a:p>
        </p:txBody>
      </p:sp>
    </p:spTree>
    <p:extLst>
      <p:ext uri="{BB962C8B-B14F-4D97-AF65-F5344CB8AC3E}">
        <p14:creationId xmlns:p14="http://schemas.microsoft.com/office/powerpoint/2010/main" val="2750764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94</a:t>
            </a:r>
            <a:r>
              <a:rPr lang="it-IT" altLang="en-US" b="1" dirty="0" smtClean="0">
                <a:solidFill>
                  <a:srgbClr val="FF0000"/>
                </a:solidFill>
                <a:latin typeface="Arial" charset="0"/>
                <a:cs typeface="Arial" charset="0"/>
              </a:rPr>
              <a:t>6</a:t>
            </a: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6</a:t>
            </a:r>
            <a:r>
              <a:rPr lang="it-IT" altLang="en-US" dirty="0" smtClean="0">
                <a:latin typeface="Arial" charset="0"/>
                <a:cs typeface="Arial" charset="0"/>
              </a:rPr>
              <a:t> is occupied</a:t>
            </a:r>
          </a:p>
          <a:p>
            <a:pPr lvl="1"/>
            <a:r>
              <a:rPr lang="en-CA" altLang="en-US" dirty="0" smtClean="0">
                <a:latin typeface="Arial" charset="0"/>
                <a:cs typeface="Arial" charset="0"/>
              </a:rPr>
              <a:t>The next empty bin is 9</a:t>
            </a:r>
            <a:endParaRPr lang="en-US" altLang="en-US" dirty="0">
              <a:latin typeface="Arial" charset="0"/>
              <a:cs typeface="Arial" charset="0"/>
            </a:endParaRPr>
          </a:p>
          <a:p>
            <a:pPr marL="457200" lvl="1" indent="0">
              <a:buNone/>
            </a:pP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4157554490"/>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6</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946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35</a:t>
            </a:fld>
            <a:endParaRPr lang="en-US"/>
          </a:p>
        </p:txBody>
      </p:sp>
    </p:spTree>
    <p:extLst>
      <p:ext uri="{BB962C8B-B14F-4D97-AF65-F5344CB8AC3E}">
        <p14:creationId xmlns:p14="http://schemas.microsoft.com/office/powerpoint/2010/main" val="445673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ACD</a:t>
            </a: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2950066266"/>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36</a:t>
            </a:fld>
            <a:endParaRPr lang="en-US"/>
          </a:p>
        </p:txBody>
      </p:sp>
    </p:spTree>
    <p:extLst>
      <p:ext uri="{BB962C8B-B14F-4D97-AF65-F5344CB8AC3E}">
        <p14:creationId xmlns:p14="http://schemas.microsoft.com/office/powerpoint/2010/main" val="1024647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AC</a:t>
            </a:r>
            <a:r>
              <a:rPr lang="it-IT" altLang="en-US" b="1" dirty="0" smtClean="0">
                <a:solidFill>
                  <a:srgbClr val="FF0000"/>
                </a:solidFill>
                <a:latin typeface="Arial" charset="0"/>
                <a:cs typeface="Arial" charset="0"/>
              </a:rPr>
              <a:t>D</a:t>
            </a: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D</a:t>
            </a:r>
            <a:r>
              <a:rPr lang="it-IT" altLang="en-US" dirty="0" smtClean="0">
                <a:latin typeface="Arial" charset="0"/>
                <a:cs typeface="Arial" charset="0"/>
              </a:rPr>
              <a:t> is occupied</a:t>
            </a:r>
          </a:p>
          <a:p>
            <a:pPr lvl="1"/>
            <a:r>
              <a:rPr lang="it-IT" altLang="en-US" dirty="0" smtClean="0">
                <a:latin typeface="Arial" charset="0"/>
                <a:cs typeface="Arial" charset="0"/>
              </a:rPr>
              <a:t>The next empty bin is E</a:t>
            </a:r>
            <a:endParaRPr lang="it-IT" altLang="en-US" dirty="0">
              <a:latin typeface="Arial" charset="0"/>
              <a:cs typeface="Arial" charset="0"/>
            </a:endParaRPr>
          </a:p>
          <a:p>
            <a:pPr>
              <a:buNone/>
            </a:pP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2921875085"/>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D</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ACD</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37</a:t>
            </a:fld>
            <a:endParaRPr lang="en-US"/>
          </a:p>
        </p:txBody>
      </p:sp>
    </p:spTree>
    <p:extLst>
      <p:ext uri="{BB962C8B-B14F-4D97-AF65-F5344CB8AC3E}">
        <p14:creationId xmlns:p14="http://schemas.microsoft.com/office/powerpoint/2010/main" val="2057711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insert B32</a:t>
            </a: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1001297142"/>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38</a:t>
            </a:fld>
            <a:endParaRPr lang="en-US"/>
          </a:p>
        </p:txBody>
      </p:sp>
    </p:spTree>
    <p:extLst>
      <p:ext uri="{BB962C8B-B14F-4D97-AF65-F5344CB8AC3E}">
        <p14:creationId xmlns:p14="http://schemas.microsoft.com/office/powerpoint/2010/main" val="2806706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insert B3</a:t>
            </a:r>
            <a:r>
              <a:rPr lang="en-CA" altLang="en-US" b="1" dirty="0" smtClean="0">
                <a:solidFill>
                  <a:srgbClr val="FF0000"/>
                </a:solidFill>
                <a:latin typeface="Arial" charset="0"/>
                <a:cs typeface="Arial" charset="0"/>
              </a:rPr>
              <a:t>2</a:t>
            </a:r>
          </a:p>
          <a:p>
            <a:pPr lvl="1"/>
            <a:r>
              <a:rPr lang="en-CA" altLang="en-US" dirty="0" smtClean="0">
                <a:latin typeface="Arial" charset="0"/>
                <a:cs typeface="Arial" charset="0"/>
              </a:rPr>
              <a:t>Bin </a:t>
            </a:r>
            <a:r>
              <a:rPr lang="en-CA" altLang="en-US" b="1" dirty="0" smtClean="0">
                <a:solidFill>
                  <a:srgbClr val="FF0000"/>
                </a:solidFill>
                <a:latin typeface="Arial" charset="0"/>
                <a:cs typeface="Arial" charset="0"/>
              </a:rPr>
              <a:t>2</a:t>
            </a:r>
            <a:r>
              <a:rPr lang="en-CA" altLang="en-US" dirty="0" smtClean="0">
                <a:latin typeface="Arial" charset="0"/>
                <a:cs typeface="Arial" charset="0"/>
              </a:rPr>
              <a:t> is unoccupied</a:t>
            </a: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1320900336"/>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2</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B32</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39</a:t>
            </a:fld>
            <a:endParaRPr lang="en-US"/>
          </a:p>
        </p:txBody>
      </p:sp>
    </p:spTree>
    <p:extLst>
      <p:ext uri="{BB962C8B-B14F-4D97-AF65-F5344CB8AC3E}">
        <p14:creationId xmlns:p14="http://schemas.microsoft.com/office/powerpoint/2010/main" val="154538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21491" y="460190"/>
            <a:ext cx="2752548" cy="523220"/>
          </a:xfrm>
          <a:prstGeom prst="rect">
            <a:avLst/>
          </a:prstGeom>
        </p:spPr>
        <p:txBody>
          <a:bodyPr wrap="none">
            <a:spAutoFit/>
          </a:bodyPr>
          <a:lstStyle/>
          <a:p>
            <a:r>
              <a:rPr lang="en-US" sz="2800" b="1" smtClean="0">
                <a:ln w="12700">
                  <a:solidFill>
                    <a:schemeClr val="accent2"/>
                  </a:solidFill>
                  <a:prstDash val="solid"/>
                </a:ln>
                <a:solidFill>
                  <a:schemeClr val="accent2">
                    <a:lumMod val="40000"/>
                    <a:lumOff val="60000"/>
                  </a:schemeClr>
                </a:solidFill>
              </a:rPr>
              <a:t>What is Hashing?</a:t>
            </a:r>
            <a:endParaRPr lang="en-US" sz="2800" dirty="0"/>
          </a:p>
        </p:txBody>
      </p:sp>
      <p:sp>
        <p:nvSpPr>
          <p:cNvPr id="3" name="Rectangle 2"/>
          <p:cNvSpPr/>
          <p:nvPr/>
        </p:nvSpPr>
        <p:spPr>
          <a:xfrm>
            <a:off x="741528" y="1291974"/>
            <a:ext cx="10572466" cy="977191"/>
          </a:xfrm>
          <a:prstGeom prst="rect">
            <a:avLst/>
          </a:prstGeom>
        </p:spPr>
        <p:txBody>
          <a:bodyPr wrap="square">
            <a:spAutoFit/>
          </a:bodyPr>
          <a:lstStyle/>
          <a:p>
            <a:pPr algn="just" rtl="1">
              <a:lnSpc>
                <a:spcPct val="150000"/>
              </a:lnSpc>
            </a:pPr>
            <a:r>
              <a:rPr lang="en-US" sz="2000" b="1" dirty="0" smtClean="0"/>
              <a:t>Hashing</a:t>
            </a:r>
            <a:r>
              <a:rPr lang="fa-IR" sz="2000" dirty="0" smtClean="0">
                <a:cs typeface="B Nazanin" panose="00000400000000000000" pitchFamily="2" charset="-78"/>
              </a:rPr>
              <a:t> </a:t>
            </a:r>
            <a:r>
              <a:rPr lang="fa-IR" sz="2000" dirty="0">
                <a:cs typeface="B Nazanin" panose="00000400000000000000" pitchFamily="2" charset="-78"/>
              </a:rPr>
              <a:t>به فرآیند تولید یک خروجی با اندازه ثابت از ورودی با اندازه متغیر با استفاده از فرمول های ریاضی معروف به توابع </a:t>
            </a:r>
            <a:r>
              <a:rPr lang="en-US" sz="2000" dirty="0" smtClean="0"/>
              <a:t>hash</a:t>
            </a:r>
            <a:r>
              <a:rPr lang="fa-IR" sz="2000" dirty="0" smtClean="0"/>
              <a:t> </a:t>
            </a:r>
            <a:r>
              <a:rPr lang="fa-IR" sz="2000" dirty="0" smtClean="0">
                <a:cs typeface="B Nazanin" panose="00000400000000000000" pitchFamily="2" charset="-78"/>
              </a:rPr>
              <a:t>اشاره </a:t>
            </a:r>
            <a:r>
              <a:rPr lang="fa-IR" sz="2000" dirty="0">
                <a:cs typeface="B Nazanin" panose="00000400000000000000" pitchFamily="2" charset="-78"/>
              </a:rPr>
              <a:t>دارد. این تکنیک یک شاخص یا مکان را برای ذخیره یک آیتم در یک ساختار داده تعیین می کند.</a:t>
            </a:r>
            <a:endParaRPr lang="en-US" sz="20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227" y="2538486"/>
            <a:ext cx="7769647" cy="4026090"/>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4</a:t>
            </a:fld>
            <a:endParaRPr lang="en-US"/>
          </a:p>
        </p:txBody>
      </p:sp>
    </p:spTree>
    <p:extLst>
      <p:ext uri="{BB962C8B-B14F-4D97-AF65-F5344CB8AC3E}">
        <p14:creationId xmlns:p14="http://schemas.microsoft.com/office/powerpoint/2010/main" val="1238855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Next, we insert </a:t>
            </a:r>
            <a:r>
              <a:rPr lang="it-IT" altLang="en-US" dirty="0">
                <a:latin typeface="Arial" charset="0"/>
                <a:cs typeface="Arial" charset="0"/>
              </a:rPr>
              <a:t>C8B</a:t>
            </a:r>
            <a:endParaRPr lang="en-CA" altLang="en-US" dirty="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3625382528"/>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40</a:t>
            </a:fld>
            <a:endParaRPr lang="en-US"/>
          </a:p>
        </p:txBody>
      </p:sp>
    </p:spTree>
    <p:extLst>
      <p:ext uri="{BB962C8B-B14F-4D97-AF65-F5344CB8AC3E}">
        <p14:creationId xmlns:p14="http://schemas.microsoft.com/office/powerpoint/2010/main" val="4044487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Next, we insert </a:t>
            </a:r>
            <a:r>
              <a:rPr lang="it-IT" altLang="en-US" dirty="0" smtClean="0">
                <a:latin typeface="Arial" charset="0"/>
                <a:cs typeface="Arial" charset="0"/>
              </a:rPr>
              <a:t>C8</a:t>
            </a:r>
            <a:r>
              <a:rPr lang="it-IT" altLang="en-US" b="1" dirty="0" smtClean="0">
                <a:solidFill>
                  <a:srgbClr val="FF0000"/>
                </a:solidFill>
                <a:latin typeface="Arial" charset="0"/>
                <a:cs typeface="Arial" charset="0"/>
              </a:rPr>
              <a:t>B</a:t>
            </a:r>
          </a:p>
          <a:p>
            <a:pPr lvl="1"/>
            <a:r>
              <a:rPr lang="it-IT" altLang="en-US" dirty="0">
                <a:latin typeface="Arial" charset="0"/>
                <a:cs typeface="Arial" charset="0"/>
              </a:rPr>
              <a:t>Bin </a:t>
            </a:r>
            <a:r>
              <a:rPr lang="it-IT" altLang="en-US" b="1" dirty="0" smtClean="0">
                <a:solidFill>
                  <a:srgbClr val="FF0000"/>
                </a:solidFill>
                <a:latin typeface="Arial" charset="0"/>
                <a:cs typeface="Arial" charset="0"/>
              </a:rPr>
              <a:t>B</a:t>
            </a:r>
            <a:r>
              <a:rPr lang="it-IT" altLang="en-US" dirty="0" smtClean="0">
                <a:latin typeface="Arial" charset="0"/>
                <a:cs typeface="Arial" charset="0"/>
              </a:rPr>
              <a:t> </a:t>
            </a:r>
            <a:r>
              <a:rPr lang="it-IT" altLang="en-US" dirty="0">
                <a:latin typeface="Arial" charset="0"/>
                <a:cs typeface="Arial" charset="0"/>
              </a:rPr>
              <a:t>is occupied</a:t>
            </a:r>
          </a:p>
          <a:p>
            <a:pPr lvl="1"/>
            <a:r>
              <a:rPr lang="it-IT" altLang="en-US" dirty="0">
                <a:latin typeface="Arial" charset="0"/>
                <a:cs typeface="Arial" charset="0"/>
              </a:rPr>
              <a:t>The next empty bin is </a:t>
            </a:r>
            <a:r>
              <a:rPr lang="it-IT" altLang="en-US" dirty="0" smtClean="0">
                <a:latin typeface="Arial" charset="0"/>
                <a:cs typeface="Arial" charset="0"/>
              </a:rPr>
              <a:t>F</a:t>
            </a:r>
            <a:endParaRPr lang="it-IT" altLang="en-US" dirty="0">
              <a:latin typeface="Arial" charset="0"/>
              <a:cs typeface="Arial" charset="0"/>
            </a:endParaRPr>
          </a:p>
          <a:p>
            <a:pPr>
              <a:buNone/>
            </a:pPr>
            <a:endParaRPr lang="en-CA" altLang="en-US" dirty="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1041639280"/>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B</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C8B</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41</a:t>
            </a:fld>
            <a:endParaRPr lang="en-US"/>
          </a:p>
        </p:txBody>
      </p:sp>
    </p:spTree>
    <p:extLst>
      <p:ext uri="{BB962C8B-B14F-4D97-AF65-F5344CB8AC3E}">
        <p14:creationId xmlns:p14="http://schemas.microsoft.com/office/powerpoint/2010/main" val="12894737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Next, we insert </a:t>
            </a:r>
            <a:r>
              <a:rPr lang="it-IT" altLang="en-US" dirty="0" smtClean="0">
                <a:latin typeface="Arial" charset="0"/>
                <a:cs typeface="Arial" charset="0"/>
              </a:rPr>
              <a:t>D59</a:t>
            </a:r>
            <a:endParaRPr lang="it-IT" altLang="en-US" b="1" dirty="0" smtClean="0">
              <a:solidFill>
                <a:srgbClr val="FF0000"/>
              </a:solidFill>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1546103282"/>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42</a:t>
            </a:fld>
            <a:endParaRPr lang="en-US"/>
          </a:p>
        </p:txBody>
      </p:sp>
    </p:spTree>
    <p:extLst>
      <p:ext uri="{BB962C8B-B14F-4D97-AF65-F5344CB8AC3E}">
        <p14:creationId xmlns:p14="http://schemas.microsoft.com/office/powerpoint/2010/main" val="9789334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Next, we insert </a:t>
            </a:r>
            <a:r>
              <a:rPr lang="it-IT" altLang="en-US" dirty="0">
                <a:latin typeface="Arial" charset="0"/>
                <a:cs typeface="Arial" charset="0"/>
              </a:rPr>
              <a:t>D59</a:t>
            </a:r>
            <a:endParaRPr lang="it-IT" altLang="en-US" b="1" dirty="0">
              <a:solidFill>
                <a:srgbClr val="FF0000"/>
              </a:solidFill>
              <a:latin typeface="Arial" charset="0"/>
              <a:cs typeface="Arial" charset="0"/>
            </a:endParaRPr>
          </a:p>
          <a:p>
            <a:pPr lvl="1"/>
            <a:r>
              <a:rPr lang="it-IT" altLang="en-US" dirty="0">
                <a:latin typeface="Arial" charset="0"/>
                <a:cs typeface="Arial" charset="0"/>
              </a:rPr>
              <a:t>Bin </a:t>
            </a:r>
            <a:r>
              <a:rPr lang="it-IT" altLang="en-US" b="1" dirty="0">
                <a:solidFill>
                  <a:srgbClr val="FF0000"/>
                </a:solidFill>
                <a:latin typeface="Arial" charset="0"/>
                <a:cs typeface="Arial" charset="0"/>
              </a:rPr>
              <a:t>9</a:t>
            </a:r>
            <a:r>
              <a:rPr lang="it-IT" altLang="en-US" dirty="0">
                <a:latin typeface="Arial" charset="0"/>
                <a:cs typeface="Arial" charset="0"/>
              </a:rPr>
              <a:t> is occupied</a:t>
            </a:r>
          </a:p>
          <a:p>
            <a:pPr lvl="1"/>
            <a:r>
              <a:rPr lang="it-IT" altLang="en-US" dirty="0">
                <a:latin typeface="Arial" charset="0"/>
                <a:cs typeface="Arial" charset="0"/>
              </a:rPr>
              <a:t>The next empty bin is 1</a:t>
            </a: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3874432921"/>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9</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D59</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43</a:t>
            </a:fld>
            <a:endParaRPr lang="en-US"/>
          </a:p>
        </p:txBody>
      </p:sp>
    </p:spTree>
    <p:extLst>
      <p:ext uri="{BB962C8B-B14F-4D97-AF65-F5344CB8AC3E}">
        <p14:creationId xmlns:p14="http://schemas.microsoft.com/office/powerpoint/2010/main" val="31903768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US" altLang="en-US" dirty="0">
                <a:latin typeface="Arial" charset="0"/>
                <a:cs typeface="Arial" charset="0"/>
              </a:rPr>
              <a:t>Finally, insert </a:t>
            </a:r>
            <a:r>
              <a:rPr lang="en-CA" dirty="0" smtClean="0"/>
              <a:t>E9C</a:t>
            </a:r>
            <a:endParaRPr lang="it-IT" altLang="en-US" dirty="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3613238675"/>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44</a:t>
            </a:fld>
            <a:endParaRPr lang="en-US"/>
          </a:p>
        </p:txBody>
      </p:sp>
    </p:spTree>
    <p:extLst>
      <p:ext uri="{BB962C8B-B14F-4D97-AF65-F5344CB8AC3E}">
        <p14:creationId xmlns:p14="http://schemas.microsoft.com/office/powerpoint/2010/main" val="26229881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US" altLang="en-US" dirty="0">
                <a:latin typeface="Arial" charset="0"/>
                <a:cs typeface="Arial" charset="0"/>
              </a:rPr>
              <a:t>Finally, insert </a:t>
            </a:r>
            <a:r>
              <a:rPr lang="en-CA" dirty="0"/>
              <a:t>E9C</a:t>
            </a:r>
            <a:endParaRPr lang="en-US" altLang="en-US" sz="1200" dirty="0">
              <a:latin typeface="Arial" charset="0"/>
              <a:cs typeface="Arial" charset="0"/>
            </a:endParaRP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C</a:t>
            </a:r>
            <a:r>
              <a:rPr lang="it-IT" altLang="en-US" dirty="0" smtClean="0">
                <a:latin typeface="Arial" charset="0"/>
                <a:cs typeface="Arial" charset="0"/>
              </a:rPr>
              <a:t> </a:t>
            </a:r>
            <a:r>
              <a:rPr lang="it-IT" altLang="en-US" dirty="0">
                <a:latin typeface="Arial" charset="0"/>
                <a:cs typeface="Arial" charset="0"/>
              </a:rPr>
              <a:t>is occupied</a:t>
            </a:r>
          </a:p>
          <a:p>
            <a:pPr lvl="1"/>
            <a:r>
              <a:rPr lang="it-IT" altLang="en-US" dirty="0">
                <a:latin typeface="Arial" charset="0"/>
                <a:cs typeface="Arial" charset="0"/>
              </a:rPr>
              <a:t>The next empty bin is </a:t>
            </a:r>
            <a:r>
              <a:rPr lang="it-IT" altLang="en-US" dirty="0" smtClean="0">
                <a:latin typeface="Arial" charset="0"/>
                <a:cs typeface="Arial" charset="0"/>
              </a:rPr>
              <a:t>3</a:t>
            </a:r>
            <a:endParaRPr lang="it-IT" altLang="en-US" dirty="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2715056642"/>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C</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E9C</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45</a:t>
            </a:fld>
            <a:endParaRPr lang="en-US"/>
          </a:p>
        </p:txBody>
      </p:sp>
    </p:spTree>
    <p:extLst>
      <p:ext uri="{BB962C8B-B14F-4D97-AF65-F5344CB8AC3E}">
        <p14:creationId xmlns:p14="http://schemas.microsoft.com/office/powerpoint/2010/main" val="2628932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Having completed these insertions:</a:t>
            </a:r>
            <a:endParaRPr lang="it-IT" altLang="en-US" dirty="0">
              <a:latin typeface="Arial" charset="0"/>
              <a:cs typeface="Arial" charset="0"/>
            </a:endParaRPr>
          </a:p>
          <a:p>
            <a:pPr lvl="1"/>
            <a:r>
              <a:rPr lang="en-CA" dirty="0" smtClean="0"/>
              <a:t>The load factor is </a:t>
            </a:r>
            <a:r>
              <a:rPr lang="en-CA" i="1" dirty="0" smtClean="0">
                <a:latin typeface="Symbol" panose="05050102010706020507" pitchFamily="18" charset="2"/>
              </a:rPr>
              <a:t>l</a:t>
            </a:r>
            <a:r>
              <a:rPr lang="en-CA" dirty="0" smtClean="0"/>
              <a:t> </a:t>
            </a:r>
            <a:r>
              <a:rPr lang="en-CA" dirty="0">
                <a:latin typeface="Times New Roman" panose="02020603050405020304" pitchFamily="18" charset="0"/>
                <a:cs typeface="Times New Roman" panose="02020603050405020304" pitchFamily="18" charset="0"/>
              </a:rPr>
              <a:t>= </a:t>
            </a:r>
            <a:r>
              <a:rPr lang="en-CA" dirty="0" smtClean="0">
                <a:latin typeface="Times New Roman" panose="02020603050405020304" pitchFamily="18" charset="0"/>
                <a:cs typeface="Times New Roman" panose="02020603050405020304" pitchFamily="18" charset="0"/>
              </a:rPr>
              <a:t>14/16 </a:t>
            </a:r>
            <a:r>
              <a:rPr lang="en-CA" dirty="0">
                <a:latin typeface="Times New Roman" panose="02020603050405020304" pitchFamily="18" charset="0"/>
                <a:cs typeface="Times New Roman" panose="02020603050405020304" pitchFamily="18" charset="0"/>
              </a:rPr>
              <a:t>= </a:t>
            </a:r>
            <a:r>
              <a:rPr lang="en-CA" dirty="0" smtClean="0">
                <a:latin typeface="Times New Roman" panose="02020603050405020304" pitchFamily="18" charset="0"/>
                <a:cs typeface="Times New Roman" panose="02020603050405020304" pitchFamily="18" charset="0"/>
              </a:rPr>
              <a:t>0.875</a:t>
            </a:r>
          </a:p>
          <a:p>
            <a:pPr lvl="1"/>
            <a:r>
              <a:rPr lang="en-CA" dirty="0" smtClean="0"/>
              <a:t>The average number of probes is </a:t>
            </a:r>
            <a:r>
              <a:rPr lang="en-CA" dirty="0" smtClean="0">
                <a:latin typeface="Times New Roman" panose="02020603050405020304" pitchFamily="18" charset="0"/>
                <a:cs typeface="Times New Roman" panose="02020603050405020304" pitchFamily="18" charset="0"/>
              </a:rPr>
              <a:t>38/14 </a:t>
            </a:r>
            <a:r>
              <a:rPr lang="en-CA" dirty="0">
                <a:latin typeface="Times New Roman" panose="02020603050405020304" pitchFamily="18" charset="0"/>
                <a:cs typeface="Times New Roman" panose="02020603050405020304" pitchFamily="18" charset="0"/>
              </a:rPr>
              <a:t>≈</a:t>
            </a:r>
            <a:r>
              <a:rPr lang="en-CA" dirty="0" smtClean="0">
                <a:latin typeface="Times New Roman" panose="02020603050405020304" pitchFamily="18" charset="0"/>
                <a:cs typeface="Times New Roman" panose="02020603050405020304" pitchFamily="18" charset="0"/>
              </a:rPr>
              <a:t> 2.71</a:t>
            </a: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Example</a:t>
            </a:r>
          </a:p>
        </p:txBody>
      </p:sp>
      <p:graphicFrame>
        <p:nvGraphicFramePr>
          <p:cNvPr id="5" name="Table 4"/>
          <p:cNvGraphicFramePr>
            <a:graphicFrameLocks noGrp="1"/>
          </p:cNvGraphicFramePr>
          <p:nvPr>
            <p:extLst>
              <p:ext uri="{D42A27DB-BD31-4B8C-83A1-F6EECF244321}">
                <p14:modId xmlns:p14="http://schemas.microsoft.com/office/powerpoint/2010/main" val="103902033"/>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46</a:t>
            </a:fld>
            <a:endParaRPr lang="en-US"/>
          </a:p>
        </p:txBody>
      </p:sp>
    </p:spTree>
    <p:extLst>
      <p:ext uri="{BB962C8B-B14F-4D97-AF65-F5344CB8AC3E}">
        <p14:creationId xmlns:p14="http://schemas.microsoft.com/office/powerpoint/2010/main" val="12240641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latin typeface="Arial" charset="0"/>
                <a:cs typeface="Arial" charset="0"/>
              </a:rPr>
              <a:t>Searching</a:t>
            </a:r>
          </a:p>
        </p:txBody>
      </p:sp>
      <p:sp>
        <p:nvSpPr>
          <p:cNvPr id="1945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Testing for membership is similar to insertions:</a:t>
            </a:r>
          </a:p>
          <a:p>
            <a:pPr>
              <a:buFont typeface="Arial" charset="0"/>
              <a:buNone/>
            </a:pPr>
            <a:r>
              <a:rPr lang="en-US" altLang="en-US" dirty="0">
                <a:latin typeface="Arial" charset="0"/>
                <a:cs typeface="Arial" charset="0"/>
              </a:rPr>
              <a:t>	</a:t>
            </a:r>
            <a:r>
              <a:rPr lang="en-US" altLang="en-US" dirty="0" smtClean="0">
                <a:latin typeface="Arial" charset="0"/>
                <a:cs typeface="Arial" charset="0"/>
              </a:rPr>
              <a:t>	Start at the appropriate bin, and searching forward until</a:t>
            </a:r>
          </a:p>
          <a:p>
            <a:pPr marL="1714500" lvl="3" indent="-342900">
              <a:buFont typeface="+mj-lt"/>
              <a:buAutoNum type="arabicPeriod"/>
            </a:pPr>
            <a:r>
              <a:rPr lang="en-US" altLang="en-US" sz="1600" dirty="0" smtClean="0">
                <a:latin typeface="Arial" charset="0"/>
                <a:cs typeface="Arial" charset="0"/>
              </a:rPr>
              <a:t>The item is found,</a:t>
            </a:r>
          </a:p>
          <a:p>
            <a:pPr marL="1714500" lvl="3" indent="-342900">
              <a:buFont typeface="+mj-lt"/>
              <a:buAutoNum type="arabicPeriod"/>
            </a:pPr>
            <a:r>
              <a:rPr lang="en-US" altLang="en-US" sz="1600" dirty="0" smtClean="0">
                <a:latin typeface="Arial" charset="0"/>
                <a:cs typeface="Arial" charset="0"/>
              </a:rPr>
              <a:t>An empty bin is found, or</a:t>
            </a:r>
          </a:p>
          <a:p>
            <a:pPr marL="1714500" lvl="3" indent="-342900">
              <a:buFont typeface="+mj-lt"/>
              <a:buAutoNum type="arabicPeriod"/>
            </a:pPr>
            <a:r>
              <a:rPr lang="en-US" altLang="en-US" sz="1600" dirty="0" smtClean="0">
                <a:latin typeface="Arial" charset="0"/>
                <a:cs typeface="Arial" charset="0"/>
              </a:rPr>
              <a:t>We have traversed the entire array</a:t>
            </a:r>
          </a:p>
          <a:p>
            <a:pPr lvl="1"/>
            <a:endParaRPr lang="en-US" altLang="en-US" dirty="0">
              <a:latin typeface="Arial" charset="0"/>
              <a:cs typeface="Arial" charset="0"/>
            </a:endParaRPr>
          </a:p>
          <a:p>
            <a:pPr lvl="1"/>
            <a:endParaRPr lang="en-US" altLang="en-US" dirty="0" smtClean="0">
              <a:latin typeface="Arial" charset="0"/>
              <a:cs typeface="Arial" charset="0"/>
            </a:endParaRPr>
          </a:p>
          <a:p>
            <a:pPr lvl="1"/>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third case will only occur if the hash table is full (load factor of 1)</a:t>
            </a:r>
          </a:p>
        </p:txBody>
      </p:sp>
      <p:graphicFrame>
        <p:nvGraphicFramePr>
          <p:cNvPr id="4" name="Table 3"/>
          <p:cNvGraphicFramePr>
            <a:graphicFrameLocks noGrp="1"/>
          </p:cNvGraphicFramePr>
          <p:nvPr>
            <p:extLst>
              <p:ext uri="{D42A27DB-BD31-4B8C-83A1-F6EECF244321}">
                <p14:modId xmlns:p14="http://schemas.microsoft.com/office/powerpoint/2010/main" val="3270300469"/>
              </p:ext>
            </p:extLst>
          </p:nvPr>
        </p:nvGraphicFramePr>
        <p:xfrm>
          <a:off x="82984" y="3881728"/>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47</a:t>
            </a:fld>
            <a:endParaRPr lang="en-US"/>
          </a:p>
        </p:txBody>
      </p:sp>
    </p:spTree>
    <p:extLst>
      <p:ext uri="{BB962C8B-B14F-4D97-AF65-F5344CB8AC3E}">
        <p14:creationId xmlns:p14="http://schemas.microsoft.com/office/powerpoint/2010/main" val="2290896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latin typeface="Arial" charset="0"/>
                <a:cs typeface="Arial" charset="0"/>
              </a:rPr>
              <a:t>Searching</a:t>
            </a:r>
          </a:p>
        </p:txBody>
      </p:sp>
      <p:sp>
        <p:nvSpPr>
          <p:cNvPr id="2048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Searching for C8B</a:t>
            </a:r>
          </a:p>
        </p:txBody>
      </p:sp>
      <p:graphicFrame>
        <p:nvGraphicFramePr>
          <p:cNvPr id="5" name="Table 4"/>
          <p:cNvGraphicFramePr>
            <a:graphicFrameLocks noGrp="1"/>
          </p:cNvGraphicFramePr>
          <p:nvPr>
            <p:extLst>
              <p:ext uri="{D42A27DB-BD31-4B8C-83A1-F6EECF244321}">
                <p14:modId xmlns:p14="http://schemas.microsoft.com/office/powerpoint/2010/main" val="459851733"/>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48</a:t>
            </a:fld>
            <a:endParaRPr lang="en-US"/>
          </a:p>
        </p:txBody>
      </p:sp>
    </p:spTree>
    <p:extLst>
      <p:ext uri="{BB962C8B-B14F-4D97-AF65-F5344CB8AC3E}">
        <p14:creationId xmlns:p14="http://schemas.microsoft.com/office/powerpoint/2010/main" val="14665386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latin typeface="Arial" charset="0"/>
                <a:cs typeface="Arial" charset="0"/>
              </a:rPr>
              <a:t>Searching</a:t>
            </a:r>
          </a:p>
        </p:txBody>
      </p:sp>
      <p:sp>
        <p:nvSpPr>
          <p:cNvPr id="2048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Searching for C8</a:t>
            </a:r>
            <a:r>
              <a:rPr lang="en-US" altLang="en-US" b="1" dirty="0" smtClean="0">
                <a:solidFill>
                  <a:srgbClr val="FF0000"/>
                </a:solidFill>
                <a:latin typeface="Arial" charset="0"/>
                <a:cs typeface="Arial" charset="0"/>
              </a:rPr>
              <a:t>B</a:t>
            </a:r>
          </a:p>
          <a:p>
            <a:pPr lvl="1"/>
            <a:r>
              <a:rPr lang="en-US" altLang="en-US" dirty="0" smtClean="0">
                <a:latin typeface="Arial" charset="0"/>
                <a:cs typeface="Arial" charset="0"/>
              </a:rPr>
              <a:t>Examine bins B, C, D, E</a:t>
            </a:r>
            <a:r>
              <a:rPr lang="en-US" altLang="en-US" dirty="0">
                <a:latin typeface="Arial" charset="0"/>
                <a:cs typeface="Arial" charset="0"/>
              </a:rPr>
              <a:t>, </a:t>
            </a:r>
            <a:r>
              <a:rPr lang="en-US" altLang="en-US" dirty="0" smtClean="0">
                <a:latin typeface="Arial" charset="0"/>
                <a:cs typeface="Arial" charset="0"/>
              </a:rPr>
              <a:t>F</a:t>
            </a:r>
          </a:p>
          <a:p>
            <a:pPr lvl="1"/>
            <a:r>
              <a:rPr lang="en-US" altLang="en-US" dirty="0" smtClean="0">
                <a:latin typeface="Arial" charset="0"/>
                <a:cs typeface="Arial" charset="0"/>
              </a:rPr>
              <a:t>The value is found in Bin F</a:t>
            </a:r>
            <a:endParaRPr lang="en-US" altLang="en-US" dirty="0">
              <a:latin typeface="Arial" charset="0"/>
              <a:cs typeface="Arial" charset="0"/>
            </a:endParaRPr>
          </a:p>
          <a:p>
            <a:pPr lvl="1"/>
            <a:endParaRPr lang="en-US" altLang="en-US" dirty="0" smtClean="0">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15096093"/>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B</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C8B</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49</a:t>
            </a:fld>
            <a:endParaRPr lang="en-US"/>
          </a:p>
        </p:txBody>
      </p:sp>
    </p:spTree>
    <p:extLst>
      <p:ext uri="{BB962C8B-B14F-4D97-AF65-F5344CB8AC3E}">
        <p14:creationId xmlns:p14="http://schemas.microsoft.com/office/powerpoint/2010/main" val="609475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64024" y="342416"/>
            <a:ext cx="11013743" cy="5816977"/>
          </a:xfrm>
          <a:prstGeom prst="rect">
            <a:avLst/>
          </a:prstGeom>
        </p:spPr>
        <p:txBody>
          <a:bodyPr wrap="square">
            <a:spAutoFit/>
          </a:bodyPr>
          <a:lstStyle/>
          <a:p>
            <a:pPr algn="just">
              <a:lnSpc>
                <a:spcPct val="150000"/>
              </a:lnSpc>
            </a:pPr>
            <a:r>
              <a:rPr lang="en-US" sz="3200" b="1" dirty="0">
                <a:ln w="19050">
                  <a:solidFill>
                    <a:schemeClr val="accent2"/>
                  </a:solidFill>
                  <a:prstDash val="solid"/>
                </a:ln>
                <a:solidFill>
                  <a:schemeClr val="accent2">
                    <a:lumMod val="40000"/>
                    <a:lumOff val="60000"/>
                  </a:schemeClr>
                </a:solidFill>
              </a:rPr>
              <a:t>Components of </a:t>
            </a:r>
            <a:r>
              <a:rPr lang="en-US" sz="3200" b="1" dirty="0" smtClean="0">
                <a:ln w="19050">
                  <a:solidFill>
                    <a:schemeClr val="accent2"/>
                  </a:solidFill>
                  <a:prstDash val="solid"/>
                </a:ln>
                <a:solidFill>
                  <a:schemeClr val="accent2">
                    <a:lumMod val="40000"/>
                    <a:lumOff val="60000"/>
                  </a:schemeClr>
                </a:solidFill>
              </a:rPr>
              <a:t>Hashing</a:t>
            </a:r>
          </a:p>
          <a:p>
            <a:pPr algn="just">
              <a:lnSpc>
                <a:spcPct val="150000"/>
              </a:lnSpc>
            </a:pPr>
            <a:endParaRPr lang="en-US" sz="1600" b="1" dirty="0">
              <a:ln w="19050">
                <a:solidFill>
                  <a:schemeClr val="accent2"/>
                </a:solidFill>
                <a:prstDash val="solid"/>
              </a:ln>
              <a:solidFill>
                <a:schemeClr val="accent2">
                  <a:lumMod val="40000"/>
                  <a:lumOff val="60000"/>
                </a:schemeClr>
              </a:solidFill>
            </a:endParaRPr>
          </a:p>
          <a:p>
            <a:pPr algn="just" rtl="1">
              <a:lnSpc>
                <a:spcPct val="200000"/>
              </a:lnSpc>
            </a:pPr>
            <a:r>
              <a:rPr lang="en-US" sz="2400" dirty="0" smtClean="0"/>
              <a:t>hashing </a:t>
            </a:r>
            <a:r>
              <a:rPr lang="fa-IR" sz="2400" dirty="0" smtClean="0"/>
              <a:t> </a:t>
            </a:r>
            <a:r>
              <a:rPr lang="fa-IR" sz="2400" dirty="0" smtClean="0">
                <a:cs typeface="B Nazanin" panose="00000400000000000000" pitchFamily="2" charset="-78"/>
              </a:rPr>
              <a:t>به </a:t>
            </a:r>
            <a:r>
              <a:rPr lang="fa-IR" sz="2400" dirty="0">
                <a:cs typeface="B Nazanin" panose="00000400000000000000" pitchFamily="2" charset="-78"/>
              </a:rPr>
              <a:t>طور </a:t>
            </a:r>
            <a:r>
              <a:rPr lang="fa-IR" sz="2400" dirty="0" smtClean="0">
                <a:cs typeface="B Nazanin" panose="00000400000000000000" pitchFamily="2" charset="-78"/>
              </a:rPr>
              <a:t>عمده دارای </a:t>
            </a:r>
            <a:r>
              <a:rPr lang="fa-IR" sz="2400" dirty="0">
                <a:cs typeface="B Nazanin" panose="00000400000000000000" pitchFamily="2" charset="-78"/>
              </a:rPr>
              <a:t>سه </a:t>
            </a:r>
            <a:r>
              <a:rPr lang="fa-IR" sz="2400" dirty="0" smtClean="0">
                <a:cs typeface="B Nazanin" panose="00000400000000000000" pitchFamily="2" charset="-78"/>
              </a:rPr>
              <a:t>بخش می باشد:</a:t>
            </a:r>
            <a:endParaRPr lang="en-US" sz="2400" dirty="0">
              <a:cs typeface="B Nazanin" panose="00000400000000000000" pitchFamily="2" charset="-78"/>
            </a:endParaRPr>
          </a:p>
          <a:p>
            <a:pPr lvl="1" algn="just">
              <a:lnSpc>
                <a:spcPct val="200000"/>
              </a:lnSpc>
              <a:buFont typeface="+mj-lt"/>
              <a:buAutoNum type="arabicPeriod"/>
            </a:pPr>
            <a:r>
              <a:rPr lang="en-US" b="1" dirty="0" smtClean="0"/>
              <a:t>Key:</a:t>
            </a:r>
            <a:r>
              <a:rPr lang="en-US" dirty="0" smtClean="0"/>
              <a:t> A </a:t>
            </a:r>
            <a:r>
              <a:rPr lang="en-US" b="1" dirty="0" smtClean="0"/>
              <a:t>Key</a:t>
            </a:r>
            <a:r>
              <a:rPr lang="en-US" dirty="0" smtClean="0"/>
              <a:t> can be anything string or integer which is fed as input in the hash function the technique that determines an index or location for storage of an item in a data structure. </a:t>
            </a:r>
          </a:p>
          <a:p>
            <a:pPr lvl="1" algn="just">
              <a:lnSpc>
                <a:spcPct val="200000"/>
              </a:lnSpc>
              <a:buFont typeface="+mj-lt"/>
              <a:buAutoNum type="arabicPeriod"/>
            </a:pPr>
            <a:r>
              <a:rPr lang="en-US" b="1" dirty="0" smtClean="0"/>
              <a:t>Hash </a:t>
            </a:r>
            <a:r>
              <a:rPr lang="en-US" b="1" dirty="0"/>
              <a:t>Function: </a:t>
            </a:r>
            <a:r>
              <a:rPr lang="en-US" dirty="0"/>
              <a:t>The </a:t>
            </a:r>
            <a:r>
              <a:rPr lang="en-US" b="1" dirty="0"/>
              <a:t>hash function</a:t>
            </a:r>
            <a:r>
              <a:rPr lang="en-US" dirty="0"/>
              <a:t> receives the input key and returns the index of an element in an array called a hash table. The index is known as the</a:t>
            </a:r>
            <a:r>
              <a:rPr lang="en-US" b="1" dirty="0"/>
              <a:t> hash index</a:t>
            </a:r>
            <a:r>
              <a:rPr lang="en-US" dirty="0"/>
              <a:t>.</a:t>
            </a:r>
          </a:p>
          <a:p>
            <a:pPr lvl="1" algn="just">
              <a:lnSpc>
                <a:spcPct val="200000"/>
              </a:lnSpc>
              <a:buFont typeface="+mj-lt"/>
              <a:buAutoNum type="arabicPeriod"/>
            </a:pPr>
            <a:r>
              <a:rPr lang="en-US" b="1" dirty="0"/>
              <a:t>Hash Table: </a:t>
            </a:r>
            <a:r>
              <a:rPr lang="en-US" dirty="0"/>
              <a:t>Hash table is a data structure that maps keys to values using a special function called a hash function. Hash stores the data in an associative manner in an array where each data value has its own unique index.</a:t>
            </a:r>
          </a:p>
        </p:txBody>
      </p:sp>
      <p:sp>
        <p:nvSpPr>
          <p:cNvPr id="3" name="Slide Number Placeholder 2"/>
          <p:cNvSpPr>
            <a:spLocks noGrp="1"/>
          </p:cNvSpPr>
          <p:nvPr>
            <p:ph type="sldNum" sz="quarter" idx="12"/>
          </p:nvPr>
        </p:nvSpPr>
        <p:spPr/>
        <p:txBody>
          <a:bodyPr/>
          <a:lstStyle/>
          <a:p>
            <a:fld id="{EA59E14A-CF6C-4BA0-B9C8-7EB443BEE51E}" type="slidenum">
              <a:rPr lang="en-US" smtClean="0"/>
              <a:t>5</a:t>
            </a:fld>
            <a:endParaRPr lang="en-US"/>
          </a:p>
        </p:txBody>
      </p:sp>
    </p:spTree>
    <p:extLst>
      <p:ext uri="{BB962C8B-B14F-4D97-AF65-F5344CB8AC3E}">
        <p14:creationId xmlns:p14="http://schemas.microsoft.com/office/powerpoint/2010/main" val="1866092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latin typeface="Arial" charset="0"/>
                <a:cs typeface="Arial" charset="0"/>
              </a:rPr>
              <a:t>Searching</a:t>
            </a:r>
          </a:p>
        </p:txBody>
      </p:sp>
      <p:sp>
        <p:nvSpPr>
          <p:cNvPr id="2048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Searching for 23E</a:t>
            </a:r>
          </a:p>
        </p:txBody>
      </p:sp>
      <p:graphicFrame>
        <p:nvGraphicFramePr>
          <p:cNvPr id="5" name="Table 4"/>
          <p:cNvGraphicFramePr>
            <a:graphicFrameLocks noGrp="1"/>
          </p:cNvGraphicFramePr>
          <p:nvPr>
            <p:extLst>
              <p:ext uri="{D42A27DB-BD31-4B8C-83A1-F6EECF244321}">
                <p14:modId xmlns:p14="http://schemas.microsoft.com/office/powerpoint/2010/main" val="581825446"/>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50</a:t>
            </a:fld>
            <a:endParaRPr lang="en-US"/>
          </a:p>
        </p:txBody>
      </p:sp>
    </p:spTree>
    <p:extLst>
      <p:ext uri="{BB962C8B-B14F-4D97-AF65-F5344CB8AC3E}">
        <p14:creationId xmlns:p14="http://schemas.microsoft.com/office/powerpoint/2010/main" val="33566260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latin typeface="Arial" charset="0"/>
                <a:cs typeface="Arial" charset="0"/>
              </a:rPr>
              <a:t>Searching</a:t>
            </a:r>
          </a:p>
        </p:txBody>
      </p:sp>
      <p:sp>
        <p:nvSpPr>
          <p:cNvPr id="2048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Searching for 23E</a:t>
            </a:r>
          </a:p>
          <a:p>
            <a:pPr lvl="1"/>
            <a:r>
              <a:rPr lang="en-US" altLang="en-US" dirty="0" smtClean="0">
                <a:latin typeface="Arial" charset="0"/>
                <a:cs typeface="Arial" charset="0"/>
              </a:rPr>
              <a:t>Search bins E, F, 0, 1, 2, 3, 4</a:t>
            </a:r>
          </a:p>
          <a:p>
            <a:pPr lvl="1"/>
            <a:r>
              <a:rPr lang="en-US" altLang="en-US" dirty="0" smtClean="0">
                <a:latin typeface="Arial" charset="0"/>
                <a:cs typeface="Arial" charset="0"/>
              </a:rPr>
              <a:t>The last bin is empty; therefore, 23E is not in the table</a:t>
            </a:r>
          </a:p>
        </p:txBody>
      </p:sp>
      <p:graphicFrame>
        <p:nvGraphicFramePr>
          <p:cNvPr id="5" name="Table 4"/>
          <p:cNvGraphicFramePr>
            <a:graphicFrameLocks noGrp="1"/>
          </p:cNvGraphicFramePr>
          <p:nvPr>
            <p:extLst>
              <p:ext uri="{D42A27DB-BD31-4B8C-83A1-F6EECF244321}">
                <p14:modId xmlns:p14="http://schemas.microsoft.com/office/powerpoint/2010/main" val="3056135954"/>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E</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51</a:t>
            </a:fld>
            <a:endParaRPr lang="en-US"/>
          </a:p>
        </p:txBody>
      </p:sp>
    </p:spTree>
    <p:extLst>
      <p:ext uri="{BB962C8B-B14F-4D97-AF65-F5344CB8AC3E}">
        <p14:creationId xmlns:p14="http://schemas.microsoft.com/office/powerpoint/2010/main" val="18822070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cannot simply remove elements from the hash table</a:t>
            </a:r>
          </a:p>
        </p:txBody>
      </p:sp>
      <p:graphicFrame>
        <p:nvGraphicFramePr>
          <p:cNvPr id="5" name="Table 4"/>
          <p:cNvGraphicFramePr>
            <a:graphicFrameLocks noGrp="1"/>
          </p:cNvGraphicFramePr>
          <p:nvPr>
            <p:extLst>
              <p:ext uri="{D42A27DB-BD31-4B8C-83A1-F6EECF244321}">
                <p14:modId xmlns:p14="http://schemas.microsoft.com/office/powerpoint/2010/main" val="1813549007"/>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52</a:t>
            </a:fld>
            <a:endParaRPr lang="en-US"/>
          </a:p>
        </p:txBody>
      </p:sp>
    </p:spTree>
    <p:extLst>
      <p:ext uri="{BB962C8B-B14F-4D97-AF65-F5344CB8AC3E}">
        <p14:creationId xmlns:p14="http://schemas.microsoft.com/office/powerpoint/2010/main" val="42822667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cannot simply remove elements from the hash table</a:t>
            </a:r>
          </a:p>
          <a:p>
            <a:pPr lvl="1"/>
            <a:r>
              <a:rPr lang="en-US" altLang="en-US" dirty="0" smtClean="0">
                <a:latin typeface="Arial" charset="0"/>
                <a:cs typeface="Arial" charset="0"/>
              </a:rPr>
              <a:t>For example, consider erasing 3AD</a:t>
            </a:r>
          </a:p>
        </p:txBody>
      </p:sp>
      <p:graphicFrame>
        <p:nvGraphicFramePr>
          <p:cNvPr id="5" name="Table 4"/>
          <p:cNvGraphicFramePr>
            <a:graphicFrameLocks noGrp="1"/>
          </p:cNvGraphicFramePr>
          <p:nvPr>
            <p:extLst>
              <p:ext uri="{D42A27DB-BD31-4B8C-83A1-F6EECF244321}">
                <p14:modId xmlns:p14="http://schemas.microsoft.com/office/powerpoint/2010/main" val="1430540450"/>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bg1">
                              <a:lumMod val="50000"/>
                            </a:schemeClr>
                          </a:solidFill>
                        </a:rPr>
                        <a:t>3AD</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53</a:t>
            </a:fld>
            <a:endParaRPr lang="en-US"/>
          </a:p>
        </p:txBody>
      </p:sp>
    </p:spTree>
    <p:extLst>
      <p:ext uri="{BB962C8B-B14F-4D97-AF65-F5344CB8AC3E}">
        <p14:creationId xmlns:p14="http://schemas.microsoft.com/office/powerpoint/2010/main" val="926248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cannot simply remove elements from the hash table</a:t>
            </a:r>
          </a:p>
          <a:p>
            <a:pPr lvl="1"/>
            <a:r>
              <a:rPr lang="en-US" altLang="en-US" dirty="0" smtClean="0">
                <a:latin typeface="Arial" charset="0"/>
                <a:cs typeface="Arial" charset="0"/>
              </a:rPr>
              <a:t>For example, consider erasing 3AD</a:t>
            </a:r>
          </a:p>
          <a:p>
            <a:pPr lvl="1"/>
            <a:r>
              <a:rPr lang="en-US" altLang="en-US" dirty="0" smtClean="0">
                <a:latin typeface="Arial" charset="0"/>
                <a:cs typeface="Arial" charset="0"/>
              </a:rPr>
              <a:t>If we just erase it, it is now an empty bin</a:t>
            </a:r>
          </a:p>
          <a:p>
            <a:pPr lvl="2"/>
            <a:r>
              <a:rPr lang="en-US" altLang="en-US" dirty="0" smtClean="0">
                <a:latin typeface="Arial" charset="0"/>
                <a:cs typeface="Arial" charset="0"/>
              </a:rPr>
              <a:t>By our algorithm, we cannot find ACD, C8B and D59</a:t>
            </a:r>
          </a:p>
        </p:txBody>
      </p:sp>
      <p:graphicFrame>
        <p:nvGraphicFramePr>
          <p:cNvPr id="5" name="Table 4"/>
          <p:cNvGraphicFramePr>
            <a:graphicFrameLocks noGrp="1"/>
          </p:cNvGraphicFramePr>
          <p:nvPr>
            <p:extLst>
              <p:ext uri="{D42A27DB-BD31-4B8C-83A1-F6EECF244321}">
                <p14:modId xmlns:p14="http://schemas.microsoft.com/office/powerpoint/2010/main" val="2555460563"/>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D59</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ACD</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C8B</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6" name="Oval 5"/>
          <p:cNvSpPr/>
          <p:nvPr/>
        </p:nvSpPr>
        <p:spPr>
          <a:xfrm>
            <a:off x="9829127" y="3501008"/>
            <a:ext cx="768085"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54</a:t>
            </a:fld>
            <a:endParaRPr lang="en-US"/>
          </a:p>
        </p:txBody>
      </p:sp>
    </p:spTree>
    <p:extLst>
      <p:ext uri="{BB962C8B-B14F-4D97-AF65-F5344CB8AC3E}">
        <p14:creationId xmlns:p14="http://schemas.microsoft.com/office/powerpoint/2010/main" val="4223702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Instead, we must attempt to fill the empty bin</a:t>
            </a:r>
          </a:p>
        </p:txBody>
      </p:sp>
      <p:graphicFrame>
        <p:nvGraphicFramePr>
          <p:cNvPr id="5" name="Table 4"/>
          <p:cNvGraphicFramePr>
            <a:graphicFrameLocks noGrp="1"/>
          </p:cNvGraphicFramePr>
          <p:nvPr>
            <p:extLst>
              <p:ext uri="{D42A27DB-BD31-4B8C-83A1-F6EECF244321}">
                <p14:modId xmlns:p14="http://schemas.microsoft.com/office/powerpoint/2010/main" val="3575981258"/>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6" name="Oval 5"/>
          <p:cNvSpPr/>
          <p:nvPr/>
        </p:nvSpPr>
        <p:spPr>
          <a:xfrm>
            <a:off x="9829127" y="3501008"/>
            <a:ext cx="768085"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55</a:t>
            </a:fld>
            <a:endParaRPr lang="en-US"/>
          </a:p>
        </p:txBody>
      </p:sp>
    </p:spTree>
    <p:extLst>
      <p:ext uri="{BB962C8B-B14F-4D97-AF65-F5344CB8AC3E}">
        <p14:creationId xmlns:p14="http://schemas.microsoft.com/office/powerpoint/2010/main" val="17572623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Instead, we must attempt to fill the empty bin</a:t>
            </a:r>
          </a:p>
          <a:p>
            <a:pPr lvl="1"/>
            <a:r>
              <a:rPr lang="en-US" altLang="en-US" dirty="0" smtClean="0">
                <a:latin typeface="Arial" charset="0"/>
                <a:cs typeface="Arial" charset="0"/>
              </a:rPr>
              <a:t>We can move ACD into the location</a:t>
            </a:r>
          </a:p>
        </p:txBody>
      </p:sp>
      <p:graphicFrame>
        <p:nvGraphicFramePr>
          <p:cNvPr id="5" name="Table 4"/>
          <p:cNvGraphicFramePr>
            <a:graphicFrameLocks noGrp="1"/>
          </p:cNvGraphicFramePr>
          <p:nvPr>
            <p:extLst>
              <p:ext uri="{D42A27DB-BD31-4B8C-83A1-F6EECF244321}">
                <p14:modId xmlns:p14="http://schemas.microsoft.com/office/powerpoint/2010/main" val="3391580618"/>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ACD</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bg1">
                              <a:lumMod val="50000"/>
                            </a:schemeClr>
                          </a:solidFill>
                        </a:rPr>
                        <a:t>ACD</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6" name="Line 44"/>
          <p:cNvSpPr>
            <a:spLocks noChangeShapeType="1"/>
          </p:cNvSpPr>
          <p:nvPr/>
        </p:nvSpPr>
        <p:spPr bwMode="auto">
          <a:xfrm flipH="1">
            <a:off x="10375287" y="3763639"/>
            <a:ext cx="30664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56</a:t>
            </a:fld>
            <a:endParaRPr lang="en-US"/>
          </a:p>
        </p:txBody>
      </p:sp>
    </p:spTree>
    <p:extLst>
      <p:ext uri="{BB962C8B-B14F-4D97-AF65-F5344CB8AC3E}">
        <p14:creationId xmlns:p14="http://schemas.microsoft.com/office/powerpoint/2010/main" val="6392415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Now we have another bin to fill</a:t>
            </a:r>
          </a:p>
        </p:txBody>
      </p:sp>
      <p:graphicFrame>
        <p:nvGraphicFramePr>
          <p:cNvPr id="5" name="Table 4"/>
          <p:cNvGraphicFramePr>
            <a:graphicFrameLocks noGrp="1"/>
          </p:cNvGraphicFramePr>
          <p:nvPr>
            <p:extLst>
              <p:ext uri="{D42A27DB-BD31-4B8C-83A1-F6EECF244321}">
                <p14:modId xmlns:p14="http://schemas.microsoft.com/office/powerpoint/2010/main" val="387661327"/>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10574634" y="3501008"/>
            <a:ext cx="768085"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57</a:t>
            </a:fld>
            <a:endParaRPr lang="en-US"/>
          </a:p>
        </p:txBody>
      </p:sp>
    </p:spTree>
    <p:extLst>
      <p:ext uri="{BB962C8B-B14F-4D97-AF65-F5344CB8AC3E}">
        <p14:creationId xmlns:p14="http://schemas.microsoft.com/office/powerpoint/2010/main" val="18506195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Now we have another bin </a:t>
            </a:r>
            <a:r>
              <a:rPr lang="en-US" altLang="en-US" dirty="0">
                <a:latin typeface="Arial" charset="0"/>
                <a:cs typeface="Arial" charset="0"/>
              </a:rPr>
              <a:t>to fill</a:t>
            </a:r>
          </a:p>
          <a:p>
            <a:pPr lvl="1"/>
            <a:r>
              <a:rPr lang="en-US" altLang="en-US" dirty="0">
                <a:latin typeface="Arial" charset="0"/>
                <a:cs typeface="Arial" charset="0"/>
              </a:rPr>
              <a:t>We can move ACD into the location</a:t>
            </a:r>
          </a:p>
          <a:p>
            <a:pPr>
              <a:buFont typeface="Arial" charset="0"/>
              <a:buNone/>
            </a:pPr>
            <a:endParaRPr lang="en-US" altLang="en-US" dirty="0" smtClean="0">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58914588"/>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C8B</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bg1">
                              <a:lumMod val="50000"/>
                            </a:schemeClr>
                          </a:solidFill>
                        </a:rPr>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6" name="Line 44"/>
          <p:cNvSpPr>
            <a:spLocks noChangeShapeType="1"/>
          </p:cNvSpPr>
          <p:nvPr/>
        </p:nvSpPr>
        <p:spPr bwMode="auto">
          <a:xfrm flipH="1">
            <a:off x="11184566" y="3763639"/>
            <a:ext cx="30664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58</a:t>
            </a:fld>
            <a:endParaRPr lang="en-US"/>
          </a:p>
        </p:txBody>
      </p:sp>
    </p:spTree>
    <p:extLst>
      <p:ext uri="{BB962C8B-B14F-4D97-AF65-F5344CB8AC3E}">
        <p14:creationId xmlns:p14="http://schemas.microsoft.com/office/powerpoint/2010/main" val="41812395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Now we must attempt to fill the bin at F</a:t>
            </a:r>
            <a:endParaRPr lang="en-US" altLang="en-US" dirty="0">
              <a:latin typeface="Arial" charset="0"/>
              <a:cs typeface="Arial" charset="0"/>
            </a:endParaRPr>
          </a:p>
          <a:p>
            <a:pPr lvl="1"/>
            <a:r>
              <a:rPr lang="en-US" altLang="en-US" dirty="0" smtClean="0">
                <a:latin typeface="Arial" charset="0"/>
                <a:cs typeface="Arial" charset="0"/>
              </a:rPr>
              <a:t>We cannot move 680</a:t>
            </a: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0991369"/>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11331430" y="3501008"/>
            <a:ext cx="768085"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59</a:t>
            </a:fld>
            <a:endParaRPr lang="en-US"/>
          </a:p>
        </p:txBody>
      </p:sp>
    </p:spTree>
    <p:extLst>
      <p:ext uri="{BB962C8B-B14F-4D97-AF65-F5344CB8AC3E}">
        <p14:creationId xmlns:p14="http://schemas.microsoft.com/office/powerpoint/2010/main" val="3636946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360" y="696392"/>
            <a:ext cx="9691616" cy="5022019"/>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6</a:t>
            </a:fld>
            <a:endParaRPr lang="en-US"/>
          </a:p>
        </p:txBody>
      </p:sp>
    </p:spTree>
    <p:extLst>
      <p:ext uri="{BB962C8B-B14F-4D97-AF65-F5344CB8AC3E}">
        <p14:creationId xmlns:p14="http://schemas.microsoft.com/office/powerpoint/2010/main" val="4271289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Now we must attempt to fill the bin at F</a:t>
            </a:r>
            <a:endParaRPr lang="en-US" altLang="en-US" dirty="0">
              <a:latin typeface="Arial" charset="0"/>
              <a:cs typeface="Arial" charset="0"/>
            </a:endParaRPr>
          </a:p>
          <a:p>
            <a:pPr lvl="1"/>
            <a:r>
              <a:rPr lang="en-US" altLang="en-US" dirty="0" smtClean="0">
                <a:latin typeface="Arial" charset="0"/>
                <a:cs typeface="Arial" charset="0"/>
              </a:rPr>
              <a:t>We cannot move 680</a:t>
            </a:r>
          </a:p>
          <a:p>
            <a:pPr lvl="1"/>
            <a:r>
              <a:rPr lang="en-US" altLang="en-US" dirty="0" smtClean="0">
                <a:latin typeface="Arial" charset="0"/>
                <a:cs typeface="Arial" charset="0"/>
              </a:rPr>
              <a:t>We can, however, move D59</a:t>
            </a: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28289756"/>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bg1">
                              <a:lumMod val="50000"/>
                            </a:schemeClr>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D59</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6" name="Line 44"/>
          <p:cNvSpPr>
            <a:spLocks noChangeShapeType="1"/>
          </p:cNvSpPr>
          <p:nvPr/>
        </p:nvSpPr>
        <p:spPr bwMode="auto">
          <a:xfrm>
            <a:off x="1487488" y="3763639"/>
            <a:ext cx="9985109"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60</a:t>
            </a:fld>
            <a:endParaRPr lang="en-US"/>
          </a:p>
        </p:txBody>
      </p:sp>
    </p:spTree>
    <p:extLst>
      <p:ext uri="{BB962C8B-B14F-4D97-AF65-F5344CB8AC3E}">
        <p14:creationId xmlns:p14="http://schemas.microsoft.com/office/powerpoint/2010/main" val="13960242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At this point, we cannot move B32 or E93 and the next bin is empty</a:t>
            </a:r>
          </a:p>
          <a:p>
            <a:pPr lvl="1"/>
            <a:r>
              <a:rPr lang="en-US" altLang="en-US" dirty="0" smtClean="0">
                <a:latin typeface="Arial" charset="0"/>
                <a:cs typeface="Arial" charset="0"/>
              </a:rPr>
              <a:t>We are finished</a:t>
            </a:r>
          </a:p>
        </p:txBody>
      </p:sp>
      <p:graphicFrame>
        <p:nvGraphicFramePr>
          <p:cNvPr id="5" name="Table 4"/>
          <p:cNvGraphicFramePr>
            <a:graphicFrameLocks noGrp="1"/>
          </p:cNvGraphicFramePr>
          <p:nvPr>
            <p:extLst>
              <p:ext uri="{D42A27DB-BD31-4B8C-83A1-F6EECF244321}">
                <p14:modId xmlns:p14="http://schemas.microsoft.com/office/powerpoint/2010/main" val="2515752921"/>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815414" y="3501008"/>
            <a:ext cx="768085"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61</a:t>
            </a:fld>
            <a:endParaRPr lang="en-US"/>
          </a:p>
        </p:txBody>
      </p:sp>
    </p:spTree>
    <p:extLst>
      <p:ext uri="{BB962C8B-B14F-4D97-AF65-F5344CB8AC3E}">
        <p14:creationId xmlns:p14="http://schemas.microsoft.com/office/powerpoint/2010/main" val="3461094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p:txBody>
      </p:sp>
      <p:graphicFrame>
        <p:nvGraphicFramePr>
          <p:cNvPr id="5" name="Table 4"/>
          <p:cNvGraphicFramePr>
            <a:graphicFrameLocks noGrp="1"/>
          </p:cNvGraphicFramePr>
          <p:nvPr>
            <p:extLst>
              <p:ext uri="{D42A27DB-BD31-4B8C-83A1-F6EECF244321}">
                <p14:modId xmlns:p14="http://schemas.microsoft.com/office/powerpoint/2010/main" val="2188069112"/>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bg1">
                              <a:lumMod val="50000"/>
                            </a:schemeClr>
                          </a:solidFill>
                        </a:rPr>
                        <a:t>207</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EA59E14A-CF6C-4BA0-B9C8-7EB443BEE51E}" type="slidenum">
              <a:rPr lang="en-US" smtClean="0"/>
              <a:t>62</a:t>
            </a:fld>
            <a:endParaRPr lang="en-US"/>
          </a:p>
        </p:txBody>
      </p:sp>
    </p:spTree>
    <p:extLst>
      <p:ext uri="{BB962C8B-B14F-4D97-AF65-F5344CB8AC3E}">
        <p14:creationId xmlns:p14="http://schemas.microsoft.com/office/powerpoint/2010/main" val="22612989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a:p>
            <a:pPr lvl="1"/>
            <a:r>
              <a:rPr lang="en-US" altLang="en-US" dirty="0" smtClean="0">
                <a:latin typeface="Arial" charset="0"/>
                <a:cs typeface="Arial" charset="0"/>
              </a:rPr>
              <a:t>Cannot move 488</a:t>
            </a:r>
          </a:p>
        </p:txBody>
      </p:sp>
      <p:graphicFrame>
        <p:nvGraphicFramePr>
          <p:cNvPr id="5" name="Table 4"/>
          <p:cNvGraphicFramePr>
            <a:graphicFrameLocks noGrp="1"/>
          </p:cNvGraphicFramePr>
          <p:nvPr>
            <p:extLst>
              <p:ext uri="{D42A27DB-BD31-4B8C-83A1-F6EECF244321}">
                <p14:modId xmlns:p14="http://schemas.microsoft.com/office/powerpoint/2010/main" val="1083343056"/>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rgbClr val="FF0000"/>
                          </a:solidFill>
                        </a:rPr>
                        <a:t>488</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Oval 1"/>
          <p:cNvSpPr/>
          <p:nvPr/>
        </p:nvSpPr>
        <p:spPr>
          <a:xfrm>
            <a:off x="5327915" y="3501008"/>
            <a:ext cx="768085"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lide Number Placeholder 2"/>
          <p:cNvSpPr>
            <a:spLocks noGrp="1"/>
          </p:cNvSpPr>
          <p:nvPr>
            <p:ph type="sldNum" sz="quarter" idx="12"/>
          </p:nvPr>
        </p:nvSpPr>
        <p:spPr/>
        <p:txBody>
          <a:bodyPr/>
          <a:lstStyle/>
          <a:p>
            <a:fld id="{EA59E14A-CF6C-4BA0-B9C8-7EB443BEE51E}" type="slidenum">
              <a:rPr lang="en-US" smtClean="0"/>
              <a:t>63</a:t>
            </a:fld>
            <a:endParaRPr lang="en-US"/>
          </a:p>
        </p:txBody>
      </p:sp>
    </p:spTree>
    <p:extLst>
      <p:ext uri="{BB962C8B-B14F-4D97-AF65-F5344CB8AC3E}">
        <p14:creationId xmlns:p14="http://schemas.microsoft.com/office/powerpoint/2010/main" val="32248489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a:p>
            <a:pPr lvl="1"/>
            <a:r>
              <a:rPr lang="en-US" altLang="en-US" dirty="0" smtClean="0">
                <a:latin typeface="Arial" charset="0"/>
                <a:cs typeface="Arial" charset="0"/>
              </a:rPr>
              <a:t>We could move 946 into Bin 7</a:t>
            </a:r>
          </a:p>
        </p:txBody>
      </p:sp>
      <p:graphicFrame>
        <p:nvGraphicFramePr>
          <p:cNvPr id="5" name="Table 4"/>
          <p:cNvGraphicFramePr>
            <a:graphicFrameLocks noGrp="1"/>
          </p:cNvGraphicFramePr>
          <p:nvPr>
            <p:extLst>
              <p:ext uri="{D42A27DB-BD31-4B8C-83A1-F6EECF244321}">
                <p14:modId xmlns:p14="http://schemas.microsoft.com/office/powerpoint/2010/main" val="1044803786"/>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946</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lumMod val="50000"/>
                              <a:lumOff val="50000"/>
                            </a:schemeClr>
                          </a:solidFill>
                        </a:rPr>
                        <a:t>946</a:t>
                      </a:r>
                      <a:endParaRPr lang="en-CA" sz="2400" b="0" dirty="0">
                        <a:solidFill>
                          <a:schemeClr val="tx1">
                            <a:lumMod val="50000"/>
                            <a:lumOff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5327915" y="3501008"/>
            <a:ext cx="768085"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Line 44"/>
          <p:cNvSpPr>
            <a:spLocks noChangeShapeType="1"/>
          </p:cNvSpPr>
          <p:nvPr/>
        </p:nvSpPr>
        <p:spPr bwMode="auto">
          <a:xfrm flipH="1">
            <a:off x="5958796" y="3763639"/>
            <a:ext cx="978721"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64</a:t>
            </a:fld>
            <a:endParaRPr lang="en-US"/>
          </a:p>
        </p:txBody>
      </p:sp>
    </p:spTree>
    <p:extLst>
      <p:ext uri="{BB962C8B-B14F-4D97-AF65-F5344CB8AC3E}">
        <p14:creationId xmlns:p14="http://schemas.microsoft.com/office/powerpoint/2010/main" val="39317241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a:p>
            <a:pPr lvl="1"/>
            <a:r>
              <a:rPr lang="en-US" altLang="en-US" dirty="0" smtClean="0">
                <a:latin typeface="Arial" charset="0"/>
                <a:cs typeface="Arial" charset="0"/>
              </a:rPr>
              <a:t>We cannot move either the next five entries</a:t>
            </a:r>
          </a:p>
        </p:txBody>
      </p:sp>
      <p:graphicFrame>
        <p:nvGraphicFramePr>
          <p:cNvPr id="5" name="Table 4"/>
          <p:cNvGraphicFramePr>
            <a:graphicFrameLocks noGrp="1"/>
          </p:cNvGraphicFramePr>
          <p:nvPr>
            <p:extLst>
              <p:ext uri="{D42A27DB-BD31-4B8C-83A1-F6EECF244321}">
                <p14:modId xmlns:p14="http://schemas.microsoft.com/office/powerpoint/2010/main" val="3201619049"/>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lumMod val="50000"/>
                            <a:lumOff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smtClean="0">
                          <a:solidFill>
                            <a:srgbClr val="FF0000"/>
                          </a:solidFill>
                        </a:rPr>
                        <a:t>19A</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rgbClr val="FF0000"/>
                          </a:solidFill>
                        </a:rPr>
                        <a:t>5BA</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rgbClr val="FF0000"/>
                          </a:solidFill>
                        </a:rPr>
                        <a:t>74C</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rgbClr val="FF0000"/>
                          </a:solidFill>
                        </a:rPr>
                        <a:t>ACD</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rgbClr val="FF0000"/>
                          </a:solidFill>
                        </a:rPr>
                        <a:t>C8B</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6830218" y="3501008"/>
            <a:ext cx="768085"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65</a:t>
            </a:fld>
            <a:endParaRPr lang="en-US"/>
          </a:p>
        </p:txBody>
      </p:sp>
    </p:spTree>
    <p:extLst>
      <p:ext uri="{BB962C8B-B14F-4D97-AF65-F5344CB8AC3E}">
        <p14:creationId xmlns:p14="http://schemas.microsoft.com/office/powerpoint/2010/main" val="15643248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a:p>
            <a:pPr lvl="1"/>
            <a:r>
              <a:rPr lang="en-US" altLang="en-US" dirty="0" smtClean="0">
                <a:latin typeface="Arial" charset="0"/>
                <a:cs typeface="Arial" charset="0"/>
              </a:rPr>
              <a:t>We cannot move either the next five entries</a:t>
            </a:r>
          </a:p>
        </p:txBody>
      </p:sp>
      <p:graphicFrame>
        <p:nvGraphicFramePr>
          <p:cNvPr id="5" name="Table 4"/>
          <p:cNvGraphicFramePr>
            <a:graphicFrameLocks noGrp="1"/>
          </p:cNvGraphicFramePr>
          <p:nvPr>
            <p:extLst>
              <p:ext uri="{D42A27DB-BD31-4B8C-83A1-F6EECF244321}">
                <p14:modId xmlns:p14="http://schemas.microsoft.com/office/powerpoint/2010/main" val="3051626694"/>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D59</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ACD</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C8B</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lumMod val="50000"/>
                              <a:lumOff val="50000"/>
                            </a:schemeClr>
                          </a:solidFill>
                        </a:rPr>
                        <a:t>D59</a:t>
                      </a:r>
                      <a:endParaRPr lang="en-CA" sz="2400" b="0" dirty="0">
                        <a:solidFill>
                          <a:schemeClr val="tx1">
                            <a:lumMod val="50000"/>
                            <a:lumOff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6830218" y="3501008"/>
            <a:ext cx="768085"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Line 44"/>
          <p:cNvSpPr>
            <a:spLocks noChangeShapeType="1"/>
          </p:cNvSpPr>
          <p:nvPr/>
        </p:nvSpPr>
        <p:spPr bwMode="auto">
          <a:xfrm flipH="1">
            <a:off x="7440148" y="3763639"/>
            <a:ext cx="393643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66</a:t>
            </a:fld>
            <a:endParaRPr lang="en-US"/>
          </a:p>
        </p:txBody>
      </p:sp>
    </p:spTree>
    <p:extLst>
      <p:ext uri="{BB962C8B-B14F-4D97-AF65-F5344CB8AC3E}">
        <p14:creationId xmlns:p14="http://schemas.microsoft.com/office/powerpoint/2010/main" val="12869128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a:p>
            <a:pPr lvl="1"/>
            <a:r>
              <a:rPr lang="en-US" altLang="en-US" dirty="0" smtClean="0">
                <a:latin typeface="Arial" charset="0"/>
                <a:cs typeface="Arial" charset="0"/>
              </a:rPr>
              <a:t>We cannot fill this bin with 680, and the next bin is empty</a:t>
            </a:r>
          </a:p>
          <a:p>
            <a:pPr lvl="1"/>
            <a:r>
              <a:rPr lang="en-US" altLang="en-US" dirty="0" smtClean="0">
                <a:latin typeface="Arial" charset="0"/>
                <a:cs typeface="Arial" charset="0"/>
              </a:rPr>
              <a:t>We are finished</a:t>
            </a:r>
          </a:p>
        </p:txBody>
      </p:sp>
      <p:graphicFrame>
        <p:nvGraphicFramePr>
          <p:cNvPr id="5" name="Table 4"/>
          <p:cNvGraphicFramePr>
            <a:graphicFrameLocks noGrp="1"/>
          </p:cNvGraphicFramePr>
          <p:nvPr>
            <p:extLst>
              <p:ext uri="{D42A27DB-BD31-4B8C-83A1-F6EECF244321}">
                <p14:modId xmlns:p14="http://schemas.microsoft.com/office/powerpoint/2010/main" val="1640387375"/>
              </p:ext>
            </p:extLst>
          </p:nvPr>
        </p:nvGraphicFramePr>
        <p:xfrm>
          <a:off x="82984" y="3212976"/>
          <a:ext cx="12003200" cy="792088"/>
        </p:xfrm>
        <a:graphic>
          <a:graphicData uri="http://schemas.openxmlformats.org/drawingml/2006/table">
            <a:tbl>
              <a:tblPr firstRow="1" bandRow="1">
                <a:tableStyleId>{2D5ABB26-0587-4C30-8999-92F81FD0307C}</a:tableStyleId>
              </a:tblPr>
              <a:tblGrid>
                <a:gridCol w="750200"/>
                <a:gridCol w="750200"/>
                <a:gridCol w="750200"/>
                <a:gridCol w="750200"/>
                <a:gridCol w="750200"/>
                <a:gridCol w="750200"/>
                <a:gridCol w="750200"/>
                <a:gridCol w="750200"/>
                <a:gridCol w="750200"/>
                <a:gridCol w="750200"/>
                <a:gridCol w="750200"/>
                <a:gridCol w="750200"/>
                <a:gridCol w="750200"/>
                <a:gridCol w="750200"/>
                <a:gridCol w="750200"/>
                <a:gridCol w="75020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ACD</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C8B</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lumMod val="50000"/>
                            <a:lumOff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11314444" y="3501008"/>
            <a:ext cx="768085"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EA59E14A-CF6C-4BA0-B9C8-7EB443BEE51E}" type="slidenum">
              <a:rPr lang="en-US" smtClean="0"/>
              <a:t>67</a:t>
            </a:fld>
            <a:endParaRPr lang="en-US"/>
          </a:p>
        </p:txBody>
      </p:sp>
    </p:spTree>
    <p:extLst>
      <p:ext uri="{BB962C8B-B14F-4D97-AF65-F5344CB8AC3E}">
        <p14:creationId xmlns:p14="http://schemas.microsoft.com/office/powerpoint/2010/main" val="11322971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02907" y="378303"/>
            <a:ext cx="7360092" cy="646331"/>
          </a:xfrm>
          <a:prstGeom prst="rect">
            <a:avLst/>
          </a:prstGeom>
        </p:spPr>
        <p:txBody>
          <a:bodyPr wrap="none">
            <a:spAutoFit/>
          </a:bodyPr>
          <a:lstStyle/>
          <a:p>
            <a:r>
              <a:rPr lang="en-US" sz="3600" b="1" dirty="0" smtClean="0">
                <a:ln w="19050">
                  <a:solidFill>
                    <a:schemeClr val="accent2"/>
                  </a:solidFill>
                  <a:prstDash val="solid"/>
                </a:ln>
                <a:solidFill>
                  <a:schemeClr val="accent2">
                    <a:lumMod val="40000"/>
                    <a:lumOff val="60000"/>
                  </a:schemeClr>
                </a:solidFill>
              </a:rPr>
              <a:t>Open Addressing </a:t>
            </a:r>
            <a:r>
              <a:rPr lang="en-US" sz="3600" b="1" dirty="0">
                <a:ln w="19050">
                  <a:solidFill>
                    <a:schemeClr val="accent2"/>
                  </a:solidFill>
                  <a:prstDash val="solid"/>
                </a:ln>
                <a:solidFill>
                  <a:schemeClr val="accent2">
                    <a:lumMod val="40000"/>
                    <a:lumOff val="60000"/>
                  </a:schemeClr>
                </a:solidFill>
              </a:rPr>
              <a:t>– Quadratic Probing</a:t>
            </a:r>
            <a:endParaRPr lang="en-US" sz="3600" dirty="0"/>
          </a:p>
        </p:txBody>
      </p:sp>
      <p:sp>
        <p:nvSpPr>
          <p:cNvPr id="4" name="Rectangle 3"/>
          <p:cNvSpPr/>
          <p:nvPr/>
        </p:nvSpPr>
        <p:spPr>
          <a:xfrm>
            <a:off x="627797" y="1339207"/>
            <a:ext cx="10890913" cy="1708160"/>
          </a:xfrm>
          <a:prstGeom prst="rect">
            <a:avLst/>
          </a:prstGeom>
        </p:spPr>
        <p:txBody>
          <a:bodyPr wrap="square">
            <a:spAutoFit/>
          </a:bodyPr>
          <a:lstStyle/>
          <a:p>
            <a:pPr algn="just" rtl="1">
              <a:lnSpc>
                <a:spcPct val="150000"/>
              </a:lnSpc>
            </a:pPr>
            <a:r>
              <a:rPr lang="fa-IR" sz="2400" dirty="0" smtClean="0">
                <a:cs typeface="B Nazanin" panose="00000400000000000000" pitchFamily="2" charset="-78"/>
              </a:rPr>
              <a:t>این روش </a:t>
            </a:r>
            <a:r>
              <a:rPr lang="fa-IR" sz="2400" dirty="0">
                <a:cs typeface="B Nazanin" panose="00000400000000000000" pitchFamily="2" charset="-78"/>
              </a:rPr>
              <a:t>یک طرح آدرس دهی باز در برنامه نویسی کامپیوتری برای حل برخورد هش در جداول هش است. کاوش درجه دوم با گرفتن شاخص هش اصلی و افزودن مقادیر متوالی یک چند جمله ای درجه دوم دلخواه عمل می کند تا زمانی که یک شکاف باز پیدا شود.</a:t>
            </a:r>
            <a:endParaRPr lang="en-US" sz="2400" dirty="0">
              <a:cs typeface="B Nazanin" panose="00000400000000000000" pitchFamily="2" charset="-78"/>
            </a:endParaRPr>
          </a:p>
        </p:txBody>
      </p:sp>
      <p:pic>
        <p:nvPicPr>
          <p:cNvPr id="6" name="Picture 5"/>
          <p:cNvPicPr>
            <a:picLocks noChangeAspect="1"/>
          </p:cNvPicPr>
          <p:nvPr/>
        </p:nvPicPr>
        <p:blipFill>
          <a:blip r:embed="rId2"/>
          <a:stretch>
            <a:fillRect/>
          </a:stretch>
        </p:blipFill>
        <p:spPr>
          <a:xfrm>
            <a:off x="1222049" y="4444921"/>
            <a:ext cx="1663147" cy="529852"/>
          </a:xfrm>
          <a:prstGeom prst="rect">
            <a:avLst/>
          </a:prstGeom>
        </p:spPr>
      </p:pic>
      <p:pic>
        <p:nvPicPr>
          <p:cNvPr id="7" name="Picture 6"/>
          <p:cNvPicPr>
            <a:picLocks noChangeAspect="1"/>
          </p:cNvPicPr>
          <p:nvPr/>
        </p:nvPicPr>
        <p:blipFill>
          <a:blip r:embed="rId3"/>
          <a:stretch>
            <a:fillRect/>
          </a:stretch>
        </p:blipFill>
        <p:spPr>
          <a:xfrm>
            <a:off x="1222049" y="3901068"/>
            <a:ext cx="1886837" cy="543853"/>
          </a:xfrm>
          <a:prstGeom prst="rect">
            <a:avLst/>
          </a:prstGeom>
        </p:spPr>
      </p:pic>
      <p:pic>
        <p:nvPicPr>
          <p:cNvPr id="8" name="Picture 7"/>
          <p:cNvPicPr>
            <a:picLocks noChangeAspect="1"/>
          </p:cNvPicPr>
          <p:nvPr/>
        </p:nvPicPr>
        <p:blipFill>
          <a:blip r:embed="rId4"/>
          <a:stretch>
            <a:fillRect/>
          </a:stretch>
        </p:blipFill>
        <p:spPr>
          <a:xfrm>
            <a:off x="3132291" y="3942012"/>
            <a:ext cx="4839177" cy="366268"/>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68</a:t>
            </a:fld>
            <a:endParaRPr lang="en-US"/>
          </a:p>
        </p:txBody>
      </p:sp>
    </p:spTree>
    <p:extLst>
      <p:ext uri="{BB962C8B-B14F-4D97-AF65-F5344CB8AC3E}">
        <p14:creationId xmlns:p14="http://schemas.microsoft.com/office/powerpoint/2010/main" val="3978998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2907" y="378303"/>
            <a:ext cx="7360092" cy="646331"/>
          </a:xfrm>
          <a:prstGeom prst="rect">
            <a:avLst/>
          </a:prstGeom>
        </p:spPr>
        <p:txBody>
          <a:bodyPr wrap="none">
            <a:spAutoFit/>
          </a:bodyPr>
          <a:lstStyle/>
          <a:p>
            <a:r>
              <a:rPr lang="en-US" sz="3600" b="1" dirty="0" smtClean="0">
                <a:ln w="19050">
                  <a:solidFill>
                    <a:schemeClr val="accent2"/>
                  </a:solidFill>
                  <a:prstDash val="solid"/>
                </a:ln>
                <a:solidFill>
                  <a:schemeClr val="accent2">
                    <a:lumMod val="40000"/>
                    <a:lumOff val="60000"/>
                  </a:schemeClr>
                </a:solidFill>
              </a:rPr>
              <a:t>Open Addressing </a:t>
            </a:r>
            <a:r>
              <a:rPr lang="en-US" sz="3600" b="1" dirty="0">
                <a:ln w="19050">
                  <a:solidFill>
                    <a:schemeClr val="accent2"/>
                  </a:solidFill>
                  <a:prstDash val="solid"/>
                </a:ln>
                <a:solidFill>
                  <a:schemeClr val="accent2">
                    <a:lumMod val="40000"/>
                    <a:lumOff val="60000"/>
                  </a:schemeClr>
                </a:solidFill>
              </a:rPr>
              <a:t>– Quadratic Probing</a:t>
            </a:r>
            <a:endParaRPr lang="en-US"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 y="1761130"/>
            <a:ext cx="566737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761" y="1761130"/>
            <a:ext cx="561022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A59E14A-CF6C-4BA0-B9C8-7EB443BEE51E}" type="slidenum">
              <a:rPr lang="en-US" smtClean="0"/>
              <a:t>69</a:t>
            </a:fld>
            <a:endParaRPr lang="en-US"/>
          </a:p>
        </p:txBody>
      </p:sp>
    </p:spTree>
    <p:extLst>
      <p:ext uri="{BB962C8B-B14F-4D97-AF65-F5344CB8AC3E}">
        <p14:creationId xmlns:p14="http://schemas.microsoft.com/office/powerpoint/2010/main" val="349362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689510" y="528429"/>
            <a:ext cx="2253309" cy="646331"/>
          </a:xfrm>
          <a:prstGeom prst="rect">
            <a:avLst/>
          </a:prstGeom>
        </p:spPr>
        <p:txBody>
          <a:bodyPr wrap="none">
            <a:spAutoFit/>
          </a:bodyPr>
          <a:lstStyle/>
          <a:p>
            <a:r>
              <a:rPr lang="en-US" sz="3600" b="1" dirty="0" smtClean="0">
                <a:ln w="19050">
                  <a:solidFill>
                    <a:schemeClr val="accent2"/>
                  </a:solidFill>
                  <a:prstDash val="solid"/>
                </a:ln>
                <a:solidFill>
                  <a:schemeClr val="accent2">
                    <a:lumMod val="40000"/>
                    <a:lumOff val="60000"/>
                  </a:schemeClr>
                </a:solidFill>
              </a:rPr>
              <a:t>Example 1 </a:t>
            </a:r>
            <a:endParaRPr lang="en-US" sz="3600" dirty="0"/>
          </a:p>
        </p:txBody>
      </p:sp>
      <p:sp>
        <p:nvSpPr>
          <p:cNvPr id="4" name="TextBox 3"/>
          <p:cNvSpPr txBox="1"/>
          <p:nvPr/>
        </p:nvSpPr>
        <p:spPr>
          <a:xfrm>
            <a:off x="832513" y="1624090"/>
            <a:ext cx="11054687" cy="523220"/>
          </a:xfrm>
          <a:prstGeom prst="rect">
            <a:avLst/>
          </a:prstGeom>
          <a:noFill/>
        </p:spPr>
        <p:txBody>
          <a:bodyPr wrap="square" rtlCol="0">
            <a:spAutoFit/>
          </a:bodyPr>
          <a:lstStyle/>
          <a:p>
            <a:pPr algn="r" rtl="1"/>
            <a:r>
              <a:rPr lang="fa-IR" sz="2800" dirty="0" smtClean="0">
                <a:cs typeface="B Nazanin" panose="00000400000000000000" pitchFamily="2" charset="-78"/>
              </a:rPr>
              <a:t>فرض کنید کلیدها شامل اعداد امنیتی 8 رقمی هستند:</a:t>
            </a:r>
            <a:endParaRPr lang="en-US" sz="2800" dirty="0">
              <a:cs typeface="B Nazanin" panose="00000400000000000000" pitchFamily="2" charset="-7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319" y="2405349"/>
            <a:ext cx="8453225" cy="2821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A59E14A-CF6C-4BA0-B9C8-7EB443BEE51E}" type="slidenum">
              <a:rPr lang="en-US" smtClean="0"/>
              <a:t>7</a:t>
            </a:fld>
            <a:endParaRPr lang="en-US"/>
          </a:p>
        </p:txBody>
      </p:sp>
    </p:spTree>
    <p:extLst>
      <p:ext uri="{BB962C8B-B14F-4D97-AF65-F5344CB8AC3E}">
        <p14:creationId xmlns:p14="http://schemas.microsoft.com/office/powerpoint/2010/main" val="26860814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2907" y="378303"/>
            <a:ext cx="7360092" cy="646331"/>
          </a:xfrm>
          <a:prstGeom prst="rect">
            <a:avLst/>
          </a:prstGeom>
        </p:spPr>
        <p:txBody>
          <a:bodyPr wrap="none">
            <a:spAutoFit/>
          </a:bodyPr>
          <a:lstStyle/>
          <a:p>
            <a:r>
              <a:rPr lang="en-US" sz="3600" b="1" dirty="0" smtClean="0">
                <a:ln w="19050">
                  <a:solidFill>
                    <a:schemeClr val="accent2"/>
                  </a:solidFill>
                  <a:prstDash val="solid"/>
                </a:ln>
                <a:solidFill>
                  <a:schemeClr val="accent2">
                    <a:lumMod val="40000"/>
                    <a:lumOff val="60000"/>
                  </a:schemeClr>
                </a:solidFill>
              </a:rPr>
              <a:t>Open Addressing </a:t>
            </a:r>
            <a:r>
              <a:rPr lang="en-US" sz="3600" b="1" dirty="0">
                <a:ln w="19050">
                  <a:solidFill>
                    <a:schemeClr val="accent2"/>
                  </a:solidFill>
                  <a:prstDash val="solid"/>
                </a:ln>
                <a:solidFill>
                  <a:schemeClr val="accent2">
                    <a:lumMod val="40000"/>
                    <a:lumOff val="60000"/>
                  </a:schemeClr>
                </a:solidFill>
              </a:rPr>
              <a:t>– Quadratic Probing</a:t>
            </a:r>
            <a:endParaRPr 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43" y="1840176"/>
            <a:ext cx="4931960" cy="3086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701" r="1858"/>
          <a:stretch/>
        </p:blipFill>
        <p:spPr bwMode="auto">
          <a:xfrm>
            <a:off x="5513696" y="1633539"/>
            <a:ext cx="6428096" cy="3416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A59E14A-CF6C-4BA0-B9C8-7EB443BEE51E}" type="slidenum">
              <a:rPr lang="en-US" smtClean="0"/>
              <a:t>70</a:t>
            </a:fld>
            <a:endParaRPr lang="en-US"/>
          </a:p>
        </p:txBody>
      </p:sp>
    </p:spTree>
    <p:extLst>
      <p:ext uri="{BB962C8B-B14F-4D97-AF65-F5344CB8AC3E}">
        <p14:creationId xmlns:p14="http://schemas.microsoft.com/office/powerpoint/2010/main" val="41346264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02907" y="378303"/>
            <a:ext cx="6908879"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Open Addressing – Double Hashing</a:t>
            </a:r>
            <a:endParaRPr lang="en-US" sz="3600" dirty="0"/>
          </a:p>
        </p:txBody>
      </p:sp>
      <p:pic>
        <p:nvPicPr>
          <p:cNvPr id="3" name="Picture 2"/>
          <p:cNvPicPr>
            <a:picLocks noChangeAspect="1"/>
          </p:cNvPicPr>
          <p:nvPr/>
        </p:nvPicPr>
        <p:blipFill>
          <a:blip r:embed="rId2"/>
          <a:stretch>
            <a:fillRect/>
          </a:stretch>
        </p:blipFill>
        <p:spPr>
          <a:xfrm>
            <a:off x="1109875" y="1385887"/>
            <a:ext cx="7419975" cy="4384531"/>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71</a:t>
            </a:fld>
            <a:endParaRPr lang="en-US"/>
          </a:p>
        </p:txBody>
      </p:sp>
    </p:spTree>
    <p:extLst>
      <p:ext uri="{BB962C8B-B14F-4D97-AF65-F5344CB8AC3E}">
        <p14:creationId xmlns:p14="http://schemas.microsoft.com/office/powerpoint/2010/main" val="947687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4178" y="1585556"/>
            <a:ext cx="7913886" cy="4269333"/>
          </a:xfrm>
          <a:prstGeom prst="rect">
            <a:avLst/>
          </a:prstGeom>
        </p:spPr>
      </p:pic>
      <p:sp>
        <p:nvSpPr>
          <p:cNvPr id="3" name="Rectangle 2"/>
          <p:cNvSpPr/>
          <p:nvPr/>
        </p:nvSpPr>
        <p:spPr>
          <a:xfrm>
            <a:off x="402907" y="378303"/>
            <a:ext cx="6908879"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Open Addressing – Double Hashing</a:t>
            </a:r>
            <a:endParaRPr lang="en-US" sz="3600" dirty="0"/>
          </a:p>
        </p:txBody>
      </p:sp>
      <p:sp>
        <p:nvSpPr>
          <p:cNvPr id="4" name="Slide Number Placeholder 3"/>
          <p:cNvSpPr>
            <a:spLocks noGrp="1"/>
          </p:cNvSpPr>
          <p:nvPr>
            <p:ph type="sldNum" sz="quarter" idx="12"/>
          </p:nvPr>
        </p:nvSpPr>
        <p:spPr/>
        <p:txBody>
          <a:bodyPr/>
          <a:lstStyle/>
          <a:p>
            <a:fld id="{EA59E14A-CF6C-4BA0-B9C8-7EB443BEE51E}" type="slidenum">
              <a:rPr lang="en-US" smtClean="0"/>
              <a:t>72</a:t>
            </a:fld>
            <a:endParaRPr lang="en-US"/>
          </a:p>
        </p:txBody>
      </p:sp>
    </p:spTree>
    <p:extLst>
      <p:ext uri="{BB962C8B-B14F-4D97-AF65-F5344CB8AC3E}">
        <p14:creationId xmlns:p14="http://schemas.microsoft.com/office/powerpoint/2010/main" val="22186668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2907" y="378303"/>
            <a:ext cx="6908879"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Open Addressing – Double Hashing</a:t>
            </a:r>
            <a:endParaRPr lang="en-US" sz="3600" dirty="0"/>
          </a:p>
        </p:txBody>
      </p:sp>
      <p:sp>
        <p:nvSpPr>
          <p:cNvPr id="4" name="Rectangle 3"/>
          <p:cNvSpPr/>
          <p:nvPr/>
        </p:nvSpPr>
        <p:spPr>
          <a:xfrm>
            <a:off x="293725" y="1247717"/>
            <a:ext cx="11375111" cy="880369"/>
          </a:xfrm>
          <a:prstGeom prst="rect">
            <a:avLst/>
          </a:prstGeom>
        </p:spPr>
        <p:txBody>
          <a:bodyPr wrap="square">
            <a:spAutoFit/>
          </a:bodyPr>
          <a:lstStyle/>
          <a:p>
            <a:pPr>
              <a:lnSpc>
                <a:spcPct val="150000"/>
              </a:lnSpc>
            </a:pPr>
            <a:r>
              <a:rPr lang="en-US" b="1" dirty="0"/>
              <a:t>Example: </a:t>
            </a:r>
            <a:r>
              <a:rPr lang="en-US" dirty="0"/>
              <a:t>Insert the keys 27, 43, 692, 72 into the Hash Table of size 7. where first hash-function is</a:t>
            </a:r>
            <a:r>
              <a:rPr lang="en-US" b="1" dirty="0"/>
              <a:t> h1​(k) = k mod 7</a:t>
            </a:r>
            <a:r>
              <a:rPr lang="en-US" dirty="0"/>
              <a:t> and second hash-function is </a:t>
            </a:r>
            <a:r>
              <a:rPr lang="en-US" b="1" dirty="0"/>
              <a:t>h2(k) = 1 + (k mod 5)</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552" y="2411827"/>
            <a:ext cx="53340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000" y="2373750"/>
            <a:ext cx="5495925"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A59E14A-CF6C-4BA0-B9C8-7EB443BEE51E}" type="slidenum">
              <a:rPr lang="en-US" smtClean="0"/>
              <a:t>73</a:t>
            </a:fld>
            <a:endParaRPr lang="en-US"/>
          </a:p>
        </p:txBody>
      </p:sp>
    </p:spTree>
    <p:extLst>
      <p:ext uri="{BB962C8B-B14F-4D97-AF65-F5344CB8AC3E}">
        <p14:creationId xmlns:p14="http://schemas.microsoft.com/office/powerpoint/2010/main" val="41282647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2907" y="378303"/>
            <a:ext cx="6908879"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Open Addressing – Double Hashing</a:t>
            </a:r>
            <a:endParaRPr lang="en-US" sz="3600" dirty="0"/>
          </a:p>
        </p:txBody>
      </p:sp>
      <p:sp>
        <p:nvSpPr>
          <p:cNvPr id="4" name="Rectangle 3"/>
          <p:cNvSpPr/>
          <p:nvPr/>
        </p:nvSpPr>
        <p:spPr>
          <a:xfrm>
            <a:off x="293725" y="1247717"/>
            <a:ext cx="11375111" cy="880369"/>
          </a:xfrm>
          <a:prstGeom prst="rect">
            <a:avLst/>
          </a:prstGeom>
        </p:spPr>
        <p:txBody>
          <a:bodyPr wrap="square">
            <a:spAutoFit/>
          </a:bodyPr>
          <a:lstStyle/>
          <a:p>
            <a:pPr>
              <a:lnSpc>
                <a:spcPct val="150000"/>
              </a:lnSpc>
            </a:pPr>
            <a:r>
              <a:rPr lang="en-US" b="1" dirty="0"/>
              <a:t>Example: </a:t>
            </a:r>
            <a:r>
              <a:rPr lang="en-US" dirty="0"/>
              <a:t>Insert the keys 27, 43, 692, 72 into the Hash Table of size 7. where first hash-function is</a:t>
            </a:r>
            <a:r>
              <a:rPr lang="en-US" b="1" dirty="0"/>
              <a:t> h1​(k) = k mod 7</a:t>
            </a:r>
            <a:r>
              <a:rPr lang="en-US" dirty="0"/>
              <a:t> and second hash-function is </a:t>
            </a:r>
            <a:r>
              <a:rPr lang="en-US" b="1" dirty="0"/>
              <a:t>h2(k) = 1 + (k mod 5)</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 y="2482907"/>
            <a:ext cx="540067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950" y="2459723"/>
            <a:ext cx="5953125"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A59E14A-CF6C-4BA0-B9C8-7EB443BEE51E}" type="slidenum">
              <a:rPr lang="en-US" smtClean="0"/>
              <a:t>74</a:t>
            </a:fld>
            <a:endParaRPr lang="en-US"/>
          </a:p>
        </p:txBody>
      </p:sp>
    </p:spTree>
    <p:extLst>
      <p:ext uri="{BB962C8B-B14F-4D97-AF65-F5344CB8AC3E}">
        <p14:creationId xmlns:p14="http://schemas.microsoft.com/office/powerpoint/2010/main" val="6961006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2907" y="378303"/>
            <a:ext cx="6908879"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Open Addressing – Double Hashing</a:t>
            </a:r>
            <a:endParaRPr lang="en-US" sz="3600" dirty="0"/>
          </a:p>
        </p:txBody>
      </p:sp>
      <p:sp>
        <p:nvSpPr>
          <p:cNvPr id="4" name="Rectangle 3"/>
          <p:cNvSpPr/>
          <p:nvPr/>
        </p:nvSpPr>
        <p:spPr>
          <a:xfrm>
            <a:off x="293725" y="1247717"/>
            <a:ext cx="11375111" cy="880369"/>
          </a:xfrm>
          <a:prstGeom prst="rect">
            <a:avLst/>
          </a:prstGeom>
        </p:spPr>
        <p:txBody>
          <a:bodyPr wrap="square">
            <a:spAutoFit/>
          </a:bodyPr>
          <a:lstStyle/>
          <a:p>
            <a:pPr>
              <a:lnSpc>
                <a:spcPct val="150000"/>
              </a:lnSpc>
            </a:pPr>
            <a:r>
              <a:rPr lang="en-US" b="1" dirty="0"/>
              <a:t>Example: </a:t>
            </a:r>
            <a:r>
              <a:rPr lang="en-US" dirty="0"/>
              <a:t>Insert the keys 27, 43, 692, 72 into the Hash Table of size 7. where first hash-function is</a:t>
            </a:r>
            <a:r>
              <a:rPr lang="en-US" b="1" dirty="0"/>
              <a:t> h1​(k) = k mod 7</a:t>
            </a:r>
            <a:r>
              <a:rPr lang="en-US" dirty="0"/>
              <a:t> and second hash-function is </a:t>
            </a:r>
            <a:r>
              <a:rPr lang="en-US" b="1" dirty="0"/>
              <a:t>h2(k) = 1 + (k mod 5)</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963" y="2541612"/>
            <a:ext cx="57340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A59E14A-CF6C-4BA0-B9C8-7EB443BEE51E}" type="slidenum">
              <a:rPr lang="en-US" smtClean="0"/>
              <a:t>75</a:t>
            </a:fld>
            <a:endParaRPr lang="en-US"/>
          </a:p>
        </p:txBody>
      </p:sp>
    </p:spTree>
    <p:extLst>
      <p:ext uri="{BB962C8B-B14F-4D97-AF65-F5344CB8AC3E}">
        <p14:creationId xmlns:p14="http://schemas.microsoft.com/office/powerpoint/2010/main" val="39012957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2907" y="378303"/>
            <a:ext cx="6908879"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What makes a good hash function?</a:t>
            </a:r>
          </a:p>
        </p:txBody>
      </p:sp>
      <p:pic>
        <p:nvPicPr>
          <p:cNvPr id="4" name="Picture 3"/>
          <p:cNvPicPr>
            <a:picLocks noChangeAspect="1"/>
          </p:cNvPicPr>
          <p:nvPr/>
        </p:nvPicPr>
        <p:blipFill>
          <a:blip r:embed="rId2"/>
          <a:stretch>
            <a:fillRect/>
          </a:stretch>
        </p:blipFill>
        <p:spPr>
          <a:xfrm>
            <a:off x="719796" y="1520373"/>
            <a:ext cx="8724455" cy="3379849"/>
          </a:xfrm>
          <a:prstGeom prst="rect">
            <a:avLst/>
          </a:prstGeom>
        </p:spPr>
      </p:pic>
      <p:sp>
        <p:nvSpPr>
          <p:cNvPr id="2" name="Slide Number Placeholder 1"/>
          <p:cNvSpPr>
            <a:spLocks noGrp="1"/>
          </p:cNvSpPr>
          <p:nvPr>
            <p:ph type="sldNum" sz="quarter" idx="12"/>
          </p:nvPr>
        </p:nvSpPr>
        <p:spPr/>
        <p:txBody>
          <a:bodyPr/>
          <a:lstStyle/>
          <a:p>
            <a:fld id="{EA59E14A-CF6C-4BA0-B9C8-7EB443BEE51E}" type="slidenum">
              <a:rPr lang="en-US" smtClean="0"/>
              <a:t>76</a:t>
            </a:fld>
            <a:endParaRPr lang="en-US"/>
          </a:p>
        </p:txBody>
      </p:sp>
    </p:spTree>
    <p:extLst>
      <p:ext uri="{BB962C8B-B14F-4D97-AF65-F5344CB8AC3E}">
        <p14:creationId xmlns:p14="http://schemas.microsoft.com/office/powerpoint/2010/main" val="35178901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6678" y="1423987"/>
            <a:ext cx="8011662" cy="4380402"/>
          </a:xfrm>
          <a:prstGeom prst="rect">
            <a:avLst/>
          </a:prstGeom>
        </p:spPr>
      </p:pic>
      <p:sp>
        <p:nvSpPr>
          <p:cNvPr id="3" name="Rectangle 2"/>
          <p:cNvSpPr/>
          <p:nvPr/>
        </p:nvSpPr>
        <p:spPr>
          <a:xfrm>
            <a:off x="530222" y="364656"/>
            <a:ext cx="4174604"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The Division Method</a:t>
            </a:r>
          </a:p>
        </p:txBody>
      </p:sp>
      <p:sp>
        <p:nvSpPr>
          <p:cNvPr id="4" name="Slide Number Placeholder 3"/>
          <p:cNvSpPr>
            <a:spLocks noGrp="1"/>
          </p:cNvSpPr>
          <p:nvPr>
            <p:ph type="sldNum" sz="quarter" idx="12"/>
          </p:nvPr>
        </p:nvSpPr>
        <p:spPr/>
        <p:txBody>
          <a:bodyPr/>
          <a:lstStyle/>
          <a:p>
            <a:fld id="{EA59E14A-CF6C-4BA0-B9C8-7EB443BEE51E}" type="slidenum">
              <a:rPr lang="en-US" smtClean="0"/>
              <a:t>77</a:t>
            </a:fld>
            <a:endParaRPr lang="en-US"/>
          </a:p>
        </p:txBody>
      </p:sp>
    </p:spTree>
    <p:extLst>
      <p:ext uri="{BB962C8B-B14F-4D97-AF65-F5344CB8AC3E}">
        <p14:creationId xmlns:p14="http://schemas.microsoft.com/office/powerpoint/2010/main" val="40104742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99428" y="391953"/>
            <a:ext cx="8184292"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What is meant by Load Factor in Hashing?</a:t>
            </a:r>
          </a:p>
        </p:txBody>
      </p:sp>
      <p:sp>
        <p:nvSpPr>
          <p:cNvPr id="3" name="Rectangle 2"/>
          <p:cNvSpPr/>
          <p:nvPr/>
        </p:nvSpPr>
        <p:spPr>
          <a:xfrm>
            <a:off x="791570" y="1510564"/>
            <a:ext cx="10890913" cy="2816156"/>
          </a:xfrm>
          <a:prstGeom prst="rect">
            <a:avLst/>
          </a:prstGeom>
        </p:spPr>
        <p:txBody>
          <a:bodyPr wrap="square">
            <a:spAutoFit/>
          </a:bodyPr>
          <a:lstStyle/>
          <a:p>
            <a:pPr marL="342900" indent="-342900" algn="just" rtl="1">
              <a:lnSpc>
                <a:spcPct val="150000"/>
              </a:lnSpc>
              <a:buFont typeface="Wingdings" panose="05000000000000000000" pitchFamily="2" charset="2"/>
              <a:buChar char="v"/>
            </a:pPr>
            <a:r>
              <a:rPr lang="fa-IR" sz="2400" dirty="0" smtClean="0">
                <a:cs typeface="B Nazanin" panose="00000400000000000000" pitchFamily="2" charset="-78"/>
              </a:rPr>
              <a:t>فاکتور بار (</a:t>
            </a:r>
            <a:r>
              <a:rPr lang="en-US" sz="2400" dirty="0"/>
              <a:t>load </a:t>
            </a:r>
            <a:r>
              <a:rPr lang="en-US" sz="2400" dirty="0" smtClean="0"/>
              <a:t>factor</a:t>
            </a:r>
            <a:r>
              <a:rPr lang="fa-IR" sz="2400" dirty="0" smtClean="0">
                <a:cs typeface="B Nazanin" panose="00000400000000000000" pitchFamily="2" charset="-78"/>
              </a:rPr>
              <a:t>) </a:t>
            </a:r>
            <a:r>
              <a:rPr lang="fa-IR" sz="2400" dirty="0">
                <a:cs typeface="B Nazanin" panose="00000400000000000000" pitchFamily="2" charset="-78"/>
              </a:rPr>
              <a:t>جدول هش را می توان به عنوان تعداد </a:t>
            </a:r>
            <a:r>
              <a:rPr lang="fa-IR" sz="2400" dirty="0" smtClean="0">
                <a:cs typeface="B Nazanin" panose="00000400000000000000" pitchFamily="2" charset="-78"/>
              </a:rPr>
              <a:t>آیتم هایی </a:t>
            </a:r>
            <a:r>
              <a:rPr lang="fa-IR" sz="2400" dirty="0">
                <a:cs typeface="B Nazanin" panose="00000400000000000000" pitchFamily="2" charset="-78"/>
              </a:rPr>
              <a:t>که </a:t>
            </a:r>
            <a:r>
              <a:rPr lang="fa-IR" sz="2400" dirty="0" smtClean="0">
                <a:cs typeface="B Nazanin" panose="00000400000000000000" pitchFamily="2" charset="-78"/>
              </a:rPr>
              <a:t>در جدول هش وجودر </a:t>
            </a:r>
            <a:r>
              <a:rPr lang="fa-IR" sz="2400" dirty="0">
                <a:cs typeface="B Nazanin" panose="00000400000000000000" pitchFamily="2" charset="-78"/>
              </a:rPr>
              <a:t>دارد تقسیم بر اندازه جدول هش تعریف کرد. </a:t>
            </a:r>
            <a:r>
              <a:rPr lang="fa-IR" sz="2400" dirty="0" smtClean="0">
                <a:cs typeface="B Nazanin" panose="00000400000000000000" pitchFamily="2" charset="-78"/>
              </a:rPr>
              <a:t>این فاکتور، </a:t>
            </a:r>
            <a:r>
              <a:rPr lang="fa-IR" sz="2400" dirty="0">
                <a:cs typeface="B Nazanin" panose="00000400000000000000" pitchFamily="2" charset="-78"/>
              </a:rPr>
              <a:t>پارامتر تعیین کننده ای است که وقتی می خواهیم تابع هش قبلی را دوباره هش کنیم یا می خواهیم عناصر بیشتری به جدول هش موجود اضافه کنیم استفاده می شود.</a:t>
            </a:r>
          </a:p>
          <a:p>
            <a:pPr marL="342900" indent="-342900" algn="just" rtl="1">
              <a:lnSpc>
                <a:spcPct val="150000"/>
              </a:lnSpc>
              <a:buFont typeface="Wingdings" panose="05000000000000000000" pitchFamily="2" charset="2"/>
              <a:buChar char="v"/>
            </a:pPr>
            <a:r>
              <a:rPr lang="fa-IR" sz="2400" dirty="0" smtClean="0">
                <a:cs typeface="B Nazanin" panose="00000400000000000000" pitchFamily="2" charset="-78"/>
              </a:rPr>
              <a:t>این فاکتور به </a:t>
            </a:r>
            <a:r>
              <a:rPr lang="fa-IR" sz="2400" dirty="0">
                <a:cs typeface="B Nazanin" panose="00000400000000000000" pitchFamily="2" charset="-78"/>
              </a:rPr>
              <a:t>ما در تعیین کارایی تابع هش کمک می کند، یعنی به ما می گوید که آیا تابع هش </a:t>
            </a:r>
            <a:r>
              <a:rPr lang="fa-IR" sz="2400" dirty="0" smtClean="0">
                <a:cs typeface="B Nazanin" panose="00000400000000000000" pitchFamily="2" charset="-78"/>
              </a:rPr>
              <a:t>مورد </a:t>
            </a:r>
            <a:r>
              <a:rPr lang="fa-IR" sz="2400" dirty="0">
                <a:cs typeface="B Nazanin" panose="00000400000000000000" pitchFamily="2" charset="-78"/>
              </a:rPr>
              <a:t>استفاده </a:t>
            </a:r>
            <a:r>
              <a:rPr lang="fa-IR" sz="2400" dirty="0" smtClean="0">
                <a:cs typeface="B Nazanin" panose="00000400000000000000" pitchFamily="2" charset="-78"/>
              </a:rPr>
              <a:t>کلیدها </a:t>
            </a:r>
            <a:r>
              <a:rPr lang="fa-IR" sz="2400" dirty="0">
                <a:cs typeface="B Nazanin" panose="00000400000000000000" pitchFamily="2" charset="-78"/>
              </a:rPr>
              <a:t>را به طور یکنواخت در جدول هش توزیع می کند یا خیر</a:t>
            </a:r>
            <a:r>
              <a:rPr lang="fa-IR" sz="2400" dirty="0" smtClean="0">
                <a:cs typeface="B Nazanin" panose="00000400000000000000" pitchFamily="2" charset="-78"/>
              </a:rPr>
              <a:t>.</a:t>
            </a: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791570" y="4859111"/>
            <a:ext cx="11075022" cy="791073"/>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78</a:t>
            </a:fld>
            <a:endParaRPr lang="en-US"/>
          </a:p>
        </p:txBody>
      </p:sp>
    </p:spTree>
    <p:extLst>
      <p:ext uri="{BB962C8B-B14F-4D97-AF65-F5344CB8AC3E}">
        <p14:creationId xmlns:p14="http://schemas.microsoft.com/office/powerpoint/2010/main" val="1788026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689510" y="528429"/>
            <a:ext cx="2253309" cy="646331"/>
          </a:xfrm>
          <a:prstGeom prst="rect">
            <a:avLst/>
          </a:prstGeom>
        </p:spPr>
        <p:txBody>
          <a:bodyPr wrap="none">
            <a:spAutoFit/>
          </a:bodyPr>
          <a:lstStyle/>
          <a:p>
            <a:r>
              <a:rPr lang="en-US" sz="3600" b="1" dirty="0" smtClean="0">
                <a:ln w="19050">
                  <a:solidFill>
                    <a:schemeClr val="accent2"/>
                  </a:solidFill>
                  <a:prstDash val="solid"/>
                </a:ln>
                <a:solidFill>
                  <a:schemeClr val="accent2">
                    <a:lumMod val="40000"/>
                    <a:lumOff val="60000"/>
                  </a:schemeClr>
                </a:solidFill>
              </a:rPr>
              <a:t>Example 2 </a:t>
            </a:r>
            <a:endParaRPr lang="en-US" sz="3600" dirty="0"/>
          </a:p>
        </p:txBody>
      </p:sp>
      <p:sp>
        <p:nvSpPr>
          <p:cNvPr id="4" name="Rectangle 3"/>
          <p:cNvSpPr/>
          <p:nvPr/>
        </p:nvSpPr>
        <p:spPr>
          <a:xfrm>
            <a:off x="1041780" y="1440807"/>
            <a:ext cx="10476930" cy="2800767"/>
          </a:xfrm>
          <a:prstGeom prst="rect">
            <a:avLst/>
          </a:prstGeom>
        </p:spPr>
        <p:txBody>
          <a:bodyPr wrap="square">
            <a:spAutoFit/>
          </a:bodyPr>
          <a:lstStyle/>
          <a:p>
            <a:r>
              <a:rPr lang="en-US" sz="2000" dirty="0"/>
              <a:t>Suppose we have a set of strings {“ab”, “cd”, “</a:t>
            </a:r>
            <a:r>
              <a:rPr lang="en-US" sz="2000" dirty="0" err="1"/>
              <a:t>efg</a:t>
            </a:r>
            <a:r>
              <a:rPr lang="en-US" sz="2000" dirty="0"/>
              <a:t>”} and we would like to store it in a table</a:t>
            </a:r>
            <a:r>
              <a:rPr lang="en-US" sz="2000" dirty="0" smtClean="0"/>
              <a:t>.</a:t>
            </a:r>
          </a:p>
          <a:p>
            <a:endParaRPr lang="en-US" sz="2000" dirty="0"/>
          </a:p>
          <a:p>
            <a:r>
              <a:rPr lang="en-US" sz="2000" dirty="0" smtClean="0"/>
              <a:t>Hash function: </a:t>
            </a:r>
            <a:r>
              <a:rPr lang="en-US" sz="2000" b="1" dirty="0"/>
              <a:t>sum(string) mod </a:t>
            </a:r>
            <a:r>
              <a:rPr lang="en-US" sz="2000" b="1" dirty="0" smtClean="0"/>
              <a:t>7</a:t>
            </a:r>
            <a:endParaRPr lang="en-US" sz="2000" dirty="0" smtClean="0"/>
          </a:p>
          <a:p>
            <a:endParaRPr lang="en-US" sz="2000" dirty="0"/>
          </a:p>
          <a:p>
            <a:r>
              <a:rPr lang="en-US" sz="2000" dirty="0" smtClean="0"/>
              <a:t>“</a:t>
            </a:r>
            <a:r>
              <a:rPr lang="en-US" sz="2000" dirty="0"/>
              <a:t>ab” in 3 mod 7 = 3, </a:t>
            </a:r>
          </a:p>
          <a:p>
            <a:r>
              <a:rPr lang="en-US" sz="2000" dirty="0" smtClean="0"/>
              <a:t>“</a:t>
            </a:r>
            <a:r>
              <a:rPr lang="en-US" sz="2000" dirty="0"/>
              <a:t>cd” in 7 mod 7 = 0, and </a:t>
            </a:r>
          </a:p>
          <a:p>
            <a:r>
              <a:rPr lang="en-US" sz="2000" dirty="0" smtClean="0"/>
              <a:t>“</a:t>
            </a:r>
            <a:r>
              <a:rPr lang="en-US" sz="2000" dirty="0" err="1"/>
              <a:t>efg</a:t>
            </a:r>
            <a:r>
              <a:rPr lang="en-US" sz="2000" dirty="0"/>
              <a:t>” in 18 mod 7 = 4</a:t>
            </a:r>
            <a:r>
              <a:rPr lang="en-US" sz="2000" dirty="0" smtClean="0"/>
              <a:t>.</a:t>
            </a:r>
          </a:p>
          <a:p>
            <a:endParaRPr lang="en-US" dirty="0"/>
          </a:p>
          <a:p>
            <a:endParaRPr lang="en-US" dirty="0"/>
          </a:p>
        </p:txBody>
      </p:sp>
      <p:pic>
        <p:nvPicPr>
          <p:cNvPr id="6" name="Picture 5"/>
          <p:cNvPicPr>
            <a:picLocks noChangeAspect="1"/>
          </p:cNvPicPr>
          <p:nvPr/>
        </p:nvPicPr>
        <p:blipFill>
          <a:blip r:embed="rId2"/>
          <a:stretch>
            <a:fillRect/>
          </a:stretch>
        </p:blipFill>
        <p:spPr>
          <a:xfrm>
            <a:off x="4806730" y="2367879"/>
            <a:ext cx="6836644" cy="1705930"/>
          </a:xfrm>
          <a:prstGeom prst="rect">
            <a:avLst/>
          </a:prstGeom>
        </p:spPr>
      </p:pic>
      <p:sp>
        <p:nvSpPr>
          <p:cNvPr id="7" name="Rectangle 6"/>
          <p:cNvSpPr/>
          <p:nvPr/>
        </p:nvSpPr>
        <p:spPr>
          <a:xfrm>
            <a:off x="689510" y="4532773"/>
            <a:ext cx="10829200" cy="1708160"/>
          </a:xfrm>
          <a:prstGeom prst="rect">
            <a:avLst/>
          </a:prstGeom>
        </p:spPr>
        <p:txBody>
          <a:bodyPr wrap="square">
            <a:spAutoFit/>
          </a:bodyPr>
          <a:lstStyle/>
          <a:p>
            <a:pPr algn="just" rtl="1">
              <a:lnSpc>
                <a:spcPct val="150000"/>
              </a:lnSpc>
            </a:pPr>
            <a:r>
              <a:rPr lang="fa-IR" sz="2400" dirty="0" smtClean="0">
                <a:cs typeface="B Nazanin" panose="00000400000000000000" pitchFamily="2" charset="-78"/>
              </a:rPr>
              <a:t>تکنیک </a:t>
            </a:r>
            <a:r>
              <a:rPr lang="fa-IR" sz="2400" dirty="0">
                <a:cs typeface="B Nazanin" panose="00000400000000000000" pitchFamily="2" charset="-78"/>
              </a:rPr>
              <a:t>بالا ما را قادر می سازد مکان یک رشته معین را با استفاده از یک تابع هش ساده محاسبه کنیم و به سرعت مقدار ذخیره شده در آن مکان را پیدا کنیم. بنابراین ایده هش کردن یک راه عالی برای ذخیره (کلید، مقدار) جفت داده در یک جدول به نظر می رسد.</a:t>
            </a:r>
            <a:endParaRPr lang="en-US" sz="2400" dirty="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EA59E14A-CF6C-4BA0-B9C8-7EB443BEE51E}" type="slidenum">
              <a:rPr lang="en-US" smtClean="0"/>
              <a:t>8</a:t>
            </a:fld>
            <a:endParaRPr lang="en-US"/>
          </a:p>
        </p:txBody>
      </p:sp>
    </p:spTree>
    <p:extLst>
      <p:ext uri="{BB962C8B-B14F-4D97-AF65-F5344CB8AC3E}">
        <p14:creationId xmlns:p14="http://schemas.microsoft.com/office/powerpoint/2010/main" val="395938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54598" y="2272344"/>
            <a:ext cx="6836644" cy="1705930"/>
          </a:xfrm>
          <a:prstGeom prst="rect">
            <a:avLst/>
          </a:prstGeom>
        </p:spPr>
      </p:pic>
      <p:sp>
        <p:nvSpPr>
          <p:cNvPr id="3" name="Rectangle 2"/>
          <p:cNvSpPr/>
          <p:nvPr/>
        </p:nvSpPr>
        <p:spPr>
          <a:xfrm>
            <a:off x="689510" y="528429"/>
            <a:ext cx="6434454" cy="646331"/>
          </a:xfrm>
          <a:prstGeom prst="rect">
            <a:avLst/>
          </a:prstGeom>
        </p:spPr>
        <p:txBody>
          <a:bodyPr wrap="none">
            <a:spAutoFit/>
          </a:bodyPr>
          <a:lstStyle/>
          <a:p>
            <a:r>
              <a:rPr lang="en-US" sz="3600" b="1" dirty="0">
                <a:ln w="19050">
                  <a:solidFill>
                    <a:schemeClr val="accent2"/>
                  </a:solidFill>
                  <a:prstDash val="solid"/>
                </a:ln>
                <a:solidFill>
                  <a:schemeClr val="accent2">
                    <a:lumMod val="40000"/>
                    <a:lumOff val="60000"/>
                  </a:schemeClr>
                </a:solidFill>
              </a:rPr>
              <a:t>What happens if '</a:t>
            </a:r>
            <a:r>
              <a:rPr lang="en-US" sz="3600" b="1" dirty="0" err="1">
                <a:ln w="19050">
                  <a:solidFill>
                    <a:schemeClr val="accent2"/>
                  </a:solidFill>
                  <a:prstDash val="solid"/>
                </a:ln>
                <a:solidFill>
                  <a:schemeClr val="accent2">
                    <a:lumMod val="40000"/>
                    <a:lumOff val="60000"/>
                  </a:schemeClr>
                </a:solidFill>
              </a:rPr>
              <a:t>ba</a:t>
            </a:r>
            <a:r>
              <a:rPr lang="en-US" sz="3600" b="1" dirty="0">
                <a:ln w="19050">
                  <a:solidFill>
                    <a:schemeClr val="accent2"/>
                  </a:solidFill>
                  <a:prstDash val="solid"/>
                </a:ln>
                <a:solidFill>
                  <a:schemeClr val="accent2">
                    <a:lumMod val="40000"/>
                    <a:lumOff val="60000"/>
                  </a:schemeClr>
                </a:solidFill>
              </a:rPr>
              <a:t>' is inserted?</a:t>
            </a:r>
            <a:endParaRPr lang="en-US" sz="3600" dirty="0"/>
          </a:p>
        </p:txBody>
      </p:sp>
      <p:sp>
        <p:nvSpPr>
          <p:cNvPr id="4" name="Slide Number Placeholder 3"/>
          <p:cNvSpPr>
            <a:spLocks noGrp="1"/>
          </p:cNvSpPr>
          <p:nvPr>
            <p:ph type="sldNum" sz="quarter" idx="12"/>
          </p:nvPr>
        </p:nvSpPr>
        <p:spPr/>
        <p:txBody>
          <a:bodyPr/>
          <a:lstStyle/>
          <a:p>
            <a:fld id="{EA59E14A-CF6C-4BA0-B9C8-7EB443BEE51E}" type="slidenum">
              <a:rPr lang="en-US" smtClean="0"/>
              <a:t>9</a:t>
            </a:fld>
            <a:endParaRPr lang="en-US"/>
          </a:p>
        </p:txBody>
      </p:sp>
    </p:spTree>
    <p:extLst>
      <p:ext uri="{BB962C8B-B14F-4D97-AF65-F5344CB8AC3E}">
        <p14:creationId xmlns:p14="http://schemas.microsoft.com/office/powerpoint/2010/main" val="3176546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4">
      <a:dk1>
        <a:sysClr val="windowText" lastClr="000000"/>
      </a:dk1>
      <a:lt1>
        <a:sysClr val="window" lastClr="FFFFFF"/>
      </a:lt1>
      <a:dk2>
        <a:srgbClr val="1F497D"/>
      </a:dk2>
      <a:lt2>
        <a:srgbClr val="EEECE1"/>
      </a:lt2>
      <a:accent1>
        <a:srgbClr val="F2DCDB"/>
      </a:accent1>
      <a:accent2>
        <a:srgbClr val="5F497A"/>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18930</TotalTime>
  <Words>2229</Words>
  <Application>Microsoft Office PowerPoint</Application>
  <PresentationFormat>Custom</PresentationFormat>
  <Paragraphs>1438</Paragraphs>
  <Slides>78</Slides>
  <Notes>43</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Retrospect</vt:lpstr>
      <vt:lpstr>Hash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Probing</vt:lpstr>
      <vt:lpstr>Linear Probing</vt:lpstr>
      <vt:lpstr>Insertion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Searching</vt:lpstr>
      <vt:lpstr>Searching</vt:lpstr>
      <vt:lpstr>Searching</vt:lpstr>
      <vt:lpstr>Searching</vt:lpstr>
      <vt:lpstr>Searching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MissNull</dc:creator>
  <cp:lastModifiedBy>Me</cp:lastModifiedBy>
  <cp:revision>217</cp:revision>
  <dcterms:created xsi:type="dcterms:W3CDTF">2023-04-05T21:07:11Z</dcterms:created>
  <dcterms:modified xsi:type="dcterms:W3CDTF">2024-11-13T20:39:02Z</dcterms:modified>
</cp:coreProperties>
</file>