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70" r:id="rId12"/>
    <p:sldId id="273" r:id="rId13"/>
    <p:sldId id="275" r:id="rId14"/>
    <p:sldId id="271" r:id="rId15"/>
    <p:sldId id="266" r:id="rId16"/>
    <p:sldId id="268" r:id="rId17"/>
    <p:sldId id="267" r:id="rId18"/>
    <p:sldId id="269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6" r:id="rId59"/>
    <p:sldId id="315" r:id="rId60"/>
    <p:sldId id="31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>
        <p:scale>
          <a:sx n="70" d="100"/>
          <a:sy n="70" d="100"/>
        </p:scale>
        <p:origin x="-678" y="-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B8CC6-45F7-46ED-BF2A-951B1A5ADC5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503B1-7FE6-4FDD-8BC1-AF2BFF76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F69F-0EDD-4FD2-8DF6-C8E66546D823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0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6BA-FCF3-4816-B600-C9C4EB80E080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188C-A31E-46B9-9CF5-58707A98E1F1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0670-0152-4DB5-BA2C-B6D55CE9B93B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BD0B-C444-485D-819D-ECAEECD1AAC0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81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CD2D-15E5-4AD7-9985-D37FF7B6DAC9}" type="datetime1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0791-3E56-4024-B74F-7C6130DC9922}" type="datetime1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0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2B94-A8FB-40A4-B718-0C45CB8B3A75}" type="datetime1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2B11-990A-4DF4-A066-7CB0CA3D0E91}" type="datetime1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5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3C52FB-660A-4A47-9553-D089E95E8A07}" type="datetime1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59E14A-CF6C-4BA0-B9C8-7EB443BE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8B64-5CDA-4020-A9FB-8D0D01562842}" type="datetime1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6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1598B0-7112-41A9-BE8B-AA676664A8E7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59E14A-CF6C-4BA0-B9C8-7EB443BEE5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1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892" y="415734"/>
            <a:ext cx="30145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Search in BST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15" y="668741"/>
            <a:ext cx="6389264" cy="5366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7630" y="1511068"/>
            <a:ext cx="5424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Time complexity:</a:t>
            </a:r>
            <a:r>
              <a:rPr lang="en-US" dirty="0"/>
              <a:t> O(h), where h is the height of the BST.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88" y="661203"/>
            <a:ext cx="8767700" cy="49753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4870" y="348586"/>
            <a:ext cx="8904473" cy="57971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89" y="1358014"/>
            <a:ext cx="5483205" cy="35142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31" y="2554904"/>
            <a:ext cx="11047222" cy="25493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2758" y="532262"/>
            <a:ext cx="813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B Nazanin" panose="00000400000000000000" pitchFamily="2" charset="-78"/>
              </a:rPr>
              <a:t>سوال کنکور دکتری 1402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892" y="415734"/>
            <a:ext cx="48828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Minimum node in BST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47" y="2866030"/>
            <a:ext cx="10546789" cy="3195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88" y="1392073"/>
            <a:ext cx="3772759" cy="22435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16" y="782188"/>
            <a:ext cx="7567045" cy="46171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1" y="2559244"/>
            <a:ext cx="10551149" cy="37323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8892" y="415734"/>
            <a:ext cx="49646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Maximum node in BST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87" y="1504737"/>
            <a:ext cx="3600450" cy="14192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62"/>
          <a:stretch/>
        </p:blipFill>
        <p:spPr>
          <a:xfrm>
            <a:off x="859809" y="844455"/>
            <a:ext cx="8400876" cy="44099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156" y="351009"/>
            <a:ext cx="4238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Successor 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Node in BST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855" y="123114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Next larger </a:t>
            </a:r>
            <a:r>
              <a:rPr lang="en-US" dirty="0" smtClean="0">
                <a:latin typeface="Arial" panose="020B0604020202020204" pitchFamily="34" charset="0"/>
              </a:rPr>
              <a:t>node in </a:t>
            </a:r>
            <a:r>
              <a:rPr lang="en-US" dirty="0">
                <a:latin typeface="Arial" panose="020B0604020202020204" pitchFamily="34" charset="0"/>
              </a:rPr>
              <a:t>this node’s </a:t>
            </a:r>
            <a:r>
              <a:rPr lang="en-US" dirty="0" err="1">
                <a:latin typeface="Arial" panose="020B0604020202020204" pitchFamily="34" charset="0"/>
              </a:rPr>
              <a:t>subtree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855" y="1957401"/>
            <a:ext cx="11300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 Binary Search Tree, the </a:t>
            </a:r>
            <a:r>
              <a:rPr lang="en-US" dirty="0" err="1"/>
              <a:t>Inorder</a:t>
            </a:r>
            <a:r>
              <a:rPr lang="en-US" dirty="0"/>
              <a:t> Successor of a given node is defined as </a:t>
            </a:r>
            <a:r>
              <a:rPr lang="en-US" b="1" dirty="0"/>
              <a:t>the node with the smallest value greater than the value of the given node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804" y="2431860"/>
            <a:ext cx="3880868" cy="3665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25" y="5496706"/>
            <a:ext cx="5810250" cy="5048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9560" y="207960"/>
            <a:ext cx="1061795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is Binary Search Tree?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anose="00000400000000000000" pitchFamily="2" charset="-78"/>
              </a:rPr>
              <a:t>درخت </a:t>
            </a:r>
            <a:r>
              <a:rPr lang="fa-IR" sz="2000" dirty="0">
                <a:cs typeface="B Nazanin" panose="00000400000000000000" pitchFamily="2" charset="-78"/>
              </a:rPr>
              <a:t>جستجوی باینری یک ساختار داده </a:t>
            </a:r>
            <a:r>
              <a:rPr lang="fa-IR" sz="2000" dirty="0" smtClean="0">
                <a:cs typeface="B Nazanin" panose="00000400000000000000" pitchFamily="2" charset="-78"/>
              </a:rPr>
              <a:t>درخت </a:t>
            </a:r>
            <a:r>
              <a:rPr lang="fa-IR" sz="2000" dirty="0">
                <a:cs typeface="B Nazanin" panose="00000400000000000000" pitchFamily="2" charset="-78"/>
              </a:rPr>
              <a:t>باینری </a:t>
            </a:r>
            <a:r>
              <a:rPr lang="fa-IR" sz="2000" dirty="0" smtClean="0">
                <a:cs typeface="B Nazanin" panose="00000400000000000000" pitchFamily="2" charset="-78"/>
              </a:rPr>
              <a:t>است </a:t>
            </a:r>
            <a:r>
              <a:rPr lang="fa-IR" sz="2000" dirty="0">
                <a:cs typeface="B Nazanin" panose="00000400000000000000" pitchFamily="2" charset="-78"/>
              </a:rPr>
              <a:t>که دارای ویژگی های زیر است</a:t>
            </a:r>
            <a:r>
              <a:rPr lang="fa-IR" sz="2000" dirty="0" smtClean="0">
                <a:cs typeface="B Nazanin" panose="00000400000000000000" pitchFamily="2" charset="-78"/>
              </a:rPr>
              <a:t>:</a:t>
            </a:r>
            <a:endParaRPr lang="en-US" sz="2000" dirty="0" smtClean="0"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2000" dirty="0">
                <a:cs typeface="B Nazanin" panose="00000400000000000000" pitchFamily="2" charset="-78"/>
              </a:rPr>
              <a:t>زیردرخت سمت چپ </a:t>
            </a:r>
            <a:r>
              <a:rPr lang="fa-IR" sz="2000" dirty="0" smtClean="0">
                <a:cs typeface="B Nazanin" panose="00000400000000000000" pitchFamily="2" charset="-78"/>
              </a:rPr>
              <a:t>هر </a:t>
            </a:r>
            <a:r>
              <a:rPr lang="fa-IR" sz="2000" dirty="0">
                <a:cs typeface="B Nazanin" panose="00000400000000000000" pitchFamily="2" charset="-78"/>
              </a:rPr>
              <a:t>گره فقط شامل گره هایی با کلیدهای کوچکتر از </a:t>
            </a:r>
            <a:r>
              <a:rPr lang="fa-IR" sz="2000" dirty="0" smtClean="0">
                <a:cs typeface="B Nazanin" panose="00000400000000000000" pitchFamily="2" charset="-78"/>
              </a:rPr>
              <a:t>کلید آن </a:t>
            </a:r>
            <a:r>
              <a:rPr lang="fa-IR" sz="2000" dirty="0">
                <a:cs typeface="B Nazanin" panose="00000400000000000000" pitchFamily="2" charset="-78"/>
              </a:rPr>
              <a:t>گره است. </a:t>
            </a:r>
            <a:endParaRPr lang="en-US" sz="2000" dirty="0" smtClean="0"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2000" dirty="0" smtClean="0">
                <a:cs typeface="B Nazanin" panose="00000400000000000000" pitchFamily="2" charset="-78"/>
              </a:rPr>
              <a:t>زیردرخت </a:t>
            </a:r>
            <a:r>
              <a:rPr lang="fa-IR" sz="2000" dirty="0">
                <a:cs typeface="B Nazanin" panose="00000400000000000000" pitchFamily="2" charset="-78"/>
              </a:rPr>
              <a:t>سمت راست یک گره فقط شامل گره هایی با کلیدهای بزرگتر از </a:t>
            </a:r>
            <a:r>
              <a:rPr lang="fa-IR" sz="2000" dirty="0" smtClean="0">
                <a:cs typeface="B Nazanin" panose="00000400000000000000" pitchFamily="2" charset="-78"/>
              </a:rPr>
              <a:t>کلید آن </a:t>
            </a:r>
            <a:r>
              <a:rPr lang="fa-IR" sz="2000" dirty="0">
                <a:cs typeface="B Nazanin" panose="00000400000000000000" pitchFamily="2" charset="-78"/>
              </a:rPr>
              <a:t>گره است. </a:t>
            </a:r>
            <a:endParaRPr lang="en-US" sz="2000" dirty="0" smtClean="0"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2000" dirty="0" smtClean="0">
                <a:cs typeface="B Nazanin" panose="00000400000000000000" pitchFamily="2" charset="-78"/>
              </a:rPr>
              <a:t>زیردرخت </a:t>
            </a:r>
            <a:r>
              <a:rPr lang="fa-IR" sz="2000" dirty="0">
                <a:cs typeface="B Nazanin" panose="00000400000000000000" pitchFamily="2" charset="-78"/>
              </a:rPr>
              <a:t>چپ و راست هر کدام باید یک درخت جستجوی باینری باشند.</a:t>
            </a:r>
            <a:endParaRPr lang="en-US" sz="2000" dirty="0" smtClean="0">
              <a:cs typeface="B Nazanin" panose="00000400000000000000" pitchFamily="2" charset="-78"/>
            </a:endParaRP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59560" y="3439614"/>
            <a:ext cx="3830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must be no duplicate </a:t>
            </a:r>
            <a:r>
              <a:rPr lang="en-US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nodes!</a:t>
            </a:r>
            <a:endParaRPr lang="en-US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96" y="3220943"/>
            <a:ext cx="3381304" cy="2975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1225" y="3839724"/>
            <a:ext cx="2654628" cy="229706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189" b="1025"/>
          <a:stretch/>
        </p:blipFill>
        <p:spPr>
          <a:xfrm>
            <a:off x="488956" y="1074412"/>
            <a:ext cx="8600436" cy="52036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5156" y="269121"/>
            <a:ext cx="4238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Successor 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Node in BST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9368" y="833285"/>
            <a:ext cx="9062113" cy="54767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6916" y="187233"/>
            <a:ext cx="4238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Successor 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Node in BST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402" y="2629680"/>
            <a:ext cx="11050137" cy="278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If right </a:t>
            </a:r>
            <a:r>
              <a:rPr lang="en-US" dirty="0" err="1"/>
              <a:t>subtree</a:t>
            </a:r>
            <a:r>
              <a:rPr lang="en-US" dirty="0"/>
              <a:t> of </a:t>
            </a:r>
            <a:r>
              <a:rPr lang="en-US" i="1" dirty="0"/>
              <a:t>node </a:t>
            </a:r>
            <a:r>
              <a:rPr lang="en-US" dirty="0"/>
              <a:t>is not </a:t>
            </a:r>
            <a:r>
              <a:rPr lang="en-US" i="1" dirty="0"/>
              <a:t>NULL</a:t>
            </a:r>
            <a:r>
              <a:rPr lang="en-US" dirty="0"/>
              <a:t>, then </a:t>
            </a:r>
            <a:r>
              <a:rPr lang="en-US" dirty="0" err="1"/>
              <a:t>succ</a:t>
            </a:r>
            <a:r>
              <a:rPr lang="en-US" i="1" dirty="0"/>
              <a:t> </a:t>
            </a:r>
            <a:r>
              <a:rPr lang="en-US" dirty="0"/>
              <a:t>lies in right </a:t>
            </a:r>
            <a:r>
              <a:rPr lang="en-US" dirty="0" err="1"/>
              <a:t>subtree</a:t>
            </a:r>
            <a:r>
              <a:rPr lang="en-US" dirty="0"/>
              <a:t>. Do the following. </a:t>
            </a:r>
            <a:br>
              <a:rPr lang="en-US" dirty="0"/>
            </a:br>
            <a:r>
              <a:rPr lang="en-US" dirty="0"/>
              <a:t>Go to right </a:t>
            </a:r>
            <a:r>
              <a:rPr lang="en-US" dirty="0" err="1"/>
              <a:t>subtree</a:t>
            </a:r>
            <a:r>
              <a:rPr lang="en-US" dirty="0"/>
              <a:t> and return the node with minimum key value in the right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right </a:t>
            </a:r>
            <a:r>
              <a:rPr lang="en-US" dirty="0" err="1"/>
              <a:t>subtree</a:t>
            </a:r>
            <a:r>
              <a:rPr lang="en-US" dirty="0"/>
              <a:t> of </a:t>
            </a:r>
            <a:r>
              <a:rPr lang="en-US" i="1" dirty="0"/>
              <a:t>node </a:t>
            </a:r>
            <a:r>
              <a:rPr lang="en-US" dirty="0"/>
              <a:t>is NULL, then </a:t>
            </a:r>
            <a:r>
              <a:rPr lang="en-US" i="1" dirty="0" err="1"/>
              <a:t>succ</a:t>
            </a:r>
            <a:r>
              <a:rPr lang="en-US" i="1" dirty="0"/>
              <a:t> </a:t>
            </a:r>
            <a:r>
              <a:rPr lang="en-US" dirty="0"/>
              <a:t>is one of the ancestors. Do the following. </a:t>
            </a:r>
            <a:br>
              <a:rPr lang="en-US" dirty="0"/>
            </a:br>
            <a:r>
              <a:rPr lang="en-US" dirty="0"/>
              <a:t>Travel up using the parent pointer until you see a node which is left child of its parent. The parent of such a node is the </a:t>
            </a:r>
            <a:r>
              <a:rPr lang="en-US" i="1" dirty="0" err="1"/>
              <a:t>succ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91402" y="1801546"/>
            <a:ext cx="9221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method, we assume that every node has a parent pointer.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916" y="187233"/>
            <a:ext cx="4338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Successor 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Node in BST 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886" y="347839"/>
            <a:ext cx="2415653" cy="228184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8" y="335436"/>
            <a:ext cx="5933364" cy="58527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92" y="400263"/>
            <a:ext cx="4789583" cy="5740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38614" y="5449935"/>
            <a:ext cx="526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Parent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447" y="364656"/>
            <a:ext cx="4578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Predecessor Node in BST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0585" y="12087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Next smaller </a:t>
            </a:r>
            <a:r>
              <a:rPr lang="en-US" dirty="0" smtClean="0">
                <a:latin typeface="Arial" panose="020B0604020202020204" pitchFamily="34" charset="0"/>
              </a:rPr>
              <a:t>node in </a:t>
            </a:r>
            <a:r>
              <a:rPr lang="en-US" dirty="0">
                <a:latin typeface="Arial" panose="020B0604020202020204" pitchFamily="34" charset="0"/>
              </a:rPr>
              <a:t>this node’s </a:t>
            </a:r>
            <a:r>
              <a:rPr lang="en-US" dirty="0" err="1">
                <a:latin typeface="Arial" panose="020B0604020202020204" pitchFamily="34" charset="0"/>
              </a:rPr>
              <a:t>subtree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0585" y="2052935"/>
            <a:ext cx="11022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 a Binary Search Tree, the </a:t>
            </a:r>
            <a:r>
              <a:rPr lang="en-US" dirty="0" err="1"/>
              <a:t>Inorder</a:t>
            </a:r>
            <a:r>
              <a:rPr lang="en-US" dirty="0"/>
              <a:t> </a:t>
            </a:r>
            <a:r>
              <a:rPr lang="en-US" dirty="0" smtClean="0"/>
              <a:t>Predecessor of </a:t>
            </a:r>
            <a:r>
              <a:rPr lang="en-US" dirty="0"/>
              <a:t>a given node is defined as </a:t>
            </a:r>
            <a:r>
              <a:rPr lang="en-US" b="1" dirty="0"/>
              <a:t>the node with the </a:t>
            </a:r>
            <a:r>
              <a:rPr lang="en-US" b="1" dirty="0" smtClean="0"/>
              <a:t>largest value smaller </a:t>
            </a:r>
            <a:r>
              <a:rPr lang="en-US" b="1" dirty="0"/>
              <a:t>than the value of the given node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21" y="5464649"/>
            <a:ext cx="5762625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927" y="2481065"/>
            <a:ext cx="3971501" cy="3497934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10590663" y="5131558"/>
            <a:ext cx="600501" cy="590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13242" y="4657163"/>
            <a:ext cx="47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447" y="364656"/>
            <a:ext cx="4578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Predecessor Node in BST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6" y="1437279"/>
            <a:ext cx="5673637" cy="37625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744" y="1437279"/>
            <a:ext cx="3971501" cy="349793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447" y="364656"/>
            <a:ext cx="2400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Insert in BST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4149" y="1138535"/>
            <a:ext cx="39032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dirty="0">
                <a:latin typeface="Arial" panose="020B0604020202020204" pitchFamily="34" charset="0"/>
                <a:cs typeface="B Nazanin" panose="00000400000000000000" pitchFamily="2" charset="-78"/>
              </a:rPr>
              <a:t>از ویژگی درخت جستجوی باینری برای درج مورد جدید در محل صحیح استفاده </a:t>
            </a:r>
            <a:r>
              <a:rPr lang="fa-IR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کنید.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8623" y="26059"/>
            <a:ext cx="6987653" cy="68650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0" y="645638"/>
            <a:ext cx="6530364" cy="46087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6539" y="263500"/>
            <a:ext cx="9158714" cy="57701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6" y="-68238"/>
            <a:ext cx="5443281" cy="63052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230"/>
          <a:stretch/>
        </p:blipFill>
        <p:spPr>
          <a:xfrm>
            <a:off x="8861524" y="3084395"/>
            <a:ext cx="1830217" cy="11968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95666" y="635590"/>
            <a:ext cx="6096000" cy="9771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dirty="0" smtClean="0">
                <a:cs typeface="B Nazanin" panose="00000400000000000000" pitchFamily="2" charset="-78"/>
              </a:rPr>
              <a:t>ویژگی های مطرح شده در اسلاید قبل، ویژگی های</a:t>
            </a:r>
            <a:r>
              <a:rPr lang="en-US" sz="2000" dirty="0" smtClean="0">
                <a:cs typeface="B Nazanin" panose="00000400000000000000" pitchFamily="2" charset="-78"/>
              </a:rPr>
              <a:t>BST </a:t>
            </a:r>
            <a:r>
              <a:rPr lang="fa-IR" sz="2000" dirty="0" smtClean="0">
                <a:cs typeface="B Nazanin" panose="00000400000000000000" pitchFamily="2" charset="-78"/>
              </a:rPr>
              <a:t> نامیده </a:t>
            </a:r>
            <a:r>
              <a:rPr lang="fa-IR" sz="2000" dirty="0">
                <a:cs typeface="B Nazanin" panose="00000400000000000000" pitchFamily="2" charset="-78"/>
              </a:rPr>
              <a:t>می شود و جستجو، درج و حذف عناصر در درخت را به طور موثر امکان پذیر می کند.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6249" y="612514"/>
            <a:ext cx="9264414" cy="43464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41" y="611163"/>
            <a:ext cx="9270740" cy="50171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92381" y="610313"/>
            <a:ext cx="518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b="1" dirty="0">
                <a:latin typeface="Arial" panose="020B0604020202020204" pitchFamily="34" charset="0"/>
                <a:cs typeface="B Nazanin" panose="00000400000000000000" pitchFamily="2" charset="-78"/>
              </a:rPr>
              <a:t>آیا ترتیب قرار دادن عناصر در درخت مهم است؟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92381" y="1669830"/>
            <a:ext cx="518837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u="sng" dirty="0">
                <a:solidFill>
                  <a:srgbClr val="FF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بله، برخی </a:t>
            </a:r>
            <a:r>
              <a:rPr lang="fa-IR" sz="2400" u="sng" dirty="0" smtClean="0">
                <a:solidFill>
                  <a:srgbClr val="FF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ترتیبات ممکن </a:t>
            </a:r>
            <a:r>
              <a:rPr lang="fa-IR" sz="2400" u="sng" dirty="0">
                <a:solidFill>
                  <a:srgbClr val="FF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است درختان بسیار نامتعادل تولید کنند!</a:t>
            </a:r>
            <a:endParaRPr lang="en-US" sz="2400" u="sng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23" y="81884"/>
            <a:ext cx="6434985" cy="67761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447" y="364656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Deletion in BST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6305" y="887876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Deletion be harder than insertion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122" y="1249963"/>
            <a:ext cx="8005123" cy="486244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67" y="875945"/>
            <a:ext cx="9594945" cy="53032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719" y="165419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(1) Deleting a leaf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76" y="1187355"/>
            <a:ext cx="9431672" cy="50633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674" y="214531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(1) Deleting a leaf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674" y="214531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(1) Deleting a leaf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81" y="1176791"/>
            <a:ext cx="9526137" cy="50439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65" y="674312"/>
            <a:ext cx="9173567" cy="56297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1991" y="212647"/>
            <a:ext cx="5783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(2) Deleting a node with only one child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24" y="1067652"/>
            <a:ext cx="9584902" cy="50056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1991" y="212647"/>
            <a:ext cx="5783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(2) Deleting a node with only one child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783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(2) Deleting a node with only one child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04" y="1419650"/>
            <a:ext cx="9491663" cy="43488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61" y="480435"/>
            <a:ext cx="8806641" cy="54836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783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(2) Deleting a node with only one child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43" y="1080020"/>
            <a:ext cx="9092608" cy="46790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783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(2) Deleting a node with only one child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66" y="1136530"/>
            <a:ext cx="9151961" cy="45886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783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(2) Deleting a node with only one child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14" y="1180958"/>
            <a:ext cx="9127865" cy="45453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54" y="674312"/>
            <a:ext cx="8545560" cy="54761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38" y="1181313"/>
            <a:ext cx="10178315" cy="46735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83" y="776571"/>
            <a:ext cx="8961533" cy="52354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72" y="1378992"/>
            <a:ext cx="9080595" cy="45645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2" y="1084142"/>
            <a:ext cx="9291993" cy="45601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86" y="1060971"/>
            <a:ext cx="9795094" cy="48075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26" y="1123937"/>
            <a:ext cx="8721274" cy="41986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841"/>
          <a:stretch/>
        </p:blipFill>
        <p:spPr>
          <a:xfrm>
            <a:off x="7983701" y="769677"/>
            <a:ext cx="3838530" cy="48804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8892" y="415734"/>
            <a:ext cx="2856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BST Traverse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78892" y="1856096"/>
            <a:ext cx="5362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 order:    28 20 17 19 25 22 34 30 32 70 50</a:t>
            </a:r>
          </a:p>
          <a:p>
            <a:endParaRPr lang="en-US" sz="2000" dirty="0"/>
          </a:p>
          <a:p>
            <a:r>
              <a:rPr lang="en-US" sz="2000" dirty="0" smtClean="0"/>
              <a:t>Post order:  19 17 22 25 20 32 20 50 70 34 28</a:t>
            </a:r>
          </a:p>
          <a:p>
            <a:endParaRPr lang="en-US" sz="2000" dirty="0"/>
          </a:p>
          <a:p>
            <a:r>
              <a:rPr lang="en-US" sz="2000" b="1" dirty="0" smtClean="0"/>
              <a:t>In order :     17 19 20 22 25 28 30 32 34 50 70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90152" y="4451800"/>
            <a:ext cx="6175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خروجی</a:t>
            </a:r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پیمایش</a:t>
            </a:r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400" b="1" u="sng" dirty="0" smtClean="0">
                <a:latin typeface="Arial" panose="020B0604020202020204" pitchFamily="34" charset="0"/>
                <a:cs typeface="B Nazanin" panose="00000400000000000000" pitchFamily="2" charset="-78"/>
              </a:rPr>
              <a:t>میان ترتیب،</a:t>
            </a:r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4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درخت مرتب</a:t>
            </a:r>
            <a:r>
              <a:rPr lang="en-US" sz="24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4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شده</a:t>
            </a:r>
            <a:r>
              <a:rPr lang="en-US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latin typeface="Arial" panose="020B0604020202020204" pitchFamily="34" charset="0"/>
                <a:cs typeface="B Nazanin" panose="00000400000000000000" pitchFamily="2" charset="-78"/>
              </a:rPr>
              <a:t>عناصراست</a:t>
            </a:r>
            <a:r>
              <a:rPr lang="fa-IR" sz="2400" dirty="0">
                <a:latin typeface="Arial" panose="020B0604020202020204" pitchFamily="34" charset="0"/>
                <a:cs typeface="B Nazanin" panose="00000400000000000000" pitchFamily="2" charset="-78"/>
              </a:rPr>
              <a:t>!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01" y="1092389"/>
            <a:ext cx="9060865" cy="46669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74" y="1170792"/>
            <a:ext cx="9198023" cy="4586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86" y="1050522"/>
            <a:ext cx="8656875" cy="41715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12" y="1116842"/>
            <a:ext cx="9039385" cy="44650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64" y="923285"/>
            <a:ext cx="9773461" cy="43856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3441" y="1049306"/>
            <a:ext cx="90057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after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removals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remaining tree is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 sorted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12" y="2378407"/>
            <a:ext cx="7742004" cy="22891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1944" y="1072319"/>
            <a:ext cx="9921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two examples of removing a full node, we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05" y="1650131"/>
            <a:ext cx="7177940" cy="46335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62" y="899970"/>
            <a:ext cx="8921585" cy="50623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(3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Deleting a node with two children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0542"/>
          <a:stretch/>
        </p:blipFill>
        <p:spPr>
          <a:xfrm>
            <a:off x="698600" y="906324"/>
            <a:ext cx="5042469" cy="3474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9036" r="13040"/>
          <a:stretch/>
        </p:blipFill>
        <p:spPr>
          <a:xfrm>
            <a:off x="6186843" y="212647"/>
            <a:ext cx="5127151" cy="62771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91" y="212647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 a normal BST to Balanced BST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7755" y="1070296"/>
            <a:ext cx="11091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Given a BST (</a:t>
            </a:r>
            <a:r>
              <a:rPr lang="en-US" b="1" dirty="0"/>
              <a:t>B</a:t>
            </a:r>
            <a:r>
              <a:rPr lang="en-US" dirty="0"/>
              <a:t>inary </a:t>
            </a:r>
            <a:r>
              <a:rPr lang="en-US" b="1" dirty="0"/>
              <a:t>S</a:t>
            </a:r>
            <a:r>
              <a:rPr lang="en-US" dirty="0"/>
              <a:t>earch </a:t>
            </a:r>
            <a:r>
              <a:rPr lang="en-US" b="1" dirty="0"/>
              <a:t>T</a:t>
            </a:r>
            <a:r>
              <a:rPr lang="en-US" dirty="0"/>
              <a:t>ree) that may be unbalanced, convert it into a balanced BST that has minimum possible height.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3913" y="2366833"/>
            <a:ext cx="10179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Traverse given BST in </a:t>
            </a:r>
            <a:r>
              <a:rPr lang="en-US" dirty="0" err="1"/>
              <a:t>inorder</a:t>
            </a:r>
            <a:r>
              <a:rPr lang="en-US" dirty="0"/>
              <a:t> and store result in an </a:t>
            </a:r>
            <a:r>
              <a:rPr lang="en-US" dirty="0" smtClean="0"/>
              <a:t>array. </a:t>
            </a:r>
            <a:r>
              <a:rPr lang="en-US" dirty="0"/>
              <a:t>Note that this array would be sorted as </a:t>
            </a:r>
            <a:r>
              <a:rPr lang="en-US" dirty="0" err="1"/>
              <a:t>inorder</a:t>
            </a:r>
            <a:r>
              <a:rPr lang="en-US" dirty="0"/>
              <a:t> traversal of BST always produces sorted sequence.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3913" y="3013164"/>
            <a:ext cx="1017913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 The middle element of the array as root.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Recursively do the same for the left half and right half.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Get the middle of the left half and make it the left child of the root created in step 1.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Get the middle of the right half and make it the right child of the root created in step 1.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Print the preorder of the tree.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5468" y="1719618"/>
            <a:ext cx="10235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حذف عنصر تکراری در لیست ها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جستجو به دنبال داده ها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مرتب سازی(پیمایش میان ترتیب هرد.د.ج باعث نمایش عناصر درخت بصورت صعودی و مرتب می شود.)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32366" y="402086"/>
            <a:ext cx="64411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کاربرد های درخت جستجوی دودویی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90" y="1500103"/>
            <a:ext cx="3427365" cy="410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896" y="992635"/>
            <a:ext cx="2742489" cy="51193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1991" y="212647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 a normal BST to Balanced BST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146" r="12251"/>
          <a:stretch/>
        </p:blipFill>
        <p:spPr>
          <a:xfrm>
            <a:off x="3780430" y="1545929"/>
            <a:ext cx="4544704" cy="43655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8892" y="415734"/>
            <a:ext cx="24784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BST Height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1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661" y="140646"/>
            <a:ext cx="8811103" cy="49147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8866" y="5178271"/>
            <a:ext cx="10768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a tree becomes skewed, the time complexity of search, insertion, and deletion operations will be O(n) instead of O(log n), which can make the tree inefficient.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86" y="411279"/>
            <a:ext cx="5885083" cy="57302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E14A-CF6C-4BA0-B9C8-7EB443BEE5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9578</TotalTime>
  <Words>894</Words>
  <Application>Microsoft Office PowerPoint</Application>
  <PresentationFormat>Custom</PresentationFormat>
  <Paragraphs>143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Retrospect</vt:lpstr>
      <vt:lpstr>Binary Search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MissNull</dc:creator>
  <cp:lastModifiedBy>Me</cp:lastModifiedBy>
  <cp:revision>142</cp:revision>
  <dcterms:created xsi:type="dcterms:W3CDTF">2023-04-05T21:07:11Z</dcterms:created>
  <dcterms:modified xsi:type="dcterms:W3CDTF">2024-11-29T15:53:35Z</dcterms:modified>
</cp:coreProperties>
</file>