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257" r:id="rId3"/>
    <p:sldId id="29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8" r:id="rId41"/>
    <p:sldId id="296" r:id="rId42"/>
    <p:sldId id="297" r:id="rId43"/>
    <p:sldId id="29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B8CC6-45F7-46ED-BF2A-951B1A5ADC53}"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503B1-7FE6-4FDD-8BC1-AF2BFF76D30B}" type="slidenum">
              <a:rPr lang="en-US" smtClean="0"/>
              <a:t>‹#›</a:t>
            </a:fld>
            <a:endParaRPr lang="en-US"/>
          </a:p>
        </p:txBody>
      </p:sp>
    </p:spTree>
    <p:extLst>
      <p:ext uri="{BB962C8B-B14F-4D97-AF65-F5344CB8AC3E}">
        <p14:creationId xmlns:p14="http://schemas.microsoft.com/office/powerpoint/2010/main" val="122818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F503B1-7FE6-4FDD-8BC1-AF2BFF76D30B}" type="slidenum">
              <a:rPr lang="en-US" smtClean="0"/>
              <a:t>5</a:t>
            </a:fld>
            <a:endParaRPr lang="en-US"/>
          </a:p>
        </p:txBody>
      </p:sp>
    </p:spTree>
    <p:extLst>
      <p:ext uri="{BB962C8B-B14F-4D97-AF65-F5344CB8AC3E}">
        <p14:creationId xmlns:p14="http://schemas.microsoft.com/office/powerpoint/2010/main" val="14979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EDEE35-4A7C-4FEE-B608-AA3EAB67DB78}"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0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95A00D-6D35-4EF3-9FBA-256125EFB220}"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20010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5B6614-9D3F-4866-AE40-9980D9734410}"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225427346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8EF7E-F04B-4FA9-B93F-1284BDF46984}"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7457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499FA-0AB4-42B5-8670-4B065D5BC4DE}"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9E14A-CF6C-4BA0-B9C8-7EB443BEE5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81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95CDE0-57AB-4A5F-9587-D87134205D39}"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6073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95801B-CCEB-4444-A1D0-DB662D29163E}" type="datetime1">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89010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589179-7891-49B4-9E7C-E7532F129F65}" type="datetime1">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123817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CB11AF-A44C-47EA-958D-F505B76D646B}" type="datetime1">
              <a:rPr lang="en-US" smtClean="0"/>
              <a:t>12/12/2024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69365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6FAE27-1205-4AA1-9A32-23F13ADEAED0}" type="datetime1">
              <a:rPr lang="en-US" smtClean="0"/>
              <a:t>12/12/2024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59E14A-CF6C-4BA0-B9C8-7EB443BEE51E}" type="slidenum">
              <a:rPr lang="en-US" smtClean="0"/>
              <a:t>‹#›</a:t>
            </a:fld>
            <a:endParaRPr lang="en-US"/>
          </a:p>
        </p:txBody>
      </p:sp>
    </p:spTree>
    <p:extLst>
      <p:ext uri="{BB962C8B-B14F-4D97-AF65-F5344CB8AC3E}">
        <p14:creationId xmlns:p14="http://schemas.microsoft.com/office/powerpoint/2010/main" val="4274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862F1-4167-4714-A547-1282DD80D103}"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9E14A-CF6C-4BA0-B9C8-7EB443BEE51E}" type="slidenum">
              <a:rPr lang="en-US" smtClean="0"/>
              <a:t>‹#›</a:t>
            </a:fld>
            <a:endParaRPr lang="en-US"/>
          </a:p>
        </p:txBody>
      </p:sp>
    </p:spTree>
    <p:extLst>
      <p:ext uri="{BB962C8B-B14F-4D97-AF65-F5344CB8AC3E}">
        <p14:creationId xmlns:p14="http://schemas.microsoft.com/office/powerpoint/2010/main" val="31665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F9A272-90FB-49E5-B423-3D8D43D75153}" type="datetime1">
              <a:rPr lang="en-US" smtClean="0"/>
              <a:t>12/12/2024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59E14A-CF6C-4BA0-B9C8-7EB443BEE5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2141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complete-binary-tree/"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Heap</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A59E14A-CF6C-4BA0-B9C8-7EB443BEE51E}" type="slidenum">
              <a:rPr lang="en-US" smtClean="0"/>
              <a:t>1</a:t>
            </a:fld>
            <a:endParaRPr lang="en-US"/>
          </a:p>
        </p:txBody>
      </p:sp>
    </p:spTree>
    <p:extLst>
      <p:ext uri="{BB962C8B-B14F-4D97-AF65-F5344CB8AC3E}">
        <p14:creationId xmlns:p14="http://schemas.microsoft.com/office/powerpoint/2010/main" val="2181097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73207" y="218364"/>
            <a:ext cx="11000094" cy="4955203"/>
          </a:xfrm>
          <a:prstGeom prst="rect">
            <a:avLst/>
          </a:prstGeom>
        </p:spPr>
        <p:txBody>
          <a:bodyPr wrap="square">
            <a:spAutoFit/>
          </a:bodyPr>
          <a:lstStyle/>
          <a:p>
            <a:pPr>
              <a:lnSpc>
                <a:spcPct val="200000"/>
              </a:lnSpc>
            </a:pPr>
            <a:r>
              <a:rPr lang="en-US" sz="32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Operations on Heaps</a:t>
            </a:r>
            <a:r>
              <a:rPr lang="en-US" dirty="0"/>
              <a:t/>
            </a:r>
            <a:br>
              <a:rPr lang="en-US" dirty="0"/>
            </a:br>
            <a:r>
              <a:rPr lang="en-US" dirty="0">
                <a:latin typeface="Arial" panose="020B0604020202020204" pitchFamily="34" charset="0"/>
              </a:rPr>
              <a:t>– </a:t>
            </a:r>
            <a:r>
              <a:rPr lang="en-US" b="1" dirty="0">
                <a:latin typeface="Arial" panose="020B0604020202020204" pitchFamily="34" charset="0"/>
              </a:rPr>
              <a:t>HEAPIFY</a:t>
            </a:r>
            <a:r>
              <a:rPr lang="en-US" dirty="0">
                <a:latin typeface="Arial" panose="020B0604020202020204" pitchFamily="34" charset="0"/>
              </a:rPr>
              <a:t>: Maintain/Restore the max-heap or min-heap property</a:t>
            </a:r>
            <a:r>
              <a:rPr lang="en-US" dirty="0"/>
              <a:t/>
            </a:r>
            <a:br>
              <a:rPr lang="en-US" dirty="0"/>
            </a:br>
            <a:r>
              <a:rPr lang="en-US" b="1" dirty="0">
                <a:latin typeface="Arial" panose="020B0604020202020204" pitchFamily="34" charset="0"/>
              </a:rPr>
              <a:t>– BUILD-HEAP</a:t>
            </a:r>
            <a:r>
              <a:rPr lang="en-US" dirty="0">
                <a:latin typeface="Arial" panose="020B0604020202020204" pitchFamily="34" charset="0"/>
              </a:rPr>
              <a:t>: Create a max-heap or min-heap from an unordered array</a:t>
            </a:r>
            <a:r>
              <a:rPr lang="en-US" dirty="0"/>
              <a:t/>
            </a:r>
            <a:br>
              <a:rPr lang="en-US" dirty="0"/>
            </a:br>
            <a:r>
              <a:rPr lang="en-US" dirty="0">
                <a:latin typeface="Arial" panose="020B0604020202020204" pitchFamily="34" charset="0"/>
              </a:rPr>
              <a:t>– </a:t>
            </a:r>
            <a:r>
              <a:rPr lang="en-US" b="1" dirty="0">
                <a:latin typeface="Arial" panose="020B0604020202020204" pitchFamily="34" charset="0"/>
              </a:rPr>
              <a:t>INSERT(S, x)</a:t>
            </a:r>
            <a:r>
              <a:rPr lang="en-US" dirty="0">
                <a:latin typeface="Arial" panose="020B0604020202020204" pitchFamily="34" charset="0"/>
              </a:rPr>
              <a:t>: inserts element x into set S</a:t>
            </a:r>
            <a:r>
              <a:rPr lang="en-US" dirty="0"/>
              <a:t/>
            </a:r>
            <a:br>
              <a:rPr lang="en-US" dirty="0"/>
            </a:br>
            <a:r>
              <a:rPr lang="en-US" dirty="0">
                <a:latin typeface="Arial" panose="020B0604020202020204" pitchFamily="34" charset="0"/>
              </a:rPr>
              <a:t>– </a:t>
            </a:r>
            <a:r>
              <a:rPr lang="en-US" b="1" dirty="0">
                <a:latin typeface="Arial" panose="020B0604020202020204" pitchFamily="34" charset="0"/>
              </a:rPr>
              <a:t>EXTRACT-MAX\MIN(S):</a:t>
            </a:r>
            <a:r>
              <a:rPr lang="en-US" dirty="0">
                <a:latin typeface="Arial" panose="020B0604020202020204" pitchFamily="34" charset="0"/>
              </a:rPr>
              <a:t> removes and returns element of S </a:t>
            </a:r>
            <a:r>
              <a:rPr lang="en-US" dirty="0" smtClean="0">
                <a:latin typeface="Arial" panose="020B0604020202020204" pitchFamily="34" charset="0"/>
              </a:rPr>
              <a:t>with largest\smallest </a:t>
            </a:r>
            <a:r>
              <a:rPr lang="en-US" dirty="0">
                <a:latin typeface="Arial" panose="020B0604020202020204" pitchFamily="34" charset="0"/>
              </a:rPr>
              <a:t>key</a:t>
            </a:r>
            <a:r>
              <a:rPr lang="en-US" dirty="0"/>
              <a:t/>
            </a:r>
            <a:br>
              <a:rPr lang="en-US" dirty="0"/>
            </a:br>
            <a:r>
              <a:rPr lang="en-US" dirty="0">
                <a:latin typeface="Arial" panose="020B0604020202020204" pitchFamily="34" charset="0"/>
              </a:rPr>
              <a:t>– </a:t>
            </a:r>
            <a:r>
              <a:rPr lang="en-US" b="1" dirty="0">
                <a:latin typeface="Arial" panose="020B0604020202020204" pitchFamily="34" charset="0"/>
              </a:rPr>
              <a:t>MAXIMUM(S):</a:t>
            </a:r>
            <a:r>
              <a:rPr lang="en-US" dirty="0">
                <a:latin typeface="Arial" panose="020B0604020202020204" pitchFamily="34" charset="0"/>
              </a:rPr>
              <a:t> returns element of S with </a:t>
            </a:r>
            <a:r>
              <a:rPr lang="en-US" dirty="0" smtClean="0">
                <a:latin typeface="Arial" panose="020B0604020202020204" pitchFamily="34" charset="0"/>
              </a:rPr>
              <a:t>largest (largest\smallest) </a:t>
            </a:r>
            <a:r>
              <a:rPr lang="en-US" dirty="0">
                <a:latin typeface="Arial" panose="020B0604020202020204" pitchFamily="34" charset="0"/>
              </a:rPr>
              <a:t>key</a:t>
            </a:r>
            <a:r>
              <a:rPr lang="en-US" dirty="0"/>
              <a:t/>
            </a:r>
            <a:br>
              <a:rPr lang="en-US" dirty="0"/>
            </a:br>
            <a:r>
              <a:rPr lang="en-US" dirty="0">
                <a:latin typeface="Arial" panose="020B0604020202020204" pitchFamily="34" charset="0"/>
              </a:rPr>
              <a:t>– </a:t>
            </a:r>
            <a:r>
              <a:rPr lang="en-US" b="1" dirty="0">
                <a:latin typeface="Arial" panose="020B0604020202020204" pitchFamily="34" charset="0"/>
              </a:rPr>
              <a:t>INCREASE-KEY(S, x, k):</a:t>
            </a:r>
            <a:r>
              <a:rPr lang="en-US" dirty="0">
                <a:latin typeface="Arial" panose="020B0604020202020204" pitchFamily="34" charset="0"/>
              </a:rPr>
              <a:t> increases value of element x’s key to </a:t>
            </a:r>
            <a:r>
              <a:rPr lang="en-US" dirty="0" smtClean="0">
                <a:latin typeface="Arial" panose="020B0604020202020204" pitchFamily="34" charset="0"/>
              </a:rPr>
              <a:t>k (Assume </a:t>
            </a:r>
            <a:r>
              <a:rPr lang="en-US" dirty="0">
                <a:latin typeface="Arial" panose="020B0604020202020204" pitchFamily="34" charset="0"/>
              </a:rPr>
              <a:t>k ≥ x’s current key value)</a:t>
            </a:r>
            <a:r>
              <a:rPr lang="en-US" dirty="0"/>
              <a:t/>
            </a:r>
            <a:br>
              <a:rPr lang="en-US" dirty="0"/>
            </a:br>
            <a:r>
              <a:rPr lang="en-US" dirty="0">
                <a:latin typeface="Arial" panose="020B0604020202020204" pitchFamily="34" charset="0"/>
              </a:rPr>
              <a:t>– </a:t>
            </a:r>
            <a:r>
              <a:rPr lang="en-US" b="1" dirty="0">
                <a:latin typeface="Arial" panose="020B0604020202020204" pitchFamily="34" charset="0"/>
              </a:rPr>
              <a:t>HEAPSORT</a:t>
            </a:r>
            <a:r>
              <a:rPr lang="en-US" dirty="0">
                <a:latin typeface="Arial" panose="020B0604020202020204" pitchFamily="34" charset="0"/>
              </a:rPr>
              <a:t>: Sort an array in place</a:t>
            </a:r>
            <a:endParaRPr lang="en-US" dirty="0"/>
          </a:p>
        </p:txBody>
      </p:sp>
      <p:sp>
        <p:nvSpPr>
          <p:cNvPr id="3" name="Slide Number Placeholder 2"/>
          <p:cNvSpPr>
            <a:spLocks noGrp="1"/>
          </p:cNvSpPr>
          <p:nvPr>
            <p:ph type="sldNum" sz="quarter" idx="12"/>
          </p:nvPr>
        </p:nvSpPr>
        <p:spPr/>
        <p:txBody>
          <a:bodyPr/>
          <a:lstStyle/>
          <a:p>
            <a:fld id="{EA59E14A-CF6C-4BA0-B9C8-7EB443BEE51E}" type="slidenum">
              <a:rPr lang="en-US" smtClean="0"/>
              <a:t>10</a:t>
            </a:fld>
            <a:endParaRPr lang="en-US"/>
          </a:p>
        </p:txBody>
      </p:sp>
    </p:spTree>
    <p:extLst>
      <p:ext uri="{BB962C8B-B14F-4D97-AF65-F5344CB8AC3E}">
        <p14:creationId xmlns:p14="http://schemas.microsoft.com/office/powerpoint/2010/main" val="3240275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95868" y="498608"/>
            <a:ext cx="11172967" cy="3293209"/>
          </a:xfrm>
          <a:prstGeom prst="rect">
            <a:avLst/>
          </a:prstGeom>
        </p:spPr>
        <p:txBody>
          <a:bodyPr wrap="square">
            <a:spAutoFit/>
          </a:bodyPr>
          <a:lstStyle/>
          <a:p>
            <a:pPr>
              <a:lnSpc>
                <a:spcPct val="200000"/>
              </a:lnSpc>
            </a:pPr>
            <a:r>
              <a:rPr lang="en-US" sz="3200" b="1" dirty="0" err="1">
                <a:ln w="0"/>
                <a:solidFill>
                  <a:schemeClr val="accent1"/>
                </a:solidFill>
                <a:effectLst>
                  <a:outerShdw blurRad="38100" dist="25400" dir="5400000" algn="ctr" rotWithShape="0">
                    <a:srgbClr val="6E747A">
                      <a:alpha val="43000"/>
                    </a:srgbClr>
                  </a:outerShdw>
                </a:effectLst>
              </a:rPr>
              <a:t>Heapify</a:t>
            </a:r>
            <a:r>
              <a:rPr lang="en-US" sz="3200" b="1" dirty="0">
                <a:ln w="0"/>
                <a:solidFill>
                  <a:schemeClr val="accent1"/>
                </a:solidFill>
                <a:effectLst>
                  <a:outerShdw blurRad="38100" dist="25400" dir="5400000" algn="ctr" rotWithShape="0">
                    <a:srgbClr val="6E747A">
                      <a:alpha val="43000"/>
                    </a:srgbClr>
                  </a:outerShdw>
                </a:effectLst>
              </a:rPr>
              <a:t>:</a:t>
            </a:r>
          </a:p>
          <a:p>
            <a:pPr>
              <a:lnSpc>
                <a:spcPct val="200000"/>
              </a:lnSpc>
            </a:pPr>
            <a:r>
              <a:rPr lang="en-US" dirty="0"/>
              <a:t>It is the process to rearrange the elements to maintain the property of heap data structure. It is done when a certain node creates an imbalance in the heap due to some operations on that node. It takes </a:t>
            </a:r>
            <a:r>
              <a:rPr lang="en-US" b="1" dirty="0"/>
              <a:t>O(log N) </a:t>
            </a:r>
            <a:r>
              <a:rPr lang="en-US" dirty="0"/>
              <a:t>to balance the tree. </a:t>
            </a:r>
          </a:p>
          <a:p>
            <a:pPr lvl="1">
              <a:lnSpc>
                <a:spcPct val="200000"/>
              </a:lnSpc>
              <a:buFont typeface="Arial" panose="020B0604020202020204" pitchFamily="34" charset="0"/>
              <a:buChar char="•"/>
            </a:pPr>
            <a:r>
              <a:rPr lang="en-US" dirty="0"/>
              <a:t>For </a:t>
            </a:r>
            <a:r>
              <a:rPr lang="en-US" b="1" dirty="0"/>
              <a:t>max-heap, </a:t>
            </a:r>
            <a:r>
              <a:rPr lang="en-US" dirty="0"/>
              <a:t>it</a:t>
            </a:r>
            <a:r>
              <a:rPr lang="en-US" b="1" dirty="0"/>
              <a:t> balances</a:t>
            </a:r>
            <a:r>
              <a:rPr lang="en-US" dirty="0"/>
              <a:t> in such a way that the maximum element is the root of that binary tree and </a:t>
            </a:r>
          </a:p>
          <a:p>
            <a:pPr lvl="1">
              <a:lnSpc>
                <a:spcPct val="200000"/>
              </a:lnSpc>
              <a:buFont typeface="Arial" panose="020B0604020202020204" pitchFamily="34" charset="0"/>
              <a:buChar char="•"/>
            </a:pPr>
            <a:r>
              <a:rPr lang="en-US" dirty="0"/>
              <a:t>For </a:t>
            </a:r>
            <a:r>
              <a:rPr lang="en-US" b="1" dirty="0"/>
              <a:t>min-heap, </a:t>
            </a:r>
            <a:r>
              <a:rPr lang="en-US" dirty="0"/>
              <a:t>it balances in such a way that the minimum element is the root of that binary tree.</a:t>
            </a:r>
          </a:p>
        </p:txBody>
      </p:sp>
      <p:sp>
        <p:nvSpPr>
          <p:cNvPr id="3" name="Slide Number Placeholder 2"/>
          <p:cNvSpPr>
            <a:spLocks noGrp="1"/>
          </p:cNvSpPr>
          <p:nvPr>
            <p:ph type="sldNum" sz="quarter" idx="12"/>
          </p:nvPr>
        </p:nvSpPr>
        <p:spPr/>
        <p:txBody>
          <a:bodyPr/>
          <a:lstStyle/>
          <a:p>
            <a:fld id="{EA59E14A-CF6C-4BA0-B9C8-7EB443BEE51E}" type="slidenum">
              <a:rPr lang="en-US" smtClean="0"/>
              <a:t>11</a:t>
            </a:fld>
            <a:endParaRPr lang="en-US"/>
          </a:p>
        </p:txBody>
      </p:sp>
    </p:spTree>
    <p:extLst>
      <p:ext uri="{BB962C8B-B14F-4D97-AF65-F5344CB8AC3E}">
        <p14:creationId xmlns:p14="http://schemas.microsoft.com/office/powerpoint/2010/main" val="449731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9250" y="1493363"/>
            <a:ext cx="10236921" cy="4129515"/>
          </a:xfrm>
          <a:prstGeom prst="rect">
            <a:avLst/>
          </a:prstGeom>
        </p:spPr>
      </p:pic>
      <p:sp>
        <p:nvSpPr>
          <p:cNvPr id="3" name="TextBox 2"/>
          <p:cNvSpPr txBox="1"/>
          <p:nvPr/>
        </p:nvSpPr>
        <p:spPr>
          <a:xfrm>
            <a:off x="450376" y="313899"/>
            <a:ext cx="4230806"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Max-</a:t>
            </a:r>
            <a:r>
              <a:rPr lang="en-US" sz="3600" dirty="0" err="1" smtClean="0">
                <a:ln w="0"/>
                <a:solidFill>
                  <a:schemeClr val="accent1"/>
                </a:solidFill>
                <a:effectLst>
                  <a:outerShdw blurRad="38100" dist="25400" dir="5400000" algn="ctr" rotWithShape="0">
                    <a:srgbClr val="6E747A">
                      <a:alpha val="43000"/>
                    </a:srgbClr>
                  </a:outerShdw>
                </a:effectLst>
              </a:rPr>
              <a:t>Heapify</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12"/>
          </p:nvPr>
        </p:nvSpPr>
        <p:spPr/>
        <p:txBody>
          <a:bodyPr/>
          <a:lstStyle/>
          <a:p>
            <a:fld id="{EA59E14A-CF6C-4BA0-B9C8-7EB443BEE51E}" type="slidenum">
              <a:rPr lang="en-US" smtClean="0"/>
              <a:t>12</a:t>
            </a:fld>
            <a:endParaRPr lang="en-US"/>
          </a:p>
        </p:txBody>
      </p:sp>
    </p:spTree>
    <p:extLst>
      <p:ext uri="{BB962C8B-B14F-4D97-AF65-F5344CB8AC3E}">
        <p14:creationId xmlns:p14="http://schemas.microsoft.com/office/powerpoint/2010/main" val="3501069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529" y="486982"/>
            <a:ext cx="9788146" cy="5650763"/>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13</a:t>
            </a:fld>
            <a:endParaRPr lang="en-US"/>
          </a:p>
        </p:txBody>
      </p:sp>
    </p:spTree>
    <p:extLst>
      <p:ext uri="{BB962C8B-B14F-4D97-AF65-F5344CB8AC3E}">
        <p14:creationId xmlns:p14="http://schemas.microsoft.com/office/powerpoint/2010/main" val="213350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818" y="390098"/>
            <a:ext cx="6809415" cy="5314665"/>
          </a:xfrm>
          <a:prstGeom prst="rect">
            <a:avLst/>
          </a:prstGeom>
        </p:spPr>
      </p:pic>
      <p:pic>
        <p:nvPicPr>
          <p:cNvPr id="3" name="Picture 2"/>
          <p:cNvPicPr>
            <a:picLocks noChangeAspect="1"/>
          </p:cNvPicPr>
          <p:nvPr/>
        </p:nvPicPr>
        <p:blipFill>
          <a:blip r:embed="rId3"/>
          <a:stretch>
            <a:fillRect/>
          </a:stretch>
        </p:blipFill>
        <p:spPr>
          <a:xfrm>
            <a:off x="7811752" y="3242480"/>
            <a:ext cx="4253154" cy="2981183"/>
          </a:xfrm>
          <a:prstGeom prst="rect">
            <a:avLst/>
          </a:prstGeom>
          <a:ln>
            <a:noFill/>
          </a:ln>
          <a:effectLst>
            <a:outerShdw blurRad="190500" algn="tl" rotWithShape="0">
              <a:srgbClr val="000000">
                <a:alpha val="70000"/>
              </a:srgbClr>
            </a:outerShdw>
          </a:effectLst>
        </p:spPr>
      </p:pic>
      <p:sp>
        <p:nvSpPr>
          <p:cNvPr id="4" name="Slide Number Placeholder 3"/>
          <p:cNvSpPr>
            <a:spLocks noGrp="1"/>
          </p:cNvSpPr>
          <p:nvPr>
            <p:ph type="sldNum" sz="quarter" idx="12"/>
          </p:nvPr>
        </p:nvSpPr>
        <p:spPr/>
        <p:txBody>
          <a:bodyPr/>
          <a:lstStyle/>
          <a:p>
            <a:fld id="{EA59E14A-CF6C-4BA0-B9C8-7EB443BEE51E}" type="slidenum">
              <a:rPr lang="en-US" smtClean="0"/>
              <a:t>14</a:t>
            </a:fld>
            <a:endParaRPr lang="en-US"/>
          </a:p>
        </p:txBody>
      </p:sp>
    </p:spTree>
    <p:extLst>
      <p:ext uri="{BB962C8B-B14F-4D97-AF65-F5344CB8AC3E}">
        <p14:creationId xmlns:p14="http://schemas.microsoft.com/office/powerpoint/2010/main" val="39161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89795" y="241825"/>
            <a:ext cx="2725426"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Building a Heap</a:t>
            </a:r>
            <a:endParaRPr lang="en-US" sz="28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750483" y="765045"/>
            <a:ext cx="9526281" cy="5450480"/>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15</a:t>
            </a:fld>
            <a:endParaRPr lang="en-US"/>
          </a:p>
        </p:txBody>
      </p:sp>
    </p:spTree>
    <p:extLst>
      <p:ext uri="{BB962C8B-B14F-4D97-AF65-F5344CB8AC3E}">
        <p14:creationId xmlns:p14="http://schemas.microsoft.com/office/powerpoint/2010/main" val="4088317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2235" y="243761"/>
            <a:ext cx="9252685" cy="5431691"/>
          </a:xfrm>
          <a:prstGeom prst="rect">
            <a:avLst/>
          </a:prstGeom>
        </p:spPr>
      </p:pic>
      <p:pic>
        <p:nvPicPr>
          <p:cNvPr id="3" name="Picture 2"/>
          <p:cNvPicPr>
            <a:picLocks noChangeAspect="1"/>
          </p:cNvPicPr>
          <p:nvPr/>
        </p:nvPicPr>
        <p:blipFill>
          <a:blip r:embed="rId3"/>
          <a:stretch>
            <a:fillRect/>
          </a:stretch>
        </p:blipFill>
        <p:spPr>
          <a:xfrm>
            <a:off x="4085016" y="5953740"/>
            <a:ext cx="3667125" cy="371475"/>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16</a:t>
            </a:fld>
            <a:endParaRPr lang="en-US"/>
          </a:p>
        </p:txBody>
      </p:sp>
    </p:spTree>
    <p:extLst>
      <p:ext uri="{BB962C8B-B14F-4D97-AF65-F5344CB8AC3E}">
        <p14:creationId xmlns:p14="http://schemas.microsoft.com/office/powerpoint/2010/main" val="3694103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44618" y="586498"/>
            <a:ext cx="8217666" cy="424480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17</a:t>
            </a:fld>
            <a:endParaRPr lang="en-US"/>
          </a:p>
        </p:txBody>
      </p:sp>
    </p:spTree>
    <p:extLst>
      <p:ext uri="{BB962C8B-B14F-4D97-AF65-F5344CB8AC3E}">
        <p14:creationId xmlns:p14="http://schemas.microsoft.com/office/powerpoint/2010/main" val="3307604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40123" y="282770"/>
            <a:ext cx="3834127"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HEAP-EXTRACT-MAX</a:t>
            </a:r>
            <a:endParaRPr lang="en-US" sz="28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519307" y="1032253"/>
            <a:ext cx="7911295" cy="5078049"/>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18</a:t>
            </a:fld>
            <a:endParaRPr lang="en-US"/>
          </a:p>
        </p:txBody>
      </p:sp>
    </p:spTree>
    <p:extLst>
      <p:ext uri="{BB962C8B-B14F-4D97-AF65-F5344CB8AC3E}">
        <p14:creationId xmlns:p14="http://schemas.microsoft.com/office/powerpoint/2010/main" val="1241557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5595" y="428625"/>
            <a:ext cx="9295760" cy="555462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19</a:t>
            </a:fld>
            <a:endParaRPr lang="en-US"/>
          </a:p>
        </p:txBody>
      </p:sp>
    </p:spTree>
    <p:extLst>
      <p:ext uri="{BB962C8B-B14F-4D97-AF65-F5344CB8AC3E}">
        <p14:creationId xmlns:p14="http://schemas.microsoft.com/office/powerpoint/2010/main" val="343030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05049" y="451650"/>
            <a:ext cx="11227559" cy="584775"/>
          </a:xfrm>
          <a:prstGeom prst="rect">
            <a:avLst/>
          </a:prstGeom>
        </p:spPr>
        <p:txBody>
          <a:bodyPr wrap="square">
            <a:spAutoFit/>
          </a:bodyPr>
          <a:lstStyle/>
          <a:p>
            <a:r>
              <a:rPr lang="en-US" sz="3200" dirty="0" smtClean="0">
                <a:ln w="0"/>
                <a:solidFill>
                  <a:schemeClr val="accent1"/>
                </a:solidFill>
                <a:effectLst>
                  <a:outerShdw blurRad="38100" dist="25400" dir="5400000" algn="ctr" rotWithShape="0">
                    <a:srgbClr val="6E747A">
                      <a:alpha val="43000"/>
                    </a:srgbClr>
                  </a:outerShdw>
                </a:effectLst>
              </a:rPr>
              <a:t>What is Heap?</a:t>
            </a:r>
          </a:p>
        </p:txBody>
      </p:sp>
      <p:sp>
        <p:nvSpPr>
          <p:cNvPr id="5" name="Rectangle 4"/>
          <p:cNvSpPr/>
          <p:nvPr/>
        </p:nvSpPr>
        <p:spPr>
          <a:xfrm>
            <a:off x="605049" y="1631367"/>
            <a:ext cx="11050139" cy="2262158"/>
          </a:xfrm>
          <a:prstGeom prst="rect">
            <a:avLst/>
          </a:prstGeom>
        </p:spPr>
        <p:txBody>
          <a:bodyPr wrap="square">
            <a:spAutoFit/>
          </a:bodyPr>
          <a:lstStyle/>
          <a:p>
            <a:pPr algn="r" rtl="1">
              <a:lnSpc>
                <a:spcPct val="150000"/>
              </a:lnSpc>
            </a:pPr>
            <a:r>
              <a:rPr lang="fa-IR" sz="2400" dirty="0" smtClean="0">
                <a:cs typeface="B Nazanin" panose="00000400000000000000" pitchFamily="2" charset="-78"/>
              </a:rPr>
              <a:t>هرم </a:t>
            </a:r>
            <a:r>
              <a:rPr lang="fa-IR" sz="2400" dirty="0">
                <a:cs typeface="B Nazanin" panose="00000400000000000000" pitchFamily="2" charset="-78"/>
              </a:rPr>
              <a:t>یک درخت ریشه‌دار کامل است که در آن رئوس به گونه ای قرار گرفته اند که ارزش هر راس از ارزش بچه‌هایش بیشتر (یا کمتر) است. </a:t>
            </a:r>
            <a:endParaRPr lang="fa-IR" sz="2400" dirty="0" smtClean="0">
              <a:cs typeface="B Nazanin" panose="00000400000000000000" pitchFamily="2" charset="-78"/>
            </a:endParaRPr>
          </a:p>
          <a:p>
            <a:pPr algn="r" rtl="1">
              <a:lnSpc>
                <a:spcPct val="150000"/>
              </a:lnSpc>
            </a:pPr>
            <a:r>
              <a:rPr lang="fa-IR" sz="2400" dirty="0" smtClean="0">
                <a:cs typeface="B Nazanin" panose="00000400000000000000" pitchFamily="2" charset="-78"/>
              </a:rPr>
              <a:t>درخت </a:t>
            </a:r>
            <a:r>
              <a:rPr lang="fa-IR" sz="2400" dirty="0">
                <a:cs typeface="B Nazanin" panose="00000400000000000000" pitchFamily="2" charset="-78"/>
              </a:rPr>
              <a:t>کامل درختی است که تمام سطوح درخت به غیر از احتمالا آخرین سطح پر بوده و برگ های سطح آخر از چپ به راست قرار گرفته اند.</a:t>
            </a:r>
            <a:endParaRPr lang="en-US" sz="2400" dirty="0">
              <a:cs typeface="B Nazanin" panose="00000400000000000000" pitchFamily="2" charset="-78"/>
            </a:endParaRPr>
          </a:p>
        </p:txBody>
      </p:sp>
      <p:sp>
        <p:nvSpPr>
          <p:cNvPr id="2" name="Slide Number Placeholder 1"/>
          <p:cNvSpPr>
            <a:spLocks noGrp="1"/>
          </p:cNvSpPr>
          <p:nvPr>
            <p:ph type="sldNum" sz="quarter" idx="12"/>
          </p:nvPr>
        </p:nvSpPr>
        <p:spPr/>
        <p:txBody>
          <a:bodyPr/>
          <a:lstStyle/>
          <a:p>
            <a:fld id="{EA59E14A-CF6C-4BA0-B9C8-7EB443BEE51E}" type="slidenum">
              <a:rPr lang="en-US" smtClean="0"/>
              <a:t>2</a:t>
            </a:fld>
            <a:endParaRPr lang="en-US"/>
          </a:p>
        </p:txBody>
      </p:sp>
      <p:pic>
        <p:nvPicPr>
          <p:cNvPr id="1026" name="Picture 2" descr="https://raw.githubusercontent.com/SharifiZarchi/Data_Structures_Algorithms/ea272d7ef60173569850c228f21c19dbc42e621f/05_Trees/05_04_Heap/src/images/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030" y="3763867"/>
            <a:ext cx="5210175" cy="22669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60805" y="6246841"/>
            <a:ext cx="3044423" cy="400110"/>
          </a:xfrm>
          <a:prstGeom prst="rect">
            <a:avLst/>
          </a:prstGeom>
        </p:spPr>
        <p:txBody>
          <a:bodyPr wrap="none">
            <a:spAutoFit/>
          </a:bodyPr>
          <a:lstStyle/>
          <a:p>
            <a:r>
              <a:rPr lang="fa-IR" sz="2000" dirty="0">
                <a:cs typeface="B Nazanin" panose="00000400000000000000" pitchFamily="2" charset="-78"/>
              </a:rPr>
              <a:t>شکل۱: تفاوت درخت کامل و ناکامل </a:t>
            </a:r>
            <a:endParaRPr lang="en-US" sz="2000" dirty="0">
              <a:cs typeface="B Nazanin" panose="00000400000000000000" pitchFamily="2" charset="-78"/>
            </a:endParaRPr>
          </a:p>
        </p:txBody>
      </p:sp>
    </p:spTree>
    <p:extLst>
      <p:ext uri="{BB962C8B-B14F-4D97-AF65-F5344CB8AC3E}">
        <p14:creationId xmlns:p14="http://schemas.microsoft.com/office/powerpoint/2010/main" val="522962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5649" y="263500"/>
            <a:ext cx="4233080" cy="5856563"/>
          </a:xfrm>
          <a:prstGeom prst="rect">
            <a:avLst/>
          </a:prstGeom>
        </p:spPr>
      </p:pic>
      <p:pic>
        <p:nvPicPr>
          <p:cNvPr id="3" name="Picture 2"/>
          <p:cNvPicPr>
            <a:picLocks noChangeAspect="1"/>
          </p:cNvPicPr>
          <p:nvPr/>
        </p:nvPicPr>
        <p:blipFill>
          <a:blip r:embed="rId3"/>
          <a:stretch>
            <a:fillRect/>
          </a:stretch>
        </p:blipFill>
        <p:spPr>
          <a:xfrm>
            <a:off x="7993713" y="5256416"/>
            <a:ext cx="3389160" cy="863647"/>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20</a:t>
            </a:fld>
            <a:endParaRPr lang="en-US"/>
          </a:p>
        </p:txBody>
      </p:sp>
    </p:spTree>
    <p:extLst>
      <p:ext uri="{BB962C8B-B14F-4D97-AF65-F5344CB8AC3E}">
        <p14:creationId xmlns:p14="http://schemas.microsoft.com/office/powerpoint/2010/main" val="1397479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9132" y="692126"/>
            <a:ext cx="8899753" cy="5135468"/>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21</a:t>
            </a:fld>
            <a:endParaRPr lang="en-US"/>
          </a:p>
        </p:txBody>
      </p:sp>
    </p:spTree>
    <p:extLst>
      <p:ext uri="{BB962C8B-B14F-4D97-AF65-F5344CB8AC3E}">
        <p14:creationId xmlns:p14="http://schemas.microsoft.com/office/powerpoint/2010/main" val="3511772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3789" y="641092"/>
            <a:ext cx="9427414" cy="5159210"/>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22</a:t>
            </a:fld>
            <a:endParaRPr lang="en-US"/>
          </a:p>
        </p:txBody>
      </p:sp>
    </p:spTree>
    <p:extLst>
      <p:ext uri="{BB962C8B-B14F-4D97-AF65-F5344CB8AC3E}">
        <p14:creationId xmlns:p14="http://schemas.microsoft.com/office/powerpoint/2010/main" val="3366099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6217" y="405807"/>
            <a:ext cx="7509388" cy="5571912"/>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23</a:t>
            </a:fld>
            <a:endParaRPr lang="en-US"/>
          </a:p>
        </p:txBody>
      </p:sp>
    </p:spTree>
    <p:extLst>
      <p:ext uri="{BB962C8B-B14F-4D97-AF65-F5344CB8AC3E}">
        <p14:creationId xmlns:p14="http://schemas.microsoft.com/office/powerpoint/2010/main" val="836502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7090" y="463029"/>
            <a:ext cx="8461754" cy="5105258"/>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24</a:t>
            </a:fld>
            <a:endParaRPr lang="en-US"/>
          </a:p>
        </p:txBody>
      </p:sp>
    </p:spTree>
    <p:extLst>
      <p:ext uri="{BB962C8B-B14F-4D97-AF65-F5344CB8AC3E}">
        <p14:creationId xmlns:p14="http://schemas.microsoft.com/office/powerpoint/2010/main" val="3593935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2798" y="450377"/>
            <a:ext cx="7405390" cy="5281684"/>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25</a:t>
            </a:fld>
            <a:endParaRPr lang="en-US"/>
          </a:p>
        </p:txBody>
      </p:sp>
    </p:spTree>
    <p:extLst>
      <p:ext uri="{BB962C8B-B14F-4D97-AF65-F5344CB8AC3E}">
        <p14:creationId xmlns:p14="http://schemas.microsoft.com/office/powerpoint/2010/main" val="3135327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7031" y="464024"/>
            <a:ext cx="7861467" cy="5636524"/>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26</a:t>
            </a:fld>
            <a:endParaRPr lang="en-US"/>
          </a:p>
        </p:txBody>
      </p:sp>
    </p:spTree>
    <p:extLst>
      <p:ext uri="{BB962C8B-B14F-4D97-AF65-F5344CB8AC3E}">
        <p14:creationId xmlns:p14="http://schemas.microsoft.com/office/powerpoint/2010/main" val="3186857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0406" y="422725"/>
            <a:ext cx="8076925" cy="5379622"/>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27</a:t>
            </a:fld>
            <a:endParaRPr lang="en-US"/>
          </a:p>
        </p:txBody>
      </p:sp>
    </p:spTree>
    <p:extLst>
      <p:ext uri="{BB962C8B-B14F-4D97-AF65-F5344CB8AC3E}">
        <p14:creationId xmlns:p14="http://schemas.microsoft.com/office/powerpoint/2010/main" val="3419254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2883" y="350931"/>
            <a:ext cx="8403004" cy="5663824"/>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28</a:t>
            </a:fld>
            <a:endParaRPr lang="en-US"/>
          </a:p>
        </p:txBody>
      </p:sp>
    </p:spTree>
    <p:extLst>
      <p:ext uri="{BB962C8B-B14F-4D97-AF65-F5344CB8AC3E}">
        <p14:creationId xmlns:p14="http://schemas.microsoft.com/office/powerpoint/2010/main" val="2962319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0805" y="436018"/>
            <a:ext cx="8097967" cy="5446168"/>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29</a:t>
            </a:fld>
            <a:endParaRPr lang="en-US"/>
          </a:p>
        </p:txBody>
      </p:sp>
    </p:spTree>
    <p:extLst>
      <p:ext uri="{BB962C8B-B14F-4D97-AF65-F5344CB8AC3E}">
        <p14:creationId xmlns:p14="http://schemas.microsoft.com/office/powerpoint/2010/main" val="3913253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05049" y="451650"/>
            <a:ext cx="11227559" cy="1138773"/>
          </a:xfrm>
          <a:prstGeom prst="rect">
            <a:avLst/>
          </a:prstGeom>
        </p:spPr>
        <p:txBody>
          <a:bodyPr wrap="square">
            <a:spAutoFit/>
          </a:bodyPr>
          <a:lstStyle/>
          <a:p>
            <a:r>
              <a:rPr lang="en-US" sz="3200" dirty="0" smtClean="0">
                <a:ln w="0"/>
                <a:solidFill>
                  <a:schemeClr val="accent1"/>
                </a:solidFill>
                <a:effectLst>
                  <a:outerShdw blurRad="38100" dist="25400" dir="5400000" algn="ctr" rotWithShape="0">
                    <a:srgbClr val="6E747A">
                      <a:alpha val="43000"/>
                    </a:srgbClr>
                  </a:outerShdw>
                </a:effectLst>
              </a:rPr>
              <a:t>What is Heap?</a:t>
            </a:r>
          </a:p>
          <a:p>
            <a:endParaRPr lang="en-US" dirty="0"/>
          </a:p>
          <a:p>
            <a:r>
              <a:rPr lang="en-US" dirty="0" smtClean="0"/>
              <a:t>A </a:t>
            </a:r>
            <a:r>
              <a:rPr lang="en-US" dirty="0"/>
              <a:t>Heap is a special </a:t>
            </a:r>
            <a:r>
              <a:rPr lang="en-US" b="1" dirty="0"/>
              <a:t>Tree-based Data Structure</a:t>
            </a:r>
            <a:r>
              <a:rPr lang="en-US" dirty="0"/>
              <a:t> in which the tree is a </a:t>
            </a:r>
            <a:r>
              <a:rPr lang="en-US" dirty="0">
                <a:hlinkClick r:id="rId2"/>
              </a:rPr>
              <a:t>complete binary tree</a:t>
            </a:r>
            <a:r>
              <a:rPr lang="en-US" dirty="0"/>
              <a:t>.</a:t>
            </a:r>
          </a:p>
        </p:txBody>
      </p:sp>
      <p:sp>
        <p:nvSpPr>
          <p:cNvPr id="5" name="Rectangle 4"/>
          <p:cNvSpPr/>
          <p:nvPr/>
        </p:nvSpPr>
        <p:spPr>
          <a:xfrm>
            <a:off x="605049" y="1631367"/>
            <a:ext cx="11050139" cy="2400657"/>
          </a:xfrm>
          <a:prstGeom prst="rect">
            <a:avLst/>
          </a:prstGeom>
        </p:spPr>
        <p:txBody>
          <a:bodyPr wrap="square">
            <a:spAutoFit/>
          </a:bodyPr>
          <a:lstStyle/>
          <a:p>
            <a:pPr algn="r" rtl="1">
              <a:lnSpc>
                <a:spcPct val="150000"/>
              </a:lnSpc>
            </a:pPr>
            <a:r>
              <a:rPr lang="fa-IR" sz="2000" b="1" dirty="0" smtClean="0">
                <a:cs typeface="B Nazanin" panose="00000400000000000000" pitchFamily="2" charset="-78"/>
              </a:rPr>
              <a:t>به </a:t>
            </a:r>
            <a:r>
              <a:rPr lang="fa-IR" sz="2000" b="1" dirty="0">
                <a:cs typeface="B Nazanin" panose="00000400000000000000" pitchFamily="2" charset="-78"/>
              </a:rPr>
              <a:t>طور </a:t>
            </a:r>
            <a:r>
              <a:rPr lang="fa-IR" sz="2000" b="1" dirty="0" smtClean="0">
                <a:cs typeface="B Nazanin" panose="00000400000000000000" pitchFamily="2" charset="-78"/>
              </a:rPr>
              <a:t>کلی،</a:t>
            </a:r>
            <a:r>
              <a:rPr lang="en-US" sz="2000" b="1" dirty="0" smtClean="0">
                <a:cs typeface="B Nazanin" panose="00000400000000000000" pitchFamily="2" charset="-78"/>
              </a:rPr>
              <a:t>Heaps </a:t>
            </a:r>
            <a:r>
              <a:rPr lang="fa-IR" sz="2000" b="1" dirty="0" smtClean="0">
                <a:cs typeface="B Nazanin" panose="00000400000000000000" pitchFamily="2" charset="-78"/>
              </a:rPr>
              <a:t> می </a:t>
            </a:r>
            <a:r>
              <a:rPr lang="fa-IR" sz="2000" b="1" dirty="0">
                <a:cs typeface="B Nazanin" panose="00000400000000000000" pitchFamily="2" charset="-78"/>
              </a:rPr>
              <a:t>تواند دو نوع باشد</a:t>
            </a:r>
            <a:r>
              <a:rPr lang="fa-IR" sz="2000" b="1" dirty="0" smtClean="0">
                <a:cs typeface="B Nazanin" panose="00000400000000000000" pitchFamily="2" charset="-78"/>
              </a:rPr>
              <a:t>:</a:t>
            </a:r>
            <a:endParaRPr lang="en-US" sz="2000" b="1" dirty="0" smtClean="0">
              <a:cs typeface="B Nazanin" panose="00000400000000000000" pitchFamily="2" charset="-78"/>
            </a:endParaRPr>
          </a:p>
          <a:p>
            <a:pPr algn="r" rtl="1">
              <a:lnSpc>
                <a:spcPct val="150000"/>
              </a:lnSpc>
            </a:pPr>
            <a:r>
              <a:rPr lang="fa-IR" sz="2000" b="1" dirty="0" smtClean="0">
                <a:cs typeface="B Nazanin" panose="00000400000000000000" pitchFamily="2" charset="-78"/>
              </a:rPr>
              <a:t>1. </a:t>
            </a:r>
            <a:r>
              <a:rPr lang="en-US" sz="2000" b="1" dirty="0" smtClean="0">
                <a:cs typeface="B Nazanin" panose="00000400000000000000" pitchFamily="2" charset="-78"/>
              </a:rPr>
              <a:t>Max-Heap</a:t>
            </a:r>
            <a:r>
              <a:rPr lang="fa-IR" sz="2000" b="1" dirty="0" smtClean="0">
                <a:cs typeface="B Nazanin" panose="00000400000000000000" pitchFamily="2" charset="-78"/>
              </a:rPr>
              <a:t>:</a:t>
            </a:r>
            <a:r>
              <a:rPr lang="fa-IR" sz="2000" dirty="0" smtClean="0">
                <a:cs typeface="B Nazanin" panose="00000400000000000000" pitchFamily="2" charset="-78"/>
              </a:rPr>
              <a:t> در </a:t>
            </a:r>
            <a:r>
              <a:rPr lang="fa-IR" sz="2000" dirty="0">
                <a:cs typeface="B Nazanin" panose="00000400000000000000" pitchFamily="2" charset="-78"/>
              </a:rPr>
              <a:t>یک </a:t>
            </a:r>
            <a:r>
              <a:rPr lang="en-US" sz="2000" dirty="0">
                <a:cs typeface="B Nazanin" panose="00000400000000000000" pitchFamily="2" charset="-78"/>
              </a:rPr>
              <a:t>Max-Heap، </a:t>
            </a:r>
            <a:r>
              <a:rPr lang="fa-IR" sz="2000" dirty="0">
                <a:cs typeface="B Nazanin" panose="00000400000000000000" pitchFamily="2" charset="-78"/>
              </a:rPr>
              <a:t>کلید موجود در گره ریشه باید در میان کلیدهای موجود در همه فرزندان آن بیشترین باشد. همان ویژگی باید به صورت بازگشتی برای همه زیردرخت های آن درخت دودویی صادق باشد</a:t>
            </a:r>
            <a:r>
              <a:rPr lang="fa-IR" sz="2000" dirty="0" smtClean="0">
                <a:cs typeface="B Nazanin" panose="00000400000000000000" pitchFamily="2" charset="-78"/>
              </a:rPr>
              <a:t>.</a:t>
            </a:r>
          </a:p>
          <a:p>
            <a:pPr algn="r" rtl="1">
              <a:lnSpc>
                <a:spcPct val="150000"/>
              </a:lnSpc>
            </a:pPr>
            <a:r>
              <a:rPr lang="fa-IR" sz="2000" b="1" dirty="0" smtClean="0">
                <a:cs typeface="B Nazanin" panose="00000400000000000000" pitchFamily="2" charset="-78"/>
              </a:rPr>
              <a:t>2.</a:t>
            </a:r>
            <a:r>
              <a:rPr lang="en-US" sz="2000" b="1" dirty="0" smtClean="0">
                <a:cs typeface="B Nazanin" panose="00000400000000000000" pitchFamily="2" charset="-78"/>
              </a:rPr>
              <a:t>Min-Heap </a:t>
            </a:r>
            <a:r>
              <a:rPr lang="fa-IR" sz="2000" b="1" dirty="0" smtClean="0">
                <a:cs typeface="B Nazanin" panose="00000400000000000000" pitchFamily="2" charset="-78"/>
              </a:rPr>
              <a:t>:</a:t>
            </a:r>
            <a:r>
              <a:rPr lang="fa-IR" sz="2000" dirty="0" smtClean="0">
                <a:cs typeface="B Nazanin" panose="00000400000000000000" pitchFamily="2" charset="-78"/>
              </a:rPr>
              <a:t> در </a:t>
            </a:r>
            <a:r>
              <a:rPr lang="en-US" sz="2000" dirty="0">
                <a:cs typeface="B Nazanin" panose="00000400000000000000" pitchFamily="2" charset="-78"/>
              </a:rPr>
              <a:t>Min-Heap، </a:t>
            </a:r>
            <a:r>
              <a:rPr lang="fa-IR" sz="2000" dirty="0">
                <a:cs typeface="B Nazanin" panose="00000400000000000000" pitchFamily="2" charset="-78"/>
              </a:rPr>
              <a:t>کلید موجود در گره ریشه باید حداقل در بین کلیدهای موجود در همه فرزندان آن باشد. همین ویژگی باید به صورت بازگشتی برای همه زیردرخت های آن درخت دودویی صادق باشد.</a:t>
            </a:r>
            <a:endParaRPr lang="en-US" sz="2000" dirty="0">
              <a:cs typeface="B Nazanin" panose="00000400000000000000" pitchFamily="2" charset="-78"/>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772974" y="4179228"/>
            <a:ext cx="4263023" cy="2553551"/>
          </a:xfrm>
          <a:prstGeom prst="rect">
            <a:avLst/>
          </a:prstGeom>
        </p:spPr>
      </p:pic>
      <p:sp>
        <p:nvSpPr>
          <p:cNvPr id="2" name="Slide Number Placeholder 1"/>
          <p:cNvSpPr>
            <a:spLocks noGrp="1"/>
          </p:cNvSpPr>
          <p:nvPr>
            <p:ph type="sldNum" sz="quarter" idx="12"/>
          </p:nvPr>
        </p:nvSpPr>
        <p:spPr/>
        <p:txBody>
          <a:bodyPr/>
          <a:lstStyle/>
          <a:p>
            <a:fld id="{EA59E14A-CF6C-4BA0-B9C8-7EB443BEE51E}" type="slidenum">
              <a:rPr lang="en-US" smtClean="0"/>
              <a:t>3</a:t>
            </a:fld>
            <a:endParaRPr lang="en-US"/>
          </a:p>
        </p:txBody>
      </p:sp>
    </p:spTree>
    <p:extLst>
      <p:ext uri="{BB962C8B-B14F-4D97-AF65-F5344CB8AC3E}">
        <p14:creationId xmlns:p14="http://schemas.microsoft.com/office/powerpoint/2010/main" val="1691408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6028" y="317309"/>
            <a:ext cx="7622719" cy="5564875"/>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30</a:t>
            </a:fld>
            <a:endParaRPr lang="en-US"/>
          </a:p>
        </p:txBody>
      </p:sp>
    </p:spTree>
    <p:extLst>
      <p:ext uri="{BB962C8B-B14F-4D97-AF65-F5344CB8AC3E}">
        <p14:creationId xmlns:p14="http://schemas.microsoft.com/office/powerpoint/2010/main" val="2284332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56274" y="337361"/>
            <a:ext cx="3951723"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HEAP-INCREASE-KEY</a:t>
            </a:r>
            <a:endParaRPr lang="en-US" sz="28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297390" y="1011356"/>
            <a:ext cx="9037335" cy="5157432"/>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31</a:t>
            </a:fld>
            <a:endParaRPr lang="en-US"/>
          </a:p>
        </p:txBody>
      </p:sp>
    </p:spTree>
    <p:extLst>
      <p:ext uri="{BB962C8B-B14F-4D97-AF65-F5344CB8AC3E}">
        <p14:creationId xmlns:p14="http://schemas.microsoft.com/office/powerpoint/2010/main" val="1734781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9212" y="1057061"/>
            <a:ext cx="7910592" cy="5016192"/>
          </a:xfrm>
          <a:prstGeom prst="rect">
            <a:avLst/>
          </a:prstGeom>
        </p:spPr>
      </p:pic>
      <p:sp>
        <p:nvSpPr>
          <p:cNvPr id="3" name="Rectangle 2"/>
          <p:cNvSpPr/>
          <p:nvPr/>
        </p:nvSpPr>
        <p:spPr>
          <a:xfrm>
            <a:off x="356274" y="337361"/>
            <a:ext cx="3951723"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HEAP-INCREASE-KEY</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12"/>
          </p:nvPr>
        </p:nvSpPr>
        <p:spPr/>
        <p:txBody>
          <a:bodyPr/>
          <a:lstStyle/>
          <a:p>
            <a:fld id="{EA59E14A-CF6C-4BA0-B9C8-7EB443BEE51E}" type="slidenum">
              <a:rPr lang="en-US" smtClean="0"/>
              <a:t>32</a:t>
            </a:fld>
            <a:endParaRPr lang="en-US"/>
          </a:p>
        </p:txBody>
      </p:sp>
    </p:spTree>
    <p:extLst>
      <p:ext uri="{BB962C8B-B14F-4D97-AF65-F5344CB8AC3E}">
        <p14:creationId xmlns:p14="http://schemas.microsoft.com/office/powerpoint/2010/main" val="1909053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9687" y="807989"/>
            <a:ext cx="8009984" cy="3736715"/>
          </a:xfrm>
          <a:prstGeom prst="rect">
            <a:avLst/>
          </a:prstGeom>
        </p:spPr>
      </p:pic>
      <p:pic>
        <p:nvPicPr>
          <p:cNvPr id="3" name="Picture 2"/>
          <p:cNvPicPr>
            <a:picLocks noChangeAspect="1"/>
          </p:cNvPicPr>
          <p:nvPr/>
        </p:nvPicPr>
        <p:blipFill>
          <a:blip r:embed="rId3"/>
          <a:stretch>
            <a:fillRect/>
          </a:stretch>
        </p:blipFill>
        <p:spPr>
          <a:xfrm>
            <a:off x="8689671" y="5449438"/>
            <a:ext cx="2809875" cy="381000"/>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33</a:t>
            </a:fld>
            <a:endParaRPr lang="en-US"/>
          </a:p>
        </p:txBody>
      </p:sp>
    </p:spTree>
    <p:extLst>
      <p:ext uri="{BB962C8B-B14F-4D97-AF65-F5344CB8AC3E}">
        <p14:creationId xmlns:p14="http://schemas.microsoft.com/office/powerpoint/2010/main" val="2592460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42060" y="310065"/>
            <a:ext cx="3488391"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MAX-HEAP-INSERT</a:t>
            </a:r>
            <a:endParaRPr lang="en-US" sz="28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173706" y="1142432"/>
            <a:ext cx="9654173" cy="5408492"/>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34</a:t>
            </a:fld>
            <a:endParaRPr lang="en-US"/>
          </a:p>
        </p:txBody>
      </p:sp>
    </p:spTree>
    <p:extLst>
      <p:ext uri="{BB962C8B-B14F-4D97-AF65-F5344CB8AC3E}">
        <p14:creationId xmlns:p14="http://schemas.microsoft.com/office/powerpoint/2010/main" val="4182935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615" b="967"/>
          <a:stretch/>
        </p:blipFill>
        <p:spPr>
          <a:xfrm>
            <a:off x="1445242" y="371119"/>
            <a:ext cx="9445671" cy="5592953"/>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35</a:t>
            </a:fld>
            <a:endParaRPr lang="en-US"/>
          </a:p>
        </p:txBody>
      </p:sp>
    </p:spTree>
    <p:extLst>
      <p:ext uri="{BB962C8B-B14F-4D97-AF65-F5344CB8AC3E}">
        <p14:creationId xmlns:p14="http://schemas.microsoft.com/office/powerpoint/2010/main" val="2840665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3651" y="1611643"/>
            <a:ext cx="8600629" cy="4134065"/>
          </a:xfrm>
          <a:prstGeom prst="rect">
            <a:avLst/>
          </a:prstGeom>
        </p:spPr>
      </p:pic>
      <p:sp>
        <p:nvSpPr>
          <p:cNvPr id="3" name="Rectangle 2"/>
          <p:cNvSpPr/>
          <p:nvPr/>
        </p:nvSpPr>
        <p:spPr>
          <a:xfrm>
            <a:off x="342060" y="310065"/>
            <a:ext cx="3488391" cy="523220"/>
          </a:xfrm>
          <a:prstGeom prst="rect">
            <a:avLst/>
          </a:prstGeom>
        </p:spPr>
        <p:txBody>
          <a:bodyPr wrap="none">
            <a:spAutoFit/>
          </a:bodyPr>
          <a:lstStyle/>
          <a:p>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MAX-HEAP-INSERT</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12"/>
          </p:nvPr>
        </p:nvSpPr>
        <p:spPr/>
        <p:txBody>
          <a:bodyPr/>
          <a:lstStyle/>
          <a:p>
            <a:fld id="{EA59E14A-CF6C-4BA0-B9C8-7EB443BEE51E}" type="slidenum">
              <a:rPr lang="en-US" smtClean="0"/>
              <a:t>36</a:t>
            </a:fld>
            <a:endParaRPr lang="en-US"/>
          </a:p>
        </p:txBody>
      </p:sp>
    </p:spTree>
    <p:extLst>
      <p:ext uri="{BB962C8B-B14F-4D97-AF65-F5344CB8AC3E}">
        <p14:creationId xmlns:p14="http://schemas.microsoft.com/office/powerpoint/2010/main" val="3067451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39274" y="446543"/>
            <a:ext cx="3422732" cy="584775"/>
          </a:xfrm>
          <a:prstGeom prst="rect">
            <a:avLst/>
          </a:prstGeom>
        </p:spPr>
        <p:txBody>
          <a:bodyPr wrap="none">
            <a:spAutoFit/>
          </a:bodyPr>
          <a:lstStyle/>
          <a:p>
            <a:r>
              <a:rPr lang="en-US" sz="32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HEAP-MAXIMUM</a:t>
            </a:r>
            <a:endParaRPr lang="en-US" sz="3200" dirty="0">
              <a:ln w="0"/>
              <a:solidFill>
                <a:schemeClr val="accent1"/>
              </a:solidFill>
              <a:effectLst>
                <a:outerShdw blurRad="38100" dist="25400" dir="5400000" algn="ctr" rotWithShape="0">
                  <a:srgbClr val="6E747A">
                    <a:alpha val="43000"/>
                  </a:srgbClr>
                </a:outerShdw>
              </a:effectLst>
            </a:endParaRPr>
          </a:p>
        </p:txBody>
      </p:sp>
      <p:sp>
        <p:nvSpPr>
          <p:cNvPr id="3" name="Rectangle 2"/>
          <p:cNvSpPr/>
          <p:nvPr/>
        </p:nvSpPr>
        <p:spPr>
          <a:xfrm>
            <a:off x="1210092" y="1401887"/>
            <a:ext cx="4121641" cy="369332"/>
          </a:xfrm>
          <a:prstGeom prst="rect">
            <a:avLst/>
          </a:prstGeom>
        </p:spPr>
        <p:txBody>
          <a:bodyPr wrap="none">
            <a:spAutoFit/>
          </a:bodyPr>
          <a:lstStyle/>
          <a:p>
            <a:r>
              <a:rPr lang="en-US" dirty="0">
                <a:latin typeface="Arial" panose="020B0604020202020204" pitchFamily="34" charset="0"/>
              </a:rPr>
              <a:t>Return the largest element of the heap</a:t>
            </a:r>
            <a:endParaRPr lang="en-US" dirty="0"/>
          </a:p>
        </p:txBody>
      </p:sp>
      <p:pic>
        <p:nvPicPr>
          <p:cNvPr id="4" name="Picture 3"/>
          <p:cNvPicPr>
            <a:picLocks noChangeAspect="1"/>
          </p:cNvPicPr>
          <p:nvPr/>
        </p:nvPicPr>
        <p:blipFill>
          <a:blip r:embed="rId2"/>
          <a:stretch>
            <a:fillRect/>
          </a:stretch>
        </p:blipFill>
        <p:spPr>
          <a:xfrm>
            <a:off x="6887002" y="3212412"/>
            <a:ext cx="4476750" cy="2562225"/>
          </a:xfrm>
          <a:prstGeom prst="rect">
            <a:avLst/>
          </a:prstGeom>
        </p:spPr>
      </p:pic>
      <p:pic>
        <p:nvPicPr>
          <p:cNvPr id="5" name="Picture 4"/>
          <p:cNvPicPr>
            <a:picLocks noChangeAspect="1"/>
          </p:cNvPicPr>
          <p:nvPr/>
        </p:nvPicPr>
        <p:blipFill>
          <a:blip r:embed="rId3"/>
          <a:stretch>
            <a:fillRect/>
          </a:stretch>
        </p:blipFill>
        <p:spPr>
          <a:xfrm>
            <a:off x="9344452" y="1348428"/>
            <a:ext cx="2019300" cy="476250"/>
          </a:xfrm>
          <a:prstGeom prst="rect">
            <a:avLst/>
          </a:prstGeom>
        </p:spPr>
      </p:pic>
      <p:pic>
        <p:nvPicPr>
          <p:cNvPr id="6" name="Picture 5"/>
          <p:cNvPicPr>
            <a:picLocks noChangeAspect="1"/>
          </p:cNvPicPr>
          <p:nvPr/>
        </p:nvPicPr>
        <p:blipFill>
          <a:blip r:embed="rId4"/>
          <a:stretch>
            <a:fillRect/>
          </a:stretch>
        </p:blipFill>
        <p:spPr>
          <a:xfrm>
            <a:off x="1061272" y="3212412"/>
            <a:ext cx="4270461" cy="1901446"/>
          </a:xfrm>
          <a:prstGeom prst="rect">
            <a:avLst/>
          </a:prstGeom>
        </p:spPr>
      </p:pic>
      <p:sp>
        <p:nvSpPr>
          <p:cNvPr id="7" name="Slide Number Placeholder 6"/>
          <p:cNvSpPr>
            <a:spLocks noGrp="1"/>
          </p:cNvSpPr>
          <p:nvPr>
            <p:ph type="sldNum" sz="quarter" idx="12"/>
          </p:nvPr>
        </p:nvSpPr>
        <p:spPr/>
        <p:txBody>
          <a:bodyPr/>
          <a:lstStyle/>
          <a:p>
            <a:fld id="{EA59E14A-CF6C-4BA0-B9C8-7EB443BEE51E}" type="slidenum">
              <a:rPr lang="en-US" smtClean="0"/>
              <a:t>37</a:t>
            </a:fld>
            <a:endParaRPr lang="en-US"/>
          </a:p>
        </p:txBody>
      </p:sp>
    </p:spTree>
    <p:extLst>
      <p:ext uri="{BB962C8B-B14F-4D97-AF65-F5344CB8AC3E}">
        <p14:creationId xmlns:p14="http://schemas.microsoft.com/office/powerpoint/2010/main" val="32728526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57388" y="231269"/>
            <a:ext cx="2029723" cy="584775"/>
          </a:xfrm>
          <a:prstGeom prst="rect">
            <a:avLst/>
          </a:prstGeom>
        </p:spPr>
        <p:txBody>
          <a:bodyPr wrap="none">
            <a:spAutoFit/>
          </a:bodyPr>
          <a:lstStyle/>
          <a:p>
            <a:r>
              <a:rPr lang="en-US" sz="32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rPr>
              <a:t>Heap Sort</a:t>
            </a:r>
            <a:endParaRPr lang="en-US" sz="3200" dirty="0">
              <a:ln w="0"/>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2"/>
          <a:stretch>
            <a:fillRect/>
          </a:stretch>
        </p:blipFill>
        <p:spPr>
          <a:xfrm>
            <a:off x="1372249" y="1028130"/>
            <a:ext cx="8481435" cy="5032463"/>
          </a:xfrm>
          <a:prstGeom prst="rect">
            <a:avLst/>
          </a:prstGeom>
        </p:spPr>
      </p:pic>
      <p:sp>
        <p:nvSpPr>
          <p:cNvPr id="2" name="Slide Number Placeholder 1"/>
          <p:cNvSpPr>
            <a:spLocks noGrp="1"/>
          </p:cNvSpPr>
          <p:nvPr>
            <p:ph type="sldNum" sz="quarter" idx="12"/>
          </p:nvPr>
        </p:nvSpPr>
        <p:spPr/>
        <p:txBody>
          <a:bodyPr/>
          <a:lstStyle/>
          <a:p>
            <a:fld id="{EA59E14A-CF6C-4BA0-B9C8-7EB443BEE51E}" type="slidenum">
              <a:rPr lang="en-US" smtClean="0"/>
              <a:t>38</a:t>
            </a:fld>
            <a:endParaRPr lang="en-US"/>
          </a:p>
        </p:txBody>
      </p:sp>
    </p:spTree>
    <p:extLst>
      <p:ext uri="{BB962C8B-B14F-4D97-AF65-F5344CB8AC3E}">
        <p14:creationId xmlns:p14="http://schemas.microsoft.com/office/powerpoint/2010/main" val="918196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1052" y="584436"/>
            <a:ext cx="9101334" cy="535233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39</a:t>
            </a:fld>
            <a:endParaRPr lang="en-US"/>
          </a:p>
        </p:txBody>
      </p:sp>
    </p:spTree>
    <p:extLst>
      <p:ext uri="{BB962C8B-B14F-4D97-AF65-F5344CB8AC3E}">
        <p14:creationId xmlns:p14="http://schemas.microsoft.com/office/powerpoint/2010/main" val="850925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150" y="439785"/>
            <a:ext cx="9505950" cy="5705475"/>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4</a:t>
            </a:fld>
            <a:endParaRPr lang="en-US"/>
          </a:p>
        </p:txBody>
      </p:sp>
    </p:spTree>
    <p:extLst>
      <p:ext uri="{BB962C8B-B14F-4D97-AF65-F5344CB8AC3E}">
        <p14:creationId xmlns:p14="http://schemas.microsoft.com/office/powerpoint/2010/main" val="2363040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109" y="750627"/>
            <a:ext cx="8022325" cy="4503761"/>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40</a:t>
            </a:fld>
            <a:endParaRPr lang="en-US"/>
          </a:p>
        </p:txBody>
      </p:sp>
    </p:spTree>
    <p:extLst>
      <p:ext uri="{BB962C8B-B14F-4D97-AF65-F5344CB8AC3E}">
        <p14:creationId xmlns:p14="http://schemas.microsoft.com/office/powerpoint/2010/main" val="590909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356" y="1129778"/>
            <a:ext cx="9194744" cy="4861589"/>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41</a:t>
            </a:fld>
            <a:endParaRPr lang="en-US"/>
          </a:p>
        </p:txBody>
      </p:sp>
    </p:spTree>
    <p:extLst>
      <p:ext uri="{BB962C8B-B14F-4D97-AF65-F5344CB8AC3E}">
        <p14:creationId xmlns:p14="http://schemas.microsoft.com/office/powerpoint/2010/main" val="16778444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4461" y="833579"/>
            <a:ext cx="9612920" cy="3328988"/>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42</a:t>
            </a:fld>
            <a:endParaRPr lang="en-US"/>
          </a:p>
        </p:txBody>
      </p:sp>
    </p:spTree>
    <p:extLst>
      <p:ext uri="{BB962C8B-B14F-4D97-AF65-F5344CB8AC3E}">
        <p14:creationId xmlns:p14="http://schemas.microsoft.com/office/powerpoint/2010/main" val="2048120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4560" y="589553"/>
            <a:ext cx="10009866" cy="5633825"/>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43</a:t>
            </a:fld>
            <a:endParaRPr lang="en-US"/>
          </a:p>
        </p:txBody>
      </p:sp>
    </p:spTree>
    <p:extLst>
      <p:ext uri="{BB962C8B-B14F-4D97-AF65-F5344CB8AC3E}">
        <p14:creationId xmlns:p14="http://schemas.microsoft.com/office/powerpoint/2010/main" val="2344758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54037" y="333376"/>
            <a:ext cx="9427191" cy="5741560"/>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5</a:t>
            </a:fld>
            <a:endParaRPr lang="en-US"/>
          </a:p>
        </p:txBody>
      </p:sp>
    </p:spTree>
    <p:extLst>
      <p:ext uri="{BB962C8B-B14F-4D97-AF65-F5344CB8AC3E}">
        <p14:creationId xmlns:p14="http://schemas.microsoft.com/office/powerpoint/2010/main" val="1840402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3391" y="755886"/>
            <a:ext cx="9573904" cy="5437353"/>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6</a:t>
            </a:fld>
            <a:endParaRPr lang="en-US"/>
          </a:p>
        </p:txBody>
      </p:sp>
    </p:spTree>
    <p:extLst>
      <p:ext uri="{BB962C8B-B14F-4D97-AF65-F5344CB8AC3E}">
        <p14:creationId xmlns:p14="http://schemas.microsoft.com/office/powerpoint/2010/main" val="2084004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769" y="977449"/>
            <a:ext cx="2819400" cy="3838575"/>
          </a:xfrm>
          <a:prstGeom prst="rect">
            <a:avLst/>
          </a:prstGeom>
        </p:spPr>
      </p:pic>
      <p:pic>
        <p:nvPicPr>
          <p:cNvPr id="3" name="Picture 2"/>
          <p:cNvPicPr>
            <a:picLocks noChangeAspect="1"/>
          </p:cNvPicPr>
          <p:nvPr/>
        </p:nvPicPr>
        <p:blipFill>
          <a:blip r:embed="rId3"/>
          <a:stretch>
            <a:fillRect/>
          </a:stretch>
        </p:blipFill>
        <p:spPr>
          <a:xfrm>
            <a:off x="7474566" y="858386"/>
            <a:ext cx="2838450" cy="4076700"/>
          </a:xfrm>
          <a:prstGeom prst="rect">
            <a:avLst/>
          </a:prstGeom>
        </p:spPr>
      </p:pic>
      <p:sp>
        <p:nvSpPr>
          <p:cNvPr id="4" name="Slide Number Placeholder 3"/>
          <p:cNvSpPr>
            <a:spLocks noGrp="1"/>
          </p:cNvSpPr>
          <p:nvPr>
            <p:ph type="sldNum" sz="quarter" idx="12"/>
          </p:nvPr>
        </p:nvSpPr>
        <p:spPr/>
        <p:txBody>
          <a:bodyPr/>
          <a:lstStyle/>
          <a:p>
            <a:fld id="{EA59E14A-CF6C-4BA0-B9C8-7EB443BEE51E}" type="slidenum">
              <a:rPr lang="en-US" smtClean="0"/>
              <a:t>7</a:t>
            </a:fld>
            <a:endParaRPr lang="en-US"/>
          </a:p>
        </p:txBody>
      </p:sp>
    </p:spTree>
    <p:extLst>
      <p:ext uri="{BB962C8B-B14F-4D97-AF65-F5344CB8AC3E}">
        <p14:creationId xmlns:p14="http://schemas.microsoft.com/office/powerpoint/2010/main" val="1977315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96119" y="757915"/>
                <a:ext cx="6096000" cy="4199611"/>
              </a:xfrm>
              <a:prstGeom prst="rect">
                <a:avLst/>
              </a:prstGeom>
            </p:spPr>
            <p:txBody>
              <a:bodyPr>
                <a:spAutoFit/>
              </a:bodyPr>
              <a:lstStyle/>
              <a:p>
                <a:pPr marL="285750" indent="-285750">
                  <a:lnSpc>
                    <a:spcPct val="150000"/>
                  </a:lnSpc>
                  <a:buFont typeface="Arial" panose="020B0604020202020204" pitchFamily="34" charset="0"/>
                  <a:buChar char="•"/>
                </a:pPr>
                <a:r>
                  <a:rPr lang="en-US" sz="2000" dirty="0" smtClean="0">
                    <a:latin typeface="Arial" panose="020B0604020202020204" pitchFamily="34" charset="0"/>
                  </a:rPr>
                  <a:t>A heap can be stored as an array </a:t>
                </a:r>
                <a:r>
                  <a:rPr lang="en-US" sz="2000" dirty="0">
                    <a:latin typeface="Courier New" panose="02070309020205020404" pitchFamily="49" charset="0"/>
                  </a:rPr>
                  <a:t>A</a:t>
                </a:r>
                <a:r>
                  <a:rPr lang="en-US" sz="2000" dirty="0">
                    <a:latin typeface="Arial" panose="020B0604020202020204" pitchFamily="34" charset="0"/>
                  </a:rPr>
                  <a:t>.</a:t>
                </a:r>
                <a:r>
                  <a:rPr lang="en-US" sz="2000" dirty="0"/>
                  <a:t/>
                </a:r>
                <a:br>
                  <a:rPr lang="en-US" sz="2000" dirty="0"/>
                </a:br>
                <a:r>
                  <a:rPr lang="en-US" sz="2000" dirty="0">
                    <a:latin typeface="Arial" panose="020B0604020202020204" pitchFamily="34" charset="0"/>
                  </a:rPr>
                  <a:t>– Root of tree is </a:t>
                </a:r>
                <a:r>
                  <a:rPr lang="en-US" sz="2000" dirty="0" smtClean="0">
                    <a:latin typeface="Arial" panose="020B0604020202020204" pitchFamily="34" charset="0"/>
                  </a:rPr>
                  <a:t>A[0]</a:t>
                </a:r>
                <a:r>
                  <a:rPr lang="en-US" sz="2000" dirty="0"/>
                  <a:t/>
                </a:r>
                <a:br>
                  <a:rPr lang="en-US" sz="2000" dirty="0"/>
                </a:br>
                <a:r>
                  <a:rPr lang="en-US" sz="2000" dirty="0">
                    <a:latin typeface="Arial" panose="020B0604020202020204" pitchFamily="34" charset="0"/>
                  </a:rPr>
                  <a:t>– Left child of A[</a:t>
                </a:r>
                <a:r>
                  <a:rPr lang="en-US" sz="2000" dirty="0" err="1">
                    <a:latin typeface="Arial" panose="020B0604020202020204" pitchFamily="34" charset="0"/>
                  </a:rPr>
                  <a:t>i</a:t>
                </a:r>
                <a:r>
                  <a:rPr lang="en-US" sz="2000" dirty="0">
                    <a:latin typeface="Arial" panose="020B0604020202020204" pitchFamily="34" charset="0"/>
                  </a:rPr>
                  <a:t>] = </a:t>
                </a:r>
                <a:r>
                  <a:rPr lang="en-US" sz="2000" dirty="0" smtClean="0">
                    <a:latin typeface="Arial" panose="020B0604020202020204" pitchFamily="34" charset="0"/>
                  </a:rPr>
                  <a:t>A[2i+1]</a:t>
                </a:r>
                <a:r>
                  <a:rPr lang="en-US" sz="2000" dirty="0"/>
                  <a:t/>
                </a:r>
                <a:br>
                  <a:rPr lang="en-US" sz="2000" dirty="0"/>
                </a:br>
                <a:r>
                  <a:rPr lang="en-US" sz="2000" dirty="0">
                    <a:latin typeface="Arial" panose="020B0604020202020204" pitchFamily="34" charset="0"/>
                  </a:rPr>
                  <a:t>– Right child of A[</a:t>
                </a:r>
                <a:r>
                  <a:rPr lang="en-US" sz="2000" dirty="0" err="1">
                    <a:latin typeface="Arial" panose="020B0604020202020204" pitchFamily="34" charset="0"/>
                  </a:rPr>
                  <a:t>i</a:t>
                </a:r>
                <a:r>
                  <a:rPr lang="en-US" sz="2000" dirty="0">
                    <a:latin typeface="Arial" panose="020B0604020202020204" pitchFamily="34" charset="0"/>
                  </a:rPr>
                  <a:t>] = A[2i + </a:t>
                </a:r>
                <a:r>
                  <a:rPr lang="en-US" sz="2000" dirty="0" smtClean="0">
                    <a:latin typeface="Arial" panose="020B0604020202020204" pitchFamily="34" charset="0"/>
                  </a:rPr>
                  <a:t>2]</a:t>
                </a:r>
                <a:r>
                  <a:rPr lang="en-US" sz="2000" dirty="0"/>
                  <a:t/>
                </a:r>
                <a:br>
                  <a:rPr lang="en-US" sz="2000" dirty="0"/>
                </a:br>
                <a:r>
                  <a:rPr lang="en-US" sz="2000" dirty="0">
                    <a:latin typeface="Arial" panose="020B0604020202020204" pitchFamily="34" charset="0"/>
                  </a:rPr>
                  <a:t>– Parent of A[</a:t>
                </a:r>
                <a:r>
                  <a:rPr lang="en-US" sz="2000" dirty="0" err="1">
                    <a:latin typeface="Arial" panose="020B0604020202020204" pitchFamily="34" charset="0"/>
                  </a:rPr>
                  <a:t>i</a:t>
                </a:r>
                <a:r>
                  <a:rPr lang="en-US" sz="2000" dirty="0">
                    <a:latin typeface="Arial" panose="020B0604020202020204" pitchFamily="34" charset="0"/>
                  </a:rPr>
                  <a:t>] = </a:t>
                </a:r>
                <a:r>
                  <a:rPr lang="en-US" sz="2000" dirty="0" smtClean="0">
                    <a:latin typeface="Arial" panose="020B0604020202020204" pitchFamily="34" charset="0"/>
                  </a:rPr>
                  <a:t>A[</a:t>
                </a:r>
                <a14:m>
                  <m:oMath xmlns:m="http://schemas.openxmlformats.org/officeDocument/2006/math">
                    <m:d>
                      <m:dPr>
                        <m:begChr m:val="⌊"/>
                        <m:endChr m:val="⌋"/>
                        <m:ctrlPr>
                          <a:rPr lang="en-US" sz="2000" i="1">
                            <a:latin typeface="Cambria Math"/>
                          </a:rPr>
                        </m:ctrlPr>
                      </m:d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2</m:t>
                        </m:r>
                      </m:e>
                    </m:d>
                  </m:oMath>
                </a14:m>
                <a:r>
                  <a:rPr lang="en-US" sz="2000" dirty="0" smtClean="0">
                    <a:latin typeface="Arial" panose="020B0604020202020204" pitchFamily="34" charset="0"/>
                  </a:rPr>
                  <a:t> ]</a:t>
                </a:r>
                <a:r>
                  <a:rPr lang="en-US" sz="2000" dirty="0"/>
                  <a:t/>
                </a:r>
                <a:br>
                  <a:rPr lang="en-US" sz="2000" dirty="0"/>
                </a:br>
                <a:r>
                  <a:rPr lang="en-US" sz="2000" dirty="0" smtClean="0">
                    <a:latin typeface="Arial" panose="020B0604020202020204" pitchFamily="34" charset="0"/>
                  </a:rPr>
                  <a:t>–The </a:t>
                </a:r>
                <a:r>
                  <a:rPr lang="en-US" sz="2000" dirty="0">
                    <a:latin typeface="Arial" panose="020B0604020202020204" pitchFamily="34" charset="0"/>
                  </a:rPr>
                  <a:t>elements in the </a:t>
                </a:r>
                <a:r>
                  <a:rPr lang="en-US" sz="2000" dirty="0" err="1" smtClean="0">
                    <a:latin typeface="Arial" panose="020B0604020202020204" pitchFamily="34" charset="0"/>
                  </a:rPr>
                  <a:t>subarray</a:t>
                </a:r>
                <a:r>
                  <a:rPr lang="en-US" sz="2000" dirty="0" smtClean="0">
                    <a:latin typeface="Arial" panose="020B0604020202020204" pitchFamily="34" charset="0"/>
                  </a:rPr>
                  <a:t> A</a:t>
                </a:r>
                <a:r>
                  <a:rPr lang="en-US" sz="2000" dirty="0">
                    <a:latin typeface="Arial" panose="020B0604020202020204" pitchFamily="34" charset="0"/>
                  </a:rPr>
                  <a:t>[(</a:t>
                </a:r>
                <a14:m>
                  <m:oMath xmlns:m="http://schemas.openxmlformats.org/officeDocument/2006/math">
                    <m:d>
                      <m:dPr>
                        <m:begChr m:val="⌊"/>
                        <m:endChr m:val="⌋"/>
                        <m:ctrlPr>
                          <a:rPr lang="en-US" sz="2000" i="1">
                            <a:latin typeface="Cambria Math"/>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2</m:t>
                        </m:r>
                      </m:e>
                    </m:d>
                  </m:oMath>
                </a14:m>
                <a:r>
                  <a:rPr lang="en-US" sz="2000" dirty="0" smtClean="0">
                    <a:latin typeface="Arial" panose="020B0604020202020204" pitchFamily="34" charset="0"/>
                  </a:rPr>
                  <a:t>) </a:t>
                </a:r>
                <a:r>
                  <a:rPr lang="en-US" sz="2000" dirty="0">
                    <a:latin typeface="Arial" panose="020B0604020202020204" pitchFamily="34" charset="0"/>
                  </a:rPr>
                  <a:t>.. n] are </a:t>
                </a:r>
                <a:r>
                  <a:rPr lang="en-US" sz="2000" dirty="0" smtClean="0">
                    <a:latin typeface="Arial" panose="020B0604020202020204" pitchFamily="34" charset="0"/>
                  </a:rPr>
                  <a:t>leaves</a:t>
                </a:r>
              </a:p>
              <a:p>
                <a:pPr>
                  <a:lnSpc>
                    <a:spcPct val="150000"/>
                  </a:lnSpc>
                </a:pPr>
                <a:endParaRPr lang="en-US" sz="2000" dirty="0" smtClean="0">
                  <a:latin typeface="Arial" panose="020B0604020202020204" pitchFamily="34" charset="0"/>
                </a:endParaRPr>
              </a:p>
              <a:p>
                <a:pPr>
                  <a:lnSpc>
                    <a:spcPct val="150000"/>
                  </a:lnSpc>
                </a:pP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796119" y="757915"/>
                <a:ext cx="6096000" cy="4199611"/>
              </a:xfrm>
              <a:prstGeom prst="rect">
                <a:avLst/>
              </a:prstGeom>
              <a:blipFill rotWithShape="1">
                <a:blip r:embed="rId2"/>
                <a:stretch>
                  <a:fillRect l="-900"/>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5892" y="962349"/>
            <a:ext cx="4753638" cy="3486637"/>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8</a:t>
            </a:fld>
            <a:endParaRPr lang="en-US"/>
          </a:p>
        </p:txBody>
      </p:sp>
    </p:spTree>
    <p:extLst>
      <p:ext uri="{BB962C8B-B14F-4D97-AF65-F5344CB8AC3E}">
        <p14:creationId xmlns:p14="http://schemas.microsoft.com/office/powerpoint/2010/main" val="83416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88001" y="2306330"/>
            <a:ext cx="6238875" cy="4019550"/>
          </a:xfrm>
          <a:prstGeom prst="rect">
            <a:avLst/>
          </a:prstGeom>
        </p:spPr>
      </p:pic>
      <p:pic>
        <p:nvPicPr>
          <p:cNvPr id="4" name="Picture 3"/>
          <p:cNvPicPr>
            <a:picLocks noChangeAspect="1"/>
          </p:cNvPicPr>
          <p:nvPr/>
        </p:nvPicPr>
        <p:blipFill rotWithShape="1">
          <a:blip r:embed="rId3"/>
          <a:srcRect t="2161"/>
          <a:stretch/>
        </p:blipFill>
        <p:spPr>
          <a:xfrm>
            <a:off x="186022" y="423081"/>
            <a:ext cx="6524625" cy="4277506"/>
          </a:xfrm>
          <a:prstGeom prst="rect">
            <a:avLst/>
          </a:prstGeom>
        </p:spPr>
      </p:pic>
      <p:sp>
        <p:nvSpPr>
          <p:cNvPr id="3" name="Slide Number Placeholder 2"/>
          <p:cNvSpPr>
            <a:spLocks noGrp="1"/>
          </p:cNvSpPr>
          <p:nvPr>
            <p:ph type="sldNum" sz="quarter" idx="12"/>
          </p:nvPr>
        </p:nvSpPr>
        <p:spPr/>
        <p:txBody>
          <a:bodyPr/>
          <a:lstStyle/>
          <a:p>
            <a:fld id="{EA59E14A-CF6C-4BA0-B9C8-7EB443BEE51E}" type="slidenum">
              <a:rPr lang="en-US" smtClean="0"/>
              <a:t>9</a:t>
            </a:fld>
            <a:endParaRPr lang="en-US"/>
          </a:p>
        </p:txBody>
      </p:sp>
    </p:spTree>
    <p:extLst>
      <p:ext uri="{BB962C8B-B14F-4D97-AF65-F5344CB8AC3E}">
        <p14:creationId xmlns:p14="http://schemas.microsoft.com/office/powerpoint/2010/main" val="1524459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11201</TotalTime>
  <Words>309</Words>
  <Application>Microsoft Office PowerPoint</Application>
  <PresentationFormat>Custom</PresentationFormat>
  <Paragraphs>71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Retrospect</vt:lpstr>
      <vt:lpstr>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MissNull</dc:creator>
  <cp:lastModifiedBy>Me</cp:lastModifiedBy>
  <cp:revision>142</cp:revision>
  <dcterms:created xsi:type="dcterms:W3CDTF">2023-04-05T21:07:11Z</dcterms:created>
  <dcterms:modified xsi:type="dcterms:W3CDTF">2024-12-11T22:13:09Z</dcterms:modified>
</cp:coreProperties>
</file>