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50" d="100"/>
          <a:sy n="150" d="100"/>
        </p:scale>
        <p:origin x="474" y="-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6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3133" y="1235869"/>
            <a:ext cx="8549171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Choosing the Right Statistical Test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2042247" y="2221706"/>
            <a:ext cx="513094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Framework for Making Informed Decisions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3679366" y="3346557"/>
            <a:ext cx="1856677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Presenter: Nasim Reza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4028601" y="3675169"/>
            <a:ext cx="1038746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June 22, 2025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151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322819"/>
            <a:ext cx="8643938" cy="3116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Checklist for Test Selection</a:t>
            </a:r>
            <a:endParaRPr lang="en-US" sz="2025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1E4FE5-CD76-4DB6-94B4-C5980EDE04C2}"/>
              </a:ext>
            </a:extLst>
          </p:cNvPr>
          <p:cNvGrpSpPr/>
          <p:nvPr/>
        </p:nvGrpSpPr>
        <p:grpSpPr>
          <a:xfrm>
            <a:off x="1327150" y="887337"/>
            <a:ext cx="6489700" cy="4040263"/>
            <a:chOff x="1143000" y="1243013"/>
            <a:chExt cx="6858000" cy="4900613"/>
          </a:xfrm>
        </p:grpSpPr>
        <p:sp>
          <p:nvSpPr>
            <p:cNvPr id="5" name="Shape 2"/>
            <p:cNvSpPr/>
            <p:nvPr/>
          </p:nvSpPr>
          <p:spPr>
            <a:xfrm>
              <a:off x="1143000" y="1243013"/>
              <a:ext cx="6858000" cy="4900613"/>
            </a:xfrm>
            <a:prstGeom prst="rect">
              <a:avLst/>
            </a:prstGeom>
            <a:solidFill>
              <a:srgbClr val="FFFFFF"/>
            </a:solidFill>
            <a:ln/>
          </p:spPr>
        </p:sp>
        <p:sp>
          <p:nvSpPr>
            <p:cNvPr id="6" name="Text 3"/>
            <p:cNvSpPr/>
            <p:nvPr/>
          </p:nvSpPr>
          <p:spPr>
            <a:xfrm>
              <a:off x="1357313" y="1477919"/>
              <a:ext cx="690600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1A73E8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Question</a:t>
              </a:r>
              <a:endParaRPr lang="en-US" sz="1125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6749309" y="1477919"/>
              <a:ext cx="1108816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1A73E8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Your Response</a:t>
              </a:r>
              <a:endParaRPr lang="en-US" sz="1125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1357313" y="210447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Research Question:</a:t>
              </a:r>
              <a:endParaRPr lang="en-US" sz="1013" dirty="0"/>
            </a:p>
          </p:txBody>
        </p:sp>
        <p:sp>
          <p:nvSpPr>
            <p:cNvPr id="9" name="Shape 6"/>
            <p:cNvSpPr/>
            <p:nvPr/>
          </p:nvSpPr>
          <p:spPr>
            <a:xfrm>
              <a:off x="3929063" y="202168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0" name="Text 7"/>
            <p:cNvSpPr/>
            <p:nvPr/>
          </p:nvSpPr>
          <p:spPr>
            <a:xfrm>
              <a:off x="3929063" y="2035740"/>
              <a:ext cx="36528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What are you trying to find out?</a:t>
              </a:r>
              <a:endParaRPr lang="en-US" sz="1013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1357313" y="259025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Number of Variables/Groups:</a:t>
              </a:r>
              <a:endParaRPr lang="en-US" sz="1013" dirty="0"/>
            </a:p>
          </p:txBody>
        </p:sp>
        <p:sp>
          <p:nvSpPr>
            <p:cNvPr id="12" name="Shape 9"/>
            <p:cNvSpPr/>
            <p:nvPr/>
          </p:nvSpPr>
          <p:spPr>
            <a:xfrm>
              <a:off x="3929063" y="250745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3" name="Text 10"/>
            <p:cNvSpPr/>
            <p:nvPr/>
          </p:nvSpPr>
          <p:spPr>
            <a:xfrm>
              <a:off x="3929063" y="2521515"/>
              <a:ext cx="36528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How many are involved?</a:t>
              </a:r>
              <a:endParaRPr lang="en-US" sz="1013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1357313" y="307602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Variable Type(s):</a:t>
              </a:r>
              <a:endParaRPr lang="en-US" sz="1013" dirty="0"/>
            </a:p>
          </p:txBody>
        </p:sp>
        <p:sp>
          <p:nvSpPr>
            <p:cNvPr id="15" name="Shape 12"/>
            <p:cNvSpPr/>
            <p:nvPr/>
          </p:nvSpPr>
          <p:spPr>
            <a:xfrm>
              <a:off x="3929063" y="299323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6" name="Text 13"/>
            <p:cNvSpPr/>
            <p:nvPr/>
          </p:nvSpPr>
          <p:spPr>
            <a:xfrm>
              <a:off x="3929063" y="3007290"/>
              <a:ext cx="37036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Nominal, Ordinal, Interval, Ratio?</a:t>
              </a:r>
              <a:endParaRPr lang="en-US" sz="1013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1357313" y="356180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Independence of Observations:</a:t>
              </a:r>
              <a:endParaRPr lang="en-US" sz="1013" dirty="0"/>
            </a:p>
          </p:txBody>
        </p:sp>
        <p:sp>
          <p:nvSpPr>
            <p:cNvPr id="18" name="Shape 15"/>
            <p:cNvSpPr/>
            <p:nvPr/>
          </p:nvSpPr>
          <p:spPr>
            <a:xfrm>
              <a:off x="3929063" y="347900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9" name="Text 16"/>
            <p:cNvSpPr/>
            <p:nvPr/>
          </p:nvSpPr>
          <p:spPr>
            <a:xfrm>
              <a:off x="3929063" y="3493065"/>
              <a:ext cx="37480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Paired or Independent?</a:t>
              </a:r>
              <a:endParaRPr lang="en-US" sz="1013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1357313" y="404757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Distribution:</a:t>
              </a:r>
              <a:endParaRPr lang="en-US" sz="1013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3929063" y="396478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22" name="Text 19"/>
            <p:cNvSpPr/>
            <p:nvPr/>
          </p:nvSpPr>
          <p:spPr>
            <a:xfrm>
              <a:off x="3929063" y="3978840"/>
              <a:ext cx="37480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Normal or non-normal?</a:t>
              </a:r>
              <a:endParaRPr lang="en-US" sz="1013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1357313" y="453335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Assumptions Met?</a:t>
              </a:r>
              <a:endParaRPr lang="en-US" sz="1013" dirty="0"/>
            </a:p>
          </p:txBody>
        </p:sp>
        <p:sp>
          <p:nvSpPr>
            <p:cNvPr id="24" name="Shape 21"/>
            <p:cNvSpPr/>
            <p:nvPr/>
          </p:nvSpPr>
          <p:spPr>
            <a:xfrm>
              <a:off x="3929063" y="445055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25" name="Text 22"/>
            <p:cNvSpPr/>
            <p:nvPr/>
          </p:nvSpPr>
          <p:spPr>
            <a:xfrm>
              <a:off x="3929063" y="4464615"/>
              <a:ext cx="37036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Yes/No</a:t>
              </a:r>
              <a:endParaRPr lang="en-US" sz="1013" dirty="0"/>
            </a:p>
          </p:txBody>
        </p:sp>
        <p:sp>
          <p:nvSpPr>
            <p:cNvPr id="26" name="Text 23"/>
            <p:cNvSpPr/>
            <p:nvPr/>
          </p:nvSpPr>
          <p:spPr>
            <a:xfrm>
              <a:off x="1357313" y="501912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Chosen Test:</a:t>
              </a:r>
              <a:endParaRPr lang="en-US" sz="1013" dirty="0"/>
            </a:p>
          </p:txBody>
        </p:sp>
        <p:sp>
          <p:nvSpPr>
            <p:cNvPr id="27" name="Shape 24"/>
            <p:cNvSpPr/>
            <p:nvPr/>
          </p:nvSpPr>
          <p:spPr>
            <a:xfrm>
              <a:off x="3929063" y="493633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28" name="Text 25"/>
            <p:cNvSpPr/>
            <p:nvPr/>
          </p:nvSpPr>
          <p:spPr>
            <a:xfrm>
              <a:off x="3929063" y="4950390"/>
              <a:ext cx="37480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Based on above criteria</a:t>
              </a:r>
              <a:endParaRPr lang="en-US" sz="1013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1357313" y="550490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Alternative Test (if needed):</a:t>
              </a:r>
              <a:endParaRPr lang="en-US" sz="1013" dirty="0"/>
            </a:p>
          </p:txBody>
        </p:sp>
        <p:sp>
          <p:nvSpPr>
            <p:cNvPr id="30" name="Shape 27"/>
            <p:cNvSpPr/>
            <p:nvPr/>
          </p:nvSpPr>
          <p:spPr>
            <a:xfrm>
              <a:off x="3929063" y="542210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31" name="Text 28"/>
            <p:cNvSpPr/>
            <p:nvPr/>
          </p:nvSpPr>
          <p:spPr>
            <a:xfrm>
              <a:off x="3929063" y="5436165"/>
              <a:ext cx="37988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If assumptions not met</a:t>
              </a:r>
              <a:endParaRPr lang="en-US" sz="1013" dirty="0"/>
            </a:p>
          </p:txBody>
        </p:sp>
      </p:grpSp>
      <p:sp>
        <p:nvSpPr>
          <p:cNvPr id="32" name="Text 29"/>
          <p:cNvSpPr/>
          <p:nvPr/>
        </p:nvSpPr>
        <p:spPr>
          <a:xfrm>
            <a:off x="285750" y="6243638"/>
            <a:ext cx="8643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This checklist can be used as a printable handout for future reference.</a:t>
            </a:r>
            <a:endParaRPr 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195572" y="891183"/>
            <a:ext cx="2824265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Thank You!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1714500" y="1948458"/>
            <a:ext cx="5786438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 taking the time to learn about selecting the right statistical test for your research needs.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3664214" y="3305770"/>
            <a:ext cx="1886982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Any Questions?</a:t>
            </a:r>
            <a:endParaRPr lang="en-US" sz="202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4357688" y="3905845"/>
            <a:ext cx="428625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Questions Before Choosing a Test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885825"/>
            <a:ext cx="4929188" cy="7000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885825"/>
            <a:ext cx="35719" cy="700088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992981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What is your research question?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28625" y="1285875"/>
            <a:ext cx="4714875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Is there a difference? Is there a relationship? Is there an effect over time?</a:t>
            </a:r>
            <a:endParaRPr lang="en-US" sz="1013" dirty="0"/>
          </a:p>
        </p:txBody>
      </p:sp>
      <p:sp>
        <p:nvSpPr>
          <p:cNvPr id="8" name="Shape 5"/>
          <p:cNvSpPr/>
          <p:nvPr/>
        </p:nvSpPr>
        <p:spPr>
          <a:xfrm>
            <a:off x="285750" y="1764506"/>
            <a:ext cx="4929188" cy="7000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" name="Shape 6"/>
          <p:cNvSpPr/>
          <p:nvPr/>
        </p:nvSpPr>
        <p:spPr>
          <a:xfrm>
            <a:off x="285750" y="1764506"/>
            <a:ext cx="35719" cy="700088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0" name="Text 7"/>
          <p:cNvSpPr/>
          <p:nvPr/>
        </p:nvSpPr>
        <p:spPr>
          <a:xfrm>
            <a:off x="428625" y="1871663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What type of data do you have?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428625" y="2164556"/>
            <a:ext cx="4714875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Nominal, Ordinal, Interval, Ratio</a:t>
            </a:r>
            <a:endParaRPr lang="en-US" sz="1013" dirty="0"/>
          </a:p>
        </p:txBody>
      </p:sp>
      <p:sp>
        <p:nvSpPr>
          <p:cNvPr id="12" name="Shape 9"/>
          <p:cNvSpPr/>
          <p:nvPr/>
        </p:nvSpPr>
        <p:spPr>
          <a:xfrm>
            <a:off x="285750" y="2643188"/>
            <a:ext cx="4929188" cy="7000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285750" y="2643188"/>
            <a:ext cx="35719" cy="700088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4" name="Text 11"/>
          <p:cNvSpPr/>
          <p:nvPr/>
        </p:nvSpPr>
        <p:spPr>
          <a:xfrm>
            <a:off x="428625" y="2750344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How many groups/variables are you comparing?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428625" y="3043238"/>
            <a:ext cx="4714875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Two, three+, paired, independent</a:t>
            </a:r>
            <a:endParaRPr lang="en-US" sz="1013" dirty="0"/>
          </a:p>
        </p:txBody>
      </p:sp>
      <p:sp>
        <p:nvSpPr>
          <p:cNvPr id="16" name="Shape 13"/>
          <p:cNvSpPr/>
          <p:nvPr/>
        </p:nvSpPr>
        <p:spPr>
          <a:xfrm>
            <a:off x="285750" y="3521869"/>
            <a:ext cx="4929188" cy="7000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285750" y="3521869"/>
            <a:ext cx="35719" cy="700088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8" name="Text 15"/>
          <p:cNvSpPr/>
          <p:nvPr/>
        </p:nvSpPr>
        <p:spPr>
          <a:xfrm>
            <a:off x="428625" y="3629025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Are your data normally distributed?</a:t>
            </a:r>
            <a:endParaRPr lang="en-US" sz="1350" dirty="0"/>
          </a:p>
        </p:txBody>
      </p:sp>
      <p:sp>
        <p:nvSpPr>
          <p:cNvPr id="19" name="Text 16"/>
          <p:cNvSpPr/>
          <p:nvPr/>
        </p:nvSpPr>
        <p:spPr>
          <a:xfrm>
            <a:off x="428625" y="3921919"/>
            <a:ext cx="4714875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Parametric vs. Non-parametric</a:t>
            </a:r>
            <a:endParaRPr lang="en-US" sz="1013" dirty="0"/>
          </a:p>
        </p:txBody>
      </p:sp>
      <p:sp>
        <p:nvSpPr>
          <p:cNvPr id="20" name="Shape 17"/>
          <p:cNvSpPr/>
          <p:nvPr/>
        </p:nvSpPr>
        <p:spPr>
          <a:xfrm>
            <a:off x="285750" y="4400550"/>
            <a:ext cx="4929188" cy="7000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Shape 18"/>
          <p:cNvSpPr/>
          <p:nvPr/>
        </p:nvSpPr>
        <p:spPr>
          <a:xfrm>
            <a:off x="285750" y="4400550"/>
            <a:ext cx="35719" cy="700088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22" name="Text 19"/>
          <p:cNvSpPr/>
          <p:nvPr/>
        </p:nvSpPr>
        <p:spPr>
          <a:xfrm>
            <a:off x="428625" y="4507706"/>
            <a:ext cx="4714875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Are your observations independent?</a:t>
            </a:r>
            <a:endParaRPr lang="en-US" sz="1350" dirty="0"/>
          </a:p>
        </p:txBody>
      </p:sp>
      <p:sp>
        <p:nvSpPr>
          <p:cNvPr id="23" name="Text 20"/>
          <p:cNvSpPr/>
          <p:nvPr/>
        </p:nvSpPr>
        <p:spPr>
          <a:xfrm>
            <a:off x="428625" y="4800600"/>
            <a:ext cx="4714875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Independent vs. Dependent samples</a:t>
            </a:r>
            <a:endParaRPr lang="en-US" sz="1013" dirty="0"/>
          </a:p>
        </p:txBody>
      </p:sp>
      <p:pic>
        <p:nvPicPr>
          <p:cNvPr id="2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1625705"/>
            <a:ext cx="3429000" cy="24492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8650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Statistical Test Selection Flowchart</a:t>
            </a:r>
            <a:endParaRPr lang="en-US" sz="2025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8550" y="869951"/>
            <a:ext cx="4476750" cy="41770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85750" y="5386388"/>
            <a:ext cx="864393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This flowchart provides a high-level overview of the decision points for selecting the appropriate statistical test.</a:t>
            </a:r>
            <a:endParaRPr lang="en-US" sz="101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578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Two Independent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86439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between two unrelated groups?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285750" y="1243013"/>
            <a:ext cx="4114800" cy="39290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1385888"/>
            <a:ext cx="3900488" cy="342900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Parametric Option: Student's t-test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28625" y="1943100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571500" y="22074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Interval/Ratio data</a:t>
            </a:r>
            <a:endParaRPr lang="en-US" sz="1013" dirty="0"/>
          </a:p>
        </p:txBody>
      </p:sp>
      <p:sp>
        <p:nvSpPr>
          <p:cNvPr id="9" name="Text 6"/>
          <p:cNvSpPr/>
          <p:nvPr/>
        </p:nvSpPr>
        <p:spPr>
          <a:xfrm>
            <a:off x="571500" y="24360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Independence of observations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571500" y="26646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Normality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571500" y="28932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Homogeneity of variances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428625" y="3300413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428625" y="3564731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means of two independent groups.</a:t>
            </a:r>
            <a:endParaRPr lang="en-US" sz="1013" dirty="0"/>
          </a:p>
        </p:txBody>
      </p:sp>
      <p:sp>
        <p:nvSpPr>
          <p:cNvPr id="14" name="Shape 11"/>
          <p:cNvSpPr/>
          <p:nvPr/>
        </p:nvSpPr>
        <p:spPr>
          <a:xfrm>
            <a:off x="4743450" y="1243013"/>
            <a:ext cx="4114800" cy="39290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5" name="Text 12"/>
          <p:cNvSpPr/>
          <p:nvPr/>
        </p:nvSpPr>
        <p:spPr>
          <a:xfrm>
            <a:off x="4886325" y="1385888"/>
            <a:ext cx="3900488" cy="600075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Non-parametric Alternative: Mann-Whitney U test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4886325" y="2200275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4886325" y="2464594"/>
            <a:ext cx="390048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assumptions for t-test are violated (especially normality/homogeneity).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4886325" y="3028950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1013" dirty="0"/>
          </a:p>
        </p:txBody>
      </p:sp>
      <p:sp>
        <p:nvSpPr>
          <p:cNvPr id="19" name="Text 16"/>
          <p:cNvSpPr/>
          <p:nvPr/>
        </p:nvSpPr>
        <p:spPr>
          <a:xfrm>
            <a:off x="5029200" y="329326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Ordinal/Interval/Ratio data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5029200" y="352186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Independence of observations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4886325" y="3929063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Purpose:</a:t>
            </a:r>
            <a:endParaRPr lang="en-US" sz="1013" dirty="0"/>
          </a:p>
        </p:txBody>
      </p:sp>
      <p:sp>
        <p:nvSpPr>
          <p:cNvPr id="22" name="Text 19"/>
          <p:cNvSpPr/>
          <p:nvPr/>
        </p:nvSpPr>
        <p:spPr>
          <a:xfrm>
            <a:off x="4886325" y="4193381"/>
            <a:ext cx="390048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medians (or distributions) of two independent groups when data are not normal or are ordinal.</a:t>
            </a:r>
            <a:endParaRPr lang="en-US" sz="101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578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Two Dependent (Paired)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86439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between two related measurements?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285750" y="1243013"/>
            <a:ext cx="4114800" cy="39290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1385888"/>
            <a:ext cx="3900488" cy="342900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Parametric Option: Paired t-test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28625" y="1943100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571500" y="22074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Interval/Ratio data</a:t>
            </a:r>
            <a:endParaRPr lang="en-US" sz="1013" dirty="0"/>
          </a:p>
        </p:txBody>
      </p:sp>
      <p:sp>
        <p:nvSpPr>
          <p:cNvPr id="9" name="Text 6"/>
          <p:cNvSpPr/>
          <p:nvPr/>
        </p:nvSpPr>
        <p:spPr>
          <a:xfrm>
            <a:off x="571500" y="24360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Independence of pairs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571500" y="26646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Normality of the differences between pairs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428625" y="3071813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428625" y="3336131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means of two paired samples.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428625" y="3636169"/>
            <a:ext cx="39004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Examples: Pre/post measurements, matched pairs, repeated measures on same subjects</a:t>
            </a:r>
            <a:endParaRPr lang="en-US" sz="900" dirty="0"/>
          </a:p>
        </p:txBody>
      </p:sp>
      <p:sp>
        <p:nvSpPr>
          <p:cNvPr id="14" name="Shape 11"/>
          <p:cNvSpPr/>
          <p:nvPr/>
        </p:nvSpPr>
        <p:spPr>
          <a:xfrm>
            <a:off x="4743450" y="1243013"/>
            <a:ext cx="4114800" cy="39290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5" name="Text 12"/>
          <p:cNvSpPr/>
          <p:nvPr/>
        </p:nvSpPr>
        <p:spPr>
          <a:xfrm>
            <a:off x="4886325" y="1385888"/>
            <a:ext cx="3900488" cy="600075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Non-parametric Alternative: Wilcoxon signed-rank test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4886325" y="2200275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4886325" y="2464594"/>
            <a:ext cx="390048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assumptions for paired t-test are violated (especially normality of differences).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4886325" y="3028950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1013" dirty="0"/>
          </a:p>
        </p:txBody>
      </p:sp>
      <p:sp>
        <p:nvSpPr>
          <p:cNvPr id="19" name="Text 16"/>
          <p:cNvSpPr/>
          <p:nvPr/>
        </p:nvSpPr>
        <p:spPr>
          <a:xfrm>
            <a:off x="5029200" y="329326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Ordinal/Interval/Ratio data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5029200" y="352186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Independence of pairs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4886325" y="3929063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Purpose:</a:t>
            </a:r>
            <a:endParaRPr lang="en-US" sz="1013" dirty="0"/>
          </a:p>
        </p:txBody>
      </p:sp>
      <p:sp>
        <p:nvSpPr>
          <p:cNvPr id="22" name="Text 19"/>
          <p:cNvSpPr/>
          <p:nvPr/>
        </p:nvSpPr>
        <p:spPr>
          <a:xfrm>
            <a:off x="4886325" y="4193381"/>
            <a:ext cx="390048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medians (or distributions) of two paired samples when data are not normal or are ordinal.</a:t>
            </a:r>
            <a:endParaRPr lang="en-US" sz="1013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578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Three or More Independent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86439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among three or more unrelated groups?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285750" y="1243013"/>
            <a:ext cx="4114800" cy="39290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1385888"/>
            <a:ext cx="3900488" cy="342900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Parametric Option: One-way ANOVA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28625" y="1943100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571500" y="22074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Interval/Ratio data</a:t>
            </a:r>
            <a:endParaRPr lang="en-US" sz="1013" dirty="0"/>
          </a:p>
        </p:txBody>
      </p:sp>
      <p:sp>
        <p:nvSpPr>
          <p:cNvPr id="9" name="Text 6"/>
          <p:cNvSpPr/>
          <p:nvPr/>
        </p:nvSpPr>
        <p:spPr>
          <a:xfrm>
            <a:off x="571500" y="24360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Independence of observations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571500" y="26646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Normality within groups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571500" y="289321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Homogeneity of variances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428625" y="3300413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428625" y="3564731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means of three or more independent groups.</a:t>
            </a:r>
            <a:endParaRPr lang="en-US" sz="1013" dirty="0"/>
          </a:p>
        </p:txBody>
      </p:sp>
      <p:sp>
        <p:nvSpPr>
          <p:cNvPr id="14" name="Shape 11"/>
          <p:cNvSpPr/>
          <p:nvPr/>
        </p:nvSpPr>
        <p:spPr>
          <a:xfrm>
            <a:off x="428625" y="3936206"/>
            <a:ext cx="3829050" cy="485775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15" name="Shape 12"/>
          <p:cNvSpPr/>
          <p:nvPr/>
        </p:nvSpPr>
        <p:spPr>
          <a:xfrm>
            <a:off x="428625" y="3936206"/>
            <a:ext cx="21431" cy="48577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6" name="Text 13"/>
          <p:cNvSpPr/>
          <p:nvPr/>
        </p:nvSpPr>
        <p:spPr>
          <a:xfrm>
            <a:off x="428625" y="3936206"/>
            <a:ext cx="3900488" cy="48577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Note: If ANOVA shows significance, post-hoc tests (e.g., Tukey's HSD) are needed to determine which specific groups differ.</a:t>
            </a:r>
            <a:endParaRPr lang="en-US" sz="900" dirty="0"/>
          </a:p>
        </p:txBody>
      </p:sp>
      <p:sp>
        <p:nvSpPr>
          <p:cNvPr id="17" name="Shape 14"/>
          <p:cNvSpPr/>
          <p:nvPr/>
        </p:nvSpPr>
        <p:spPr>
          <a:xfrm>
            <a:off x="4743450" y="1243013"/>
            <a:ext cx="4114800" cy="39290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Text 15"/>
          <p:cNvSpPr/>
          <p:nvPr/>
        </p:nvSpPr>
        <p:spPr>
          <a:xfrm>
            <a:off x="4886325" y="1385888"/>
            <a:ext cx="3900488" cy="600075"/>
          </a:xfrm>
          <a:prstGeom prst="rect">
            <a:avLst/>
          </a:prstGeom>
          <a:noFill/>
          <a:ln/>
        </p:spPr>
        <p:txBody>
          <a:bodyPr wrap="square" lIns="0" tIns="0" rIns="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Non-parametric Alternative: Kruskal-Wallis H test</a:t>
            </a:r>
            <a:endParaRPr lang="en-US" sz="1350" dirty="0"/>
          </a:p>
        </p:txBody>
      </p:sp>
      <p:sp>
        <p:nvSpPr>
          <p:cNvPr id="19" name="Text 16"/>
          <p:cNvSpPr/>
          <p:nvPr/>
        </p:nvSpPr>
        <p:spPr>
          <a:xfrm>
            <a:off x="4886325" y="2200275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4886325" y="2464594"/>
            <a:ext cx="390048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assumptions for ANOVA are violated (especially normality/homogeneity).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4886325" y="3028950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1013" dirty="0"/>
          </a:p>
        </p:txBody>
      </p:sp>
      <p:sp>
        <p:nvSpPr>
          <p:cNvPr id="22" name="Text 19"/>
          <p:cNvSpPr/>
          <p:nvPr/>
        </p:nvSpPr>
        <p:spPr>
          <a:xfrm>
            <a:off x="5029200" y="329326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Ordinal/Interval/Ratio data</a:t>
            </a:r>
            <a:endParaRPr lang="en-US" sz="1013" dirty="0"/>
          </a:p>
        </p:txBody>
      </p:sp>
      <p:sp>
        <p:nvSpPr>
          <p:cNvPr id="23" name="Text 20"/>
          <p:cNvSpPr/>
          <p:nvPr/>
        </p:nvSpPr>
        <p:spPr>
          <a:xfrm>
            <a:off x="5029200" y="3521869"/>
            <a:ext cx="375761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Independence of observations</a:t>
            </a:r>
            <a:endParaRPr lang="en-US" sz="1013" dirty="0"/>
          </a:p>
        </p:txBody>
      </p:sp>
      <p:sp>
        <p:nvSpPr>
          <p:cNvPr id="24" name="Text 21"/>
          <p:cNvSpPr/>
          <p:nvPr/>
        </p:nvSpPr>
        <p:spPr>
          <a:xfrm>
            <a:off x="4886325" y="3929063"/>
            <a:ext cx="390048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Purpose:</a:t>
            </a:r>
            <a:endParaRPr lang="en-US" sz="1013" dirty="0"/>
          </a:p>
        </p:txBody>
      </p:sp>
      <p:sp>
        <p:nvSpPr>
          <p:cNvPr id="25" name="Text 22"/>
          <p:cNvSpPr/>
          <p:nvPr/>
        </p:nvSpPr>
        <p:spPr>
          <a:xfrm>
            <a:off x="4886325" y="4193381"/>
            <a:ext cx="390048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medians (or distributions) of three or more independent groups when data are not normal or are ordinal.</a:t>
            </a:r>
            <a:endParaRPr lang="en-US" sz="101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863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Three or More Dependent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86439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across three or more related measurements?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285750" y="1171574"/>
            <a:ext cx="4114800" cy="315753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392906" y="1278731"/>
            <a:ext cx="3971925" cy="307181"/>
          </a:xfrm>
          <a:prstGeom prst="rect">
            <a:avLst/>
          </a:prstGeom>
          <a:noFill/>
          <a:ln/>
        </p:spPr>
        <p:txBody>
          <a:bodyPr wrap="square" lIns="0" tIns="0" rIns="0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Parametric Option: Repeated Measures ANOVA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392906" y="1728788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900" dirty="0"/>
          </a:p>
        </p:txBody>
      </p:sp>
      <p:sp>
        <p:nvSpPr>
          <p:cNvPr id="8" name="Text 5"/>
          <p:cNvSpPr/>
          <p:nvPr/>
        </p:nvSpPr>
        <p:spPr>
          <a:xfrm>
            <a:off x="535781" y="1935956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Interval/Ratio data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535781" y="2135981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Independence of subjects</a:t>
            </a:r>
            <a:endParaRPr lang="en-US" sz="900" dirty="0"/>
          </a:p>
        </p:txBody>
      </p:sp>
      <p:sp>
        <p:nvSpPr>
          <p:cNvPr id="10" name="Text 7"/>
          <p:cNvSpPr/>
          <p:nvPr/>
        </p:nvSpPr>
        <p:spPr>
          <a:xfrm>
            <a:off x="535781" y="2336006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Normality of differences</a:t>
            </a:r>
            <a:endParaRPr lang="en-US" sz="900" dirty="0"/>
          </a:p>
        </p:txBody>
      </p:sp>
      <p:sp>
        <p:nvSpPr>
          <p:cNvPr id="11" name="Text 8"/>
          <p:cNvSpPr/>
          <p:nvPr/>
        </p:nvSpPr>
        <p:spPr>
          <a:xfrm>
            <a:off x="535781" y="2536031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Sphericity</a:t>
            </a:r>
            <a:endParaRPr lang="en-US" sz="900" dirty="0"/>
          </a:p>
        </p:txBody>
      </p:sp>
      <p:sp>
        <p:nvSpPr>
          <p:cNvPr id="12" name="Text 9"/>
          <p:cNvSpPr/>
          <p:nvPr/>
        </p:nvSpPr>
        <p:spPr>
          <a:xfrm>
            <a:off x="392906" y="2864644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900" dirty="0"/>
          </a:p>
        </p:txBody>
      </p:sp>
      <p:sp>
        <p:nvSpPr>
          <p:cNvPr id="13" name="Text 10"/>
          <p:cNvSpPr/>
          <p:nvPr/>
        </p:nvSpPr>
        <p:spPr>
          <a:xfrm>
            <a:off x="392906" y="3071813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means across three or more related samples.</a:t>
            </a:r>
            <a:endParaRPr lang="en-US" sz="900" dirty="0"/>
          </a:p>
        </p:txBody>
      </p:sp>
      <p:sp>
        <p:nvSpPr>
          <p:cNvPr id="14" name="Shape 11"/>
          <p:cNvSpPr/>
          <p:nvPr/>
        </p:nvSpPr>
        <p:spPr>
          <a:xfrm>
            <a:off x="4743450" y="1171575"/>
            <a:ext cx="4114800" cy="315753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5" name="Text 12"/>
          <p:cNvSpPr/>
          <p:nvPr/>
        </p:nvSpPr>
        <p:spPr>
          <a:xfrm>
            <a:off x="4850606" y="1278731"/>
            <a:ext cx="3971925" cy="307181"/>
          </a:xfrm>
          <a:prstGeom prst="rect">
            <a:avLst/>
          </a:prstGeom>
          <a:noFill/>
          <a:ln/>
        </p:spPr>
        <p:txBody>
          <a:bodyPr wrap="square" lIns="0" tIns="0" rIns="0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Non-parametric Alternative: Friedman test</a:t>
            </a:r>
            <a:endParaRPr lang="en-US" sz="1238" dirty="0"/>
          </a:p>
        </p:txBody>
      </p:sp>
      <p:sp>
        <p:nvSpPr>
          <p:cNvPr id="16" name="Text 13"/>
          <p:cNvSpPr/>
          <p:nvPr/>
        </p:nvSpPr>
        <p:spPr>
          <a:xfrm>
            <a:off x="4850606" y="1728788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900" dirty="0"/>
          </a:p>
        </p:txBody>
      </p:sp>
      <p:sp>
        <p:nvSpPr>
          <p:cNvPr id="17" name="Text 14"/>
          <p:cNvSpPr/>
          <p:nvPr/>
        </p:nvSpPr>
        <p:spPr>
          <a:xfrm>
            <a:off x="4850606" y="1935956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assumptions for Repeated Measures ANOVA are violated.</a:t>
            </a:r>
            <a:endParaRPr lang="en-US" sz="900" dirty="0"/>
          </a:p>
        </p:txBody>
      </p:sp>
      <p:sp>
        <p:nvSpPr>
          <p:cNvPr id="18" name="Text 15"/>
          <p:cNvSpPr/>
          <p:nvPr/>
        </p:nvSpPr>
        <p:spPr>
          <a:xfrm>
            <a:off x="4850606" y="2235994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900" dirty="0"/>
          </a:p>
        </p:txBody>
      </p:sp>
      <p:sp>
        <p:nvSpPr>
          <p:cNvPr id="19" name="Text 16"/>
          <p:cNvSpPr/>
          <p:nvPr/>
        </p:nvSpPr>
        <p:spPr>
          <a:xfrm>
            <a:off x="4993481" y="2443163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Ordinal/Interval/Ratio data</a:t>
            </a:r>
            <a:endParaRPr lang="en-US" sz="900" dirty="0"/>
          </a:p>
        </p:txBody>
      </p:sp>
      <p:sp>
        <p:nvSpPr>
          <p:cNvPr id="20" name="Text 17"/>
          <p:cNvSpPr/>
          <p:nvPr/>
        </p:nvSpPr>
        <p:spPr>
          <a:xfrm>
            <a:off x="4993481" y="2643188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Independence of subjects</a:t>
            </a:r>
            <a:endParaRPr lang="en-US" sz="900" dirty="0"/>
          </a:p>
        </p:txBody>
      </p:sp>
      <p:sp>
        <p:nvSpPr>
          <p:cNvPr id="21" name="Text 18"/>
          <p:cNvSpPr/>
          <p:nvPr/>
        </p:nvSpPr>
        <p:spPr>
          <a:xfrm>
            <a:off x="4850606" y="2971800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Purpose:</a:t>
            </a:r>
            <a:endParaRPr lang="en-US" sz="900" dirty="0"/>
          </a:p>
        </p:txBody>
      </p:sp>
      <p:sp>
        <p:nvSpPr>
          <p:cNvPr id="22" name="Text 19"/>
          <p:cNvSpPr/>
          <p:nvPr/>
        </p:nvSpPr>
        <p:spPr>
          <a:xfrm>
            <a:off x="4850606" y="3178969"/>
            <a:ext cx="39719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medians across three or more related samples when data are not normal.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007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Analyzing Categorical Data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8643938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Are observed frequencies/proportions different from expected, or is there an association between categorical variables?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285750" y="1457325"/>
            <a:ext cx="4186238" cy="285750"/>
          </a:xfrm>
          <a:prstGeom prst="rect">
            <a:avLst/>
          </a:prstGeom>
          <a:noFill/>
          <a:ln/>
        </p:spPr>
        <p:txBody>
          <a:bodyPr wrap="square" lIns="0" tIns="0" rIns="0" bIns="42545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 Independent Categorical Data</a:t>
            </a:r>
            <a:endParaRPr lang="en-US" sz="1238" dirty="0"/>
          </a:p>
        </p:txBody>
      </p:sp>
      <p:sp>
        <p:nvSpPr>
          <p:cNvPr id="6" name="Shape 3"/>
          <p:cNvSpPr/>
          <p:nvPr/>
        </p:nvSpPr>
        <p:spPr>
          <a:xfrm>
            <a:off x="285750" y="1850231"/>
            <a:ext cx="4114800" cy="17573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Text 4"/>
          <p:cNvSpPr/>
          <p:nvPr/>
        </p:nvSpPr>
        <p:spPr>
          <a:xfrm>
            <a:off x="392906" y="1957388"/>
            <a:ext cx="3971925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Chi-square test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392906" y="2243138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535781" y="2450306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Independent observations</a:t>
            </a:r>
            <a:endParaRPr lang="en-US" sz="900" dirty="0"/>
          </a:p>
        </p:txBody>
      </p:sp>
      <p:sp>
        <p:nvSpPr>
          <p:cNvPr id="10" name="Text 7"/>
          <p:cNvSpPr/>
          <p:nvPr/>
        </p:nvSpPr>
        <p:spPr>
          <a:xfrm>
            <a:off x="535781" y="2650331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Expected cell counts &gt; 5 (or a reasonable proportion)</a:t>
            </a:r>
            <a:endParaRPr lang="en-US" sz="900" dirty="0"/>
          </a:p>
        </p:txBody>
      </p:sp>
      <p:sp>
        <p:nvSpPr>
          <p:cNvPr id="11" name="Text 8"/>
          <p:cNvSpPr/>
          <p:nvPr/>
        </p:nvSpPr>
        <p:spPr>
          <a:xfrm>
            <a:off x="392906" y="2893219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900" dirty="0"/>
          </a:p>
        </p:txBody>
      </p:sp>
      <p:sp>
        <p:nvSpPr>
          <p:cNvPr id="12" name="Text 9"/>
          <p:cNvSpPr/>
          <p:nvPr/>
        </p:nvSpPr>
        <p:spPr>
          <a:xfrm>
            <a:off x="392906" y="3100388"/>
            <a:ext cx="39719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Testing association between two categorical variables, or goodness-of-fit for one categorical variable.</a:t>
            </a:r>
            <a:endParaRPr lang="en-US" sz="900" dirty="0"/>
          </a:p>
        </p:txBody>
      </p:sp>
      <p:sp>
        <p:nvSpPr>
          <p:cNvPr id="13" name="Shape 10"/>
          <p:cNvSpPr/>
          <p:nvPr/>
        </p:nvSpPr>
        <p:spPr>
          <a:xfrm>
            <a:off x="285750" y="3714750"/>
            <a:ext cx="4114800" cy="15573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4" name="Text 11"/>
          <p:cNvSpPr/>
          <p:nvPr/>
        </p:nvSpPr>
        <p:spPr>
          <a:xfrm>
            <a:off x="392906" y="3821906"/>
            <a:ext cx="3971925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Fisher's exact test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392906" y="4107656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900" dirty="0"/>
          </a:p>
        </p:txBody>
      </p:sp>
      <p:sp>
        <p:nvSpPr>
          <p:cNvPr id="16" name="Text 13"/>
          <p:cNvSpPr/>
          <p:nvPr/>
        </p:nvSpPr>
        <p:spPr>
          <a:xfrm>
            <a:off x="535781" y="4314825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Independent observations</a:t>
            </a:r>
            <a:endParaRPr lang="en-US" sz="900" dirty="0"/>
          </a:p>
        </p:txBody>
      </p:sp>
      <p:sp>
        <p:nvSpPr>
          <p:cNvPr id="17" name="Text 14"/>
          <p:cNvSpPr/>
          <p:nvPr/>
        </p:nvSpPr>
        <p:spPr>
          <a:xfrm>
            <a:off x="392906" y="4557713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900" dirty="0"/>
          </a:p>
        </p:txBody>
      </p:sp>
      <p:sp>
        <p:nvSpPr>
          <p:cNvPr id="18" name="Text 15"/>
          <p:cNvSpPr/>
          <p:nvPr/>
        </p:nvSpPr>
        <p:spPr>
          <a:xfrm>
            <a:off x="392906" y="4764881"/>
            <a:ext cx="39719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Preferred over Chi-square when expected cell counts are very low (especially in 2x2 tables).</a:t>
            </a:r>
            <a:endParaRPr lang="en-US" sz="900" dirty="0"/>
          </a:p>
        </p:txBody>
      </p:sp>
      <p:sp>
        <p:nvSpPr>
          <p:cNvPr id="19" name="Text 16"/>
          <p:cNvSpPr/>
          <p:nvPr/>
        </p:nvSpPr>
        <p:spPr>
          <a:xfrm>
            <a:off x="4743450" y="1457325"/>
            <a:ext cx="4186238" cy="285750"/>
          </a:xfrm>
          <a:prstGeom prst="rect">
            <a:avLst/>
          </a:prstGeom>
          <a:noFill/>
          <a:ln/>
        </p:spPr>
        <p:txBody>
          <a:bodyPr wrap="square" lIns="0" tIns="0" rIns="0" bIns="42545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 Dependent Categorical Data</a:t>
            </a:r>
            <a:endParaRPr lang="en-US" sz="1238" dirty="0"/>
          </a:p>
        </p:txBody>
      </p:sp>
      <p:sp>
        <p:nvSpPr>
          <p:cNvPr id="20" name="Shape 17"/>
          <p:cNvSpPr/>
          <p:nvPr/>
        </p:nvSpPr>
        <p:spPr>
          <a:xfrm>
            <a:off x="4743450" y="1850230"/>
            <a:ext cx="4114800" cy="24288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Text 18"/>
          <p:cNvSpPr/>
          <p:nvPr/>
        </p:nvSpPr>
        <p:spPr>
          <a:xfrm>
            <a:off x="4850606" y="1957388"/>
            <a:ext cx="3971925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McNemar's test</a:t>
            </a:r>
            <a:endParaRPr lang="en-US" sz="1125" dirty="0"/>
          </a:p>
        </p:txBody>
      </p:sp>
      <p:sp>
        <p:nvSpPr>
          <p:cNvPr id="22" name="Text 19"/>
          <p:cNvSpPr/>
          <p:nvPr/>
        </p:nvSpPr>
        <p:spPr>
          <a:xfrm>
            <a:off x="4850606" y="2243138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Assumptions:</a:t>
            </a:r>
            <a:endParaRPr lang="en-US" sz="900" dirty="0"/>
          </a:p>
        </p:txBody>
      </p:sp>
      <p:sp>
        <p:nvSpPr>
          <p:cNvPr id="23" name="Text 20"/>
          <p:cNvSpPr/>
          <p:nvPr/>
        </p:nvSpPr>
        <p:spPr>
          <a:xfrm>
            <a:off x="4993481" y="2450306"/>
            <a:ext cx="38290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Paired nominal data</a:t>
            </a:r>
            <a:endParaRPr lang="en-US" sz="900" dirty="0"/>
          </a:p>
        </p:txBody>
      </p:sp>
      <p:sp>
        <p:nvSpPr>
          <p:cNvPr id="24" name="Text 21"/>
          <p:cNvSpPr/>
          <p:nvPr/>
        </p:nvSpPr>
        <p:spPr>
          <a:xfrm>
            <a:off x="4850606" y="2693194"/>
            <a:ext cx="39719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When to Use: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4850606" y="2900363"/>
            <a:ext cx="397192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proportions in paired samples (e.g., before/after intervention on a binary outcome).</a:t>
            </a:r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Before You Run the Test: Data Exploration is Key!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86439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Proper exploration helps ensure your test selection is appropriate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285750" y="1243013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19" y="1335881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0094" y="1243013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Visualizing Data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750094" y="1493044"/>
            <a:ext cx="43219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histograms, box plots, and scatter plots to understand your data's distribution and relationships.</a:t>
            </a:r>
            <a:endParaRPr lang="en-US" sz="900" dirty="0"/>
          </a:p>
        </p:txBody>
      </p:sp>
      <p:sp>
        <p:nvSpPr>
          <p:cNvPr id="9" name="Shape 5"/>
          <p:cNvSpPr/>
          <p:nvPr/>
        </p:nvSpPr>
        <p:spPr>
          <a:xfrm>
            <a:off x="285750" y="2014538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9" y="2107406"/>
            <a:ext cx="171450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50094" y="2014538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Checking for Outliers</a:t>
            </a:r>
            <a:endParaRPr lang="en-US" sz="1125" dirty="0"/>
          </a:p>
        </p:txBody>
      </p:sp>
      <p:sp>
        <p:nvSpPr>
          <p:cNvPr id="12" name="Text 7"/>
          <p:cNvSpPr/>
          <p:nvPr/>
        </p:nvSpPr>
        <p:spPr>
          <a:xfrm>
            <a:off x="750094" y="2264569"/>
            <a:ext cx="432196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Identify and decide how to handle extreme values that may influence your results.</a:t>
            </a:r>
            <a:endParaRPr lang="en-US" sz="900" dirty="0"/>
          </a:p>
        </p:txBody>
      </p:sp>
      <p:sp>
        <p:nvSpPr>
          <p:cNvPr id="13" name="Shape 8"/>
          <p:cNvSpPr/>
          <p:nvPr/>
        </p:nvSpPr>
        <p:spPr>
          <a:xfrm>
            <a:off x="285750" y="2614613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14" name="Text 9"/>
          <p:cNvSpPr/>
          <p:nvPr/>
        </p:nvSpPr>
        <p:spPr>
          <a:xfrm>
            <a:off x="750094" y="2614613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Assessing Normality</a:t>
            </a:r>
            <a:endParaRPr lang="en-US" sz="1125" dirty="0"/>
          </a:p>
        </p:txBody>
      </p:sp>
      <p:sp>
        <p:nvSpPr>
          <p:cNvPr id="15" name="Text 10"/>
          <p:cNvSpPr/>
          <p:nvPr/>
        </p:nvSpPr>
        <p:spPr>
          <a:xfrm>
            <a:off x="750094" y="2864644"/>
            <a:ext cx="43219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Q-Q plots and Shapiro-Wilk test to check if your data follows a normal distribution.</a:t>
            </a:r>
            <a:endParaRPr lang="en-US" sz="900" dirty="0"/>
          </a:p>
        </p:txBody>
      </p:sp>
      <p:sp>
        <p:nvSpPr>
          <p:cNvPr id="16" name="Shape 11"/>
          <p:cNvSpPr/>
          <p:nvPr/>
        </p:nvSpPr>
        <p:spPr>
          <a:xfrm>
            <a:off x="285750" y="3386138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88" y="3479006"/>
            <a:ext cx="214313" cy="17145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50094" y="3386138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Assessing Homogeneity of Variances</a:t>
            </a:r>
            <a:endParaRPr lang="en-US" sz="1125" dirty="0"/>
          </a:p>
        </p:txBody>
      </p:sp>
      <p:sp>
        <p:nvSpPr>
          <p:cNvPr id="19" name="Text 13"/>
          <p:cNvSpPr/>
          <p:nvPr/>
        </p:nvSpPr>
        <p:spPr>
          <a:xfrm>
            <a:off x="750094" y="3636169"/>
            <a:ext cx="432196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Levene's test to check if different groups have similar variances.</a:t>
            </a:r>
            <a:endParaRPr lang="en-US" sz="900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250" y="1359377"/>
            <a:ext cx="3429000" cy="2624742"/>
          </a:xfrm>
          <a:prstGeom prst="rect">
            <a:avLst/>
          </a:prstGeom>
        </p:spPr>
      </p:pic>
      <p:sp>
        <p:nvSpPr>
          <p:cNvPr id="21" name="Shape 14"/>
          <p:cNvSpPr/>
          <p:nvPr/>
        </p:nvSpPr>
        <p:spPr>
          <a:xfrm>
            <a:off x="5429250" y="4243388"/>
            <a:ext cx="3429000" cy="600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Text 15"/>
          <p:cNvSpPr/>
          <p:nvPr/>
        </p:nvSpPr>
        <p:spPr>
          <a:xfrm>
            <a:off x="5429250" y="4243388"/>
            <a:ext cx="3500438" cy="600075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Visual inspection is often more informative than relying solely on statistical tests for assumptions!</a:t>
            </a:r>
            <a:endParaRPr lang="en-US" sz="101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931</Words>
  <Application>Microsoft Office PowerPoint</Application>
  <PresentationFormat>On-screen Show (16:9)</PresentationFormat>
  <Paragraphs>155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Nasim Reza</cp:lastModifiedBy>
  <cp:revision>3</cp:revision>
  <dcterms:created xsi:type="dcterms:W3CDTF">2025-06-23T04:05:07Z</dcterms:created>
  <dcterms:modified xsi:type="dcterms:W3CDTF">2025-06-23T04:16:54Z</dcterms:modified>
</cp:coreProperties>
</file>