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3" r:id="rId4"/>
    <p:sldId id="265" r:id="rId5"/>
    <p:sldId id="268" r:id="rId6"/>
    <p:sldId id="270" r:id="rId7"/>
    <p:sldId id="272" r:id="rId8"/>
    <p:sldId id="278" r:id="rId9"/>
    <p:sldId id="260" r:id="rId10"/>
    <p:sldId id="277" r:id="rId11"/>
    <p:sldId id="261" r:id="rId12"/>
    <p:sldId id="279" r:id="rId13"/>
    <p:sldId id="262" r:id="rId14"/>
    <p:sldId id="276" r:id="rId15"/>
    <p:sldId id="263" r:id="rId16"/>
    <p:sldId id="275" r:id="rId17"/>
    <p:sldId id="264" r:id="rId18"/>
    <p:sldId id="266" r:id="rId19"/>
    <p:sldId id="267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B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6374" autoAdjust="0"/>
  </p:normalViewPr>
  <p:slideViewPr>
    <p:cSldViewPr snapToGrid="0" snapToObjects="1">
      <p:cViewPr varScale="1">
        <p:scale>
          <a:sx n="115" d="100"/>
          <a:sy n="115" d="100"/>
        </p:scale>
        <p:origin x="13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6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একজন কার্ডিওলজিস্টের কাছে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ECG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মেশিন, স্টেথোস্কোপ, ব্লাড প্রেসার মনিটর—সবই আছে। তিনি যদি বুকের ব্যথার কারণ জানতে স্টেথোস্কোপের বদলে শুধু ব্লাড প্রেসার মাপেন, তাহলে তিনি হয়তো একটি হার্ট অ্যাটাক মিস করে যাবেন।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test-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ক্ষেত্রেও ঠিক তাই। ভুল টেস্ট বেছে নেওয়ার অর্থ হলো: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আমরা হয়তো দুটি গ্রুপের মধ্যে একটি বাস্তব পার্থক্য খুঁজে পেতে ব্যর্থ হব, যা একটি কার্যকরী ওষুধকে বাতিল করে দিতে পারে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II 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অথবা, আমরা হয়তো এমন একটি পার্থক্য খুঁজে পাব যা আসলে নেই, যা একটি অকার্যকর বা এমনকি ক্ষতিকর ওষুধকে অনুমোদন পাইয়ে দিতে পারে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এলাকায় ফাস্ট ফুড খাওয়ার প্রবণতা কমাতে একটি সচেতনতামূলক ক্যাম্পেইন চালানো হলো। আমরা ক্যাম্পেইন শুরু হওয়ার </a:t>
            </a:r>
            <a:r>
              <a:rPr lang="as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আগে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৫০ জন অংশগ্রহণকারীর সাপ্তাহিক ফাস্ট ফুড খাওয়ার পরিমাণ (টাকায়) রেকর্ড করলাম এবং ক্যাম্পেইন শেষ হওয়ার ৩ মাস </a:t>
            </a:r>
            <a:r>
              <a:rPr lang="as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পরে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ঠিক একই ৫০ জন ব্যক্তির কাছ থেকে আবার ডেটা নিলাম।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'আগের' এবং 'পরের' ডেটা কি স্বাধীন?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না। প্রতিটি 'পরের' ডেটা পয়েন্ট একটি নির্দিষ্ট 'আগের' ডেটা পয়েন্টের সাথে জোড়া বাঁধা, কারণ দুটোই একই ব্যক্তির কাছ থেকে এসেছে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Pre-test/Post-test Design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 data Interval/Ratio?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হ্যাঁ। টাকায় পরিমাপ করা ব্যয়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normal?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independent test-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সাথে সবচেয়ে বড় এবং সূক্ষ্ম পার্থক্যটি রয়েছে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= (Before Score) - (After Score)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একাধিক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করি না?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প্রধান কারণ হলো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Family-wise Error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 Inflation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।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আমরা যদি প্রতিটি টেস্টের জন্য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 level (alpha)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০.০৫ ধরি, তাহলে তিনটি টেস্ট চালালে একটিও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 (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অর্থাৎ, ভুলবশত পার্থক্য খুঁজে পাওয়া) করার সম্ভাবনা বেড়ে প্রায় ১৪% হয়ে যায়। যত বেশি গ্রুপের তুলনা করা হবে, এই ঝুঁকি তত বাড়তে থাকবে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ডায়াবেটিস রোগীদের রক্তে শর্করার মাত্রা নিয়ন্ত্রণের জন্য তিনটি ভিন্ন জীবনযাত্রা পদ্ধতির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intervention)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কার্যকারিতা তুলনা করছি: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1: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শুধুমাত্র ডায়েট কন্ট্রোল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 Only)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2: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ডায়েট এবং শারীরিক ব্যায়াম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 + Exercise)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3: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কন্ট্রোল গ্রুপ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 Care -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কোনো নতুন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intervention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নেই)</a:t>
            </a:r>
            <a:b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১২ সপ্তাহ পর, আমরা সবার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HbA1c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লেভেলের পরিবর্তন পরিমাপ করলাম।</a:t>
            </a:r>
          </a:p>
          <a:p>
            <a:endParaRPr lang="en-IN" dirty="0"/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তিনটি গ্রুপের প্রতিটির ডেটা কি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Distribution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অনুসরণ করে?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তিনটি গ্রুপের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 Only,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Diet+Exercise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Usual Care) HbA1c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পরিবর্তনের ডেটাকে আলাদাভাবে পরীক্ষা করতে হবে।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ANOVA-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একটি সুবিধা হলো এটি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normality-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র ছোটখাটো বিচ্যুতিতে বেশ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 সহনশীল, বিশেষ করে যদি গ্রুপের আকারগুলো প্রায় সমান হয়।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dependent variable should be </a:t>
            </a:r>
            <a:r>
              <a:rPr lang="en-US" b="1" dirty="0"/>
              <a:t>approximately normally distributed within each group</a:t>
            </a:r>
            <a:r>
              <a:rPr lang="en-US" dirty="0"/>
              <a:t>.</a:t>
            </a:r>
          </a:p>
          <a:p>
            <a:r>
              <a:rPr lang="en-US" dirty="0"/>
              <a:t>For small samples, normality is crucial; for large samples, ANOVA is fairly robust due to the </a:t>
            </a:r>
            <a:r>
              <a:rPr lang="en-US" b="1" dirty="0"/>
              <a:t>Central Limit Theorem</a:t>
            </a:r>
            <a:r>
              <a:rPr lang="en-US" dirty="0"/>
              <a:t>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স্ট্রোক থেকে সেরে ওঠা রোগীদের ভারসাম্য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উন্নত করার জন্য একটি নতুন থেরাপি দেওয়া হচ্ছে। আমরা রোগীদের ভারসাম্য একটি নির্দিষ্ট স্কেলে পরিমাপ করলাম: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1: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থেরাপি শুরু করার আগে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2: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থেরাপির ৪ সপ্তাহ পর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3: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থেরাপির ৮ সপ্তাহ পর</a:t>
            </a:r>
            <a:b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এখানে তিনটি পরিমাপই একই রোগীদের কাছ থেকে নেওয়া, তাই ডেটা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।</a:t>
            </a:r>
          </a:p>
          <a:p>
            <a:r>
              <a:rPr lang="en-IN" dirty="0"/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Repeated Measures ANOVA-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ক্ষেত্রে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normality-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র শর্তটি কিছুটা জটিল। এখানে প্রতিটি সময়ের ডেটা আলাদাভাবে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হওয়ার চেয়ে বেশি গুরুত্বপূর্ণ হলো বিভিন্ন সময়ের পরিমাপের মধ্যেকার পার্থক্যের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(residuals) normal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হওয়া।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Sphericity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ধারণাটি হলো, পরিমাপের বিভিন্ন জোড়ার মধ্যেকার পার্থক্যের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প্রায় সমান হতে হবে। আমাদের উদাহরণে, এর মানে হলো: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(Time 1 - Time 2) ≈ Variance (Time 2 - Time 3) ≈ Variance (Time 1 - Time 3)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ফলাফলের একটি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 সংশোধন করতে হবে। দুটি সাধারণ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হলো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Greenhouse-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Geisser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Huynh-Feldt correction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।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গুলো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statistic-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degrees of freedom-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কে সামঞ্জস্য করে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কে আরও রক্ষণশীল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conservative)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নির্ভরযোগ্য করে তোলে।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Post-hoc tests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যেমন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Bonferroni-corrected pairwise comparisons) 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dependent variable should be </a:t>
            </a:r>
            <a:r>
              <a:rPr lang="en-US" b="1" dirty="0"/>
              <a:t>approximately normally distributed at each time point/condition</a:t>
            </a:r>
            <a:r>
              <a:rPr lang="en-US" dirty="0"/>
              <a:t>.</a:t>
            </a:r>
          </a:p>
          <a:p>
            <a:r>
              <a:rPr lang="en-US" dirty="0"/>
              <a:t>The assumption mainly concerns the </a:t>
            </a:r>
            <a:r>
              <a:rPr lang="en-US" b="1" dirty="0"/>
              <a:t>distribution of the differences</a:t>
            </a:r>
            <a:r>
              <a:rPr lang="en-US" dirty="0"/>
              <a:t> between levels of the repeated factor.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of Independence: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দুটি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categorical variable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কি একে অপরের থেকে স্বাধীন, নাকি তাদের মধ্যে কোনো সম্পর্ক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association)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আছে?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of Goodness-of-fit: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পর্যবেক্ষণ করা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observed)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ডেটার অনুপাত কি কোনো নির্দিষ্ট তত্ত্ব বা পূর্বানুমানের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অনুপাতের সাথে মিলে যায়?</a:t>
            </a:r>
          </a:p>
          <a:p>
            <a:r>
              <a:rPr lang="en-IN" dirty="0"/>
              <a:t> 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নতুন ফ্লু ভ্যাকসিনের সাথে ফ্লুতে আক্রান্ত হওয়ার কোনো সম্পর্ক আছে কি না। আমরা ৪০০ জনকে নিয়ে একটি গবেষণা করলাম: ২০০ জনকে ভ্যাকসিন দেওয়া হলো এবং ২০০ জনকে প্লেসবো দেওয়া হলো। শীতকালের শেষে আমরা দেখলাম কে ফ্লুতে আক্রান্ত হয়েছে আর কে হয়নি।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1 (Independent):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Group (Vaccinated / Placebo)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2 (Outcome):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Flu Status (Got Flu / Did Not Get Flu)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স্বাস্থ্য সচেতনতামূলক সেমিনারের আগে ও পরে একই ব্যক্তির ধূমপানের অভ্যাস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Smoker / Non-smoker)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পরিবর্তন হয়েছে কি না। এখানে প্রতিটি 'আগের' স্ট্যাটাস একটি 'পরের' স্ট্যাটাসের সাথে জোড়া বাঁধা। এটি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ডেটা।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'গোয়েন্দার টুলকিট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664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Nominal Data: 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শতকরা হার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Percentage)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 অনুপাত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বের করতে পারি। এর একমাত্র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Tendency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হলো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Data: 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এখানেও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বের করতে পারি। কিন্তু যেহেতু একটি ক্রম আছে, আমরা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ও (মাঝের মান) বের করতে পারি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 Data: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Mean, Median, Mode, Standard Deviation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সবই গণনা করতে পারি। কিন্তু অনুপাত বা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তৈরি করতে পারি না। যেমন, আমরা বলতে পারি না যে ৩০° সেলসিয়াস তাপমাত্রা ১৫° সেলসিয়াসের চেয়ে দ্বিগুণ গরম।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 Data: All Possible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7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দক্ষ সার্জন যেমন অপারেশনের আগে রোগীর এক্স-রে, এমআরআই এবং রক্ত পরীক্ষার রিপোর্টগুলো খুঁটিয়ে দেখেন, আমাদেরও তেমনি টেস্ট চালানোর আগে ডেটার একটি 'স্বাস্থ্য পরীক্ষা' বা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Exploration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করতে হবে।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Visualize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করলে আমরা এর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Distribution, Central Tendency, Spread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সম্ভাব্য সমস্যাগুলো এক নজরে দেখতে পাই।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 for Outliers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টি কি একটি ভুল যা সংশোধন করা প্রয়োজন?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Assessing Normality:  Shapiro-Wilk 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Kolmogorov-Smirnov 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গাণিতিকভাবে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normality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পরীক্ষা করে। একটি সতর্কতা আছে: খুব বড় ডেটাসেটে, সামান্য বিচ্যুতিও এই টেস্টগুলোতে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statistically significant (p &lt; 0.05)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হিসেবে দেখা যায়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Homoscedasticity: 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পাশাপাশি রাখা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 plot-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গুলো দেখে আমরা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সম্পর্কে একটি ধারণা পেতে পারি।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Levene's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কেন্দ্র কোথায়?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কতটা ছড়িয়ে আছে?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আকৃতি কেমন?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Distribution: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প্রায় ৬৮% ডেটা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±1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deviation-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মধ্যে থাকবে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Parametric 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পুরো ভিত্তিটাই এই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উপর দাঁড়িয়ে আছে।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Distribution: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ডেটার ক্ষেত্রে,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Tendency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পরিমাপ করার জন্য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প্রায়শই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চেয়ে বেশি নির্ভরযোগ্য, কারণ এটি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দ্বারা কম প্রভাবিত হয়।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ডেটার জন্য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Non-parametric 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করা শ্রেয়।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Bimodal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Multimodal Distribution: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সম্ভবত দুটি বা তার বেশি ভিন্ন ভিন্ন উপ-জনগোষ্ঠী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sub-population)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মিশে আছে, যাদের প্রত্যেকের নিজস্ব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আছে।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থাকতে পারে শিশুদের জন্য (০-১০ বছর) এবং আরেকটি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থাকতে পারে বয়স্কদের জন্য (৬০+ বছর)।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Observations: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মান অন্য কোনো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মানকে প্রভাবিত করে না বা তার সাথে সম্পর্কিত নয়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RCT: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randomization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মাধ্যমে গ্রুপ তৈরি হয়েছে, তাই দুটি গ্রুপ পরিসংখ্যানগতভাবে তুলনীয় এবং এক গ্রুপের রোগীর ফলাফল অন্য গ্রুপের রোগীর ফলাফল থেকে সম্পূর্ণ স্বাধীন।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Observations: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জোড়া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pairing)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বিদ্যমান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ডিজাইনকে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Within-Subjects Design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Repeated-Measures Design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বলা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হয়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।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অত্যন্ত নন-নরমাল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extremely non-Normal)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 ব্যবহার করেন, যা হলো স্বাস্থ্যসেবার বার্ষিক খরচ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annualized medical costs)।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এই ডেটা অত্যন্ত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(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ডানদিকে লম্বা লেজযুক্ত)।</a:t>
            </a:r>
          </a:p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ফলাফল: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সিমুলেশন দেখায় যে, এমনকি এই চরম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ডেটার ক্ষেত্রেও, স্যাম্পল সাইজ ৫০০ বা তার বেশি হলে 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প্রায় নিখুঁতভাবে ৯৫% কনফিডেন্স ইন্টারভ্যাল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 interval)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তৈরি করে। সাধারণ নন-নরমাল ডেটার জন্য এর চেয়েও কম (যেমন ১০০-এর নিচে) স্যাম্পল সাইজই যথেষ্ট।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অন্য দুটি বিষয় নিয়ে ভাবা উচিত:</a:t>
            </a:r>
          </a:p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ভ্যারিয়েন্সের সমরূপতা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Homoscedasticity):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Linear regression-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জন্য একটি গুরুত্বপূর্ণ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হলো বিভিন্ন গ্রুপের মধ্যে ভ্যারিয়েন্স প্রায় সমান থাকা। যদিও 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-test-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এমন সংস্করণ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Welch's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-test)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আছে যা অসম ভ্যারিয়েন্সের ক্ষেত্রেও ভালো কাজ করে।</a:t>
            </a:r>
          </a:p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গবেষণা প্রশ্ন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Scientific Question):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সবচেয়ে গুরুত্বপূর্ণ প্রশ্ন হলো, আপনার গবেষণার জন্য "গড়"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সঠিক পরিমাপক কিনা। যেমন, স্বাস্থ্যসেবার মোট খরচ বিশ্লেষণের জন্য গড় খুবই গুরুত্বপূর্ণ। কিন্তু আয়ের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income)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ক্ষেত্রে মধ্যক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হয়তো বেশি অর্থবহ। পরীক্ষার পছন্দ ডেটার ডিস্ট্রিবিউশনের ওপর নয়, বরং বৈজ্ঞানিক প্রশ্নের ওপর নির্ভর করা উচিত।</a:t>
            </a:r>
          </a:p>
          <a:p>
            <a:endParaRPr lang="as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6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dirty="0"/>
              <a:t>উচ্চ রক্তচাপ কমানোর জন্য একটি নতুন ওষুধ (যাকে আমরা '</a:t>
            </a:r>
            <a:r>
              <a:rPr lang="en-US" dirty="0" err="1"/>
              <a:t>DrugX</a:t>
            </a:r>
            <a:r>
              <a:rPr lang="en-US" dirty="0"/>
              <a:t>' </a:t>
            </a:r>
            <a:r>
              <a:rPr lang="as-IN" dirty="0"/>
              <a:t>বলব) পরীক্ষা করছি। আমরা ২০০ জন রোগীকে দৈবচয়নের (</a:t>
            </a:r>
            <a:r>
              <a:rPr lang="en-US" dirty="0"/>
              <a:t>randomization) </a:t>
            </a:r>
            <a:r>
              <a:rPr lang="as-IN" dirty="0"/>
              <a:t>মাধ্যমে দুটি গ্রুপে ভাগ করলাম:</a:t>
            </a:r>
          </a:p>
          <a:p>
            <a:r>
              <a:rPr lang="en-US" dirty="0"/>
              <a:t>Treatment ,Control.  </a:t>
            </a:r>
            <a:r>
              <a:rPr lang="as-IN" dirty="0"/>
              <a:t>১২ সপ্তাহ পর, আমরা উভয় গ্রুপের রোগীদের সিস্টোলিক রক্তচাপের (</a:t>
            </a:r>
            <a:r>
              <a:rPr lang="en-US" dirty="0"/>
              <a:t>Systolic Blood Pressure - SBP)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দুটি গ্রুপের রোগীরা কি স্বাধীন?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হ্যাঁ, অবশ্যই।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Randomization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Outcome data Interval/Ratio?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হ্যাঁ। রক্তচাপের পরিবর্তন (যেমন, -15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mmHg, -5 mmHg)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একটি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স্কেলের ডেটা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Distribution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অনুসরণ করে?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Treatment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গ্রুপের ১০০টি ডেটা পয়েন্টের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গ্রুপের ১০০টি ডেটা পয়েন্টের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distribution—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উভয়কেই পরীক্ষা করতে হবে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Histogram, Q-Q Plot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Shapiro-Wilk 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করে)।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Variances equal? (Homogeneity of Variances)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Yes'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হয়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Levene's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p &gt; 0.05)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ক্লাসিক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Student's t-test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'No'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হয়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Levene's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p &lt; 0.05) Welch's t-test.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পদ্ধতি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I):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প্রি-টেস্ট ব্যবহার করে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Pre-tests):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নরমালিটি যাচাইয়ের জন্য কলমোগোরভ-স্মিরনভ পরীক্ষা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Kolmogorov-Smirnov test)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ভ্যারিয়েন্সের সমরূপতা যাচাইয়ের জন্য লেভেনে পরীক্ষা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-test)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করা হয়েছে।</a:t>
            </a: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যদি নরমালিটির পূর্বশর্ত ব্যর্থ হয়, তাহলে তারা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Wilcoxon-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করেছেন।</a:t>
            </a: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যদি নরমালিটি সফল হয় কিন্তু ভ্যারিয়েন্সের সমরূপতা ব্যর্থ হয়, তবে তারা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Welch’s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করেছেন।</a:t>
            </a: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যদি উভয় পূর্বশর্ত সফল হয়, তবে তারা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Student’s t 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করেছেন।</a:t>
            </a:r>
          </a:p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পদ্ধতি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II):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প্রি-টেস্ট ব্যবহার না করে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Pre-tests):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সরাসরি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Student’s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test, Welch’s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test,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Wilcoxon-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প্রয়োগ করা হয়েছে।</a:t>
            </a:r>
          </a:p>
          <a:p>
            <a:pPr algn="l"/>
            <a:endParaRPr lang="en-IN" dirty="0"/>
          </a:p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পূর্ব-যাচাইয়ের অকার্যকারিতা: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পূর্ব-যাচাই ব্যবহার করে পরীক্ষা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 I)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পরিচালনা করা হলে ভুলের ঝুঁকি কমানোর ক্ষেত্রে কোনো উল্লেখযোগ্য উন্নতি হয় না, বরং বেশিরভাগ ক্ষেত্রেই এটি সরাসরি সঠিক পরীক্ষা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 II)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করার চেয়ে খারাপ ফলাফল দেয়।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Student’s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সীমাবদ্ধতা: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সাধারণ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Student's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তখনই কার্যকর যখন ভ্যারিয়েন্সগুলি সত্যিই সমরূপ হয়। কিন্তু ভ্যারিয়েন্স অসম হলে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এই পরীক্ষাটি তার নমিনাল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 risk (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যেমন ৫%) ধরে রাখতে পারে না, যা ভুল সিদ্ধান্তের দিকে পরিচালিত করে।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Wilcoxon-U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দুর্বলতা: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Wilcoxon-U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ক্ষমতা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অন্যান্য পরীক্ষার তুলনায় সাধারণত কম। যখন ভ্যারিয়েন্সগুলি অসম হয় বা উচ্চতর মোমেন্টস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Moments)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ভিন্ন হয়, তখন এই পরীক্ষাটির প্রকৃত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risk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অতিরিক্ত বেশি হয়। লেখকরা দৃঢ়ভাবে এই পরীক্ষাটিকে এই পরিস্থিতিতে ব্যবহার না করার সুপারিশ করেছেন।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Welch’s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শ্রেষ্ঠত্ব: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Welch’s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(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যা মূলত অসম ভ্যারিয়েন্সের জন্য ডিজাইন করা হয়েছে) বেশিরভাগ ক্ষেত্রেই অত্যন্ত ভালো পারফর্ম করে:</a:t>
            </a: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ভ্যারিয়েন্স সমরূপ হলেও এর ক্ষমতা সাধারণ </a:t>
            </a:r>
          </a:p>
          <a:p>
            <a:pPr lvl="1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খুব কাছাকাছি থাকে।</a:t>
            </a: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ভ্যারিয়েন্স অসম হলেও (এবং ডিস্ট্রিবিউশনের স্কিউনেস |</a:t>
            </a:r>
          </a:p>
          <a:p>
            <a:pPr lvl="1"/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γ1</a:t>
            </a:r>
            <a:r>
              <a:rPr lang="el-G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1​| &lt; 3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হলেও),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Welch 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সফলভাবে তার নমিনাল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 risk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ধরে রাখে ("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robustness")।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0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133" y="1235869"/>
            <a:ext cx="854917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Choosing the Right Statistical Test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042247" y="2221706"/>
            <a:ext cx="513094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Framework for Making Informed Decisions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3514266" y="3243263"/>
            <a:ext cx="2403934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Presenter: Nasim </a:t>
            </a:r>
            <a:r>
              <a:rPr lang="en-US" b="1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cs typeface="Segoe UI" pitchFamily="34" charset="-120"/>
              </a:rPr>
              <a:t>Reza</a:t>
            </a:r>
          </a:p>
        </p:txBody>
      </p:sp>
      <p:sp>
        <p:nvSpPr>
          <p:cNvPr id="6" name="Text 3"/>
          <p:cNvSpPr/>
          <p:nvPr/>
        </p:nvSpPr>
        <p:spPr>
          <a:xfrm>
            <a:off x="4028601" y="3655934"/>
            <a:ext cx="1232710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June 22, 2025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F20175-AA32-464B-8BD6-B2A712DCB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89"/>
          <a:stretch/>
        </p:blipFill>
        <p:spPr>
          <a:xfrm>
            <a:off x="182881" y="74814"/>
            <a:ext cx="5162203" cy="3125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697F64-7825-40A0-901B-C06EB6449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82" y="3200440"/>
            <a:ext cx="5289552" cy="16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8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Two Dependent (Paired)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3822"/>
            <a:ext cx="8643938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between two related measurements?</a:t>
            </a: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1339B-8D15-4F6E-8D6E-8AF726BDF088}"/>
              </a:ext>
            </a:extLst>
          </p:cNvPr>
          <p:cNvGrpSpPr/>
          <p:nvPr/>
        </p:nvGrpSpPr>
        <p:grpSpPr>
          <a:xfrm>
            <a:off x="2501351" y="1168347"/>
            <a:ext cx="3657027" cy="3517398"/>
            <a:chOff x="3185996" y="805811"/>
            <a:chExt cx="3745959" cy="413861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B4432FC-B863-4BB2-B5B6-862CAE939CAA}"/>
                </a:ext>
              </a:extLst>
            </p:cNvPr>
            <p:cNvGrpSpPr/>
            <p:nvPr/>
          </p:nvGrpSpPr>
          <p:grpSpPr>
            <a:xfrm>
              <a:off x="3860270" y="4078167"/>
              <a:ext cx="1517178" cy="858450"/>
              <a:chOff x="1922561" y="4778119"/>
              <a:chExt cx="1517178" cy="858450"/>
            </a:xfrm>
          </p:grpSpPr>
          <p:sp>
            <p:nvSpPr>
              <p:cNvPr id="174" name="Rounded Rectangle 4">
                <a:extLst>
                  <a:ext uri="{FF2B5EF4-FFF2-40B4-BE49-F238E27FC236}">
                    <a16:creationId xmlns:a16="http://schemas.microsoft.com/office/drawing/2014/main" id="{41D5D475-3893-4B72-A239-B6A372E459DD}"/>
                  </a:ext>
                </a:extLst>
              </p:cNvPr>
              <p:cNvSpPr/>
              <p:nvPr/>
            </p:nvSpPr>
            <p:spPr>
              <a:xfrm>
                <a:off x="1922561" y="4778119"/>
                <a:ext cx="1517178" cy="858450"/>
              </a:xfrm>
              <a:custGeom>
                <a:avLst/>
                <a:gdLst/>
                <a:ahLst/>
                <a:cxnLst/>
                <a:rect l="0" t="0" r="0" b="0"/>
                <a:pathLst>
                  <a:path w="1517178" h="858450">
                    <a:moveTo>
                      <a:pt x="74919" y="0"/>
                    </a:moveTo>
                    <a:lnTo>
                      <a:pt x="1442259" y="0"/>
                    </a:lnTo>
                    <a:cubicBezTo>
                      <a:pt x="1442259" y="0"/>
                      <a:pt x="1517178" y="0"/>
                      <a:pt x="1517178" y="74919"/>
                    </a:cubicBezTo>
                    <a:lnTo>
                      <a:pt x="1517178" y="783531"/>
                    </a:lnTo>
                    <a:cubicBezTo>
                      <a:pt x="1517178" y="783531"/>
                      <a:pt x="1517178" y="858450"/>
                      <a:pt x="1442259" y="858450"/>
                    </a:cubicBezTo>
                    <a:lnTo>
                      <a:pt x="74919" y="858450"/>
                    </a:lnTo>
                    <a:cubicBezTo>
                      <a:pt x="74919" y="858450"/>
                      <a:pt x="0" y="858450"/>
                      <a:pt x="0" y="78353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5" name="Rounded Rectangle 5">
                <a:extLst>
                  <a:ext uri="{FF2B5EF4-FFF2-40B4-BE49-F238E27FC236}">
                    <a16:creationId xmlns:a16="http://schemas.microsoft.com/office/drawing/2014/main" id="{C3E376AB-ECF9-44B5-897F-B9C4F5F820D4}"/>
                  </a:ext>
                </a:extLst>
              </p:cNvPr>
              <p:cNvSpPr/>
              <p:nvPr/>
            </p:nvSpPr>
            <p:spPr>
              <a:xfrm>
                <a:off x="1922561" y="4778119"/>
                <a:ext cx="1517178" cy="858450"/>
              </a:xfrm>
              <a:custGeom>
                <a:avLst/>
                <a:gdLst/>
                <a:ahLst/>
                <a:cxnLst/>
                <a:rect l="0" t="0" r="0" b="0"/>
                <a:pathLst>
                  <a:path w="1517178" h="858450">
                    <a:moveTo>
                      <a:pt x="74919" y="0"/>
                    </a:moveTo>
                    <a:lnTo>
                      <a:pt x="1442259" y="0"/>
                    </a:lnTo>
                    <a:cubicBezTo>
                      <a:pt x="1442259" y="0"/>
                      <a:pt x="1517178" y="0"/>
                      <a:pt x="1517178" y="74919"/>
                    </a:cubicBezTo>
                    <a:lnTo>
                      <a:pt x="1517178" y="783531"/>
                    </a:lnTo>
                    <a:cubicBezTo>
                      <a:pt x="1517178" y="783531"/>
                      <a:pt x="1517178" y="858450"/>
                      <a:pt x="1442259" y="858450"/>
                    </a:cubicBezTo>
                    <a:lnTo>
                      <a:pt x="74919" y="858450"/>
                    </a:lnTo>
                    <a:cubicBezTo>
                      <a:pt x="74919" y="858450"/>
                      <a:pt x="0" y="858450"/>
                      <a:pt x="0" y="78353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A1B5445-5807-4124-8B8D-CF93F16D1FDD}"/>
                </a:ext>
              </a:extLst>
            </p:cNvPr>
            <p:cNvGrpSpPr/>
            <p:nvPr/>
          </p:nvGrpSpPr>
          <p:grpSpPr>
            <a:xfrm>
              <a:off x="5483890" y="4071923"/>
              <a:ext cx="1448065" cy="872060"/>
              <a:chOff x="3546181" y="4771875"/>
              <a:chExt cx="1448065" cy="872060"/>
            </a:xfrm>
          </p:grpSpPr>
          <p:sp>
            <p:nvSpPr>
              <p:cNvPr id="172" name="Rounded Rectangle 7">
                <a:extLst>
                  <a:ext uri="{FF2B5EF4-FFF2-40B4-BE49-F238E27FC236}">
                    <a16:creationId xmlns:a16="http://schemas.microsoft.com/office/drawing/2014/main" id="{DB6260AE-E3AC-482D-8D13-E19C6BE35A95}"/>
                  </a:ext>
                </a:extLst>
              </p:cNvPr>
              <p:cNvSpPr/>
              <p:nvPr/>
            </p:nvSpPr>
            <p:spPr>
              <a:xfrm>
                <a:off x="3546181" y="4771875"/>
                <a:ext cx="1448065" cy="872060"/>
              </a:xfrm>
              <a:custGeom>
                <a:avLst/>
                <a:gdLst/>
                <a:ahLst/>
                <a:cxnLst/>
                <a:rect l="0" t="0" r="0" b="0"/>
                <a:pathLst>
                  <a:path w="1448065" h="872060">
                    <a:moveTo>
                      <a:pt x="74919" y="0"/>
                    </a:moveTo>
                    <a:lnTo>
                      <a:pt x="1373146" y="0"/>
                    </a:lnTo>
                    <a:cubicBezTo>
                      <a:pt x="1373146" y="0"/>
                      <a:pt x="1448065" y="0"/>
                      <a:pt x="1448065" y="74919"/>
                    </a:cubicBezTo>
                    <a:lnTo>
                      <a:pt x="1448065" y="797141"/>
                    </a:lnTo>
                    <a:cubicBezTo>
                      <a:pt x="1448065" y="797141"/>
                      <a:pt x="1448065" y="872060"/>
                      <a:pt x="1373146" y="872060"/>
                    </a:cubicBezTo>
                    <a:lnTo>
                      <a:pt x="74919" y="872060"/>
                    </a:lnTo>
                    <a:cubicBezTo>
                      <a:pt x="74919" y="872060"/>
                      <a:pt x="0" y="872060"/>
                      <a:pt x="0" y="79714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3" name="Rounded Rectangle 8">
                <a:extLst>
                  <a:ext uri="{FF2B5EF4-FFF2-40B4-BE49-F238E27FC236}">
                    <a16:creationId xmlns:a16="http://schemas.microsoft.com/office/drawing/2014/main" id="{16F3B392-6C44-4834-9606-332985C91448}"/>
                  </a:ext>
                </a:extLst>
              </p:cNvPr>
              <p:cNvSpPr/>
              <p:nvPr/>
            </p:nvSpPr>
            <p:spPr>
              <a:xfrm>
                <a:off x="3546181" y="4771875"/>
                <a:ext cx="1448065" cy="872060"/>
              </a:xfrm>
              <a:custGeom>
                <a:avLst/>
                <a:gdLst/>
                <a:ahLst/>
                <a:cxnLst/>
                <a:rect l="0" t="0" r="0" b="0"/>
                <a:pathLst>
                  <a:path w="1448065" h="872060">
                    <a:moveTo>
                      <a:pt x="74919" y="0"/>
                    </a:moveTo>
                    <a:lnTo>
                      <a:pt x="1373146" y="0"/>
                    </a:lnTo>
                    <a:cubicBezTo>
                      <a:pt x="1373146" y="0"/>
                      <a:pt x="1448065" y="0"/>
                      <a:pt x="1448065" y="74919"/>
                    </a:cubicBezTo>
                    <a:lnTo>
                      <a:pt x="1448065" y="797141"/>
                    </a:lnTo>
                    <a:cubicBezTo>
                      <a:pt x="1448065" y="797141"/>
                      <a:pt x="1448065" y="872060"/>
                      <a:pt x="1373146" y="872060"/>
                    </a:cubicBezTo>
                    <a:lnTo>
                      <a:pt x="74919" y="872060"/>
                    </a:lnTo>
                    <a:cubicBezTo>
                      <a:pt x="74919" y="872060"/>
                      <a:pt x="0" y="872060"/>
                      <a:pt x="0" y="79714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70BE89D-9C03-4EFB-AAE7-E4D170B4C14D}"/>
                </a:ext>
              </a:extLst>
            </p:cNvPr>
            <p:cNvGrpSpPr/>
            <p:nvPr/>
          </p:nvGrpSpPr>
          <p:grpSpPr>
            <a:xfrm>
              <a:off x="5378919" y="2819686"/>
              <a:ext cx="1337643" cy="904209"/>
              <a:chOff x="3441210" y="3519638"/>
              <a:chExt cx="1337643" cy="904209"/>
            </a:xfrm>
          </p:grpSpPr>
          <p:sp>
            <p:nvSpPr>
              <p:cNvPr id="170" name="Rounded Rectangle 10">
                <a:extLst>
                  <a:ext uri="{FF2B5EF4-FFF2-40B4-BE49-F238E27FC236}">
                    <a16:creationId xmlns:a16="http://schemas.microsoft.com/office/drawing/2014/main" id="{CBAD0F03-9D6D-4FE0-8E2D-CC9885A678EE}"/>
                  </a:ext>
                </a:extLst>
              </p:cNvPr>
              <p:cNvSpPr/>
              <p:nvPr/>
            </p:nvSpPr>
            <p:spPr>
              <a:xfrm>
                <a:off x="3441210" y="3519638"/>
                <a:ext cx="1337643" cy="904209"/>
              </a:xfrm>
              <a:custGeom>
                <a:avLst/>
                <a:gdLst/>
                <a:ahLst/>
                <a:cxnLst/>
                <a:rect l="0" t="0" r="0" b="0"/>
                <a:pathLst>
                  <a:path w="1337643" h="904209">
                    <a:moveTo>
                      <a:pt x="42510" y="129889"/>
                    </a:moveTo>
                    <a:cubicBezTo>
                      <a:pt x="32312" y="88759"/>
                      <a:pt x="51398" y="45963"/>
                      <a:pt x="88813" y="26068"/>
                    </a:cubicBezTo>
                    <a:cubicBezTo>
                      <a:pt x="126227" y="6172"/>
                      <a:pt x="172380" y="14277"/>
                      <a:pt x="200777" y="45729"/>
                    </a:cubicBezTo>
                    <a:cubicBezTo>
                      <a:pt x="218110" y="26234"/>
                      <a:pt x="242620" y="14617"/>
                      <a:pt x="268684" y="13546"/>
                    </a:cubicBezTo>
                    <a:cubicBezTo>
                      <a:pt x="294749" y="12475"/>
                      <a:pt x="320130" y="22040"/>
                      <a:pt x="339004" y="40048"/>
                    </a:cubicBezTo>
                    <a:cubicBezTo>
                      <a:pt x="391842" y="6589"/>
                      <a:pt x="459635" y="8265"/>
                      <a:pt x="510756" y="44293"/>
                    </a:cubicBezTo>
                    <a:cubicBezTo>
                      <a:pt x="517743" y="26970"/>
                      <a:pt x="534892" y="15931"/>
                      <a:pt x="553554" y="16745"/>
                    </a:cubicBezTo>
                    <a:cubicBezTo>
                      <a:pt x="572216" y="17559"/>
                      <a:pt x="588339" y="30048"/>
                      <a:pt x="593792" y="47914"/>
                    </a:cubicBezTo>
                    <a:cubicBezTo>
                      <a:pt x="607770" y="28271"/>
                      <a:pt x="629819" y="15928"/>
                      <a:pt x="653872" y="14284"/>
                    </a:cubicBezTo>
                    <a:cubicBezTo>
                      <a:pt x="677925" y="12639"/>
                      <a:pt x="701449" y="21865"/>
                      <a:pt x="717971" y="39424"/>
                    </a:cubicBezTo>
                    <a:cubicBezTo>
                      <a:pt x="735850" y="23291"/>
                      <a:pt x="759498" y="15084"/>
                      <a:pt x="783527" y="16672"/>
                    </a:cubicBezTo>
                    <a:cubicBezTo>
                      <a:pt x="807557" y="18260"/>
                      <a:pt x="829920" y="29507"/>
                      <a:pt x="845521" y="47852"/>
                    </a:cubicBezTo>
                    <a:cubicBezTo>
                      <a:pt x="860427" y="24140"/>
                      <a:pt x="886211" y="9461"/>
                      <a:pt x="914211" y="8745"/>
                    </a:cubicBezTo>
                    <a:cubicBezTo>
                      <a:pt x="942210" y="8030"/>
                      <a:pt x="968710" y="21373"/>
                      <a:pt x="984808" y="44293"/>
                    </a:cubicBezTo>
                    <a:cubicBezTo>
                      <a:pt x="1037245" y="0"/>
                      <a:pt x="1114230" y="850"/>
                      <a:pt x="1165676" y="46291"/>
                    </a:cubicBezTo>
                    <a:cubicBezTo>
                      <a:pt x="1195174" y="15715"/>
                      <a:pt x="1243073" y="12551"/>
                      <a:pt x="1276337" y="38981"/>
                    </a:cubicBezTo>
                    <a:cubicBezTo>
                      <a:pt x="1309601" y="65411"/>
                      <a:pt x="1317343" y="112786"/>
                      <a:pt x="1294225" y="148431"/>
                    </a:cubicBezTo>
                    <a:cubicBezTo>
                      <a:pt x="1314891" y="159145"/>
                      <a:pt x="1327516" y="180824"/>
                      <a:pt x="1326634" y="204086"/>
                    </a:cubicBezTo>
                    <a:cubicBezTo>
                      <a:pt x="1325752" y="227347"/>
                      <a:pt x="1311522" y="248009"/>
                      <a:pt x="1290104" y="257127"/>
                    </a:cubicBezTo>
                    <a:cubicBezTo>
                      <a:pt x="1311642" y="273099"/>
                      <a:pt x="1324501" y="298201"/>
                      <a:pt x="1324880" y="325012"/>
                    </a:cubicBezTo>
                    <a:cubicBezTo>
                      <a:pt x="1325260" y="351823"/>
                      <a:pt x="1313117" y="377279"/>
                      <a:pt x="1292040" y="393855"/>
                    </a:cubicBezTo>
                    <a:cubicBezTo>
                      <a:pt x="1317407" y="405255"/>
                      <a:pt x="1333458" y="430761"/>
                      <a:pt x="1332763" y="458563"/>
                    </a:cubicBezTo>
                    <a:cubicBezTo>
                      <a:pt x="1332067" y="486365"/>
                      <a:pt x="1314761" y="511037"/>
                      <a:pt x="1288856" y="521155"/>
                    </a:cubicBezTo>
                    <a:cubicBezTo>
                      <a:pt x="1313333" y="528246"/>
                      <a:pt x="1330371" y="550410"/>
                      <a:pt x="1330929" y="575888"/>
                    </a:cubicBezTo>
                    <a:cubicBezTo>
                      <a:pt x="1331486" y="601366"/>
                      <a:pt x="1315435" y="624255"/>
                      <a:pt x="1291291" y="632410"/>
                    </a:cubicBezTo>
                    <a:cubicBezTo>
                      <a:pt x="1309939" y="644172"/>
                      <a:pt x="1321718" y="664253"/>
                      <a:pt x="1322885" y="686269"/>
                    </a:cubicBezTo>
                    <a:cubicBezTo>
                      <a:pt x="1324052" y="708286"/>
                      <a:pt x="1314460" y="729499"/>
                      <a:pt x="1297159" y="743166"/>
                    </a:cubicBezTo>
                    <a:cubicBezTo>
                      <a:pt x="1329180" y="765616"/>
                      <a:pt x="1337643" y="809407"/>
                      <a:pt x="1316294" y="842172"/>
                    </a:cubicBezTo>
                    <a:cubicBezTo>
                      <a:pt x="1294944" y="874938"/>
                      <a:pt x="1251466" y="884884"/>
                      <a:pt x="1217995" y="864660"/>
                    </a:cubicBezTo>
                    <a:cubicBezTo>
                      <a:pt x="1174126" y="903044"/>
                      <a:pt x="1108830" y="903733"/>
                      <a:pt x="1064160" y="866283"/>
                    </a:cubicBezTo>
                    <a:cubicBezTo>
                      <a:pt x="1042043" y="887454"/>
                      <a:pt x="1012211" y="898629"/>
                      <a:pt x="981628" y="897202"/>
                    </a:cubicBezTo>
                    <a:cubicBezTo>
                      <a:pt x="951044" y="895774"/>
                      <a:pt x="922384" y="881868"/>
                      <a:pt x="902335" y="858729"/>
                    </a:cubicBezTo>
                    <a:cubicBezTo>
                      <a:pt x="848313" y="902968"/>
                      <a:pt x="770949" y="904209"/>
                      <a:pt x="715536" y="861726"/>
                    </a:cubicBezTo>
                    <a:cubicBezTo>
                      <a:pt x="668190" y="901651"/>
                      <a:pt x="598754" y="900907"/>
                      <a:pt x="552274" y="859978"/>
                    </a:cubicBezTo>
                    <a:cubicBezTo>
                      <a:pt x="506026" y="896432"/>
                      <a:pt x="441103" y="897429"/>
                      <a:pt x="393757" y="862412"/>
                    </a:cubicBezTo>
                    <a:cubicBezTo>
                      <a:pt x="389754" y="882016"/>
                      <a:pt x="372356" y="895988"/>
                      <a:pt x="352351" y="895667"/>
                    </a:cubicBezTo>
                    <a:cubicBezTo>
                      <a:pt x="332346" y="895346"/>
                      <a:pt x="315405" y="880823"/>
                      <a:pt x="312033" y="861101"/>
                    </a:cubicBezTo>
                    <a:cubicBezTo>
                      <a:pt x="293284" y="882710"/>
                      <a:pt x="266179" y="895256"/>
                      <a:pt x="237572" y="895566"/>
                    </a:cubicBezTo>
                    <a:cubicBezTo>
                      <a:pt x="208965" y="895877"/>
                      <a:pt x="181594" y="883922"/>
                      <a:pt x="162381" y="862725"/>
                    </a:cubicBezTo>
                    <a:cubicBezTo>
                      <a:pt x="138311" y="888779"/>
                      <a:pt x="99135" y="894083"/>
                      <a:pt x="69003" y="875367"/>
                    </a:cubicBezTo>
                    <a:cubicBezTo>
                      <a:pt x="38871" y="856651"/>
                      <a:pt x="26264" y="819182"/>
                      <a:pt x="38952" y="786057"/>
                    </a:cubicBezTo>
                    <a:cubicBezTo>
                      <a:pt x="14468" y="761879"/>
                      <a:pt x="839" y="728805"/>
                      <a:pt x="1180" y="694397"/>
                    </a:cubicBezTo>
                    <a:cubicBezTo>
                      <a:pt x="1521" y="659989"/>
                      <a:pt x="15804" y="627191"/>
                      <a:pt x="40762" y="603504"/>
                    </a:cubicBezTo>
                    <a:cubicBezTo>
                      <a:pt x="17542" y="594719"/>
                      <a:pt x="2702" y="571887"/>
                      <a:pt x="4102" y="547100"/>
                    </a:cubicBezTo>
                    <a:cubicBezTo>
                      <a:pt x="5502" y="522312"/>
                      <a:pt x="22818" y="501297"/>
                      <a:pt x="46881" y="495183"/>
                    </a:cubicBezTo>
                    <a:cubicBezTo>
                      <a:pt x="31916" y="490950"/>
                      <a:pt x="21570" y="477310"/>
                      <a:pt x="21526" y="461758"/>
                    </a:cubicBezTo>
                    <a:cubicBezTo>
                      <a:pt x="21483" y="446207"/>
                      <a:pt x="31753" y="432510"/>
                      <a:pt x="46693" y="428193"/>
                    </a:cubicBezTo>
                    <a:cubicBezTo>
                      <a:pt x="21858" y="415015"/>
                      <a:pt x="5683" y="389848"/>
                      <a:pt x="4013" y="361782"/>
                    </a:cubicBezTo>
                    <a:cubicBezTo>
                      <a:pt x="2342" y="333717"/>
                      <a:pt x="15417" y="306809"/>
                      <a:pt x="38515" y="290778"/>
                    </a:cubicBezTo>
                    <a:cubicBezTo>
                      <a:pt x="0" y="243497"/>
                      <a:pt x="1696" y="175199"/>
                      <a:pt x="42510" y="129889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1" name="Rounded Rectangle 11">
                <a:extLst>
                  <a:ext uri="{FF2B5EF4-FFF2-40B4-BE49-F238E27FC236}">
                    <a16:creationId xmlns:a16="http://schemas.microsoft.com/office/drawing/2014/main" id="{5D7E92DF-B36D-4B4B-8FD4-CF127FA79539}"/>
                  </a:ext>
                </a:extLst>
              </p:cNvPr>
              <p:cNvSpPr/>
              <p:nvPr/>
            </p:nvSpPr>
            <p:spPr>
              <a:xfrm>
                <a:off x="3441210" y="3519638"/>
                <a:ext cx="1337643" cy="904209"/>
              </a:xfrm>
              <a:custGeom>
                <a:avLst/>
                <a:gdLst/>
                <a:ahLst/>
                <a:cxnLst/>
                <a:rect l="0" t="0" r="0" b="0"/>
                <a:pathLst>
                  <a:path w="1337643" h="904209">
                    <a:moveTo>
                      <a:pt x="42510" y="129889"/>
                    </a:moveTo>
                    <a:cubicBezTo>
                      <a:pt x="32312" y="88759"/>
                      <a:pt x="51398" y="45963"/>
                      <a:pt x="88813" y="26068"/>
                    </a:cubicBezTo>
                    <a:cubicBezTo>
                      <a:pt x="126227" y="6172"/>
                      <a:pt x="172380" y="14277"/>
                      <a:pt x="200777" y="45729"/>
                    </a:cubicBezTo>
                    <a:cubicBezTo>
                      <a:pt x="218110" y="26234"/>
                      <a:pt x="242620" y="14617"/>
                      <a:pt x="268684" y="13546"/>
                    </a:cubicBezTo>
                    <a:cubicBezTo>
                      <a:pt x="294749" y="12475"/>
                      <a:pt x="320130" y="22040"/>
                      <a:pt x="339004" y="40048"/>
                    </a:cubicBezTo>
                    <a:cubicBezTo>
                      <a:pt x="391842" y="6589"/>
                      <a:pt x="459635" y="8265"/>
                      <a:pt x="510756" y="44293"/>
                    </a:cubicBezTo>
                    <a:cubicBezTo>
                      <a:pt x="517743" y="26970"/>
                      <a:pt x="534892" y="15931"/>
                      <a:pt x="553554" y="16745"/>
                    </a:cubicBezTo>
                    <a:cubicBezTo>
                      <a:pt x="572216" y="17559"/>
                      <a:pt x="588339" y="30048"/>
                      <a:pt x="593792" y="47914"/>
                    </a:cubicBezTo>
                    <a:cubicBezTo>
                      <a:pt x="607770" y="28271"/>
                      <a:pt x="629819" y="15928"/>
                      <a:pt x="653872" y="14284"/>
                    </a:cubicBezTo>
                    <a:cubicBezTo>
                      <a:pt x="677925" y="12639"/>
                      <a:pt x="701449" y="21865"/>
                      <a:pt x="717971" y="39424"/>
                    </a:cubicBezTo>
                    <a:cubicBezTo>
                      <a:pt x="735850" y="23291"/>
                      <a:pt x="759498" y="15084"/>
                      <a:pt x="783527" y="16672"/>
                    </a:cubicBezTo>
                    <a:cubicBezTo>
                      <a:pt x="807557" y="18260"/>
                      <a:pt x="829920" y="29507"/>
                      <a:pt x="845521" y="47852"/>
                    </a:cubicBezTo>
                    <a:cubicBezTo>
                      <a:pt x="860427" y="24140"/>
                      <a:pt x="886211" y="9461"/>
                      <a:pt x="914211" y="8745"/>
                    </a:cubicBezTo>
                    <a:cubicBezTo>
                      <a:pt x="942210" y="8030"/>
                      <a:pt x="968710" y="21373"/>
                      <a:pt x="984808" y="44293"/>
                    </a:cubicBezTo>
                    <a:cubicBezTo>
                      <a:pt x="1037245" y="0"/>
                      <a:pt x="1114230" y="850"/>
                      <a:pt x="1165676" y="46291"/>
                    </a:cubicBezTo>
                    <a:cubicBezTo>
                      <a:pt x="1195174" y="15715"/>
                      <a:pt x="1243073" y="12551"/>
                      <a:pt x="1276337" y="38981"/>
                    </a:cubicBezTo>
                    <a:cubicBezTo>
                      <a:pt x="1309601" y="65411"/>
                      <a:pt x="1317343" y="112786"/>
                      <a:pt x="1294225" y="148431"/>
                    </a:cubicBezTo>
                    <a:cubicBezTo>
                      <a:pt x="1314891" y="159145"/>
                      <a:pt x="1327516" y="180824"/>
                      <a:pt x="1326634" y="204086"/>
                    </a:cubicBezTo>
                    <a:cubicBezTo>
                      <a:pt x="1325752" y="227347"/>
                      <a:pt x="1311522" y="248009"/>
                      <a:pt x="1290104" y="257127"/>
                    </a:cubicBezTo>
                    <a:cubicBezTo>
                      <a:pt x="1311642" y="273099"/>
                      <a:pt x="1324501" y="298201"/>
                      <a:pt x="1324880" y="325012"/>
                    </a:cubicBezTo>
                    <a:cubicBezTo>
                      <a:pt x="1325260" y="351823"/>
                      <a:pt x="1313117" y="377279"/>
                      <a:pt x="1292040" y="393855"/>
                    </a:cubicBezTo>
                    <a:cubicBezTo>
                      <a:pt x="1317407" y="405255"/>
                      <a:pt x="1333458" y="430761"/>
                      <a:pt x="1332763" y="458563"/>
                    </a:cubicBezTo>
                    <a:cubicBezTo>
                      <a:pt x="1332067" y="486365"/>
                      <a:pt x="1314761" y="511037"/>
                      <a:pt x="1288856" y="521155"/>
                    </a:cubicBezTo>
                    <a:cubicBezTo>
                      <a:pt x="1313333" y="528246"/>
                      <a:pt x="1330371" y="550410"/>
                      <a:pt x="1330929" y="575888"/>
                    </a:cubicBezTo>
                    <a:cubicBezTo>
                      <a:pt x="1331486" y="601366"/>
                      <a:pt x="1315435" y="624255"/>
                      <a:pt x="1291291" y="632410"/>
                    </a:cubicBezTo>
                    <a:cubicBezTo>
                      <a:pt x="1309939" y="644172"/>
                      <a:pt x="1321718" y="664253"/>
                      <a:pt x="1322885" y="686269"/>
                    </a:cubicBezTo>
                    <a:cubicBezTo>
                      <a:pt x="1324052" y="708286"/>
                      <a:pt x="1314460" y="729499"/>
                      <a:pt x="1297159" y="743166"/>
                    </a:cubicBezTo>
                    <a:cubicBezTo>
                      <a:pt x="1329180" y="765616"/>
                      <a:pt x="1337643" y="809407"/>
                      <a:pt x="1316294" y="842172"/>
                    </a:cubicBezTo>
                    <a:cubicBezTo>
                      <a:pt x="1294944" y="874938"/>
                      <a:pt x="1251466" y="884884"/>
                      <a:pt x="1217995" y="864660"/>
                    </a:cubicBezTo>
                    <a:cubicBezTo>
                      <a:pt x="1174126" y="903044"/>
                      <a:pt x="1108830" y="903733"/>
                      <a:pt x="1064160" y="866283"/>
                    </a:cubicBezTo>
                    <a:cubicBezTo>
                      <a:pt x="1042043" y="887454"/>
                      <a:pt x="1012211" y="898629"/>
                      <a:pt x="981628" y="897202"/>
                    </a:cubicBezTo>
                    <a:cubicBezTo>
                      <a:pt x="951044" y="895774"/>
                      <a:pt x="922384" y="881868"/>
                      <a:pt x="902335" y="858729"/>
                    </a:cubicBezTo>
                    <a:cubicBezTo>
                      <a:pt x="848313" y="902968"/>
                      <a:pt x="770949" y="904209"/>
                      <a:pt x="715536" y="861726"/>
                    </a:cubicBezTo>
                    <a:cubicBezTo>
                      <a:pt x="668190" y="901651"/>
                      <a:pt x="598754" y="900907"/>
                      <a:pt x="552274" y="859978"/>
                    </a:cubicBezTo>
                    <a:cubicBezTo>
                      <a:pt x="506026" y="896432"/>
                      <a:pt x="441103" y="897429"/>
                      <a:pt x="393757" y="862412"/>
                    </a:cubicBezTo>
                    <a:cubicBezTo>
                      <a:pt x="389754" y="882016"/>
                      <a:pt x="372356" y="895988"/>
                      <a:pt x="352351" y="895667"/>
                    </a:cubicBezTo>
                    <a:cubicBezTo>
                      <a:pt x="332346" y="895346"/>
                      <a:pt x="315405" y="880823"/>
                      <a:pt x="312033" y="861101"/>
                    </a:cubicBezTo>
                    <a:cubicBezTo>
                      <a:pt x="293284" y="882710"/>
                      <a:pt x="266179" y="895256"/>
                      <a:pt x="237572" y="895566"/>
                    </a:cubicBezTo>
                    <a:cubicBezTo>
                      <a:pt x="208965" y="895877"/>
                      <a:pt x="181594" y="883922"/>
                      <a:pt x="162381" y="862725"/>
                    </a:cubicBezTo>
                    <a:cubicBezTo>
                      <a:pt x="138311" y="888779"/>
                      <a:pt x="99135" y="894083"/>
                      <a:pt x="69003" y="875367"/>
                    </a:cubicBezTo>
                    <a:cubicBezTo>
                      <a:pt x="38871" y="856651"/>
                      <a:pt x="26264" y="819182"/>
                      <a:pt x="38952" y="786057"/>
                    </a:cubicBezTo>
                    <a:cubicBezTo>
                      <a:pt x="14468" y="761879"/>
                      <a:pt x="839" y="728805"/>
                      <a:pt x="1180" y="694397"/>
                    </a:cubicBezTo>
                    <a:cubicBezTo>
                      <a:pt x="1521" y="659989"/>
                      <a:pt x="15804" y="627191"/>
                      <a:pt x="40762" y="603504"/>
                    </a:cubicBezTo>
                    <a:cubicBezTo>
                      <a:pt x="17542" y="594719"/>
                      <a:pt x="2702" y="571887"/>
                      <a:pt x="4102" y="547100"/>
                    </a:cubicBezTo>
                    <a:cubicBezTo>
                      <a:pt x="5502" y="522312"/>
                      <a:pt x="22818" y="501297"/>
                      <a:pt x="46881" y="495183"/>
                    </a:cubicBezTo>
                    <a:cubicBezTo>
                      <a:pt x="31916" y="490950"/>
                      <a:pt x="21570" y="477310"/>
                      <a:pt x="21526" y="461758"/>
                    </a:cubicBezTo>
                    <a:cubicBezTo>
                      <a:pt x="21483" y="446207"/>
                      <a:pt x="31753" y="432510"/>
                      <a:pt x="46693" y="428193"/>
                    </a:cubicBezTo>
                    <a:cubicBezTo>
                      <a:pt x="21858" y="415015"/>
                      <a:pt x="5683" y="389848"/>
                      <a:pt x="4013" y="361782"/>
                    </a:cubicBezTo>
                    <a:cubicBezTo>
                      <a:pt x="2342" y="333717"/>
                      <a:pt x="15417" y="306809"/>
                      <a:pt x="38515" y="290778"/>
                    </a:cubicBezTo>
                    <a:cubicBezTo>
                      <a:pt x="0" y="243497"/>
                      <a:pt x="1696" y="175199"/>
                      <a:pt x="42510" y="129889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05FC354-EC8F-4E26-AC13-16CE163F53ED}"/>
                </a:ext>
              </a:extLst>
            </p:cNvPr>
            <p:cNvGrpSpPr/>
            <p:nvPr/>
          </p:nvGrpSpPr>
          <p:grpSpPr>
            <a:xfrm>
              <a:off x="5246991" y="1796516"/>
              <a:ext cx="1604441" cy="681751"/>
              <a:chOff x="3309282" y="2496468"/>
              <a:chExt cx="1604441" cy="681751"/>
            </a:xfrm>
          </p:grpSpPr>
          <p:sp>
            <p:nvSpPr>
              <p:cNvPr id="168" name="Rounded Rectangle 13">
                <a:extLst>
                  <a:ext uri="{FF2B5EF4-FFF2-40B4-BE49-F238E27FC236}">
                    <a16:creationId xmlns:a16="http://schemas.microsoft.com/office/drawing/2014/main" id="{94A1D702-A43B-41C3-B9C9-EB6B35172BDF}"/>
                  </a:ext>
                </a:extLst>
              </p:cNvPr>
              <p:cNvSpPr/>
              <p:nvPr/>
            </p:nvSpPr>
            <p:spPr>
              <a:xfrm>
                <a:off x="3309282" y="2496468"/>
                <a:ext cx="1604441" cy="681751"/>
              </a:xfrm>
              <a:custGeom>
                <a:avLst/>
                <a:gdLst/>
                <a:ahLst/>
                <a:cxnLst/>
                <a:rect l="0" t="0" r="0" b="0"/>
                <a:pathLst>
                  <a:path w="1604441" h="681751">
                    <a:moveTo>
                      <a:pt x="50836" y="125296"/>
                    </a:moveTo>
                    <a:cubicBezTo>
                      <a:pt x="39126" y="94071"/>
                      <a:pt x="50231" y="58886"/>
                      <a:pt x="77744" y="40041"/>
                    </a:cubicBezTo>
                    <a:cubicBezTo>
                      <a:pt x="105257" y="21196"/>
                      <a:pt x="142077" y="23555"/>
                      <a:pt x="166961" y="45756"/>
                    </a:cubicBezTo>
                    <a:cubicBezTo>
                      <a:pt x="230854" y="1219"/>
                      <a:pt x="315940" y="2021"/>
                      <a:pt x="378983" y="47754"/>
                    </a:cubicBezTo>
                    <a:cubicBezTo>
                      <a:pt x="471723" y="5140"/>
                      <a:pt x="578118" y="3531"/>
                      <a:pt x="672104" y="43322"/>
                    </a:cubicBezTo>
                    <a:cubicBezTo>
                      <a:pt x="718025" y="4953"/>
                      <a:pt x="785232" y="6420"/>
                      <a:pt x="829435" y="46755"/>
                    </a:cubicBezTo>
                    <a:cubicBezTo>
                      <a:pt x="868402" y="7170"/>
                      <a:pt x="932019" y="6472"/>
                      <a:pt x="971844" y="45195"/>
                    </a:cubicBezTo>
                    <a:cubicBezTo>
                      <a:pt x="1045098" y="0"/>
                      <a:pt x="1137822" y="996"/>
                      <a:pt x="1210088" y="47754"/>
                    </a:cubicBezTo>
                    <a:cubicBezTo>
                      <a:pt x="1257746" y="2827"/>
                      <a:pt x="1331894" y="1959"/>
                      <a:pt x="1380592" y="45756"/>
                    </a:cubicBezTo>
                    <a:cubicBezTo>
                      <a:pt x="1413231" y="16008"/>
                      <a:pt x="1461051" y="10002"/>
                      <a:pt x="1500034" y="30754"/>
                    </a:cubicBezTo>
                    <a:cubicBezTo>
                      <a:pt x="1539016" y="51506"/>
                      <a:pt x="1560734" y="94532"/>
                      <a:pt x="1554280" y="138219"/>
                    </a:cubicBezTo>
                    <a:cubicBezTo>
                      <a:pt x="1583144" y="156104"/>
                      <a:pt x="1600435" y="187887"/>
                      <a:pt x="1599768" y="221836"/>
                    </a:cubicBezTo>
                    <a:cubicBezTo>
                      <a:pt x="1599102" y="255786"/>
                      <a:pt x="1580577" y="286866"/>
                      <a:pt x="1551033" y="303604"/>
                    </a:cubicBezTo>
                    <a:cubicBezTo>
                      <a:pt x="1575845" y="304605"/>
                      <a:pt x="1595638" y="324659"/>
                      <a:pt x="1596313" y="349482"/>
                    </a:cubicBezTo>
                    <a:cubicBezTo>
                      <a:pt x="1596988" y="374305"/>
                      <a:pt x="1578313" y="395405"/>
                      <a:pt x="1553593" y="397752"/>
                    </a:cubicBezTo>
                    <a:cubicBezTo>
                      <a:pt x="1584293" y="406505"/>
                      <a:pt x="1604441" y="435842"/>
                      <a:pt x="1601587" y="467638"/>
                    </a:cubicBezTo>
                    <a:cubicBezTo>
                      <a:pt x="1598734" y="499434"/>
                      <a:pt x="1573686" y="524715"/>
                      <a:pt x="1541918" y="527862"/>
                    </a:cubicBezTo>
                    <a:cubicBezTo>
                      <a:pt x="1548899" y="568029"/>
                      <a:pt x="1531944" y="608598"/>
                      <a:pt x="1498456" y="631852"/>
                    </a:cubicBezTo>
                    <a:cubicBezTo>
                      <a:pt x="1464969" y="655105"/>
                      <a:pt x="1421033" y="656819"/>
                      <a:pt x="1385836" y="636246"/>
                    </a:cubicBezTo>
                    <a:cubicBezTo>
                      <a:pt x="1309085" y="676390"/>
                      <a:pt x="1217394" y="675735"/>
                      <a:pt x="1141224" y="634497"/>
                    </a:cubicBezTo>
                    <a:cubicBezTo>
                      <a:pt x="1074571" y="671011"/>
                      <a:pt x="994108" y="671924"/>
                      <a:pt x="926643" y="636932"/>
                    </a:cubicBezTo>
                    <a:cubicBezTo>
                      <a:pt x="916843" y="657619"/>
                      <a:pt x="895887" y="670699"/>
                      <a:pt x="872998" y="670417"/>
                    </a:cubicBezTo>
                    <a:cubicBezTo>
                      <a:pt x="850109" y="670135"/>
                      <a:pt x="829483" y="656543"/>
                      <a:pt x="820195" y="635621"/>
                    </a:cubicBezTo>
                    <a:cubicBezTo>
                      <a:pt x="771980" y="681044"/>
                      <a:pt x="696942" y="681751"/>
                      <a:pt x="647881" y="637245"/>
                    </a:cubicBezTo>
                    <a:cubicBezTo>
                      <a:pt x="579177" y="672528"/>
                      <a:pt x="497846" y="673292"/>
                      <a:pt x="428492" y="639305"/>
                    </a:cubicBezTo>
                    <a:cubicBezTo>
                      <a:pt x="370241" y="681160"/>
                      <a:pt x="291613" y="680554"/>
                      <a:pt x="234014" y="637806"/>
                    </a:cubicBezTo>
                    <a:cubicBezTo>
                      <a:pt x="204114" y="669566"/>
                      <a:pt x="157445" y="679036"/>
                      <a:pt x="117531" y="661443"/>
                    </a:cubicBezTo>
                    <a:cubicBezTo>
                      <a:pt x="77616" y="643850"/>
                      <a:pt x="53121" y="603012"/>
                      <a:pt x="56392" y="559516"/>
                    </a:cubicBezTo>
                    <a:cubicBezTo>
                      <a:pt x="24173" y="554778"/>
                      <a:pt x="277" y="527166"/>
                      <a:pt x="215" y="494600"/>
                    </a:cubicBezTo>
                    <a:cubicBezTo>
                      <a:pt x="152" y="462033"/>
                      <a:pt x="23941" y="434330"/>
                      <a:pt x="56143" y="429468"/>
                    </a:cubicBezTo>
                    <a:cubicBezTo>
                      <a:pt x="25777" y="419326"/>
                      <a:pt x="4509" y="391892"/>
                      <a:pt x="2254" y="359957"/>
                    </a:cubicBezTo>
                    <a:cubicBezTo>
                      <a:pt x="0" y="328021"/>
                      <a:pt x="17202" y="297871"/>
                      <a:pt x="45841" y="283563"/>
                    </a:cubicBezTo>
                    <a:cubicBezTo>
                      <a:pt x="22539" y="263498"/>
                      <a:pt x="9558" y="233972"/>
                      <a:pt x="10528" y="203236"/>
                    </a:cubicBezTo>
                    <a:cubicBezTo>
                      <a:pt x="11498" y="172500"/>
                      <a:pt x="26314" y="143852"/>
                      <a:pt x="50836" y="125296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9" name="Rounded Rectangle 14">
                <a:extLst>
                  <a:ext uri="{FF2B5EF4-FFF2-40B4-BE49-F238E27FC236}">
                    <a16:creationId xmlns:a16="http://schemas.microsoft.com/office/drawing/2014/main" id="{BD13EACD-C593-44C3-A653-4CDF0699B905}"/>
                  </a:ext>
                </a:extLst>
              </p:cNvPr>
              <p:cNvSpPr/>
              <p:nvPr/>
            </p:nvSpPr>
            <p:spPr>
              <a:xfrm>
                <a:off x="3309282" y="2496468"/>
                <a:ext cx="1604441" cy="681751"/>
              </a:xfrm>
              <a:custGeom>
                <a:avLst/>
                <a:gdLst/>
                <a:ahLst/>
                <a:cxnLst/>
                <a:rect l="0" t="0" r="0" b="0"/>
                <a:pathLst>
                  <a:path w="1604441" h="681751">
                    <a:moveTo>
                      <a:pt x="50836" y="125296"/>
                    </a:moveTo>
                    <a:cubicBezTo>
                      <a:pt x="39126" y="94071"/>
                      <a:pt x="50231" y="58886"/>
                      <a:pt x="77744" y="40041"/>
                    </a:cubicBezTo>
                    <a:cubicBezTo>
                      <a:pt x="105257" y="21196"/>
                      <a:pt x="142077" y="23555"/>
                      <a:pt x="166961" y="45756"/>
                    </a:cubicBezTo>
                    <a:cubicBezTo>
                      <a:pt x="230854" y="1219"/>
                      <a:pt x="315940" y="2021"/>
                      <a:pt x="378983" y="47754"/>
                    </a:cubicBezTo>
                    <a:cubicBezTo>
                      <a:pt x="471723" y="5140"/>
                      <a:pt x="578118" y="3531"/>
                      <a:pt x="672104" y="43322"/>
                    </a:cubicBezTo>
                    <a:cubicBezTo>
                      <a:pt x="718025" y="4953"/>
                      <a:pt x="785232" y="6420"/>
                      <a:pt x="829435" y="46755"/>
                    </a:cubicBezTo>
                    <a:cubicBezTo>
                      <a:pt x="868402" y="7170"/>
                      <a:pt x="932019" y="6472"/>
                      <a:pt x="971844" y="45195"/>
                    </a:cubicBezTo>
                    <a:cubicBezTo>
                      <a:pt x="1045098" y="0"/>
                      <a:pt x="1137822" y="996"/>
                      <a:pt x="1210088" y="47754"/>
                    </a:cubicBezTo>
                    <a:cubicBezTo>
                      <a:pt x="1257746" y="2827"/>
                      <a:pt x="1331894" y="1959"/>
                      <a:pt x="1380592" y="45756"/>
                    </a:cubicBezTo>
                    <a:cubicBezTo>
                      <a:pt x="1413231" y="16008"/>
                      <a:pt x="1461051" y="10002"/>
                      <a:pt x="1500034" y="30754"/>
                    </a:cubicBezTo>
                    <a:cubicBezTo>
                      <a:pt x="1539016" y="51506"/>
                      <a:pt x="1560734" y="94532"/>
                      <a:pt x="1554280" y="138219"/>
                    </a:cubicBezTo>
                    <a:cubicBezTo>
                      <a:pt x="1583144" y="156104"/>
                      <a:pt x="1600435" y="187887"/>
                      <a:pt x="1599768" y="221836"/>
                    </a:cubicBezTo>
                    <a:cubicBezTo>
                      <a:pt x="1599102" y="255786"/>
                      <a:pt x="1580577" y="286866"/>
                      <a:pt x="1551033" y="303604"/>
                    </a:cubicBezTo>
                    <a:cubicBezTo>
                      <a:pt x="1575845" y="304605"/>
                      <a:pt x="1595638" y="324659"/>
                      <a:pt x="1596313" y="349482"/>
                    </a:cubicBezTo>
                    <a:cubicBezTo>
                      <a:pt x="1596988" y="374305"/>
                      <a:pt x="1578313" y="395405"/>
                      <a:pt x="1553593" y="397752"/>
                    </a:cubicBezTo>
                    <a:cubicBezTo>
                      <a:pt x="1584293" y="406505"/>
                      <a:pt x="1604441" y="435842"/>
                      <a:pt x="1601587" y="467638"/>
                    </a:cubicBezTo>
                    <a:cubicBezTo>
                      <a:pt x="1598734" y="499434"/>
                      <a:pt x="1573686" y="524715"/>
                      <a:pt x="1541918" y="527862"/>
                    </a:cubicBezTo>
                    <a:cubicBezTo>
                      <a:pt x="1548899" y="568029"/>
                      <a:pt x="1531944" y="608598"/>
                      <a:pt x="1498456" y="631852"/>
                    </a:cubicBezTo>
                    <a:cubicBezTo>
                      <a:pt x="1464969" y="655105"/>
                      <a:pt x="1421033" y="656819"/>
                      <a:pt x="1385836" y="636246"/>
                    </a:cubicBezTo>
                    <a:cubicBezTo>
                      <a:pt x="1309085" y="676390"/>
                      <a:pt x="1217394" y="675735"/>
                      <a:pt x="1141224" y="634497"/>
                    </a:cubicBezTo>
                    <a:cubicBezTo>
                      <a:pt x="1074571" y="671011"/>
                      <a:pt x="994108" y="671924"/>
                      <a:pt x="926643" y="636932"/>
                    </a:cubicBezTo>
                    <a:cubicBezTo>
                      <a:pt x="916843" y="657619"/>
                      <a:pt x="895887" y="670699"/>
                      <a:pt x="872998" y="670417"/>
                    </a:cubicBezTo>
                    <a:cubicBezTo>
                      <a:pt x="850109" y="670135"/>
                      <a:pt x="829483" y="656543"/>
                      <a:pt x="820195" y="635621"/>
                    </a:cubicBezTo>
                    <a:cubicBezTo>
                      <a:pt x="771980" y="681044"/>
                      <a:pt x="696942" y="681751"/>
                      <a:pt x="647881" y="637245"/>
                    </a:cubicBezTo>
                    <a:cubicBezTo>
                      <a:pt x="579177" y="672528"/>
                      <a:pt x="497846" y="673292"/>
                      <a:pt x="428492" y="639305"/>
                    </a:cubicBezTo>
                    <a:cubicBezTo>
                      <a:pt x="370241" y="681160"/>
                      <a:pt x="291613" y="680554"/>
                      <a:pt x="234014" y="637806"/>
                    </a:cubicBezTo>
                    <a:cubicBezTo>
                      <a:pt x="204114" y="669566"/>
                      <a:pt x="157445" y="679036"/>
                      <a:pt x="117531" y="661443"/>
                    </a:cubicBezTo>
                    <a:cubicBezTo>
                      <a:pt x="77616" y="643850"/>
                      <a:pt x="53121" y="603012"/>
                      <a:pt x="56392" y="559516"/>
                    </a:cubicBezTo>
                    <a:cubicBezTo>
                      <a:pt x="24173" y="554778"/>
                      <a:pt x="277" y="527166"/>
                      <a:pt x="215" y="494600"/>
                    </a:cubicBezTo>
                    <a:cubicBezTo>
                      <a:pt x="152" y="462033"/>
                      <a:pt x="23941" y="434330"/>
                      <a:pt x="56143" y="429468"/>
                    </a:cubicBezTo>
                    <a:cubicBezTo>
                      <a:pt x="25777" y="419326"/>
                      <a:pt x="4509" y="391892"/>
                      <a:pt x="2254" y="359957"/>
                    </a:cubicBezTo>
                    <a:cubicBezTo>
                      <a:pt x="0" y="328021"/>
                      <a:pt x="17202" y="297871"/>
                      <a:pt x="45841" y="283563"/>
                    </a:cubicBezTo>
                    <a:cubicBezTo>
                      <a:pt x="22539" y="263498"/>
                      <a:pt x="9558" y="233972"/>
                      <a:pt x="10528" y="203236"/>
                    </a:cubicBezTo>
                    <a:cubicBezTo>
                      <a:pt x="11498" y="172500"/>
                      <a:pt x="26314" y="143852"/>
                      <a:pt x="50836" y="125296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9734457-BB65-4E48-AEE8-73305A9DDD23}"/>
                </a:ext>
              </a:extLst>
            </p:cNvPr>
            <p:cNvGrpSpPr/>
            <p:nvPr/>
          </p:nvGrpSpPr>
          <p:grpSpPr>
            <a:xfrm>
              <a:off x="5284308" y="805811"/>
              <a:ext cx="1529567" cy="650730"/>
              <a:chOff x="3346599" y="1505763"/>
              <a:chExt cx="1529567" cy="650730"/>
            </a:xfrm>
          </p:grpSpPr>
          <p:sp>
            <p:nvSpPr>
              <p:cNvPr id="166" name="Rounded Rectangle 16">
                <a:extLst>
                  <a:ext uri="{FF2B5EF4-FFF2-40B4-BE49-F238E27FC236}">
                    <a16:creationId xmlns:a16="http://schemas.microsoft.com/office/drawing/2014/main" id="{40F7E3CB-2074-4CD3-A114-6794C6B3B0A1}"/>
                  </a:ext>
                </a:extLst>
              </p:cNvPr>
              <p:cNvSpPr/>
              <p:nvPr/>
            </p:nvSpPr>
            <p:spPr>
              <a:xfrm>
                <a:off x="3346599" y="1505763"/>
                <a:ext cx="1529567" cy="650730"/>
              </a:xfrm>
              <a:custGeom>
                <a:avLst/>
                <a:gdLst/>
                <a:ahLst/>
                <a:cxnLst/>
                <a:rect l="0" t="0" r="0" b="0"/>
                <a:pathLst>
                  <a:path w="1529567" h="650730">
                    <a:moveTo>
                      <a:pt x="50995" y="121380"/>
                    </a:moveTo>
                    <a:cubicBezTo>
                      <a:pt x="40515" y="91969"/>
                      <a:pt x="51114" y="59187"/>
                      <a:pt x="76829" y="41478"/>
                    </a:cubicBezTo>
                    <a:cubicBezTo>
                      <a:pt x="102543" y="23769"/>
                      <a:pt x="136949" y="25557"/>
                      <a:pt x="160689" y="45836"/>
                    </a:cubicBezTo>
                    <a:cubicBezTo>
                      <a:pt x="220664" y="1292"/>
                      <a:pt x="302956" y="2108"/>
                      <a:pt x="362035" y="47834"/>
                    </a:cubicBezTo>
                    <a:cubicBezTo>
                      <a:pt x="449778" y="5231"/>
                      <a:pt x="551870" y="3608"/>
                      <a:pt x="640922" y="43401"/>
                    </a:cubicBezTo>
                    <a:cubicBezTo>
                      <a:pt x="683974" y="5050"/>
                      <a:pt x="749354" y="6522"/>
                      <a:pt x="790636" y="46772"/>
                    </a:cubicBezTo>
                    <a:cubicBezTo>
                      <a:pt x="807980" y="27857"/>
                      <a:pt x="832376" y="16960"/>
                      <a:pt x="858038" y="16664"/>
                    </a:cubicBezTo>
                    <a:cubicBezTo>
                      <a:pt x="883699" y="16368"/>
                      <a:pt x="908340" y="26701"/>
                      <a:pt x="926115" y="45212"/>
                    </a:cubicBezTo>
                    <a:cubicBezTo>
                      <a:pt x="995180" y="0"/>
                      <a:pt x="1084720" y="1011"/>
                      <a:pt x="1152746" y="47771"/>
                    </a:cubicBezTo>
                    <a:cubicBezTo>
                      <a:pt x="1197123" y="2903"/>
                      <a:pt x="1269323" y="2040"/>
                      <a:pt x="1314759" y="45836"/>
                    </a:cubicBezTo>
                    <a:cubicBezTo>
                      <a:pt x="1345430" y="16985"/>
                      <a:pt x="1391053" y="10832"/>
                      <a:pt x="1428270" y="30527"/>
                    </a:cubicBezTo>
                    <a:cubicBezTo>
                      <a:pt x="1465488" y="50222"/>
                      <a:pt x="1486061" y="91405"/>
                      <a:pt x="1479457" y="132992"/>
                    </a:cubicBezTo>
                    <a:cubicBezTo>
                      <a:pt x="1508085" y="149069"/>
                      <a:pt x="1525540" y="179597"/>
                      <a:pt x="1524874" y="212424"/>
                    </a:cubicBezTo>
                    <a:cubicBezTo>
                      <a:pt x="1524208" y="245250"/>
                      <a:pt x="1505529" y="275045"/>
                      <a:pt x="1476273" y="289948"/>
                    </a:cubicBezTo>
                    <a:cubicBezTo>
                      <a:pt x="1500995" y="289241"/>
                      <a:pt x="1521610" y="308710"/>
                      <a:pt x="1522317" y="333433"/>
                    </a:cubicBezTo>
                    <a:cubicBezTo>
                      <a:pt x="1523024" y="358155"/>
                      <a:pt x="1503555" y="378770"/>
                      <a:pt x="1478833" y="379477"/>
                    </a:cubicBezTo>
                    <a:cubicBezTo>
                      <a:pt x="1509199" y="386784"/>
                      <a:pt x="1529567" y="415314"/>
                      <a:pt x="1526617" y="446408"/>
                    </a:cubicBezTo>
                    <a:cubicBezTo>
                      <a:pt x="1523666" y="477502"/>
                      <a:pt x="1498294" y="501691"/>
                      <a:pt x="1467095" y="503156"/>
                    </a:cubicBezTo>
                    <a:cubicBezTo>
                      <a:pt x="1472658" y="540806"/>
                      <a:pt x="1456371" y="578351"/>
                      <a:pt x="1425078" y="600012"/>
                    </a:cubicBezTo>
                    <a:cubicBezTo>
                      <a:pt x="1393784" y="621674"/>
                      <a:pt x="1352909" y="623698"/>
                      <a:pt x="1319629" y="605234"/>
                    </a:cubicBezTo>
                    <a:cubicBezTo>
                      <a:pt x="1247262" y="645392"/>
                      <a:pt x="1159156" y="644753"/>
                      <a:pt x="1087379" y="603548"/>
                    </a:cubicBezTo>
                    <a:cubicBezTo>
                      <a:pt x="1024424" y="640043"/>
                      <a:pt x="946969" y="640967"/>
                      <a:pt x="883161" y="605983"/>
                    </a:cubicBezTo>
                    <a:cubicBezTo>
                      <a:pt x="874564" y="626544"/>
                      <a:pt x="854339" y="639821"/>
                      <a:pt x="832055" y="639532"/>
                    </a:cubicBezTo>
                    <a:cubicBezTo>
                      <a:pt x="809770" y="639244"/>
                      <a:pt x="789896" y="625448"/>
                      <a:pt x="781833" y="604672"/>
                    </a:cubicBezTo>
                    <a:cubicBezTo>
                      <a:pt x="736846" y="650034"/>
                      <a:pt x="663727" y="650730"/>
                      <a:pt x="617885" y="606232"/>
                    </a:cubicBezTo>
                    <a:cubicBezTo>
                      <a:pt x="552940" y="641498"/>
                      <a:pt x="474737" y="642270"/>
                      <a:pt x="409109" y="608293"/>
                    </a:cubicBezTo>
                    <a:cubicBezTo>
                      <a:pt x="354110" y="650171"/>
                      <a:pt x="277750" y="649555"/>
                      <a:pt x="223434" y="606794"/>
                    </a:cubicBezTo>
                    <a:cubicBezTo>
                      <a:pt x="195418" y="637359"/>
                      <a:pt x="150988" y="646568"/>
                      <a:pt x="113131" y="629658"/>
                    </a:cubicBezTo>
                    <a:cubicBezTo>
                      <a:pt x="75274" y="612748"/>
                      <a:pt x="52484" y="573512"/>
                      <a:pt x="56552" y="532250"/>
                    </a:cubicBezTo>
                    <a:cubicBezTo>
                      <a:pt x="25071" y="529134"/>
                      <a:pt x="1064" y="502688"/>
                      <a:pt x="999" y="471054"/>
                    </a:cubicBezTo>
                    <a:cubicBezTo>
                      <a:pt x="935" y="439420"/>
                      <a:pt x="24834" y="412875"/>
                      <a:pt x="56302" y="409632"/>
                    </a:cubicBezTo>
                    <a:cubicBezTo>
                      <a:pt x="26248" y="401326"/>
                      <a:pt x="4647" y="375041"/>
                      <a:pt x="2323" y="343947"/>
                    </a:cubicBezTo>
                    <a:cubicBezTo>
                      <a:pt x="0" y="312853"/>
                      <a:pt x="17453" y="283650"/>
                      <a:pt x="45938" y="270969"/>
                    </a:cubicBezTo>
                    <a:cubicBezTo>
                      <a:pt x="22766" y="252653"/>
                      <a:pt x="9677" y="224416"/>
                      <a:pt x="10675" y="194896"/>
                    </a:cubicBezTo>
                    <a:cubicBezTo>
                      <a:pt x="11673" y="165377"/>
                      <a:pt x="26639" y="138088"/>
                      <a:pt x="50995" y="12138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7" name="Rounded Rectangle 17">
                <a:extLst>
                  <a:ext uri="{FF2B5EF4-FFF2-40B4-BE49-F238E27FC236}">
                    <a16:creationId xmlns:a16="http://schemas.microsoft.com/office/drawing/2014/main" id="{66781A21-184D-4DC0-8660-EAE31CEE36AA}"/>
                  </a:ext>
                </a:extLst>
              </p:cNvPr>
              <p:cNvSpPr/>
              <p:nvPr/>
            </p:nvSpPr>
            <p:spPr>
              <a:xfrm>
                <a:off x="3346599" y="1505763"/>
                <a:ext cx="1529567" cy="650730"/>
              </a:xfrm>
              <a:custGeom>
                <a:avLst/>
                <a:gdLst/>
                <a:ahLst/>
                <a:cxnLst/>
                <a:rect l="0" t="0" r="0" b="0"/>
                <a:pathLst>
                  <a:path w="1529567" h="650730">
                    <a:moveTo>
                      <a:pt x="50995" y="121380"/>
                    </a:moveTo>
                    <a:cubicBezTo>
                      <a:pt x="40515" y="91969"/>
                      <a:pt x="51114" y="59187"/>
                      <a:pt x="76829" y="41478"/>
                    </a:cubicBezTo>
                    <a:cubicBezTo>
                      <a:pt x="102543" y="23769"/>
                      <a:pt x="136949" y="25557"/>
                      <a:pt x="160689" y="45836"/>
                    </a:cubicBezTo>
                    <a:cubicBezTo>
                      <a:pt x="220664" y="1292"/>
                      <a:pt x="302956" y="2108"/>
                      <a:pt x="362035" y="47834"/>
                    </a:cubicBezTo>
                    <a:cubicBezTo>
                      <a:pt x="449778" y="5231"/>
                      <a:pt x="551870" y="3608"/>
                      <a:pt x="640922" y="43401"/>
                    </a:cubicBezTo>
                    <a:cubicBezTo>
                      <a:pt x="683974" y="5050"/>
                      <a:pt x="749354" y="6522"/>
                      <a:pt x="790636" y="46772"/>
                    </a:cubicBezTo>
                    <a:cubicBezTo>
                      <a:pt x="807980" y="27857"/>
                      <a:pt x="832376" y="16960"/>
                      <a:pt x="858038" y="16664"/>
                    </a:cubicBezTo>
                    <a:cubicBezTo>
                      <a:pt x="883699" y="16368"/>
                      <a:pt x="908340" y="26701"/>
                      <a:pt x="926115" y="45212"/>
                    </a:cubicBezTo>
                    <a:cubicBezTo>
                      <a:pt x="995180" y="0"/>
                      <a:pt x="1084720" y="1011"/>
                      <a:pt x="1152746" y="47771"/>
                    </a:cubicBezTo>
                    <a:cubicBezTo>
                      <a:pt x="1197123" y="2903"/>
                      <a:pt x="1269323" y="2040"/>
                      <a:pt x="1314759" y="45836"/>
                    </a:cubicBezTo>
                    <a:cubicBezTo>
                      <a:pt x="1345430" y="16985"/>
                      <a:pt x="1391053" y="10832"/>
                      <a:pt x="1428270" y="30527"/>
                    </a:cubicBezTo>
                    <a:cubicBezTo>
                      <a:pt x="1465488" y="50222"/>
                      <a:pt x="1486061" y="91405"/>
                      <a:pt x="1479457" y="132992"/>
                    </a:cubicBezTo>
                    <a:cubicBezTo>
                      <a:pt x="1508085" y="149069"/>
                      <a:pt x="1525540" y="179597"/>
                      <a:pt x="1524874" y="212424"/>
                    </a:cubicBezTo>
                    <a:cubicBezTo>
                      <a:pt x="1524208" y="245250"/>
                      <a:pt x="1505529" y="275045"/>
                      <a:pt x="1476273" y="289948"/>
                    </a:cubicBezTo>
                    <a:cubicBezTo>
                      <a:pt x="1500995" y="289241"/>
                      <a:pt x="1521610" y="308710"/>
                      <a:pt x="1522317" y="333433"/>
                    </a:cubicBezTo>
                    <a:cubicBezTo>
                      <a:pt x="1523024" y="358155"/>
                      <a:pt x="1503555" y="378770"/>
                      <a:pt x="1478833" y="379477"/>
                    </a:cubicBezTo>
                    <a:cubicBezTo>
                      <a:pt x="1509199" y="386784"/>
                      <a:pt x="1529567" y="415314"/>
                      <a:pt x="1526617" y="446408"/>
                    </a:cubicBezTo>
                    <a:cubicBezTo>
                      <a:pt x="1523666" y="477502"/>
                      <a:pt x="1498294" y="501691"/>
                      <a:pt x="1467095" y="503156"/>
                    </a:cubicBezTo>
                    <a:cubicBezTo>
                      <a:pt x="1472658" y="540806"/>
                      <a:pt x="1456371" y="578351"/>
                      <a:pt x="1425078" y="600012"/>
                    </a:cubicBezTo>
                    <a:cubicBezTo>
                      <a:pt x="1393784" y="621674"/>
                      <a:pt x="1352909" y="623698"/>
                      <a:pt x="1319629" y="605234"/>
                    </a:cubicBezTo>
                    <a:cubicBezTo>
                      <a:pt x="1247262" y="645392"/>
                      <a:pt x="1159156" y="644753"/>
                      <a:pt x="1087379" y="603548"/>
                    </a:cubicBezTo>
                    <a:cubicBezTo>
                      <a:pt x="1024424" y="640043"/>
                      <a:pt x="946969" y="640967"/>
                      <a:pt x="883161" y="605983"/>
                    </a:cubicBezTo>
                    <a:cubicBezTo>
                      <a:pt x="874564" y="626544"/>
                      <a:pt x="854339" y="639821"/>
                      <a:pt x="832055" y="639532"/>
                    </a:cubicBezTo>
                    <a:cubicBezTo>
                      <a:pt x="809770" y="639244"/>
                      <a:pt x="789896" y="625448"/>
                      <a:pt x="781833" y="604672"/>
                    </a:cubicBezTo>
                    <a:cubicBezTo>
                      <a:pt x="736846" y="650034"/>
                      <a:pt x="663727" y="650730"/>
                      <a:pt x="617885" y="606232"/>
                    </a:cubicBezTo>
                    <a:cubicBezTo>
                      <a:pt x="552940" y="641498"/>
                      <a:pt x="474737" y="642270"/>
                      <a:pt x="409109" y="608293"/>
                    </a:cubicBezTo>
                    <a:cubicBezTo>
                      <a:pt x="354110" y="650171"/>
                      <a:pt x="277750" y="649555"/>
                      <a:pt x="223434" y="606794"/>
                    </a:cubicBezTo>
                    <a:cubicBezTo>
                      <a:pt x="195418" y="637359"/>
                      <a:pt x="150988" y="646568"/>
                      <a:pt x="113131" y="629658"/>
                    </a:cubicBezTo>
                    <a:cubicBezTo>
                      <a:pt x="75274" y="612748"/>
                      <a:pt x="52484" y="573512"/>
                      <a:pt x="56552" y="532250"/>
                    </a:cubicBezTo>
                    <a:cubicBezTo>
                      <a:pt x="25071" y="529134"/>
                      <a:pt x="1064" y="502688"/>
                      <a:pt x="999" y="471054"/>
                    </a:cubicBezTo>
                    <a:cubicBezTo>
                      <a:pt x="935" y="439420"/>
                      <a:pt x="24834" y="412875"/>
                      <a:pt x="56302" y="409632"/>
                    </a:cubicBezTo>
                    <a:cubicBezTo>
                      <a:pt x="26248" y="401326"/>
                      <a:pt x="4647" y="375041"/>
                      <a:pt x="2323" y="343947"/>
                    </a:cubicBezTo>
                    <a:cubicBezTo>
                      <a:pt x="0" y="312853"/>
                      <a:pt x="17453" y="283650"/>
                      <a:pt x="45938" y="270969"/>
                    </a:cubicBezTo>
                    <a:cubicBezTo>
                      <a:pt x="22766" y="252653"/>
                      <a:pt x="9677" y="224416"/>
                      <a:pt x="10675" y="194896"/>
                    </a:cubicBezTo>
                    <a:cubicBezTo>
                      <a:pt x="11673" y="165377"/>
                      <a:pt x="26639" y="138088"/>
                      <a:pt x="50995" y="12138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E0E96F9-EBDB-48B0-B20E-1AF669AD6528}"/>
                </a:ext>
              </a:extLst>
            </p:cNvPr>
            <p:cNvGrpSpPr/>
            <p:nvPr/>
          </p:nvGrpSpPr>
          <p:grpSpPr>
            <a:xfrm>
              <a:off x="3185996" y="2609990"/>
              <a:ext cx="1363157" cy="685761"/>
              <a:chOff x="1248287" y="3309942"/>
              <a:chExt cx="1363157" cy="685761"/>
            </a:xfrm>
          </p:grpSpPr>
          <p:sp>
            <p:nvSpPr>
              <p:cNvPr id="164" name="Rounded Rectangle 19">
                <a:extLst>
                  <a:ext uri="{FF2B5EF4-FFF2-40B4-BE49-F238E27FC236}">
                    <a16:creationId xmlns:a16="http://schemas.microsoft.com/office/drawing/2014/main" id="{56DA3E2F-525E-4CFB-B510-642D97C6FA3C}"/>
                  </a:ext>
                </a:extLst>
              </p:cNvPr>
              <p:cNvSpPr/>
              <p:nvPr/>
            </p:nvSpPr>
            <p:spPr>
              <a:xfrm>
                <a:off x="1248287" y="3309942"/>
                <a:ext cx="1363157" cy="685761"/>
              </a:xfrm>
              <a:custGeom>
                <a:avLst/>
                <a:gdLst/>
                <a:ahLst/>
                <a:cxnLst/>
                <a:rect l="0" t="0" r="0" b="0"/>
                <a:pathLst>
                  <a:path w="1363157" h="685761">
                    <a:moveTo>
                      <a:pt x="74919" y="0"/>
                    </a:moveTo>
                    <a:lnTo>
                      <a:pt x="1288237" y="0"/>
                    </a:lnTo>
                    <a:cubicBezTo>
                      <a:pt x="1288237" y="0"/>
                      <a:pt x="1363157" y="0"/>
                      <a:pt x="1363157" y="74919"/>
                    </a:cubicBezTo>
                    <a:lnTo>
                      <a:pt x="1363157" y="610842"/>
                    </a:lnTo>
                    <a:cubicBezTo>
                      <a:pt x="1363157" y="610842"/>
                      <a:pt x="1363157" y="685761"/>
                      <a:pt x="1288237" y="685761"/>
                    </a:cubicBezTo>
                    <a:lnTo>
                      <a:pt x="74919" y="685761"/>
                    </a:lnTo>
                    <a:cubicBezTo>
                      <a:pt x="74919" y="685761"/>
                      <a:pt x="0" y="685761"/>
                      <a:pt x="0" y="610842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5" name="Rounded Rectangle 20">
                <a:extLst>
                  <a:ext uri="{FF2B5EF4-FFF2-40B4-BE49-F238E27FC236}">
                    <a16:creationId xmlns:a16="http://schemas.microsoft.com/office/drawing/2014/main" id="{E7FA6F50-E5D6-4212-B020-0B26D1A65DF2}"/>
                  </a:ext>
                </a:extLst>
              </p:cNvPr>
              <p:cNvSpPr/>
              <p:nvPr/>
            </p:nvSpPr>
            <p:spPr>
              <a:xfrm>
                <a:off x="1248287" y="3309942"/>
                <a:ext cx="1363157" cy="685761"/>
              </a:xfrm>
              <a:custGeom>
                <a:avLst/>
                <a:gdLst/>
                <a:ahLst/>
                <a:cxnLst/>
                <a:rect l="0" t="0" r="0" b="0"/>
                <a:pathLst>
                  <a:path w="1363157" h="685761">
                    <a:moveTo>
                      <a:pt x="74919" y="0"/>
                    </a:moveTo>
                    <a:lnTo>
                      <a:pt x="1288237" y="0"/>
                    </a:lnTo>
                    <a:cubicBezTo>
                      <a:pt x="1288237" y="0"/>
                      <a:pt x="1363157" y="0"/>
                      <a:pt x="1363157" y="74919"/>
                    </a:cubicBezTo>
                    <a:lnTo>
                      <a:pt x="1363157" y="610842"/>
                    </a:lnTo>
                    <a:cubicBezTo>
                      <a:pt x="1363157" y="610842"/>
                      <a:pt x="1363157" y="685761"/>
                      <a:pt x="1288237" y="685761"/>
                    </a:cubicBezTo>
                    <a:lnTo>
                      <a:pt x="74919" y="685761"/>
                    </a:lnTo>
                    <a:cubicBezTo>
                      <a:pt x="74919" y="685761"/>
                      <a:pt x="0" y="685761"/>
                      <a:pt x="0" y="610842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24" name="TextBox 25">
              <a:extLst>
                <a:ext uri="{FF2B5EF4-FFF2-40B4-BE49-F238E27FC236}">
                  <a16:creationId xmlns:a16="http://schemas.microsoft.com/office/drawing/2014/main" id="{34FBAED5-CF90-4A12-9D86-C0EB60755213}"/>
                </a:ext>
              </a:extLst>
            </p:cNvPr>
            <p:cNvSpPr txBox="1"/>
            <p:nvPr/>
          </p:nvSpPr>
          <p:spPr>
            <a:xfrm>
              <a:off x="6120086" y="1451954"/>
              <a:ext cx="22475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 dirty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26" name="TextBox 27">
              <a:extLst>
                <a:ext uri="{FF2B5EF4-FFF2-40B4-BE49-F238E27FC236}">
                  <a16:creationId xmlns:a16="http://schemas.microsoft.com/office/drawing/2014/main" id="{5211FC9D-D97E-4E93-A208-AA7113D2CE0A}"/>
                </a:ext>
              </a:extLst>
            </p:cNvPr>
            <p:cNvSpPr txBox="1"/>
            <p:nvPr/>
          </p:nvSpPr>
          <p:spPr>
            <a:xfrm>
              <a:off x="5159240" y="3355507"/>
              <a:ext cx="22475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27" name="TextBox 28">
              <a:extLst>
                <a:ext uri="{FF2B5EF4-FFF2-40B4-BE49-F238E27FC236}">
                  <a16:creationId xmlns:a16="http://schemas.microsoft.com/office/drawing/2014/main" id="{1EAE3A58-65EF-439E-A3C8-909E2CDD8FD5}"/>
                </a:ext>
              </a:extLst>
            </p:cNvPr>
            <p:cNvSpPr txBox="1"/>
            <p:nvPr/>
          </p:nvSpPr>
          <p:spPr>
            <a:xfrm>
              <a:off x="5022255" y="2220340"/>
              <a:ext cx="22475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28" name="TextBox 30">
              <a:extLst>
                <a:ext uri="{FF2B5EF4-FFF2-40B4-BE49-F238E27FC236}">
                  <a16:creationId xmlns:a16="http://schemas.microsoft.com/office/drawing/2014/main" id="{1533BB42-0F17-4AD4-B69B-5352A18EC3AB}"/>
                </a:ext>
              </a:extLst>
            </p:cNvPr>
            <p:cNvSpPr txBox="1"/>
            <p:nvPr/>
          </p:nvSpPr>
          <p:spPr>
            <a:xfrm>
              <a:off x="6133191" y="2481448"/>
              <a:ext cx="28094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29" name="TextBox 31">
              <a:extLst>
                <a:ext uri="{FF2B5EF4-FFF2-40B4-BE49-F238E27FC236}">
                  <a16:creationId xmlns:a16="http://schemas.microsoft.com/office/drawing/2014/main" id="{447EE868-8C4C-4311-80CB-D8FAD2DE37FE}"/>
                </a:ext>
              </a:extLst>
            </p:cNvPr>
            <p:cNvSpPr txBox="1"/>
            <p:nvPr/>
          </p:nvSpPr>
          <p:spPr>
            <a:xfrm>
              <a:off x="6133191" y="3730104"/>
              <a:ext cx="28094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FC66FC1-BAD6-4BED-B034-A6D9030E915A}"/>
                </a:ext>
              </a:extLst>
            </p:cNvPr>
            <p:cNvGrpSpPr/>
            <p:nvPr/>
          </p:nvGrpSpPr>
          <p:grpSpPr>
            <a:xfrm>
              <a:off x="6005203" y="1451954"/>
              <a:ext cx="81162" cy="340258"/>
              <a:chOff x="4067494" y="2151906"/>
              <a:chExt cx="81162" cy="340258"/>
            </a:xfrm>
          </p:grpSpPr>
          <p:sp>
            <p:nvSpPr>
              <p:cNvPr id="160" name="Rounded Rectangle 35">
                <a:extLst>
                  <a:ext uri="{FF2B5EF4-FFF2-40B4-BE49-F238E27FC236}">
                    <a16:creationId xmlns:a16="http://schemas.microsoft.com/office/drawing/2014/main" id="{684E2A1D-F267-4538-AE74-4504CE69DCD0}"/>
                  </a:ext>
                </a:extLst>
              </p:cNvPr>
              <p:cNvSpPr/>
              <p:nvPr/>
            </p:nvSpPr>
            <p:spPr>
              <a:xfrm>
                <a:off x="4108076" y="2151906"/>
                <a:ext cx="6243" cy="337136"/>
              </a:xfrm>
              <a:custGeom>
                <a:avLst/>
                <a:gdLst/>
                <a:ahLst/>
                <a:cxnLst/>
                <a:rect l="0" t="0" r="0" b="0"/>
                <a:pathLst>
                  <a:path w="6243" h="337136">
                    <a:moveTo>
                      <a:pt x="0" y="0"/>
                    </a:moveTo>
                    <a:lnTo>
                      <a:pt x="0" y="86157"/>
                    </a:lnTo>
                    <a:lnTo>
                      <a:pt x="0" y="172314"/>
                    </a:lnTo>
                    <a:lnTo>
                      <a:pt x="0" y="172314"/>
                    </a:lnTo>
                    <a:lnTo>
                      <a:pt x="0" y="172314"/>
                    </a:lnTo>
                    <a:lnTo>
                      <a:pt x="0" y="260968"/>
                    </a:lnTo>
                    <a:lnTo>
                      <a:pt x="0" y="337136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1" name="Rounded Rectangle 36">
                <a:extLst>
                  <a:ext uri="{FF2B5EF4-FFF2-40B4-BE49-F238E27FC236}">
                    <a16:creationId xmlns:a16="http://schemas.microsoft.com/office/drawing/2014/main" id="{755D038F-7E17-4179-A6B6-FFDF324DC7B2}"/>
                  </a:ext>
                </a:extLst>
              </p:cNvPr>
              <p:cNvSpPr/>
              <p:nvPr/>
            </p:nvSpPr>
            <p:spPr>
              <a:xfrm>
                <a:off x="4067494" y="2451583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5AEE045-AB8B-4F55-9CF2-B99C4068FF07}"/>
                </a:ext>
              </a:extLst>
            </p:cNvPr>
            <p:cNvGrpSpPr/>
            <p:nvPr/>
          </p:nvGrpSpPr>
          <p:grpSpPr>
            <a:xfrm>
              <a:off x="3826997" y="2137605"/>
              <a:ext cx="1407235" cy="463251"/>
              <a:chOff x="1889288" y="2837557"/>
              <a:chExt cx="1407235" cy="463251"/>
            </a:xfrm>
          </p:grpSpPr>
          <p:sp>
            <p:nvSpPr>
              <p:cNvPr id="156" name="Rounded Rectangle 41">
                <a:extLst>
                  <a:ext uri="{FF2B5EF4-FFF2-40B4-BE49-F238E27FC236}">
                    <a16:creationId xmlns:a16="http://schemas.microsoft.com/office/drawing/2014/main" id="{27CDD58A-3C9A-4935-809E-71B684F09B40}"/>
                  </a:ext>
                </a:extLst>
              </p:cNvPr>
              <p:cNvSpPr/>
              <p:nvPr/>
            </p:nvSpPr>
            <p:spPr>
              <a:xfrm>
                <a:off x="1929870" y="2837557"/>
                <a:ext cx="1366653" cy="460129"/>
              </a:xfrm>
              <a:custGeom>
                <a:avLst/>
                <a:gdLst/>
                <a:ahLst/>
                <a:cxnLst/>
                <a:rect l="0" t="0" r="0" b="0"/>
                <a:pathLst>
                  <a:path w="1366653" h="460129">
                    <a:moveTo>
                      <a:pt x="0" y="460129"/>
                    </a:moveTo>
                    <a:lnTo>
                      <a:pt x="0" y="235995"/>
                    </a:lnTo>
                    <a:lnTo>
                      <a:pt x="0" y="0"/>
                    </a:lnTo>
                    <a:lnTo>
                      <a:pt x="683638" y="0"/>
                    </a:lnTo>
                    <a:lnTo>
                      <a:pt x="1366653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7" name="Rounded Rectangle 42">
                <a:extLst>
                  <a:ext uri="{FF2B5EF4-FFF2-40B4-BE49-F238E27FC236}">
                    <a16:creationId xmlns:a16="http://schemas.microsoft.com/office/drawing/2014/main" id="{9FE28504-0A74-4A05-9FA4-2C55AD7F94AA}"/>
                  </a:ext>
                </a:extLst>
              </p:cNvPr>
              <p:cNvSpPr/>
              <p:nvPr/>
            </p:nvSpPr>
            <p:spPr>
              <a:xfrm>
                <a:off x="1889288" y="3260227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D02DA2B-912D-46A3-AF4C-372B1BDCD481}"/>
                </a:ext>
              </a:extLst>
            </p:cNvPr>
            <p:cNvGrpSpPr/>
            <p:nvPr/>
          </p:nvGrpSpPr>
          <p:grpSpPr>
            <a:xfrm>
              <a:off x="6005203" y="2473638"/>
              <a:ext cx="81162" cy="340259"/>
              <a:chOff x="4067494" y="3173590"/>
              <a:chExt cx="81162" cy="340259"/>
            </a:xfrm>
          </p:grpSpPr>
          <p:sp>
            <p:nvSpPr>
              <p:cNvPr id="154" name="Rounded Rectangle 44">
                <a:extLst>
                  <a:ext uri="{FF2B5EF4-FFF2-40B4-BE49-F238E27FC236}">
                    <a16:creationId xmlns:a16="http://schemas.microsoft.com/office/drawing/2014/main" id="{C7E0681B-EFEC-409E-AE7F-37EBAA76AAEE}"/>
                  </a:ext>
                </a:extLst>
              </p:cNvPr>
              <p:cNvSpPr/>
              <p:nvPr/>
            </p:nvSpPr>
            <p:spPr>
              <a:xfrm>
                <a:off x="4108076" y="3173590"/>
                <a:ext cx="12486" cy="337136"/>
              </a:xfrm>
              <a:custGeom>
                <a:avLst/>
                <a:gdLst/>
                <a:ahLst/>
                <a:cxnLst/>
                <a:rect l="0" t="0" r="0" b="0"/>
                <a:pathLst>
                  <a:path w="12486" h="337136">
                    <a:moveTo>
                      <a:pt x="0" y="337136"/>
                    </a:moveTo>
                    <a:lnTo>
                      <a:pt x="0" y="224757"/>
                    </a:lnTo>
                    <a:lnTo>
                      <a:pt x="0" y="99892"/>
                    </a:lnTo>
                    <a:lnTo>
                      <a:pt x="6243" y="99892"/>
                    </a:lnTo>
                    <a:lnTo>
                      <a:pt x="12486" y="99892"/>
                    </a:lnTo>
                    <a:lnTo>
                      <a:pt x="12486" y="138600"/>
                    </a:lnTo>
                    <a:lnTo>
                      <a:pt x="12486" y="177309"/>
                    </a:lnTo>
                    <a:lnTo>
                      <a:pt x="6243" y="177309"/>
                    </a:lnTo>
                    <a:lnTo>
                      <a:pt x="0" y="177309"/>
                    </a:lnTo>
                    <a:lnTo>
                      <a:pt x="0" y="88654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5" name="Rounded Rectangle 45">
                <a:extLst>
                  <a:ext uri="{FF2B5EF4-FFF2-40B4-BE49-F238E27FC236}">
                    <a16:creationId xmlns:a16="http://schemas.microsoft.com/office/drawing/2014/main" id="{9F92A22E-92CA-4CC3-BB55-3F00BA7C4EF4}"/>
                  </a:ext>
                </a:extLst>
              </p:cNvPr>
              <p:cNvSpPr/>
              <p:nvPr/>
            </p:nvSpPr>
            <p:spPr>
              <a:xfrm>
                <a:off x="4067494" y="3473268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B4F120E-A9B9-4904-BF77-BA981703CF8B}"/>
                </a:ext>
              </a:extLst>
            </p:cNvPr>
            <p:cNvGrpSpPr/>
            <p:nvPr/>
          </p:nvGrpSpPr>
          <p:grpSpPr>
            <a:xfrm>
              <a:off x="4578293" y="3272784"/>
              <a:ext cx="793520" cy="796017"/>
              <a:chOff x="2640584" y="3972736"/>
              <a:chExt cx="793520" cy="796017"/>
            </a:xfrm>
          </p:grpSpPr>
          <p:sp>
            <p:nvSpPr>
              <p:cNvPr id="152" name="Rounded Rectangle 47">
                <a:extLst>
                  <a:ext uri="{FF2B5EF4-FFF2-40B4-BE49-F238E27FC236}">
                    <a16:creationId xmlns:a16="http://schemas.microsoft.com/office/drawing/2014/main" id="{353BC083-8A11-4173-80B8-4A902D40D756}"/>
                  </a:ext>
                </a:extLst>
              </p:cNvPr>
              <p:cNvSpPr/>
              <p:nvPr/>
            </p:nvSpPr>
            <p:spPr>
              <a:xfrm>
                <a:off x="2681165" y="3972736"/>
                <a:ext cx="752939" cy="792896"/>
              </a:xfrm>
              <a:custGeom>
                <a:avLst/>
                <a:gdLst/>
                <a:ahLst/>
                <a:cxnLst/>
                <a:rect l="0" t="0" r="0" b="0"/>
                <a:pathLst>
                  <a:path w="752939" h="792896">
                    <a:moveTo>
                      <a:pt x="0" y="792896"/>
                    </a:moveTo>
                    <a:lnTo>
                      <a:pt x="0" y="402691"/>
                    </a:lnTo>
                    <a:lnTo>
                      <a:pt x="0" y="0"/>
                    </a:lnTo>
                    <a:lnTo>
                      <a:pt x="376469" y="0"/>
                    </a:lnTo>
                    <a:lnTo>
                      <a:pt x="752939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3" name="Rounded Rectangle 48">
                <a:extLst>
                  <a:ext uri="{FF2B5EF4-FFF2-40B4-BE49-F238E27FC236}">
                    <a16:creationId xmlns:a16="http://schemas.microsoft.com/office/drawing/2014/main" id="{E332B694-C894-45E0-8B9F-E3EF66DF84FE}"/>
                  </a:ext>
                </a:extLst>
              </p:cNvPr>
              <p:cNvSpPr/>
              <p:nvPr/>
            </p:nvSpPr>
            <p:spPr>
              <a:xfrm>
                <a:off x="2640584" y="4728172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78514FD-D651-47E9-B9D0-B53D24A19657}"/>
                </a:ext>
              </a:extLst>
            </p:cNvPr>
            <p:cNvGrpSpPr/>
            <p:nvPr/>
          </p:nvGrpSpPr>
          <p:grpSpPr>
            <a:xfrm>
              <a:off x="6007701" y="3722300"/>
              <a:ext cx="81162" cy="349623"/>
              <a:chOff x="4069992" y="4422252"/>
              <a:chExt cx="81162" cy="349623"/>
            </a:xfrm>
          </p:grpSpPr>
          <p:sp>
            <p:nvSpPr>
              <p:cNvPr id="150" name="Rounded Rectangle 50">
                <a:extLst>
                  <a:ext uri="{FF2B5EF4-FFF2-40B4-BE49-F238E27FC236}">
                    <a16:creationId xmlns:a16="http://schemas.microsoft.com/office/drawing/2014/main" id="{BFBB0D2F-B3DA-4573-9DD6-60164CB39D3B}"/>
                  </a:ext>
                </a:extLst>
              </p:cNvPr>
              <p:cNvSpPr/>
              <p:nvPr/>
            </p:nvSpPr>
            <p:spPr>
              <a:xfrm>
                <a:off x="4108076" y="4422252"/>
                <a:ext cx="6243" cy="346501"/>
              </a:xfrm>
              <a:custGeom>
                <a:avLst/>
                <a:gdLst/>
                <a:ahLst/>
                <a:cxnLst/>
                <a:rect l="0" t="0" r="0" b="0"/>
                <a:pathLst>
                  <a:path w="6243" h="346501">
                    <a:moveTo>
                      <a:pt x="2497" y="346501"/>
                    </a:moveTo>
                    <a:lnTo>
                      <a:pt x="2497" y="269085"/>
                    </a:lnTo>
                    <a:lnTo>
                      <a:pt x="2497" y="179806"/>
                    </a:lnTo>
                    <a:lnTo>
                      <a:pt x="1248" y="179806"/>
                    </a:lnTo>
                    <a:lnTo>
                      <a:pt x="0" y="179806"/>
                    </a:lnTo>
                    <a:lnTo>
                      <a:pt x="0" y="89903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1" name="Rounded Rectangle 51">
                <a:extLst>
                  <a:ext uri="{FF2B5EF4-FFF2-40B4-BE49-F238E27FC236}">
                    <a16:creationId xmlns:a16="http://schemas.microsoft.com/office/drawing/2014/main" id="{83706B24-75D6-44C7-A513-9F7018C52B74}"/>
                  </a:ext>
                </a:extLst>
              </p:cNvPr>
              <p:cNvSpPr/>
              <p:nvPr/>
            </p:nvSpPr>
            <p:spPr>
              <a:xfrm>
                <a:off x="4069992" y="4731294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38" name="Rounded Rectangle 54">
              <a:extLst>
                <a:ext uri="{FF2B5EF4-FFF2-40B4-BE49-F238E27FC236}">
                  <a16:creationId xmlns:a16="http://schemas.microsoft.com/office/drawing/2014/main" id="{9C95097F-374F-498E-AB53-A7472EB6235E}"/>
                </a:ext>
              </a:extLst>
            </p:cNvPr>
            <p:cNvSpPr/>
            <p:nvPr/>
          </p:nvSpPr>
          <p:spPr>
            <a:xfrm>
              <a:off x="5718136" y="4406161"/>
              <a:ext cx="188924" cy="195668"/>
            </a:xfrm>
            <a:custGeom>
              <a:avLst/>
              <a:gdLst/>
              <a:ahLst/>
              <a:cxnLst/>
              <a:rect l="0" t="0" r="0" b="0"/>
              <a:pathLst>
                <a:path w="188924" h="195668">
                  <a:moveTo>
                    <a:pt x="185586" y="189269"/>
                  </a:moveTo>
                  <a:cubicBezTo>
                    <a:pt x="184120" y="190746"/>
                    <a:pt x="182126" y="191577"/>
                    <a:pt x="180045" y="191577"/>
                  </a:cubicBezTo>
                  <a:cubicBezTo>
                    <a:pt x="177964" y="191577"/>
                    <a:pt x="175969" y="190746"/>
                    <a:pt x="174504" y="189269"/>
                  </a:cubicBezTo>
                  <a:lnTo>
                    <a:pt x="138449" y="152902"/>
                  </a:lnTo>
                  <a:cubicBezTo>
                    <a:pt x="137076" y="151491"/>
                    <a:pt x="134868" y="151324"/>
                    <a:pt x="133298" y="152512"/>
                  </a:cubicBezTo>
                  <a:cubicBezTo>
                    <a:pt x="123008" y="160278"/>
                    <a:pt x="110982" y="165421"/>
                    <a:pt x="98258" y="167495"/>
                  </a:cubicBezTo>
                  <a:cubicBezTo>
                    <a:pt x="97304" y="167650"/>
                    <a:pt x="96607" y="168480"/>
                    <a:pt x="96619" y="169446"/>
                  </a:cubicBezTo>
                  <a:lnTo>
                    <a:pt x="96619" y="178109"/>
                  </a:lnTo>
                  <a:cubicBezTo>
                    <a:pt x="96619" y="179187"/>
                    <a:pt x="97493" y="180060"/>
                    <a:pt x="98570" y="180060"/>
                  </a:cubicBezTo>
                  <a:lnTo>
                    <a:pt x="107935" y="180060"/>
                  </a:lnTo>
                  <a:cubicBezTo>
                    <a:pt x="112245" y="180060"/>
                    <a:pt x="115739" y="183554"/>
                    <a:pt x="115739" y="187864"/>
                  </a:cubicBezTo>
                  <a:cubicBezTo>
                    <a:pt x="115739" y="192174"/>
                    <a:pt x="112245" y="195668"/>
                    <a:pt x="107935" y="195668"/>
                  </a:cubicBezTo>
                  <a:lnTo>
                    <a:pt x="69773" y="195668"/>
                  </a:lnTo>
                  <a:cubicBezTo>
                    <a:pt x="65463" y="195668"/>
                    <a:pt x="61969" y="192174"/>
                    <a:pt x="61969" y="187864"/>
                  </a:cubicBezTo>
                  <a:cubicBezTo>
                    <a:pt x="61969" y="183554"/>
                    <a:pt x="65463" y="180060"/>
                    <a:pt x="69773" y="180060"/>
                  </a:cubicBezTo>
                  <a:lnTo>
                    <a:pt x="79060" y="180060"/>
                  </a:lnTo>
                  <a:cubicBezTo>
                    <a:pt x="80137" y="180060"/>
                    <a:pt x="81011" y="179187"/>
                    <a:pt x="81011" y="178109"/>
                  </a:cubicBezTo>
                  <a:lnTo>
                    <a:pt x="81011" y="170305"/>
                  </a:lnTo>
                  <a:cubicBezTo>
                    <a:pt x="81014" y="169286"/>
                    <a:pt x="80232" y="168435"/>
                    <a:pt x="79216" y="168354"/>
                  </a:cubicBezTo>
                  <a:cubicBezTo>
                    <a:pt x="42629" y="165520"/>
                    <a:pt x="12617" y="138246"/>
                    <a:pt x="6308" y="102096"/>
                  </a:cubicBezTo>
                  <a:cubicBezTo>
                    <a:pt x="0" y="65945"/>
                    <a:pt x="18999" y="30117"/>
                    <a:pt x="52463" y="15058"/>
                  </a:cubicBezTo>
                  <a:cubicBezTo>
                    <a:pt x="85927" y="0"/>
                    <a:pt x="125343" y="9541"/>
                    <a:pt x="148215" y="38238"/>
                  </a:cubicBezTo>
                  <a:cubicBezTo>
                    <a:pt x="171087" y="66934"/>
                    <a:pt x="171596" y="107485"/>
                    <a:pt x="149453" y="136747"/>
                  </a:cubicBezTo>
                  <a:cubicBezTo>
                    <a:pt x="148204" y="138208"/>
                    <a:pt x="148204" y="140360"/>
                    <a:pt x="149453" y="141820"/>
                  </a:cubicBezTo>
                  <a:lnTo>
                    <a:pt x="185898" y="178265"/>
                  </a:lnTo>
                  <a:cubicBezTo>
                    <a:pt x="188924" y="181309"/>
                    <a:pt x="188924" y="186225"/>
                    <a:pt x="185898" y="189269"/>
                  </a:cubicBezTo>
                  <a:close/>
                  <a:moveTo>
                    <a:pt x="60303" y="148237"/>
                  </a:moveTo>
                  <a:cubicBezTo>
                    <a:pt x="84497" y="158239"/>
                    <a:pt x="112337" y="152654"/>
                    <a:pt x="130801" y="134094"/>
                  </a:cubicBezTo>
                  <a:cubicBezTo>
                    <a:pt x="151524" y="113384"/>
                    <a:pt x="155744" y="81333"/>
                    <a:pt x="141086" y="55965"/>
                  </a:cubicBezTo>
                  <a:cubicBezTo>
                    <a:pt x="126429" y="30598"/>
                    <a:pt x="96554" y="18246"/>
                    <a:pt x="68262" y="25857"/>
                  </a:cubicBezTo>
                  <a:cubicBezTo>
                    <a:pt x="39970" y="33469"/>
                    <a:pt x="20324" y="59142"/>
                    <a:pt x="20373" y="88440"/>
                  </a:cubicBezTo>
                  <a:cubicBezTo>
                    <a:pt x="20340" y="114621"/>
                    <a:pt x="36108" y="138234"/>
                    <a:pt x="60303" y="148237"/>
                  </a:cubicBezTo>
                  <a:close/>
                  <a:moveTo>
                    <a:pt x="81011" y="130426"/>
                  </a:moveTo>
                  <a:lnTo>
                    <a:pt x="81011" y="88674"/>
                  </a:lnTo>
                  <a:cubicBezTo>
                    <a:pt x="81017" y="87656"/>
                    <a:pt x="80625" y="86676"/>
                    <a:pt x="79918" y="85943"/>
                  </a:cubicBezTo>
                  <a:cubicBezTo>
                    <a:pt x="79156" y="85222"/>
                    <a:pt x="78157" y="84806"/>
                    <a:pt x="77109" y="84772"/>
                  </a:cubicBezTo>
                  <a:lnTo>
                    <a:pt x="58379" y="84772"/>
                  </a:lnTo>
                  <a:cubicBezTo>
                    <a:pt x="57330" y="84772"/>
                    <a:pt x="56326" y="85194"/>
                    <a:pt x="55592" y="85942"/>
                  </a:cubicBezTo>
                  <a:cubicBezTo>
                    <a:pt x="54858" y="86691"/>
                    <a:pt x="54456" y="87704"/>
                    <a:pt x="54477" y="88752"/>
                  </a:cubicBezTo>
                  <a:lnTo>
                    <a:pt x="54477" y="99834"/>
                  </a:lnTo>
                  <a:cubicBezTo>
                    <a:pt x="54477" y="104144"/>
                    <a:pt x="50983" y="107638"/>
                    <a:pt x="46673" y="107638"/>
                  </a:cubicBezTo>
                  <a:cubicBezTo>
                    <a:pt x="42363" y="107638"/>
                    <a:pt x="38869" y="104144"/>
                    <a:pt x="38869" y="99834"/>
                  </a:cubicBezTo>
                  <a:lnTo>
                    <a:pt x="38869" y="84616"/>
                  </a:lnTo>
                  <a:cubicBezTo>
                    <a:pt x="38869" y="75996"/>
                    <a:pt x="45857" y="69008"/>
                    <a:pt x="54477" y="69008"/>
                  </a:cubicBezTo>
                  <a:lnTo>
                    <a:pt x="122997" y="69008"/>
                  </a:lnTo>
                  <a:cubicBezTo>
                    <a:pt x="131617" y="69008"/>
                    <a:pt x="138605" y="75996"/>
                    <a:pt x="138605" y="84616"/>
                  </a:cubicBezTo>
                  <a:lnTo>
                    <a:pt x="138605" y="99912"/>
                  </a:lnTo>
                  <a:cubicBezTo>
                    <a:pt x="138605" y="104222"/>
                    <a:pt x="135111" y="107716"/>
                    <a:pt x="130801" y="107716"/>
                  </a:cubicBezTo>
                  <a:cubicBezTo>
                    <a:pt x="126491" y="107716"/>
                    <a:pt x="122997" y="104222"/>
                    <a:pt x="122997" y="99912"/>
                  </a:cubicBezTo>
                  <a:lnTo>
                    <a:pt x="122997" y="88596"/>
                  </a:lnTo>
                  <a:cubicBezTo>
                    <a:pt x="122974" y="87569"/>
                    <a:pt x="122555" y="86590"/>
                    <a:pt x="121826" y="85865"/>
                  </a:cubicBezTo>
                  <a:cubicBezTo>
                    <a:pt x="121122" y="85107"/>
                    <a:pt x="120130" y="84681"/>
                    <a:pt x="119095" y="84694"/>
                  </a:cubicBezTo>
                  <a:lnTo>
                    <a:pt x="100365" y="84694"/>
                  </a:lnTo>
                  <a:cubicBezTo>
                    <a:pt x="98210" y="84694"/>
                    <a:pt x="96463" y="86441"/>
                    <a:pt x="96463" y="88596"/>
                  </a:cubicBezTo>
                  <a:lnTo>
                    <a:pt x="96463" y="130348"/>
                  </a:lnTo>
                  <a:cubicBezTo>
                    <a:pt x="96463" y="134658"/>
                    <a:pt x="92969" y="138152"/>
                    <a:pt x="88659" y="138152"/>
                  </a:cubicBezTo>
                  <a:cubicBezTo>
                    <a:pt x="84440" y="138068"/>
                    <a:pt x="81052" y="134645"/>
                    <a:pt x="81011" y="1304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9" name="Rounded Rectangle 55">
              <a:extLst>
                <a:ext uri="{FF2B5EF4-FFF2-40B4-BE49-F238E27FC236}">
                  <a16:creationId xmlns:a16="http://schemas.microsoft.com/office/drawing/2014/main" id="{8A42CDEB-23DA-4E98-9592-AEFD31F116D4}"/>
                </a:ext>
              </a:extLst>
            </p:cNvPr>
            <p:cNvSpPr/>
            <p:nvPr/>
          </p:nvSpPr>
          <p:spPr>
            <a:xfrm>
              <a:off x="3282345" y="2818279"/>
              <a:ext cx="174228" cy="182010"/>
            </a:xfrm>
            <a:custGeom>
              <a:avLst/>
              <a:gdLst/>
              <a:ahLst/>
              <a:cxnLst/>
              <a:rect l="0" t="0" r="0" b="0"/>
              <a:pathLst>
                <a:path w="174228" h="182010">
                  <a:moveTo>
                    <a:pt x="113939" y="3046"/>
                  </a:moveTo>
                  <a:cubicBezTo>
                    <a:pt x="116987" y="0"/>
                    <a:pt x="121927" y="0"/>
                    <a:pt x="124974" y="3046"/>
                  </a:cubicBezTo>
                  <a:lnTo>
                    <a:pt x="142658" y="20738"/>
                  </a:lnTo>
                  <a:lnTo>
                    <a:pt x="160350" y="3054"/>
                  </a:lnTo>
                  <a:cubicBezTo>
                    <a:pt x="162310" y="1025"/>
                    <a:pt x="165211" y="212"/>
                    <a:pt x="167940" y="926"/>
                  </a:cubicBezTo>
                  <a:cubicBezTo>
                    <a:pt x="170668" y="1640"/>
                    <a:pt x="172799" y="3771"/>
                    <a:pt x="173513" y="6499"/>
                  </a:cubicBezTo>
                  <a:cubicBezTo>
                    <a:pt x="174228" y="9228"/>
                    <a:pt x="173414" y="12130"/>
                    <a:pt x="171385" y="14089"/>
                  </a:cubicBezTo>
                  <a:lnTo>
                    <a:pt x="153701" y="31765"/>
                  </a:lnTo>
                  <a:lnTo>
                    <a:pt x="171385" y="49457"/>
                  </a:lnTo>
                  <a:cubicBezTo>
                    <a:pt x="173414" y="51416"/>
                    <a:pt x="174228" y="54318"/>
                    <a:pt x="173513" y="57047"/>
                  </a:cubicBezTo>
                  <a:cubicBezTo>
                    <a:pt x="172799" y="59775"/>
                    <a:pt x="170668" y="61906"/>
                    <a:pt x="167940" y="62620"/>
                  </a:cubicBezTo>
                  <a:cubicBezTo>
                    <a:pt x="165211" y="63334"/>
                    <a:pt x="162310" y="62521"/>
                    <a:pt x="160350" y="60492"/>
                  </a:cubicBezTo>
                  <a:lnTo>
                    <a:pt x="142658" y="42800"/>
                  </a:lnTo>
                  <a:lnTo>
                    <a:pt x="124974" y="60492"/>
                  </a:lnTo>
                  <a:cubicBezTo>
                    <a:pt x="121912" y="63450"/>
                    <a:pt x="117045" y="63407"/>
                    <a:pt x="114034" y="60397"/>
                  </a:cubicBezTo>
                  <a:cubicBezTo>
                    <a:pt x="111024" y="57387"/>
                    <a:pt x="110982" y="52519"/>
                    <a:pt x="113939" y="49457"/>
                  </a:cubicBezTo>
                  <a:lnTo>
                    <a:pt x="131623" y="31765"/>
                  </a:lnTo>
                  <a:lnTo>
                    <a:pt x="113939" y="14081"/>
                  </a:lnTo>
                  <a:cubicBezTo>
                    <a:pt x="110893" y="11034"/>
                    <a:pt x="110893" y="6094"/>
                    <a:pt x="113939" y="3046"/>
                  </a:cubicBezTo>
                  <a:close/>
                  <a:moveTo>
                    <a:pt x="105659" y="41185"/>
                  </a:moveTo>
                  <a:cubicBezTo>
                    <a:pt x="98098" y="48815"/>
                    <a:pt x="98127" y="61121"/>
                    <a:pt x="105723" y="68716"/>
                  </a:cubicBezTo>
                  <a:cubicBezTo>
                    <a:pt x="113320" y="76310"/>
                    <a:pt x="125627" y="76336"/>
                    <a:pt x="133254" y="68772"/>
                  </a:cubicBezTo>
                  <a:lnTo>
                    <a:pt x="142658" y="59368"/>
                  </a:lnTo>
                  <a:lnTo>
                    <a:pt x="152070" y="68772"/>
                  </a:lnTo>
                  <a:cubicBezTo>
                    <a:pt x="152304" y="69007"/>
                    <a:pt x="152543" y="69236"/>
                    <a:pt x="152788" y="69459"/>
                  </a:cubicBezTo>
                  <a:lnTo>
                    <a:pt x="152788" y="170303"/>
                  </a:lnTo>
                  <a:cubicBezTo>
                    <a:pt x="152788" y="176769"/>
                    <a:pt x="147547" y="182010"/>
                    <a:pt x="141082" y="182010"/>
                  </a:cubicBezTo>
                  <a:lnTo>
                    <a:pt x="97824" y="182010"/>
                  </a:lnTo>
                  <a:cubicBezTo>
                    <a:pt x="91359" y="182010"/>
                    <a:pt x="86118" y="176769"/>
                    <a:pt x="86118" y="170303"/>
                  </a:cubicBezTo>
                  <a:lnTo>
                    <a:pt x="86118" y="33123"/>
                  </a:lnTo>
                  <a:cubicBezTo>
                    <a:pt x="86118" y="26658"/>
                    <a:pt x="91359" y="21417"/>
                    <a:pt x="97824" y="21417"/>
                  </a:cubicBezTo>
                  <a:lnTo>
                    <a:pt x="104769" y="21417"/>
                  </a:lnTo>
                  <a:cubicBezTo>
                    <a:pt x="105050" y="21745"/>
                    <a:pt x="105347" y="22057"/>
                    <a:pt x="105659" y="22369"/>
                  </a:cubicBezTo>
                  <a:lnTo>
                    <a:pt x="115071" y="31773"/>
                  </a:lnTo>
                  <a:lnTo>
                    <a:pt x="105667" y="41185"/>
                  </a:lnTo>
                  <a:close/>
                  <a:moveTo>
                    <a:pt x="66662" y="170303"/>
                  </a:moveTo>
                  <a:cubicBezTo>
                    <a:pt x="66662" y="176769"/>
                    <a:pt x="61421" y="182010"/>
                    <a:pt x="54956" y="182010"/>
                  </a:cubicBezTo>
                  <a:lnTo>
                    <a:pt x="11706" y="182010"/>
                  </a:lnTo>
                  <a:cubicBezTo>
                    <a:pt x="5241" y="182010"/>
                    <a:pt x="0" y="176769"/>
                    <a:pt x="0" y="170303"/>
                  </a:cubicBezTo>
                  <a:lnTo>
                    <a:pt x="0" y="33123"/>
                  </a:lnTo>
                  <a:cubicBezTo>
                    <a:pt x="0" y="26658"/>
                    <a:pt x="5241" y="21417"/>
                    <a:pt x="11706" y="21417"/>
                  </a:cubicBezTo>
                  <a:lnTo>
                    <a:pt x="54964" y="21417"/>
                  </a:lnTo>
                  <a:cubicBezTo>
                    <a:pt x="61429" y="21417"/>
                    <a:pt x="66670" y="26658"/>
                    <a:pt x="66670" y="33123"/>
                  </a:cubicBezTo>
                  <a:lnTo>
                    <a:pt x="66670" y="170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0" name="Rounded Rectangle 56">
              <a:extLst>
                <a:ext uri="{FF2B5EF4-FFF2-40B4-BE49-F238E27FC236}">
                  <a16:creationId xmlns:a16="http://schemas.microsoft.com/office/drawing/2014/main" id="{1DE4EC14-397C-40C6-9AE6-EA2F0E376A60}"/>
                </a:ext>
              </a:extLst>
            </p:cNvPr>
            <p:cNvSpPr/>
            <p:nvPr/>
          </p:nvSpPr>
          <p:spPr>
            <a:xfrm>
              <a:off x="3954011" y="4476176"/>
              <a:ext cx="187298" cy="171690"/>
            </a:xfrm>
            <a:custGeom>
              <a:avLst/>
              <a:gdLst/>
              <a:ahLst/>
              <a:cxnLst/>
              <a:rect l="0" t="0" r="0" b="0"/>
              <a:pathLst>
                <a:path w="187298" h="171690">
                  <a:moveTo>
                    <a:pt x="187298" y="117061"/>
                  </a:moveTo>
                  <a:lnTo>
                    <a:pt x="187298" y="163886"/>
                  </a:lnTo>
                  <a:cubicBezTo>
                    <a:pt x="187298" y="168196"/>
                    <a:pt x="183804" y="171690"/>
                    <a:pt x="179494" y="171690"/>
                  </a:cubicBezTo>
                  <a:cubicBezTo>
                    <a:pt x="175184" y="171690"/>
                    <a:pt x="171690" y="168196"/>
                    <a:pt x="171690" y="163886"/>
                  </a:cubicBezTo>
                  <a:lnTo>
                    <a:pt x="171690" y="117061"/>
                  </a:lnTo>
                  <a:lnTo>
                    <a:pt x="138990" y="117061"/>
                  </a:lnTo>
                  <a:lnTo>
                    <a:pt x="98097" y="146795"/>
                  </a:lnTo>
                  <a:cubicBezTo>
                    <a:pt x="95371" y="148761"/>
                    <a:pt x="91692" y="148761"/>
                    <a:pt x="88966" y="146795"/>
                  </a:cubicBezTo>
                  <a:lnTo>
                    <a:pt x="48073" y="117061"/>
                  </a:lnTo>
                  <a:lnTo>
                    <a:pt x="15608" y="117061"/>
                  </a:lnTo>
                  <a:lnTo>
                    <a:pt x="15608" y="163886"/>
                  </a:lnTo>
                  <a:cubicBezTo>
                    <a:pt x="15608" y="168196"/>
                    <a:pt x="12114" y="171690"/>
                    <a:pt x="7804" y="171690"/>
                  </a:cubicBezTo>
                  <a:cubicBezTo>
                    <a:pt x="3493" y="171690"/>
                    <a:pt x="0" y="168196"/>
                    <a:pt x="0" y="163886"/>
                  </a:cubicBezTo>
                  <a:lnTo>
                    <a:pt x="0" y="117061"/>
                  </a:lnTo>
                  <a:cubicBezTo>
                    <a:pt x="0" y="108441"/>
                    <a:pt x="6988" y="101453"/>
                    <a:pt x="15608" y="101453"/>
                  </a:cubicBezTo>
                  <a:lnTo>
                    <a:pt x="48073" y="101453"/>
                  </a:lnTo>
                  <a:lnTo>
                    <a:pt x="85845" y="74060"/>
                  </a:lnTo>
                  <a:lnTo>
                    <a:pt x="85845" y="7804"/>
                  </a:lnTo>
                  <a:cubicBezTo>
                    <a:pt x="85845" y="3493"/>
                    <a:pt x="89339" y="0"/>
                    <a:pt x="93649" y="0"/>
                  </a:cubicBezTo>
                  <a:cubicBezTo>
                    <a:pt x="97959" y="0"/>
                    <a:pt x="101453" y="3493"/>
                    <a:pt x="101453" y="7804"/>
                  </a:cubicBezTo>
                  <a:lnTo>
                    <a:pt x="101453" y="74060"/>
                  </a:lnTo>
                  <a:lnTo>
                    <a:pt x="138990" y="101453"/>
                  </a:lnTo>
                  <a:lnTo>
                    <a:pt x="171690" y="101453"/>
                  </a:lnTo>
                  <a:cubicBezTo>
                    <a:pt x="180310" y="101453"/>
                    <a:pt x="187298" y="108441"/>
                    <a:pt x="187298" y="117061"/>
                  </a:cubicBezTo>
                  <a:close/>
                  <a:moveTo>
                    <a:pt x="123148" y="109257"/>
                  </a:moveTo>
                  <a:lnTo>
                    <a:pt x="93649" y="87718"/>
                  </a:lnTo>
                  <a:lnTo>
                    <a:pt x="63837" y="109257"/>
                  </a:lnTo>
                  <a:lnTo>
                    <a:pt x="93649" y="130796"/>
                  </a:lnTo>
                  <a:close/>
                  <a:moveTo>
                    <a:pt x="7804" y="64461"/>
                  </a:moveTo>
                  <a:cubicBezTo>
                    <a:pt x="6326" y="62996"/>
                    <a:pt x="5495" y="61001"/>
                    <a:pt x="5495" y="58920"/>
                  </a:cubicBezTo>
                  <a:cubicBezTo>
                    <a:pt x="5495" y="56840"/>
                    <a:pt x="6326" y="54845"/>
                    <a:pt x="7804" y="53380"/>
                  </a:cubicBezTo>
                  <a:cubicBezTo>
                    <a:pt x="9275" y="51853"/>
                    <a:pt x="11303" y="50991"/>
                    <a:pt x="13423" y="50991"/>
                  </a:cubicBezTo>
                  <a:cubicBezTo>
                    <a:pt x="15542" y="50991"/>
                    <a:pt x="17571" y="51853"/>
                    <a:pt x="19041" y="53380"/>
                  </a:cubicBezTo>
                  <a:lnTo>
                    <a:pt x="27314" y="61964"/>
                  </a:lnTo>
                  <a:lnTo>
                    <a:pt x="54628" y="34650"/>
                  </a:lnTo>
                  <a:cubicBezTo>
                    <a:pt x="56099" y="33124"/>
                    <a:pt x="58128" y="32261"/>
                    <a:pt x="60247" y="32261"/>
                  </a:cubicBezTo>
                  <a:cubicBezTo>
                    <a:pt x="62367" y="32261"/>
                    <a:pt x="64395" y="33124"/>
                    <a:pt x="65866" y="34650"/>
                  </a:cubicBezTo>
                  <a:cubicBezTo>
                    <a:pt x="67343" y="36115"/>
                    <a:pt x="68175" y="38110"/>
                    <a:pt x="68175" y="40191"/>
                  </a:cubicBezTo>
                  <a:cubicBezTo>
                    <a:pt x="68175" y="42271"/>
                    <a:pt x="67343" y="44266"/>
                    <a:pt x="65866" y="45732"/>
                  </a:cubicBezTo>
                  <a:lnTo>
                    <a:pt x="33089" y="78509"/>
                  </a:lnTo>
                  <a:cubicBezTo>
                    <a:pt x="30045" y="81535"/>
                    <a:pt x="25129" y="81535"/>
                    <a:pt x="22085" y="78509"/>
                  </a:cubicBezTo>
                  <a:close/>
                  <a:moveTo>
                    <a:pt x="126531" y="72343"/>
                  </a:moveTo>
                  <a:cubicBezTo>
                    <a:pt x="126531" y="70184"/>
                    <a:pt x="127425" y="68122"/>
                    <a:pt x="129001" y="66646"/>
                  </a:cubicBezTo>
                  <a:lnTo>
                    <a:pt x="141020" y="54628"/>
                  </a:lnTo>
                  <a:lnTo>
                    <a:pt x="129001" y="42298"/>
                  </a:lnTo>
                  <a:cubicBezTo>
                    <a:pt x="127524" y="40832"/>
                    <a:pt x="126693" y="38838"/>
                    <a:pt x="126693" y="36757"/>
                  </a:cubicBezTo>
                  <a:cubicBezTo>
                    <a:pt x="126693" y="34676"/>
                    <a:pt x="127524" y="32681"/>
                    <a:pt x="129001" y="31216"/>
                  </a:cubicBezTo>
                  <a:cubicBezTo>
                    <a:pt x="132045" y="28190"/>
                    <a:pt x="136961" y="28190"/>
                    <a:pt x="140005" y="31216"/>
                  </a:cubicBezTo>
                  <a:lnTo>
                    <a:pt x="152023" y="43624"/>
                  </a:lnTo>
                  <a:lnTo>
                    <a:pt x="163886" y="31216"/>
                  </a:lnTo>
                  <a:cubicBezTo>
                    <a:pt x="165398" y="29730"/>
                    <a:pt x="167451" y="28923"/>
                    <a:pt x="169571" y="28982"/>
                  </a:cubicBezTo>
                  <a:cubicBezTo>
                    <a:pt x="171691" y="29041"/>
                    <a:pt x="173695" y="29960"/>
                    <a:pt x="175123" y="31528"/>
                  </a:cubicBezTo>
                  <a:cubicBezTo>
                    <a:pt x="176601" y="32993"/>
                    <a:pt x="177432" y="34988"/>
                    <a:pt x="177432" y="37069"/>
                  </a:cubicBezTo>
                  <a:cubicBezTo>
                    <a:pt x="177432" y="39150"/>
                    <a:pt x="176601" y="41145"/>
                    <a:pt x="175123" y="42610"/>
                  </a:cubicBezTo>
                  <a:lnTo>
                    <a:pt x="163105" y="54628"/>
                  </a:lnTo>
                  <a:lnTo>
                    <a:pt x="174889" y="66959"/>
                  </a:lnTo>
                  <a:cubicBezTo>
                    <a:pt x="177949" y="69997"/>
                    <a:pt x="177967" y="74941"/>
                    <a:pt x="174928" y="78001"/>
                  </a:cubicBezTo>
                  <a:cubicBezTo>
                    <a:pt x="171890" y="81062"/>
                    <a:pt x="166946" y="81079"/>
                    <a:pt x="163886" y="78040"/>
                  </a:cubicBezTo>
                  <a:lnTo>
                    <a:pt x="152023" y="65944"/>
                  </a:lnTo>
                  <a:lnTo>
                    <a:pt x="140005" y="78040"/>
                  </a:lnTo>
                  <a:cubicBezTo>
                    <a:pt x="136961" y="81066"/>
                    <a:pt x="132045" y="81066"/>
                    <a:pt x="129001" y="78040"/>
                  </a:cubicBezTo>
                  <a:cubicBezTo>
                    <a:pt x="127425" y="76565"/>
                    <a:pt x="126531" y="74502"/>
                    <a:pt x="126531" y="723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2" name="TextBox 58">
              <a:extLst>
                <a:ext uri="{FF2B5EF4-FFF2-40B4-BE49-F238E27FC236}">
                  <a16:creationId xmlns:a16="http://schemas.microsoft.com/office/drawing/2014/main" id="{EC1042AA-F28F-40DB-AD33-FBC414BAB737}"/>
                </a:ext>
              </a:extLst>
            </p:cNvPr>
            <p:cNvSpPr txBox="1"/>
            <p:nvPr/>
          </p:nvSpPr>
          <p:spPr>
            <a:xfrm>
              <a:off x="5519788" y="2890385"/>
              <a:ext cx="1076965" cy="7866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400" b="0" dirty="0">
                  <a:solidFill>
                    <a:srgbClr val="FFFFFF"/>
                  </a:solidFill>
                  <a:latin typeface="Arial"/>
                </a:rPr>
                <a:t>Are
differences
normal?</a:t>
              </a:r>
            </a:p>
          </p:txBody>
        </p:sp>
        <p:sp>
          <p:nvSpPr>
            <p:cNvPr id="143" name="TextBox 59">
              <a:extLst>
                <a:ext uri="{FF2B5EF4-FFF2-40B4-BE49-F238E27FC236}">
                  <a16:creationId xmlns:a16="http://schemas.microsoft.com/office/drawing/2014/main" id="{9280EBB5-E8F6-460C-8BE9-7175D026A694}"/>
                </a:ext>
              </a:extLst>
            </p:cNvPr>
            <p:cNvSpPr txBox="1"/>
            <p:nvPr/>
          </p:nvSpPr>
          <p:spPr>
            <a:xfrm>
              <a:off x="5395860" y="1857366"/>
              <a:ext cx="1386007" cy="52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400" b="0" dirty="0">
                  <a:solidFill>
                    <a:srgbClr val="FFFFFF"/>
                  </a:solidFill>
                  <a:latin typeface="Arial"/>
                </a:rPr>
                <a:t>Outcome data
Interval/Ratio?</a:t>
              </a:r>
            </a:p>
          </p:txBody>
        </p:sp>
        <p:sp>
          <p:nvSpPr>
            <p:cNvPr id="145" name="TextBox 61">
              <a:extLst>
                <a:ext uri="{FF2B5EF4-FFF2-40B4-BE49-F238E27FC236}">
                  <a16:creationId xmlns:a16="http://schemas.microsoft.com/office/drawing/2014/main" id="{03E1AEA8-7A7C-420C-89DF-D74615CA4909}"/>
                </a:ext>
              </a:extLst>
            </p:cNvPr>
            <p:cNvSpPr txBox="1"/>
            <p:nvPr/>
          </p:nvSpPr>
          <p:spPr>
            <a:xfrm>
              <a:off x="4191255" y="4288877"/>
              <a:ext cx="973951" cy="6555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FFFFFF"/>
                  </a:solidFill>
                  <a:latin typeface="Arial"/>
                </a:rPr>
                <a:t>Wilcoxon
Signed-Rank
Test.</a:t>
              </a:r>
            </a:p>
          </p:txBody>
        </p:sp>
        <p:sp>
          <p:nvSpPr>
            <p:cNvPr id="146" name="TextBox 62">
              <a:extLst>
                <a:ext uri="{FF2B5EF4-FFF2-40B4-BE49-F238E27FC236}">
                  <a16:creationId xmlns:a16="http://schemas.microsoft.com/office/drawing/2014/main" id="{8EFD8229-E955-42D0-8E03-3A6B02902323}"/>
                </a:ext>
              </a:extLst>
            </p:cNvPr>
            <p:cNvSpPr txBox="1"/>
            <p:nvPr/>
          </p:nvSpPr>
          <p:spPr>
            <a:xfrm>
              <a:off x="5958195" y="4328453"/>
              <a:ext cx="646179" cy="4370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FFFFFF"/>
                  </a:solidFill>
                  <a:latin typeface="Arial"/>
                </a:rPr>
                <a:t>Paired t-
test.</a:t>
              </a:r>
            </a:p>
          </p:txBody>
        </p:sp>
        <p:sp>
          <p:nvSpPr>
            <p:cNvPr id="147" name="TextBox 63">
              <a:extLst>
                <a:ext uri="{FF2B5EF4-FFF2-40B4-BE49-F238E27FC236}">
                  <a16:creationId xmlns:a16="http://schemas.microsoft.com/office/drawing/2014/main" id="{38C69D5B-B62A-45CF-B899-065BEF36CD73}"/>
                </a:ext>
              </a:extLst>
            </p:cNvPr>
            <p:cNvSpPr txBox="1"/>
            <p:nvPr/>
          </p:nvSpPr>
          <p:spPr>
            <a:xfrm>
              <a:off x="5578199" y="881601"/>
              <a:ext cx="1109982" cy="5069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b="0" dirty="0">
                  <a:solidFill>
                    <a:srgbClr val="FFFFFF"/>
                  </a:solidFill>
                  <a:latin typeface="Arial"/>
                </a:rPr>
                <a:t>Data</a:t>
              </a:r>
              <a:r>
                <a:rPr sz="1400" b="0" dirty="0">
                  <a:solidFill>
                    <a:srgbClr val="FFFFFF"/>
                  </a:solidFill>
                  <a:latin typeface="Arial"/>
                </a:rPr>
                <a:t> are
independent?</a:t>
              </a:r>
            </a:p>
          </p:txBody>
        </p:sp>
        <p:sp>
          <p:nvSpPr>
            <p:cNvPr id="149" name="TextBox 65">
              <a:extLst>
                <a:ext uri="{FF2B5EF4-FFF2-40B4-BE49-F238E27FC236}">
                  <a16:creationId xmlns:a16="http://schemas.microsoft.com/office/drawing/2014/main" id="{FB12CBBB-0064-4E66-B71E-11B201FEA531}"/>
                </a:ext>
              </a:extLst>
            </p:cNvPr>
            <p:cNvSpPr txBox="1"/>
            <p:nvPr/>
          </p:nvSpPr>
          <p:spPr>
            <a:xfrm>
              <a:off x="3512777" y="2730174"/>
              <a:ext cx="936491" cy="4370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FFFFFF"/>
                  </a:solidFill>
                  <a:latin typeface="Arial"/>
                </a:rPr>
                <a:t>STOP. t-test
not valid.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D290D-615B-469F-82E1-7307DD4E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6" y="1"/>
            <a:ext cx="4394750" cy="3175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4025F3-6B79-435C-BA24-57836D0C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755" y="224447"/>
            <a:ext cx="3228571" cy="1820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0B9BED-F28B-44FF-807A-32600086E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155" y="2194561"/>
            <a:ext cx="2324171" cy="25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1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Three or More Independent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21517"/>
            <a:ext cx="8643938" cy="20005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among three or more unrelated groups?</a:t>
            </a:r>
            <a:endParaRPr lang="en-US" sz="1300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058B4AB-A3FC-43EC-96D1-A9FA082E82D6}"/>
              </a:ext>
            </a:extLst>
          </p:cNvPr>
          <p:cNvGrpSpPr/>
          <p:nvPr/>
        </p:nvGrpSpPr>
        <p:grpSpPr>
          <a:xfrm>
            <a:off x="1508427" y="1794758"/>
            <a:ext cx="6794081" cy="2111163"/>
            <a:chOff x="1553479" y="2743634"/>
            <a:chExt cx="6794081" cy="2111163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8DA5DB0-8D88-4738-A3D9-8C12180A6B57}"/>
                </a:ext>
              </a:extLst>
            </p:cNvPr>
            <p:cNvSpPr txBox="1"/>
            <p:nvPr/>
          </p:nvSpPr>
          <p:spPr>
            <a:xfrm>
              <a:off x="3166266" y="2743634"/>
              <a:ext cx="51219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 dirty="0">
                  <a:solidFill>
                    <a:srgbClr val="990000"/>
                  </a:solidFill>
                  <a:latin typeface="Arial"/>
                </a:rPr>
                <a:t>STOP.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6170AAD-8FB1-45F4-8B76-35F7C259D999}"/>
                </a:ext>
              </a:extLst>
            </p:cNvPr>
            <p:cNvSpPr txBox="1"/>
            <p:nvPr/>
          </p:nvSpPr>
          <p:spPr>
            <a:xfrm>
              <a:off x="1553479" y="3132404"/>
              <a:ext cx="108363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 dirty="0">
                  <a:solidFill>
                    <a:srgbClr val="990000"/>
                  </a:solidFill>
                  <a:latin typeface="Arial"/>
                </a:rPr>
                <a:t>Observations
independent?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4A57E29-BAE6-4C95-9E0A-C72B6BDC4C07}"/>
                </a:ext>
              </a:extLst>
            </p:cNvPr>
            <p:cNvSpPr txBox="1"/>
            <p:nvPr/>
          </p:nvSpPr>
          <p:spPr>
            <a:xfrm>
              <a:off x="4752210" y="3154930"/>
              <a:ext cx="51219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 dirty="0">
                  <a:solidFill>
                    <a:srgbClr val="990000"/>
                  </a:solidFill>
                  <a:latin typeface="Arial"/>
                </a:rPr>
                <a:t>STOP.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11D524F-735A-4E5D-BDAD-89CFC0EC3E5D}"/>
                </a:ext>
              </a:extLst>
            </p:cNvPr>
            <p:cNvSpPr txBox="1"/>
            <p:nvPr/>
          </p:nvSpPr>
          <p:spPr>
            <a:xfrm>
              <a:off x="5833472" y="4098262"/>
              <a:ext cx="78335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Variances
equal?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0459684-6A72-4898-8E24-E9B3F23C4D54}"/>
                </a:ext>
              </a:extLst>
            </p:cNvPr>
            <p:cNvSpPr txBox="1"/>
            <p:nvPr/>
          </p:nvSpPr>
          <p:spPr>
            <a:xfrm>
              <a:off x="5788419" y="3425246"/>
              <a:ext cx="102656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Use Kruskal-
Wallis H Test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8B1EE9F-58F3-4613-870C-61ABDDE63AFD}"/>
                </a:ext>
              </a:extLst>
            </p:cNvPr>
            <p:cNvSpPr txBox="1"/>
            <p:nvPr/>
          </p:nvSpPr>
          <p:spPr>
            <a:xfrm>
              <a:off x="3055231" y="3432754"/>
              <a:ext cx="1154162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Outcome data
Interval/Ratio?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11C929A-B79D-4F1A-B561-501462EEA289}"/>
                </a:ext>
              </a:extLst>
            </p:cNvPr>
            <p:cNvSpPr txBox="1"/>
            <p:nvPr/>
          </p:nvSpPr>
          <p:spPr>
            <a:xfrm>
              <a:off x="4647088" y="3733105"/>
              <a:ext cx="64601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Data
normal?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01842E0-7750-40EF-BE6D-594DA72F08B5}"/>
                </a:ext>
              </a:extLst>
            </p:cNvPr>
            <p:cNvSpPr txBox="1"/>
            <p:nvPr/>
          </p:nvSpPr>
          <p:spPr>
            <a:xfrm>
              <a:off x="7139996" y="3737842"/>
              <a:ext cx="98738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Use Welch's
ANOVA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8749306-4B9C-4BCB-90FD-A9CFBABCBA38}"/>
                </a:ext>
              </a:extLst>
            </p:cNvPr>
            <p:cNvSpPr txBox="1"/>
            <p:nvPr/>
          </p:nvSpPr>
          <p:spPr>
            <a:xfrm>
              <a:off x="7200066" y="4423910"/>
              <a:ext cx="114749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Use One-Way
ANOVA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AF5026A-1887-42F4-993A-BE9B9492C693}"/>
                </a:ext>
              </a:extLst>
            </p:cNvPr>
            <p:cNvGrpSpPr/>
            <p:nvPr/>
          </p:nvGrpSpPr>
          <p:grpSpPr>
            <a:xfrm>
              <a:off x="2844986" y="2823650"/>
              <a:ext cx="246192" cy="524862"/>
              <a:chOff x="2357750" y="1307506"/>
              <a:chExt cx="246192" cy="524862"/>
            </a:xfrm>
          </p:grpSpPr>
          <p:sp>
            <p:nvSpPr>
              <p:cNvPr id="177" name="Rounded Rectangle 12">
                <a:extLst>
                  <a:ext uri="{FF2B5EF4-FFF2-40B4-BE49-F238E27FC236}">
                    <a16:creationId xmlns:a16="http://schemas.microsoft.com/office/drawing/2014/main" id="{1C037E54-EAC3-4C42-82E6-485F1E06AD7D}"/>
                  </a:ext>
                </a:extLst>
              </p:cNvPr>
              <p:cNvSpPr/>
              <p:nvPr/>
            </p:nvSpPr>
            <p:spPr>
              <a:xfrm>
                <a:off x="2357750" y="1356313"/>
                <a:ext cx="246192" cy="476055"/>
              </a:xfrm>
              <a:custGeom>
                <a:avLst/>
                <a:gdLst/>
                <a:ahLst/>
                <a:cxnLst/>
                <a:rect l="0" t="0" r="0" b="0"/>
                <a:pathLst>
                  <a:path w="165192" h="476055">
                    <a:moveTo>
                      <a:pt x="0" y="476055"/>
                    </a:moveTo>
                    <a:lnTo>
                      <a:pt x="30035" y="476055"/>
                    </a:lnTo>
                    <a:lnTo>
                      <a:pt x="60070" y="476055"/>
                    </a:lnTo>
                    <a:lnTo>
                      <a:pt x="60070" y="238027"/>
                    </a:lnTo>
                    <a:lnTo>
                      <a:pt x="60070" y="0"/>
                    </a:lnTo>
                    <a:lnTo>
                      <a:pt x="120140" y="0"/>
                    </a:lnTo>
                    <a:lnTo>
                      <a:pt x="165192" y="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8" name="Rounded Rectangle 13">
                <a:extLst>
                  <a:ext uri="{FF2B5EF4-FFF2-40B4-BE49-F238E27FC236}">
                    <a16:creationId xmlns:a16="http://schemas.microsoft.com/office/drawing/2014/main" id="{FCDE0DFA-580B-47F2-B681-7935BE80F375}"/>
                  </a:ext>
                </a:extLst>
              </p:cNvPr>
              <p:cNvSpPr/>
              <p:nvPr/>
            </p:nvSpPr>
            <p:spPr>
              <a:xfrm>
                <a:off x="2555136" y="1307506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sp>
          <p:nvSpPr>
            <p:cNvPr id="156" name="Rounded Rectangle 18">
              <a:extLst>
                <a:ext uri="{FF2B5EF4-FFF2-40B4-BE49-F238E27FC236}">
                  <a16:creationId xmlns:a16="http://schemas.microsoft.com/office/drawing/2014/main" id="{265658A8-E0ED-4FE8-93B8-90F56AECB0EE}"/>
                </a:ext>
              </a:extLst>
            </p:cNvPr>
            <p:cNvSpPr/>
            <p:nvPr/>
          </p:nvSpPr>
          <p:spPr>
            <a:xfrm>
              <a:off x="2844986" y="3348281"/>
              <a:ext cx="150175" cy="300350"/>
            </a:xfrm>
            <a:custGeom>
              <a:avLst/>
              <a:gdLst/>
              <a:ahLst/>
              <a:cxnLst/>
              <a:rect l="0" t="0" r="0" b="0"/>
              <a:pathLst>
                <a:path w="150175" h="300350">
                  <a:moveTo>
                    <a:pt x="150175" y="300350"/>
                  </a:moveTo>
                  <a:lnTo>
                    <a:pt x="112631" y="300350"/>
                  </a:lnTo>
                  <a:lnTo>
                    <a:pt x="75087" y="300350"/>
                  </a:lnTo>
                  <a:lnTo>
                    <a:pt x="75087" y="150175"/>
                  </a:lnTo>
                  <a:lnTo>
                    <a:pt x="75087" y="0"/>
                  </a:lnTo>
                  <a:lnTo>
                    <a:pt x="37543" y="0"/>
                  </a:lnTo>
                  <a:lnTo>
                    <a:pt x="0" y="0"/>
                  </a:lnTo>
                </a:path>
              </a:pathLst>
            </a:custGeom>
            <a:noFill/>
            <a:ln w="11262">
              <a:solidFill>
                <a:srgbClr val="990000"/>
              </a:solidFill>
            </a:ln>
          </p:spPr>
          <p:txBody>
            <a:bodyPr rtlCol="0" anchor="ctr"/>
            <a:lstStyle/>
            <a:p>
              <a:pPr algn="ctr"/>
              <a:endParaRPr sz="1400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3807009-CB91-4478-9D59-9457823118A5}"/>
                </a:ext>
              </a:extLst>
            </p:cNvPr>
            <p:cNvGrpSpPr/>
            <p:nvPr/>
          </p:nvGrpSpPr>
          <p:grpSpPr>
            <a:xfrm>
              <a:off x="4346738" y="3217559"/>
              <a:ext cx="319120" cy="431072"/>
              <a:chOff x="3859502" y="1701415"/>
              <a:chExt cx="319120" cy="431072"/>
            </a:xfrm>
          </p:grpSpPr>
          <p:sp>
            <p:nvSpPr>
              <p:cNvPr id="173" name="Rounded Rectangle 19">
                <a:extLst>
                  <a:ext uri="{FF2B5EF4-FFF2-40B4-BE49-F238E27FC236}">
                    <a16:creationId xmlns:a16="http://schemas.microsoft.com/office/drawing/2014/main" id="{1DEE0488-DD85-45E2-B900-B94D5DD9FF8F}"/>
                  </a:ext>
                </a:extLst>
              </p:cNvPr>
              <p:cNvSpPr/>
              <p:nvPr/>
            </p:nvSpPr>
            <p:spPr>
              <a:xfrm>
                <a:off x="3859502" y="1742032"/>
                <a:ext cx="300350" cy="390455"/>
              </a:xfrm>
              <a:custGeom>
                <a:avLst/>
                <a:gdLst/>
                <a:ahLst/>
                <a:cxnLst/>
                <a:rect l="0" t="0" r="0" b="0"/>
                <a:pathLst>
                  <a:path w="225262" h="390455">
                    <a:moveTo>
                      <a:pt x="225262" y="0"/>
                    </a:moveTo>
                    <a:lnTo>
                      <a:pt x="180210" y="0"/>
                    </a:lnTo>
                    <a:lnTo>
                      <a:pt x="120140" y="0"/>
                    </a:lnTo>
                    <a:lnTo>
                      <a:pt x="120140" y="195227"/>
                    </a:lnTo>
                    <a:lnTo>
                      <a:pt x="120140" y="390455"/>
                    </a:lnTo>
                    <a:lnTo>
                      <a:pt x="60070" y="390455"/>
                    </a:lnTo>
                    <a:lnTo>
                      <a:pt x="0" y="390455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4" name="Rounded Rectangle 20">
                <a:extLst>
                  <a:ext uri="{FF2B5EF4-FFF2-40B4-BE49-F238E27FC236}">
                    <a16:creationId xmlns:a16="http://schemas.microsoft.com/office/drawing/2014/main" id="{05FC6C3B-C7DD-4ED2-8850-DAA0B6A6F7BB}"/>
                  </a:ext>
                </a:extLst>
              </p:cNvPr>
              <p:cNvSpPr/>
              <p:nvPr/>
            </p:nvSpPr>
            <p:spPr>
              <a:xfrm>
                <a:off x="4129816" y="1701415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BC83BF6-3671-4C7A-B42E-D48C0F7693D0}"/>
                </a:ext>
              </a:extLst>
            </p:cNvPr>
            <p:cNvGrpSpPr/>
            <p:nvPr/>
          </p:nvGrpSpPr>
          <p:grpSpPr>
            <a:xfrm>
              <a:off x="4346738" y="3648631"/>
              <a:ext cx="229016" cy="349157"/>
              <a:chOff x="3859502" y="2132487"/>
              <a:chExt cx="229016" cy="349157"/>
            </a:xfrm>
          </p:grpSpPr>
          <p:sp>
            <p:nvSpPr>
              <p:cNvPr id="171" name="Rounded Rectangle 22">
                <a:extLst>
                  <a:ext uri="{FF2B5EF4-FFF2-40B4-BE49-F238E27FC236}">
                    <a16:creationId xmlns:a16="http://schemas.microsoft.com/office/drawing/2014/main" id="{1810EBF3-002F-44B9-8B8B-A0653BA2A9A6}"/>
                  </a:ext>
                </a:extLst>
              </p:cNvPr>
              <p:cNvSpPr/>
              <p:nvPr/>
            </p:nvSpPr>
            <p:spPr>
              <a:xfrm>
                <a:off x="3859502" y="2132487"/>
                <a:ext cx="225262" cy="300350"/>
              </a:xfrm>
              <a:custGeom>
                <a:avLst/>
                <a:gdLst/>
                <a:ahLst/>
                <a:cxnLst/>
                <a:rect l="0" t="0" r="0" b="0"/>
                <a:pathLst>
                  <a:path w="225262" h="300350">
                    <a:moveTo>
                      <a:pt x="0" y="0"/>
                    </a:moveTo>
                    <a:lnTo>
                      <a:pt x="60070" y="0"/>
                    </a:lnTo>
                    <a:lnTo>
                      <a:pt x="120140" y="0"/>
                    </a:lnTo>
                    <a:lnTo>
                      <a:pt x="120140" y="150175"/>
                    </a:lnTo>
                    <a:lnTo>
                      <a:pt x="120140" y="300350"/>
                    </a:lnTo>
                    <a:lnTo>
                      <a:pt x="180210" y="300350"/>
                    </a:lnTo>
                    <a:lnTo>
                      <a:pt x="225262" y="30035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2" name="Rounded Rectangle 23">
                <a:extLst>
                  <a:ext uri="{FF2B5EF4-FFF2-40B4-BE49-F238E27FC236}">
                    <a16:creationId xmlns:a16="http://schemas.microsoft.com/office/drawing/2014/main" id="{7914376F-02C1-4D65-8939-FB4A6A95031E}"/>
                  </a:ext>
                </a:extLst>
              </p:cNvPr>
              <p:cNvSpPr/>
              <p:nvPr/>
            </p:nvSpPr>
            <p:spPr>
              <a:xfrm>
                <a:off x="4039712" y="2384031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AFCFE27-58C4-4D87-BA3B-A6FE4494FF03}"/>
                </a:ext>
              </a:extLst>
            </p:cNvPr>
            <p:cNvGrpSpPr/>
            <p:nvPr/>
          </p:nvGrpSpPr>
          <p:grpSpPr>
            <a:xfrm>
              <a:off x="5397964" y="3599824"/>
              <a:ext cx="319121" cy="349157"/>
              <a:chOff x="4910728" y="2083680"/>
              <a:chExt cx="319121" cy="349157"/>
            </a:xfrm>
          </p:grpSpPr>
          <p:sp>
            <p:nvSpPr>
              <p:cNvPr id="169" name="Rounded Rectangle 25">
                <a:extLst>
                  <a:ext uri="{FF2B5EF4-FFF2-40B4-BE49-F238E27FC236}">
                    <a16:creationId xmlns:a16="http://schemas.microsoft.com/office/drawing/2014/main" id="{A5DFC9A2-6E1A-455F-9F73-98C468B7BB02}"/>
                  </a:ext>
                </a:extLst>
              </p:cNvPr>
              <p:cNvSpPr/>
              <p:nvPr/>
            </p:nvSpPr>
            <p:spPr>
              <a:xfrm>
                <a:off x="4910728" y="2132487"/>
                <a:ext cx="315367" cy="300350"/>
              </a:xfrm>
              <a:custGeom>
                <a:avLst/>
                <a:gdLst/>
                <a:ahLst/>
                <a:cxnLst/>
                <a:rect l="0" t="0" r="0" b="0"/>
                <a:pathLst>
                  <a:path w="315367" h="300350">
                    <a:moveTo>
                      <a:pt x="315367" y="0"/>
                    </a:moveTo>
                    <a:lnTo>
                      <a:pt x="262806" y="0"/>
                    </a:lnTo>
                    <a:lnTo>
                      <a:pt x="195227" y="0"/>
                    </a:lnTo>
                    <a:lnTo>
                      <a:pt x="195227" y="150175"/>
                    </a:lnTo>
                    <a:lnTo>
                      <a:pt x="195227" y="300350"/>
                    </a:lnTo>
                    <a:lnTo>
                      <a:pt x="97613" y="300350"/>
                    </a:lnTo>
                    <a:lnTo>
                      <a:pt x="0" y="30035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0" name="Rounded Rectangle 26">
                <a:extLst>
                  <a:ext uri="{FF2B5EF4-FFF2-40B4-BE49-F238E27FC236}">
                    <a16:creationId xmlns:a16="http://schemas.microsoft.com/office/drawing/2014/main" id="{229A33DF-46D4-40D9-94A6-26A5D696ED38}"/>
                  </a:ext>
                </a:extLst>
              </p:cNvPr>
              <p:cNvSpPr/>
              <p:nvPr/>
            </p:nvSpPr>
            <p:spPr>
              <a:xfrm>
                <a:off x="5181043" y="2083680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691E077A-BE66-4D2C-B7E9-EF15D209CC6E}"/>
                </a:ext>
              </a:extLst>
            </p:cNvPr>
            <p:cNvGrpSpPr/>
            <p:nvPr/>
          </p:nvGrpSpPr>
          <p:grpSpPr>
            <a:xfrm>
              <a:off x="5397964" y="3948981"/>
              <a:ext cx="364174" cy="439262"/>
              <a:chOff x="4910728" y="2432837"/>
              <a:chExt cx="364174" cy="439262"/>
            </a:xfrm>
          </p:grpSpPr>
          <p:sp>
            <p:nvSpPr>
              <p:cNvPr id="167" name="Rounded Rectangle 28">
                <a:extLst>
                  <a:ext uri="{FF2B5EF4-FFF2-40B4-BE49-F238E27FC236}">
                    <a16:creationId xmlns:a16="http://schemas.microsoft.com/office/drawing/2014/main" id="{CC0FE010-7C79-48A1-94D9-6BFE327BAF11}"/>
                  </a:ext>
                </a:extLst>
              </p:cNvPr>
              <p:cNvSpPr/>
              <p:nvPr/>
            </p:nvSpPr>
            <p:spPr>
              <a:xfrm>
                <a:off x="4910728" y="2432837"/>
                <a:ext cx="360420" cy="390455"/>
              </a:xfrm>
              <a:custGeom>
                <a:avLst/>
                <a:gdLst/>
                <a:ahLst/>
                <a:cxnLst/>
                <a:rect l="0" t="0" r="0" b="0"/>
                <a:pathLst>
                  <a:path w="360420" h="390455">
                    <a:moveTo>
                      <a:pt x="0" y="0"/>
                    </a:moveTo>
                    <a:lnTo>
                      <a:pt x="97613" y="0"/>
                    </a:lnTo>
                    <a:lnTo>
                      <a:pt x="195227" y="0"/>
                    </a:lnTo>
                    <a:lnTo>
                      <a:pt x="195227" y="195227"/>
                    </a:lnTo>
                    <a:lnTo>
                      <a:pt x="195227" y="390455"/>
                    </a:lnTo>
                    <a:lnTo>
                      <a:pt x="285332" y="390455"/>
                    </a:lnTo>
                    <a:lnTo>
                      <a:pt x="360420" y="390455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68" name="Rounded Rectangle 29">
                <a:extLst>
                  <a:ext uri="{FF2B5EF4-FFF2-40B4-BE49-F238E27FC236}">
                    <a16:creationId xmlns:a16="http://schemas.microsoft.com/office/drawing/2014/main" id="{043E782F-30A8-4A6F-9B5B-FB60FDAB2418}"/>
                  </a:ext>
                </a:extLst>
              </p:cNvPr>
              <p:cNvSpPr/>
              <p:nvPr/>
            </p:nvSpPr>
            <p:spPr>
              <a:xfrm>
                <a:off x="5226096" y="2774486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70C6980-3F91-403B-AC3E-A42D07E36333}"/>
                </a:ext>
              </a:extLst>
            </p:cNvPr>
            <p:cNvGrpSpPr/>
            <p:nvPr/>
          </p:nvGrpSpPr>
          <p:grpSpPr>
            <a:xfrm>
              <a:off x="6764558" y="3904911"/>
              <a:ext cx="349156" cy="409227"/>
              <a:chOff x="6277322" y="2388767"/>
              <a:chExt cx="349156" cy="409227"/>
            </a:xfrm>
          </p:grpSpPr>
          <p:sp>
            <p:nvSpPr>
              <p:cNvPr id="165" name="Rounded Rectangle 31">
                <a:extLst>
                  <a:ext uri="{FF2B5EF4-FFF2-40B4-BE49-F238E27FC236}">
                    <a16:creationId xmlns:a16="http://schemas.microsoft.com/office/drawing/2014/main" id="{F024C95F-9293-4777-B8BA-33FEED3B3B1F}"/>
                  </a:ext>
                </a:extLst>
              </p:cNvPr>
              <p:cNvSpPr/>
              <p:nvPr/>
            </p:nvSpPr>
            <p:spPr>
              <a:xfrm>
                <a:off x="6277322" y="2437574"/>
                <a:ext cx="345402" cy="360420"/>
              </a:xfrm>
              <a:custGeom>
                <a:avLst/>
                <a:gdLst/>
                <a:ahLst/>
                <a:cxnLst/>
                <a:rect l="0" t="0" r="0" b="0"/>
                <a:pathLst>
                  <a:path w="345402" h="360420">
                    <a:moveTo>
                      <a:pt x="345402" y="0"/>
                    </a:moveTo>
                    <a:lnTo>
                      <a:pt x="270315" y="0"/>
                    </a:lnTo>
                    <a:lnTo>
                      <a:pt x="180210" y="0"/>
                    </a:lnTo>
                    <a:lnTo>
                      <a:pt x="180210" y="180210"/>
                    </a:lnTo>
                    <a:lnTo>
                      <a:pt x="180210" y="360420"/>
                    </a:lnTo>
                    <a:lnTo>
                      <a:pt x="90105" y="360420"/>
                    </a:lnTo>
                    <a:lnTo>
                      <a:pt x="0" y="36042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66" name="Rounded Rectangle 32">
                <a:extLst>
                  <a:ext uri="{FF2B5EF4-FFF2-40B4-BE49-F238E27FC236}">
                    <a16:creationId xmlns:a16="http://schemas.microsoft.com/office/drawing/2014/main" id="{64776B72-7025-4ADD-B4AC-2C72D2DCB4CE}"/>
                  </a:ext>
                </a:extLst>
              </p:cNvPr>
              <p:cNvSpPr/>
              <p:nvPr/>
            </p:nvSpPr>
            <p:spPr>
              <a:xfrm>
                <a:off x="6577672" y="2388767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0B612DC-A365-431B-BB2E-1CEEDF1B92BE}"/>
                </a:ext>
              </a:extLst>
            </p:cNvPr>
            <p:cNvGrpSpPr/>
            <p:nvPr/>
          </p:nvGrpSpPr>
          <p:grpSpPr>
            <a:xfrm>
              <a:off x="6764558" y="4314139"/>
              <a:ext cx="349156" cy="374686"/>
              <a:chOff x="6277322" y="2797995"/>
              <a:chExt cx="349156" cy="374686"/>
            </a:xfrm>
          </p:grpSpPr>
          <p:sp>
            <p:nvSpPr>
              <p:cNvPr id="163" name="Rounded Rectangle 34">
                <a:extLst>
                  <a:ext uri="{FF2B5EF4-FFF2-40B4-BE49-F238E27FC236}">
                    <a16:creationId xmlns:a16="http://schemas.microsoft.com/office/drawing/2014/main" id="{79B28750-FDF9-4ED9-95D2-A69C48A0AAA0}"/>
                  </a:ext>
                </a:extLst>
              </p:cNvPr>
              <p:cNvSpPr/>
              <p:nvPr/>
            </p:nvSpPr>
            <p:spPr>
              <a:xfrm>
                <a:off x="6277322" y="2797995"/>
                <a:ext cx="345402" cy="325880"/>
              </a:xfrm>
              <a:custGeom>
                <a:avLst/>
                <a:gdLst/>
                <a:ahLst/>
                <a:cxnLst/>
                <a:rect l="0" t="0" r="0" b="0"/>
                <a:pathLst>
                  <a:path w="345402" h="325880">
                    <a:moveTo>
                      <a:pt x="0" y="0"/>
                    </a:moveTo>
                    <a:lnTo>
                      <a:pt x="90105" y="0"/>
                    </a:lnTo>
                    <a:lnTo>
                      <a:pt x="180210" y="0"/>
                    </a:lnTo>
                    <a:lnTo>
                      <a:pt x="180210" y="162940"/>
                    </a:lnTo>
                    <a:lnTo>
                      <a:pt x="180210" y="325880"/>
                    </a:lnTo>
                    <a:lnTo>
                      <a:pt x="270315" y="325880"/>
                    </a:lnTo>
                    <a:lnTo>
                      <a:pt x="345402" y="32588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64" name="Rounded Rectangle 35">
                <a:extLst>
                  <a:ext uri="{FF2B5EF4-FFF2-40B4-BE49-F238E27FC236}">
                    <a16:creationId xmlns:a16="http://schemas.microsoft.com/office/drawing/2014/main" id="{968493E1-53B1-4304-A6A3-77EA18AEE92E}"/>
                  </a:ext>
                </a:extLst>
              </p:cNvPr>
              <p:cNvSpPr/>
              <p:nvPr/>
            </p:nvSpPr>
            <p:spPr>
              <a:xfrm>
                <a:off x="6577672" y="3075068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</p:grp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8FCFA3C2-1301-4A52-A9DA-E506E46A9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9657" y="1802627"/>
            <a:ext cx="102642" cy="102642"/>
          </a:xfrm>
          <a:prstGeom prst="rect">
            <a:avLst/>
          </a:prstGeom>
        </p:spPr>
      </p:pic>
      <p:pic>
        <p:nvPicPr>
          <p:cNvPr id="45" name="Graphic 44" descr="Close">
            <a:extLst>
              <a:ext uri="{FF2B5EF4-FFF2-40B4-BE49-F238E27FC236}">
                <a16:creationId xmlns:a16="http://schemas.microsoft.com/office/drawing/2014/main" id="{341DF7EA-3B4B-4948-92C9-8C474DD9D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0269" y="2877797"/>
            <a:ext cx="102642" cy="102642"/>
          </a:xfrm>
          <a:prstGeom prst="rect">
            <a:avLst/>
          </a:prstGeom>
        </p:spPr>
      </p:pic>
      <p:pic>
        <p:nvPicPr>
          <p:cNvPr id="46" name="Graphic 45" descr="Close">
            <a:extLst>
              <a:ext uri="{FF2B5EF4-FFF2-40B4-BE49-F238E27FC236}">
                <a16:creationId xmlns:a16="http://schemas.microsoft.com/office/drawing/2014/main" id="{AD7ADCFF-D523-4B7C-B6B0-B22B4D169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0386" y="2589171"/>
            <a:ext cx="102642" cy="102642"/>
          </a:xfrm>
          <a:prstGeom prst="rect">
            <a:avLst/>
          </a:prstGeom>
        </p:spPr>
      </p:pic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46AC4775-5396-480D-ABC8-E65E89ECC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4664" y="2191660"/>
            <a:ext cx="102642" cy="1026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CD20BD-204F-4EB4-AAC2-21DAAD7A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84" y="191193"/>
            <a:ext cx="6775231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0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Three or More 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21517"/>
            <a:ext cx="8643938" cy="20005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across three or more related measurements?</a:t>
            </a:r>
            <a:endParaRPr lang="en-US" sz="13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F49EB9-DB5D-4D84-B0CA-594C444B7D4C}"/>
              </a:ext>
            </a:extLst>
          </p:cNvPr>
          <p:cNvGrpSpPr/>
          <p:nvPr/>
        </p:nvGrpSpPr>
        <p:grpSpPr>
          <a:xfrm>
            <a:off x="1280837" y="1604326"/>
            <a:ext cx="7034794" cy="2668195"/>
            <a:chOff x="1366697" y="1193961"/>
            <a:chExt cx="7005142" cy="2668195"/>
          </a:xfrm>
        </p:grpSpPr>
        <p:sp>
          <p:nvSpPr>
            <p:cNvPr id="66" name="TextBox 1">
              <a:extLst>
                <a:ext uri="{FF2B5EF4-FFF2-40B4-BE49-F238E27FC236}">
                  <a16:creationId xmlns:a16="http://schemas.microsoft.com/office/drawing/2014/main" id="{4032C9D0-6D23-4ED0-9E09-875250D31F65}"/>
                </a:ext>
              </a:extLst>
            </p:cNvPr>
            <p:cNvSpPr txBox="1"/>
            <p:nvPr/>
          </p:nvSpPr>
          <p:spPr>
            <a:xfrm>
              <a:off x="2960246" y="1193961"/>
              <a:ext cx="54720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STOP.</a:t>
              </a:r>
            </a:p>
          </p:txBody>
        </p: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6A3673B6-5F22-42F0-B6F7-100AAF4AA20A}"/>
                </a:ext>
              </a:extLst>
            </p:cNvPr>
            <p:cNvSpPr txBox="1"/>
            <p:nvPr/>
          </p:nvSpPr>
          <p:spPr>
            <a:xfrm>
              <a:off x="1366697" y="1586010"/>
              <a:ext cx="12481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are</a:t>
              </a:r>
              <a:r>
                <a:rPr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
</a:t>
              </a:r>
              <a:r>
                <a:rPr lang="en-US"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  <a:r>
                <a:rPr lang="en-IN"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sz="1500" b="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3">
              <a:extLst>
                <a:ext uri="{FF2B5EF4-FFF2-40B4-BE49-F238E27FC236}">
                  <a16:creationId xmlns:a16="http://schemas.microsoft.com/office/drawing/2014/main" id="{6754A121-A43D-4D53-B090-690515CCFC20}"/>
                </a:ext>
              </a:extLst>
            </p:cNvPr>
            <p:cNvSpPr txBox="1"/>
            <p:nvPr/>
          </p:nvSpPr>
          <p:spPr>
            <a:xfrm>
              <a:off x="4534862" y="1580188"/>
              <a:ext cx="54720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STOP.</a:t>
              </a:r>
            </a:p>
          </p:txBody>
        </p:sp>
        <p:sp>
          <p:nvSpPr>
            <p:cNvPr id="70" name="TextBox 5">
              <a:extLst>
                <a:ext uri="{FF2B5EF4-FFF2-40B4-BE49-F238E27FC236}">
                  <a16:creationId xmlns:a16="http://schemas.microsoft.com/office/drawing/2014/main" id="{4F8DBCF4-4320-419E-A8C7-B55C11226C7A}"/>
                </a:ext>
              </a:extLst>
            </p:cNvPr>
            <p:cNvSpPr txBox="1"/>
            <p:nvPr/>
          </p:nvSpPr>
          <p:spPr>
            <a:xfrm>
              <a:off x="7327579" y="1751019"/>
              <a:ext cx="10442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Repeated
Measures
ANOVA with
correction</a:t>
              </a:r>
            </a:p>
          </p:txBody>
        </p:sp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69BACBDA-0594-4CEB-B292-EE603561FF2B}"/>
                </a:ext>
              </a:extLst>
            </p:cNvPr>
            <p:cNvSpPr txBox="1"/>
            <p:nvPr/>
          </p:nvSpPr>
          <p:spPr>
            <a:xfrm>
              <a:off x="2960246" y="1855003"/>
              <a:ext cx="12423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Outcome data
Interval/Ratio?</a:t>
              </a:r>
            </a:p>
          </p:txBody>
        </p:sp>
        <p:sp>
          <p:nvSpPr>
            <p:cNvPr id="72" name="TextBox 7">
              <a:extLst>
                <a:ext uri="{FF2B5EF4-FFF2-40B4-BE49-F238E27FC236}">
                  <a16:creationId xmlns:a16="http://schemas.microsoft.com/office/drawing/2014/main" id="{9FC3E677-AB3C-4F73-980B-792AEE998FF9}"/>
                </a:ext>
              </a:extLst>
            </p:cNvPr>
            <p:cNvSpPr txBox="1"/>
            <p:nvPr/>
          </p:nvSpPr>
          <p:spPr>
            <a:xfrm>
              <a:off x="5552421" y="2025834"/>
              <a:ext cx="134895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Friedman's Test</a:t>
              </a:r>
            </a:p>
          </p:txBody>
        </p:sp>
        <p:sp>
          <p:nvSpPr>
            <p:cNvPr id="73" name="TextBox 8">
              <a:extLst>
                <a:ext uri="{FF2B5EF4-FFF2-40B4-BE49-F238E27FC236}">
                  <a16:creationId xmlns:a16="http://schemas.microsoft.com/office/drawing/2014/main" id="{EDAD1575-0003-4E15-8FEF-4EA79E28FC74}"/>
                </a:ext>
              </a:extLst>
            </p:cNvPr>
            <p:cNvSpPr txBox="1"/>
            <p:nvPr/>
          </p:nvSpPr>
          <p:spPr>
            <a:xfrm>
              <a:off x="7283014" y="3169659"/>
              <a:ext cx="846386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Repeated
Measures
ANOVA</a:t>
              </a:r>
            </a:p>
          </p:txBody>
        </p:sp>
        <p:sp>
          <p:nvSpPr>
            <p:cNvPr id="74" name="TextBox 9">
              <a:extLst>
                <a:ext uri="{FF2B5EF4-FFF2-40B4-BE49-F238E27FC236}">
                  <a16:creationId xmlns:a16="http://schemas.microsoft.com/office/drawing/2014/main" id="{5794E27A-C29E-4EE9-A8F7-4ACC31A14095}"/>
                </a:ext>
              </a:extLst>
            </p:cNvPr>
            <p:cNvSpPr txBox="1"/>
            <p:nvPr/>
          </p:nvSpPr>
          <p:spPr>
            <a:xfrm>
              <a:off x="4490298" y="2333877"/>
              <a:ext cx="69730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
normal?</a:t>
              </a:r>
            </a:p>
          </p:txBody>
        </p:sp>
        <p:sp>
          <p:nvSpPr>
            <p:cNvPr id="75" name="TextBox 10">
              <a:extLst>
                <a:ext uri="{FF2B5EF4-FFF2-40B4-BE49-F238E27FC236}">
                  <a16:creationId xmlns:a16="http://schemas.microsoft.com/office/drawing/2014/main" id="{00AC7AC1-6F92-44DC-9B1A-E1505A7C6E6E}"/>
                </a:ext>
              </a:extLst>
            </p:cNvPr>
            <p:cNvSpPr txBox="1"/>
            <p:nvPr/>
          </p:nvSpPr>
          <p:spPr>
            <a:xfrm>
              <a:off x="5485574" y="2694303"/>
              <a:ext cx="1341714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Sphericity met?
(e.g., Mauchly's
Test)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864F3A7-AABC-48FA-9C49-9BADFEDA06D2}"/>
                </a:ext>
              </a:extLst>
            </p:cNvPr>
            <p:cNvGrpSpPr/>
            <p:nvPr/>
          </p:nvGrpSpPr>
          <p:grpSpPr>
            <a:xfrm>
              <a:off x="2729994" y="1247810"/>
              <a:ext cx="204255" cy="523633"/>
              <a:chOff x="2220802" y="1288660"/>
              <a:chExt cx="204255" cy="523633"/>
            </a:xfrm>
          </p:grpSpPr>
          <p:sp>
            <p:nvSpPr>
              <p:cNvPr id="101" name="Rounded Rectangle 12">
                <a:extLst>
                  <a:ext uri="{FF2B5EF4-FFF2-40B4-BE49-F238E27FC236}">
                    <a16:creationId xmlns:a16="http://schemas.microsoft.com/office/drawing/2014/main" id="{422EAA4C-AF43-4177-861E-B9055F9D9156}"/>
                  </a:ext>
                </a:extLst>
              </p:cNvPr>
              <p:cNvSpPr/>
              <p:nvPr/>
            </p:nvSpPr>
            <p:spPr>
              <a:xfrm>
                <a:off x="2220802" y="1336938"/>
                <a:ext cx="178258" cy="475355"/>
              </a:xfrm>
              <a:custGeom>
                <a:avLst/>
                <a:gdLst/>
                <a:ahLst/>
                <a:cxnLst/>
                <a:rect l="0" t="0" r="0" b="0"/>
                <a:pathLst>
                  <a:path w="178258" h="475355">
                    <a:moveTo>
                      <a:pt x="178258" y="0"/>
                    </a:moveTo>
                    <a:lnTo>
                      <a:pt x="148548" y="0"/>
                    </a:lnTo>
                    <a:lnTo>
                      <a:pt x="103984" y="0"/>
                    </a:lnTo>
                    <a:lnTo>
                      <a:pt x="103984" y="237677"/>
                    </a:lnTo>
                    <a:lnTo>
                      <a:pt x="103984" y="475355"/>
                    </a:lnTo>
                    <a:lnTo>
                      <a:pt x="51992" y="475355"/>
                    </a:lnTo>
                    <a:lnTo>
                      <a:pt x="0" y="475355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3">
                <a:extLst>
                  <a:ext uri="{FF2B5EF4-FFF2-40B4-BE49-F238E27FC236}">
                    <a16:creationId xmlns:a16="http://schemas.microsoft.com/office/drawing/2014/main" id="{3968D932-37E2-45CE-8AE6-A49DE15B78B4}"/>
                  </a:ext>
                </a:extLst>
              </p:cNvPr>
              <p:cNvSpPr/>
              <p:nvPr/>
            </p:nvSpPr>
            <p:spPr>
              <a:xfrm>
                <a:off x="2376779" y="1288660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64608D7-1F06-4FAC-ABF4-D16DDDCCD4AD}"/>
                </a:ext>
              </a:extLst>
            </p:cNvPr>
            <p:cNvGrpSpPr/>
            <p:nvPr/>
          </p:nvGrpSpPr>
          <p:grpSpPr>
            <a:xfrm>
              <a:off x="2752277" y="1771444"/>
              <a:ext cx="144834" cy="344262"/>
              <a:chOff x="2243085" y="1812294"/>
              <a:chExt cx="144834" cy="344262"/>
            </a:xfrm>
          </p:grpSpPr>
          <p:sp>
            <p:nvSpPr>
              <p:cNvPr id="97" name="Rounded Rectangle 18">
                <a:extLst>
                  <a:ext uri="{FF2B5EF4-FFF2-40B4-BE49-F238E27FC236}">
                    <a16:creationId xmlns:a16="http://schemas.microsoft.com/office/drawing/2014/main" id="{690FE763-AFA7-477A-B106-57066D680B23}"/>
                  </a:ext>
                </a:extLst>
              </p:cNvPr>
              <p:cNvSpPr/>
              <p:nvPr/>
            </p:nvSpPr>
            <p:spPr>
              <a:xfrm>
                <a:off x="2243085" y="1812294"/>
                <a:ext cx="133693" cy="297097"/>
              </a:xfrm>
              <a:custGeom>
                <a:avLst/>
                <a:gdLst/>
                <a:ahLst/>
                <a:cxnLst/>
                <a:rect l="0" t="0" r="0" b="0"/>
                <a:pathLst>
                  <a:path w="133693" h="297097">
                    <a:moveTo>
                      <a:pt x="0" y="0"/>
                    </a:moveTo>
                    <a:lnTo>
                      <a:pt x="37137" y="0"/>
                    </a:lnTo>
                    <a:lnTo>
                      <a:pt x="74274" y="0"/>
                    </a:lnTo>
                    <a:lnTo>
                      <a:pt x="74274" y="148548"/>
                    </a:lnTo>
                    <a:lnTo>
                      <a:pt x="74274" y="297097"/>
                    </a:lnTo>
                    <a:lnTo>
                      <a:pt x="111411" y="297097"/>
                    </a:lnTo>
                    <a:lnTo>
                      <a:pt x="133693" y="297097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19">
                <a:extLst>
                  <a:ext uri="{FF2B5EF4-FFF2-40B4-BE49-F238E27FC236}">
                    <a16:creationId xmlns:a16="http://schemas.microsoft.com/office/drawing/2014/main" id="{003A3185-FA37-4B78-AA72-64B64BF6AF47}"/>
                  </a:ext>
                </a:extLst>
              </p:cNvPr>
              <p:cNvSpPr/>
              <p:nvPr/>
            </p:nvSpPr>
            <p:spPr>
              <a:xfrm>
                <a:off x="2331471" y="2062228"/>
                <a:ext cx="56448" cy="94328"/>
              </a:xfrm>
              <a:custGeom>
                <a:avLst/>
                <a:gdLst/>
                <a:ahLst/>
                <a:cxnLst/>
                <a:rect l="0" t="0" r="0" b="0"/>
                <a:pathLst>
                  <a:path w="56448" h="94328">
                    <a:moveTo>
                      <a:pt x="18568" y="0"/>
                    </a:moveTo>
                    <a:lnTo>
                      <a:pt x="56448" y="56448"/>
                    </a:lnTo>
                    <a:lnTo>
                      <a:pt x="0" y="94328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D0905ED-ADC1-4B6F-A6C4-10EB73EDBE1C}"/>
                </a:ext>
              </a:extLst>
            </p:cNvPr>
            <p:cNvGrpSpPr/>
            <p:nvPr/>
          </p:nvGrpSpPr>
          <p:grpSpPr>
            <a:xfrm>
              <a:off x="4237765" y="1634037"/>
              <a:ext cx="226536" cy="434504"/>
              <a:chOff x="3728573" y="1674887"/>
              <a:chExt cx="226536" cy="434504"/>
            </a:xfrm>
          </p:grpSpPr>
          <p:sp>
            <p:nvSpPr>
              <p:cNvPr id="95" name="Rounded Rectangle 21">
                <a:extLst>
                  <a:ext uri="{FF2B5EF4-FFF2-40B4-BE49-F238E27FC236}">
                    <a16:creationId xmlns:a16="http://schemas.microsoft.com/office/drawing/2014/main" id="{DC1EF1D3-B811-4A51-BD7E-5DAE95D44446}"/>
                  </a:ext>
                </a:extLst>
              </p:cNvPr>
              <p:cNvSpPr/>
              <p:nvPr/>
            </p:nvSpPr>
            <p:spPr>
              <a:xfrm>
                <a:off x="3728573" y="1723165"/>
                <a:ext cx="222823" cy="386226"/>
              </a:xfrm>
              <a:custGeom>
                <a:avLst/>
                <a:gdLst/>
                <a:ahLst/>
                <a:cxnLst/>
                <a:rect l="0" t="0" r="0" b="0"/>
                <a:pathLst>
                  <a:path w="222823" h="386226">
                    <a:moveTo>
                      <a:pt x="222823" y="0"/>
                    </a:moveTo>
                    <a:lnTo>
                      <a:pt x="178258" y="0"/>
                    </a:lnTo>
                    <a:lnTo>
                      <a:pt x="118838" y="0"/>
                    </a:lnTo>
                    <a:lnTo>
                      <a:pt x="118838" y="193113"/>
                    </a:lnTo>
                    <a:lnTo>
                      <a:pt x="118838" y="386226"/>
                    </a:lnTo>
                    <a:lnTo>
                      <a:pt x="59419" y="386226"/>
                    </a:lnTo>
                    <a:lnTo>
                      <a:pt x="0" y="38622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22">
                <a:extLst>
                  <a:ext uri="{FF2B5EF4-FFF2-40B4-BE49-F238E27FC236}">
                    <a16:creationId xmlns:a16="http://schemas.microsoft.com/office/drawing/2014/main" id="{3AE828A1-38EB-4755-92E1-06A5B0914FA4}"/>
                  </a:ext>
                </a:extLst>
              </p:cNvPr>
              <p:cNvSpPr/>
              <p:nvPr/>
            </p:nvSpPr>
            <p:spPr>
              <a:xfrm>
                <a:off x="3906831" y="1674887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18AABF-A8FF-4DB8-BE31-CBFEC902C247}"/>
                </a:ext>
              </a:extLst>
            </p:cNvPr>
            <p:cNvGrpSpPr/>
            <p:nvPr/>
          </p:nvGrpSpPr>
          <p:grpSpPr>
            <a:xfrm>
              <a:off x="4255328" y="2068542"/>
              <a:ext cx="190331" cy="527347"/>
              <a:chOff x="3746136" y="2109392"/>
              <a:chExt cx="190331" cy="527347"/>
            </a:xfrm>
          </p:grpSpPr>
          <p:sp>
            <p:nvSpPr>
              <p:cNvPr id="93" name="Rounded Rectangle 24">
                <a:extLst>
                  <a:ext uri="{FF2B5EF4-FFF2-40B4-BE49-F238E27FC236}">
                    <a16:creationId xmlns:a16="http://schemas.microsoft.com/office/drawing/2014/main" id="{0BACB9D5-4754-4B09-8217-D4DAA58AF170}"/>
                  </a:ext>
                </a:extLst>
              </p:cNvPr>
              <p:cNvSpPr/>
              <p:nvPr/>
            </p:nvSpPr>
            <p:spPr>
              <a:xfrm>
                <a:off x="3746136" y="2109392"/>
                <a:ext cx="178258" cy="479069"/>
              </a:xfrm>
              <a:custGeom>
                <a:avLst/>
                <a:gdLst/>
                <a:ahLst/>
                <a:cxnLst/>
                <a:rect l="0" t="0" r="0" b="0"/>
                <a:pathLst>
                  <a:path w="178258" h="479069">
                    <a:moveTo>
                      <a:pt x="0" y="0"/>
                    </a:moveTo>
                    <a:lnTo>
                      <a:pt x="48278" y="0"/>
                    </a:lnTo>
                    <a:lnTo>
                      <a:pt x="96556" y="0"/>
                    </a:lnTo>
                    <a:lnTo>
                      <a:pt x="96556" y="239163"/>
                    </a:lnTo>
                    <a:lnTo>
                      <a:pt x="96556" y="479069"/>
                    </a:lnTo>
                    <a:lnTo>
                      <a:pt x="144835" y="479069"/>
                    </a:lnTo>
                    <a:lnTo>
                      <a:pt x="178258" y="479069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25">
                <a:extLst>
                  <a:ext uri="{FF2B5EF4-FFF2-40B4-BE49-F238E27FC236}">
                    <a16:creationId xmlns:a16="http://schemas.microsoft.com/office/drawing/2014/main" id="{2317E09C-3858-454C-89C3-31754530A6F8}"/>
                  </a:ext>
                </a:extLst>
              </p:cNvPr>
              <p:cNvSpPr/>
              <p:nvPr/>
            </p:nvSpPr>
            <p:spPr>
              <a:xfrm>
                <a:off x="3888189" y="2540183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27551AC-CCD3-425B-9DCE-7F64AC6A7357}"/>
                </a:ext>
              </a:extLst>
            </p:cNvPr>
            <p:cNvGrpSpPr/>
            <p:nvPr/>
          </p:nvGrpSpPr>
          <p:grpSpPr>
            <a:xfrm>
              <a:off x="5233041" y="2109392"/>
              <a:ext cx="248819" cy="438219"/>
              <a:chOff x="4723849" y="2150242"/>
              <a:chExt cx="248819" cy="438219"/>
            </a:xfrm>
          </p:grpSpPr>
          <p:sp>
            <p:nvSpPr>
              <p:cNvPr id="91" name="Rounded Rectangle 27">
                <a:extLst>
                  <a:ext uri="{FF2B5EF4-FFF2-40B4-BE49-F238E27FC236}">
                    <a16:creationId xmlns:a16="http://schemas.microsoft.com/office/drawing/2014/main" id="{B9B9EEF1-F493-4E5B-B225-480EDF434734}"/>
                  </a:ext>
                </a:extLst>
              </p:cNvPr>
              <p:cNvSpPr/>
              <p:nvPr/>
            </p:nvSpPr>
            <p:spPr>
              <a:xfrm>
                <a:off x="4723849" y="2198521"/>
                <a:ext cx="245105" cy="389940"/>
              </a:xfrm>
              <a:custGeom>
                <a:avLst/>
                <a:gdLst/>
                <a:ahLst/>
                <a:cxnLst/>
                <a:rect l="0" t="0" r="0" b="0"/>
                <a:pathLst>
                  <a:path w="245105" h="389940">
                    <a:moveTo>
                      <a:pt x="245105" y="0"/>
                    </a:moveTo>
                    <a:lnTo>
                      <a:pt x="195341" y="0"/>
                    </a:lnTo>
                    <a:lnTo>
                      <a:pt x="129980" y="0"/>
                    </a:lnTo>
                    <a:lnTo>
                      <a:pt x="129980" y="194598"/>
                    </a:lnTo>
                    <a:lnTo>
                      <a:pt x="129980" y="389940"/>
                    </a:lnTo>
                    <a:lnTo>
                      <a:pt x="65361" y="389940"/>
                    </a:lnTo>
                    <a:lnTo>
                      <a:pt x="0" y="389940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28">
                <a:extLst>
                  <a:ext uri="{FF2B5EF4-FFF2-40B4-BE49-F238E27FC236}">
                    <a16:creationId xmlns:a16="http://schemas.microsoft.com/office/drawing/2014/main" id="{828BB954-9BD2-4F5D-8D78-E1D5594311DE}"/>
                  </a:ext>
                </a:extLst>
              </p:cNvPr>
              <p:cNvSpPr/>
              <p:nvPr/>
            </p:nvSpPr>
            <p:spPr>
              <a:xfrm>
                <a:off x="4924390" y="2150242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AF32E56-675F-49A0-A904-93B422E26523}"/>
                </a:ext>
              </a:extLst>
            </p:cNvPr>
            <p:cNvGrpSpPr/>
            <p:nvPr/>
          </p:nvGrpSpPr>
          <p:grpSpPr>
            <a:xfrm>
              <a:off x="7030481" y="2139102"/>
              <a:ext cx="226537" cy="880151"/>
              <a:chOff x="6521289" y="2179952"/>
              <a:chExt cx="226537" cy="880151"/>
            </a:xfrm>
          </p:grpSpPr>
          <p:sp>
            <p:nvSpPr>
              <p:cNvPr id="89" name="Rounded Rectangle 30">
                <a:extLst>
                  <a:ext uri="{FF2B5EF4-FFF2-40B4-BE49-F238E27FC236}">
                    <a16:creationId xmlns:a16="http://schemas.microsoft.com/office/drawing/2014/main" id="{81FA11E0-265A-40C9-BE30-828DF09F7A0F}"/>
                  </a:ext>
                </a:extLst>
              </p:cNvPr>
              <p:cNvSpPr/>
              <p:nvPr/>
            </p:nvSpPr>
            <p:spPr>
              <a:xfrm>
                <a:off x="6521289" y="2228231"/>
                <a:ext cx="222823" cy="831872"/>
              </a:xfrm>
              <a:custGeom>
                <a:avLst/>
                <a:gdLst/>
                <a:ahLst/>
                <a:cxnLst/>
                <a:rect l="0" t="0" r="0" b="0"/>
                <a:pathLst>
                  <a:path w="222823" h="831872">
                    <a:moveTo>
                      <a:pt x="222823" y="0"/>
                    </a:moveTo>
                    <a:lnTo>
                      <a:pt x="178258" y="0"/>
                    </a:lnTo>
                    <a:lnTo>
                      <a:pt x="118838" y="0"/>
                    </a:lnTo>
                    <a:lnTo>
                      <a:pt x="118838" y="415936"/>
                    </a:lnTo>
                    <a:lnTo>
                      <a:pt x="118838" y="831872"/>
                    </a:lnTo>
                    <a:lnTo>
                      <a:pt x="59419" y="831872"/>
                    </a:lnTo>
                    <a:lnTo>
                      <a:pt x="0" y="831872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31">
                <a:extLst>
                  <a:ext uri="{FF2B5EF4-FFF2-40B4-BE49-F238E27FC236}">
                    <a16:creationId xmlns:a16="http://schemas.microsoft.com/office/drawing/2014/main" id="{D218E307-A76A-4328-96BA-EEEC3350D8E7}"/>
                  </a:ext>
                </a:extLst>
              </p:cNvPr>
              <p:cNvSpPr/>
              <p:nvPr/>
            </p:nvSpPr>
            <p:spPr>
              <a:xfrm>
                <a:off x="6699548" y="2179952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A60C78D-0EF4-4D25-BEE4-AA93AB8AB304}"/>
                </a:ext>
              </a:extLst>
            </p:cNvPr>
            <p:cNvGrpSpPr/>
            <p:nvPr/>
          </p:nvGrpSpPr>
          <p:grpSpPr>
            <a:xfrm>
              <a:off x="5233041" y="2547415"/>
              <a:ext cx="248819" cy="519920"/>
              <a:chOff x="4723849" y="2588265"/>
              <a:chExt cx="248819" cy="519920"/>
            </a:xfrm>
          </p:grpSpPr>
          <p:sp>
            <p:nvSpPr>
              <p:cNvPr id="87" name="Rounded Rectangle 33">
                <a:extLst>
                  <a:ext uri="{FF2B5EF4-FFF2-40B4-BE49-F238E27FC236}">
                    <a16:creationId xmlns:a16="http://schemas.microsoft.com/office/drawing/2014/main" id="{FBDD25D7-35B0-4D3D-8227-C8D1055CA82C}"/>
                  </a:ext>
                </a:extLst>
              </p:cNvPr>
              <p:cNvSpPr/>
              <p:nvPr/>
            </p:nvSpPr>
            <p:spPr>
              <a:xfrm>
                <a:off x="4723849" y="2588265"/>
                <a:ext cx="245105" cy="471642"/>
              </a:xfrm>
              <a:custGeom>
                <a:avLst/>
                <a:gdLst/>
                <a:ahLst/>
                <a:cxnLst/>
                <a:rect l="0" t="0" r="0" b="0"/>
                <a:pathLst>
                  <a:path w="245105" h="471642">
                    <a:moveTo>
                      <a:pt x="0" y="0"/>
                    </a:moveTo>
                    <a:lnTo>
                      <a:pt x="65361" y="0"/>
                    </a:lnTo>
                    <a:lnTo>
                      <a:pt x="129980" y="0"/>
                    </a:lnTo>
                    <a:lnTo>
                      <a:pt x="129980" y="236192"/>
                    </a:lnTo>
                    <a:lnTo>
                      <a:pt x="129980" y="471642"/>
                    </a:lnTo>
                    <a:lnTo>
                      <a:pt x="195341" y="471642"/>
                    </a:lnTo>
                    <a:lnTo>
                      <a:pt x="245105" y="471642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34">
                <a:extLst>
                  <a:ext uri="{FF2B5EF4-FFF2-40B4-BE49-F238E27FC236}">
                    <a16:creationId xmlns:a16="http://schemas.microsoft.com/office/drawing/2014/main" id="{83E28EE5-40A4-4C13-824C-D36EDB6AA412}"/>
                  </a:ext>
                </a:extLst>
              </p:cNvPr>
              <p:cNvSpPr/>
              <p:nvPr/>
            </p:nvSpPr>
            <p:spPr>
              <a:xfrm>
                <a:off x="4924390" y="3011629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FCF5237-BF80-4246-9D57-01F87AB2EEC4}"/>
                </a:ext>
              </a:extLst>
            </p:cNvPr>
            <p:cNvGrpSpPr/>
            <p:nvPr/>
          </p:nvGrpSpPr>
          <p:grpSpPr>
            <a:xfrm>
              <a:off x="7030481" y="3019253"/>
              <a:ext cx="226537" cy="523634"/>
              <a:chOff x="6521289" y="3060103"/>
              <a:chExt cx="226537" cy="523634"/>
            </a:xfrm>
          </p:grpSpPr>
          <p:sp>
            <p:nvSpPr>
              <p:cNvPr id="85" name="Rounded Rectangle 36">
                <a:extLst>
                  <a:ext uri="{FF2B5EF4-FFF2-40B4-BE49-F238E27FC236}">
                    <a16:creationId xmlns:a16="http://schemas.microsoft.com/office/drawing/2014/main" id="{75E8FF5C-FF70-415D-8141-4C3B0E325ECE}"/>
                  </a:ext>
                </a:extLst>
              </p:cNvPr>
              <p:cNvSpPr/>
              <p:nvPr/>
            </p:nvSpPr>
            <p:spPr>
              <a:xfrm>
                <a:off x="6521289" y="3060103"/>
                <a:ext cx="222823" cy="475355"/>
              </a:xfrm>
              <a:custGeom>
                <a:avLst/>
                <a:gdLst/>
                <a:ahLst/>
                <a:cxnLst/>
                <a:rect l="0" t="0" r="0" b="0"/>
                <a:pathLst>
                  <a:path w="222823" h="475355">
                    <a:moveTo>
                      <a:pt x="0" y="0"/>
                    </a:moveTo>
                    <a:lnTo>
                      <a:pt x="59419" y="0"/>
                    </a:lnTo>
                    <a:lnTo>
                      <a:pt x="118838" y="0"/>
                    </a:lnTo>
                    <a:lnTo>
                      <a:pt x="118838" y="237677"/>
                    </a:lnTo>
                    <a:lnTo>
                      <a:pt x="118838" y="475355"/>
                    </a:lnTo>
                    <a:lnTo>
                      <a:pt x="178258" y="475355"/>
                    </a:lnTo>
                    <a:lnTo>
                      <a:pt x="222823" y="475355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37">
                <a:extLst>
                  <a:ext uri="{FF2B5EF4-FFF2-40B4-BE49-F238E27FC236}">
                    <a16:creationId xmlns:a16="http://schemas.microsoft.com/office/drawing/2014/main" id="{E58B3C47-313F-4359-A0D1-CD7004AE7588}"/>
                  </a:ext>
                </a:extLst>
              </p:cNvPr>
              <p:cNvSpPr/>
              <p:nvPr/>
            </p:nvSpPr>
            <p:spPr>
              <a:xfrm>
                <a:off x="6699548" y="3487181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C36518E5-AFAE-4822-B690-B99A793B5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7794" y="1603810"/>
            <a:ext cx="102642" cy="102642"/>
          </a:xfrm>
          <a:prstGeom prst="rect">
            <a:avLst/>
          </a:prstGeom>
        </p:spPr>
      </p:pic>
      <p:pic>
        <p:nvPicPr>
          <p:cNvPr id="43" name="Graphic 42" descr="Close">
            <a:extLst>
              <a:ext uri="{FF2B5EF4-FFF2-40B4-BE49-F238E27FC236}">
                <a16:creationId xmlns:a16="http://schemas.microsoft.com/office/drawing/2014/main" id="{A365E07F-551B-4A54-8A38-7D0D3D60B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1708" y="1986433"/>
            <a:ext cx="102642" cy="102642"/>
          </a:xfrm>
          <a:prstGeom prst="rect">
            <a:avLst/>
          </a:prstGeom>
        </p:spPr>
      </p:pic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00549572-971F-4823-963E-EC6E14E86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5297" y="2446250"/>
            <a:ext cx="102642" cy="102642"/>
          </a:xfrm>
          <a:prstGeom prst="rect">
            <a:avLst/>
          </a:prstGeom>
        </p:spPr>
      </p:pic>
      <p:pic>
        <p:nvPicPr>
          <p:cNvPr id="45" name="Graphic 44" descr="Close">
            <a:extLst>
              <a:ext uri="{FF2B5EF4-FFF2-40B4-BE49-F238E27FC236}">
                <a16:creationId xmlns:a16="http://schemas.microsoft.com/office/drawing/2014/main" id="{6A3A84B7-80BC-498C-A825-30E443A40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5428" y="2469179"/>
            <a:ext cx="102642" cy="1026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80F1BA-5D7A-4305-B8CD-E5B359331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35" y="191192"/>
            <a:ext cx="6253157" cy="46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5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Analyzing Categorical Data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2" y="685771"/>
            <a:ext cx="8643938" cy="4001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Are observed frequencies/proportions different from expected, </a:t>
            </a:r>
          </a:p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 is there an association between categorical variables?</a:t>
            </a:r>
            <a:endParaRPr lang="en-US" sz="13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D525C3-EB12-4090-8667-AE43E3C094EC}"/>
              </a:ext>
            </a:extLst>
          </p:cNvPr>
          <p:cNvGrpSpPr/>
          <p:nvPr/>
        </p:nvGrpSpPr>
        <p:grpSpPr>
          <a:xfrm>
            <a:off x="1122218" y="1205199"/>
            <a:ext cx="6507166" cy="3697001"/>
            <a:chOff x="2670048" y="978784"/>
            <a:chExt cx="3862099" cy="3697001"/>
          </a:xfrm>
        </p:grpSpPr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8B1BBB47-8EFD-4381-A9C5-376311E8C396}"/>
                </a:ext>
              </a:extLst>
            </p:cNvPr>
            <p:cNvSpPr/>
            <p:nvPr/>
          </p:nvSpPr>
          <p:spPr>
            <a:xfrm>
              <a:off x="3858768" y="3962553"/>
              <a:ext cx="1141171" cy="713232"/>
            </a:xfrm>
            <a:custGeom>
              <a:avLst/>
              <a:gdLst/>
              <a:ahLst/>
              <a:cxnLst/>
              <a:rect l="0" t="0" r="0" b="0"/>
              <a:pathLst>
                <a:path w="1141171" h="713232">
                  <a:moveTo>
                    <a:pt x="71323" y="0"/>
                  </a:moveTo>
                  <a:lnTo>
                    <a:pt x="1069848" y="0"/>
                  </a:lnTo>
                  <a:cubicBezTo>
                    <a:pt x="1069848" y="0"/>
                    <a:pt x="1141171" y="0"/>
                    <a:pt x="1141171" y="71323"/>
                  </a:cubicBezTo>
                  <a:lnTo>
                    <a:pt x="1141171" y="641908"/>
                  </a:lnTo>
                  <a:cubicBezTo>
                    <a:pt x="1141171" y="641908"/>
                    <a:pt x="1141171" y="713232"/>
                    <a:pt x="1069848" y="713232"/>
                  </a:cubicBezTo>
                  <a:lnTo>
                    <a:pt x="71323" y="713232"/>
                  </a:lnTo>
                  <a:cubicBezTo>
                    <a:pt x="71323" y="713232"/>
                    <a:pt x="0" y="713232"/>
                    <a:pt x="0" y="641908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3" name="Rounded Rectangle 4">
              <a:extLst>
                <a:ext uri="{FF2B5EF4-FFF2-40B4-BE49-F238E27FC236}">
                  <a16:creationId xmlns:a16="http://schemas.microsoft.com/office/drawing/2014/main" id="{4D6B9F95-C55A-461A-9B6F-A099192DF2A9}"/>
                </a:ext>
              </a:extLst>
            </p:cNvPr>
            <p:cNvSpPr/>
            <p:nvPr/>
          </p:nvSpPr>
          <p:spPr>
            <a:xfrm>
              <a:off x="4203488" y="978784"/>
              <a:ext cx="1854403" cy="1141349"/>
            </a:xfrm>
            <a:custGeom>
              <a:avLst/>
              <a:gdLst/>
              <a:ahLst/>
              <a:cxnLst/>
              <a:rect l="0" t="0" r="0" b="0"/>
              <a:pathLst>
                <a:path w="1854403" h="1141349">
                  <a:moveTo>
                    <a:pt x="927201" y="0"/>
                  </a:moveTo>
                  <a:lnTo>
                    <a:pt x="1854403" y="570704"/>
                  </a:lnTo>
                  <a:lnTo>
                    <a:pt x="927201" y="1141349"/>
                  </a:lnTo>
                  <a:lnTo>
                    <a:pt x="0" y="570704"/>
                  </a:lnTo>
                  <a:close/>
                </a:path>
              </a:pathLst>
            </a:custGeom>
            <a:noFill/>
            <a:ln w="8915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4" name="Rounded Rectangle 5">
              <a:extLst>
                <a:ext uri="{FF2B5EF4-FFF2-40B4-BE49-F238E27FC236}">
                  <a16:creationId xmlns:a16="http://schemas.microsoft.com/office/drawing/2014/main" id="{2BBC0550-4237-4EB6-96AD-68E1EECC087E}"/>
                </a:ext>
              </a:extLst>
            </p:cNvPr>
            <p:cNvSpPr/>
            <p:nvPr/>
          </p:nvSpPr>
          <p:spPr>
            <a:xfrm>
              <a:off x="3300069" y="2987802"/>
              <a:ext cx="1426464" cy="641908"/>
            </a:xfrm>
            <a:custGeom>
              <a:avLst/>
              <a:gdLst/>
              <a:ahLst/>
              <a:cxnLst/>
              <a:rect l="0" t="0" r="0" b="0"/>
              <a:pathLst>
                <a:path w="1426464" h="641908">
                  <a:moveTo>
                    <a:pt x="106984" y="0"/>
                  </a:moveTo>
                  <a:lnTo>
                    <a:pt x="1319479" y="0"/>
                  </a:lnTo>
                  <a:cubicBezTo>
                    <a:pt x="1319479" y="0"/>
                    <a:pt x="1426464" y="0"/>
                    <a:pt x="1426464" y="106984"/>
                  </a:cubicBezTo>
                  <a:lnTo>
                    <a:pt x="1426464" y="534924"/>
                  </a:lnTo>
                  <a:cubicBezTo>
                    <a:pt x="1426464" y="534924"/>
                    <a:pt x="1426464" y="641908"/>
                    <a:pt x="1319479" y="641908"/>
                  </a:cubicBezTo>
                  <a:lnTo>
                    <a:pt x="106984" y="641908"/>
                  </a:lnTo>
                  <a:cubicBezTo>
                    <a:pt x="106984" y="641908"/>
                    <a:pt x="0" y="641908"/>
                    <a:pt x="0" y="534924"/>
                  </a:cubicBezTo>
                  <a:lnTo>
                    <a:pt x="0" y="106984"/>
                  </a:lnTo>
                  <a:cubicBezTo>
                    <a:pt x="0" y="106984"/>
                    <a:pt x="0" y="0"/>
                    <a:pt x="106984" y="0"/>
                  </a:cubicBezTo>
                </a:path>
              </a:pathLst>
            </a:custGeom>
            <a:noFill/>
            <a:ln w="8915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5" name="Rounded Rectangle 6">
              <a:extLst>
                <a:ext uri="{FF2B5EF4-FFF2-40B4-BE49-F238E27FC236}">
                  <a16:creationId xmlns:a16="http://schemas.microsoft.com/office/drawing/2014/main" id="{BF880E2A-C3AC-4867-8837-DA6F949BEC54}"/>
                </a:ext>
              </a:extLst>
            </p:cNvPr>
            <p:cNvSpPr/>
            <p:nvPr/>
          </p:nvSpPr>
          <p:spPr>
            <a:xfrm>
              <a:off x="3894429" y="2274570"/>
              <a:ext cx="1283817" cy="499262"/>
            </a:xfrm>
            <a:custGeom>
              <a:avLst/>
              <a:gdLst/>
              <a:ahLst/>
              <a:cxnLst/>
              <a:rect l="0" t="0" r="0" b="0"/>
              <a:pathLst>
                <a:path w="1283817" h="499262">
                  <a:moveTo>
                    <a:pt x="71323" y="0"/>
                  </a:moveTo>
                  <a:lnTo>
                    <a:pt x="1212494" y="0"/>
                  </a:lnTo>
                  <a:cubicBezTo>
                    <a:pt x="1212494" y="0"/>
                    <a:pt x="1283817" y="0"/>
                    <a:pt x="1283817" y="71323"/>
                  </a:cubicBezTo>
                  <a:lnTo>
                    <a:pt x="1283817" y="427939"/>
                  </a:lnTo>
                  <a:cubicBezTo>
                    <a:pt x="1283817" y="427939"/>
                    <a:pt x="1283817" y="499262"/>
                    <a:pt x="1212494" y="499262"/>
                  </a:cubicBezTo>
                  <a:lnTo>
                    <a:pt x="71323" y="499262"/>
                  </a:lnTo>
                  <a:cubicBezTo>
                    <a:pt x="71323" y="499262"/>
                    <a:pt x="0" y="499262"/>
                    <a:pt x="0" y="427939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6" name="Rounded Rectangle 7">
              <a:extLst>
                <a:ext uri="{FF2B5EF4-FFF2-40B4-BE49-F238E27FC236}">
                  <a16:creationId xmlns:a16="http://schemas.microsoft.com/office/drawing/2014/main" id="{A89E9980-F3CB-4419-A6A0-992606426893}"/>
                </a:ext>
              </a:extLst>
            </p:cNvPr>
            <p:cNvSpPr/>
            <p:nvPr/>
          </p:nvSpPr>
          <p:spPr>
            <a:xfrm>
              <a:off x="2670048" y="3962553"/>
              <a:ext cx="1069848" cy="713232"/>
            </a:xfrm>
            <a:custGeom>
              <a:avLst/>
              <a:gdLst/>
              <a:ahLst/>
              <a:cxnLst/>
              <a:rect l="0" t="0" r="0" b="0"/>
              <a:pathLst>
                <a:path w="1069848" h="713232">
                  <a:moveTo>
                    <a:pt x="71323" y="0"/>
                  </a:moveTo>
                  <a:lnTo>
                    <a:pt x="998524" y="0"/>
                  </a:lnTo>
                  <a:cubicBezTo>
                    <a:pt x="998524" y="0"/>
                    <a:pt x="1069848" y="0"/>
                    <a:pt x="1069848" y="71323"/>
                  </a:cubicBezTo>
                  <a:lnTo>
                    <a:pt x="1069848" y="641908"/>
                  </a:lnTo>
                  <a:cubicBezTo>
                    <a:pt x="1069848" y="641908"/>
                    <a:pt x="1069848" y="713232"/>
                    <a:pt x="998524" y="713232"/>
                  </a:cubicBezTo>
                  <a:lnTo>
                    <a:pt x="71323" y="713232"/>
                  </a:lnTo>
                  <a:cubicBezTo>
                    <a:pt x="71323" y="713232"/>
                    <a:pt x="0" y="713232"/>
                    <a:pt x="0" y="641908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7" name="Rounded Rectangle 8">
              <a:extLst>
                <a:ext uri="{FF2B5EF4-FFF2-40B4-BE49-F238E27FC236}">
                  <a16:creationId xmlns:a16="http://schemas.microsoft.com/office/drawing/2014/main" id="{A02E1871-DFE9-47C6-BE27-ADE6BE840B84}"/>
                </a:ext>
              </a:extLst>
            </p:cNvPr>
            <p:cNvSpPr/>
            <p:nvPr/>
          </p:nvSpPr>
          <p:spPr>
            <a:xfrm>
              <a:off x="5297119" y="2274570"/>
              <a:ext cx="1235028" cy="499262"/>
            </a:xfrm>
            <a:custGeom>
              <a:avLst/>
              <a:gdLst/>
              <a:ahLst/>
              <a:cxnLst/>
              <a:rect l="0" t="0" r="0" b="0"/>
              <a:pathLst>
                <a:path w="1141171" h="499262">
                  <a:moveTo>
                    <a:pt x="71323" y="0"/>
                  </a:moveTo>
                  <a:lnTo>
                    <a:pt x="1069848" y="0"/>
                  </a:lnTo>
                  <a:cubicBezTo>
                    <a:pt x="1069848" y="0"/>
                    <a:pt x="1141171" y="0"/>
                    <a:pt x="1141171" y="71323"/>
                  </a:cubicBezTo>
                  <a:lnTo>
                    <a:pt x="1141171" y="427939"/>
                  </a:lnTo>
                  <a:cubicBezTo>
                    <a:pt x="1141171" y="427939"/>
                    <a:pt x="1141171" y="499262"/>
                    <a:pt x="1069848" y="499262"/>
                  </a:cubicBezTo>
                  <a:lnTo>
                    <a:pt x="71323" y="499262"/>
                  </a:lnTo>
                  <a:cubicBezTo>
                    <a:pt x="71323" y="499262"/>
                    <a:pt x="0" y="499262"/>
                    <a:pt x="0" y="427939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8" name="Rounded Rectangle 9">
              <a:extLst>
                <a:ext uri="{FF2B5EF4-FFF2-40B4-BE49-F238E27FC236}">
                  <a16:creationId xmlns:a16="http://schemas.microsoft.com/office/drawing/2014/main" id="{BFEB687B-171F-44C6-84EE-BCF8142C6915}"/>
                </a:ext>
              </a:extLst>
            </p:cNvPr>
            <p:cNvSpPr/>
            <p:nvPr/>
          </p:nvSpPr>
          <p:spPr>
            <a:xfrm>
              <a:off x="5261457" y="2999689"/>
              <a:ext cx="1212494" cy="713232"/>
            </a:xfrm>
            <a:custGeom>
              <a:avLst/>
              <a:gdLst/>
              <a:ahLst/>
              <a:cxnLst/>
              <a:rect l="0" t="0" r="0" b="0"/>
              <a:pathLst>
                <a:path w="1212494" h="713232">
                  <a:moveTo>
                    <a:pt x="71323" y="0"/>
                  </a:moveTo>
                  <a:lnTo>
                    <a:pt x="1141171" y="0"/>
                  </a:lnTo>
                  <a:cubicBezTo>
                    <a:pt x="1141171" y="0"/>
                    <a:pt x="1212494" y="0"/>
                    <a:pt x="1212494" y="71323"/>
                  </a:cubicBezTo>
                  <a:lnTo>
                    <a:pt x="1212494" y="641908"/>
                  </a:lnTo>
                  <a:cubicBezTo>
                    <a:pt x="1212494" y="641908"/>
                    <a:pt x="1212494" y="713232"/>
                    <a:pt x="1141171" y="713232"/>
                  </a:cubicBezTo>
                  <a:lnTo>
                    <a:pt x="71323" y="713232"/>
                  </a:lnTo>
                  <a:cubicBezTo>
                    <a:pt x="71323" y="713232"/>
                    <a:pt x="0" y="713232"/>
                    <a:pt x="0" y="641908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B8A68C1-11A5-4F31-8E39-F00FFF1A16EC}"/>
                </a:ext>
              </a:extLst>
            </p:cNvPr>
            <p:cNvGrpSpPr/>
            <p:nvPr/>
          </p:nvGrpSpPr>
          <p:grpSpPr>
            <a:xfrm>
              <a:off x="4497705" y="2120153"/>
              <a:ext cx="632993" cy="145617"/>
              <a:chOff x="2362581" y="2436992"/>
              <a:chExt cx="632993" cy="145617"/>
            </a:xfrm>
          </p:grpSpPr>
          <p:sp>
            <p:nvSpPr>
              <p:cNvPr id="110" name="Rounded Rectangle 13">
                <a:extLst>
                  <a:ext uri="{FF2B5EF4-FFF2-40B4-BE49-F238E27FC236}">
                    <a16:creationId xmlns:a16="http://schemas.microsoft.com/office/drawing/2014/main" id="{D1CD0BED-0F80-4CF7-BBFA-C93459D383DA}"/>
                  </a:ext>
                </a:extLst>
              </p:cNvPr>
              <p:cNvSpPr/>
              <p:nvPr/>
            </p:nvSpPr>
            <p:spPr>
              <a:xfrm>
                <a:off x="2401214" y="2436992"/>
                <a:ext cx="594360" cy="142646"/>
              </a:xfrm>
              <a:custGeom>
                <a:avLst/>
                <a:gdLst/>
                <a:ahLst/>
                <a:cxnLst/>
                <a:rect l="0" t="0" r="0" b="0"/>
                <a:pathLst>
                  <a:path w="594360" h="142646">
                    <a:moveTo>
                      <a:pt x="594360" y="0"/>
                    </a:moveTo>
                    <a:lnTo>
                      <a:pt x="594360" y="38633"/>
                    </a:lnTo>
                    <a:lnTo>
                      <a:pt x="594360" y="77266"/>
                    </a:lnTo>
                    <a:lnTo>
                      <a:pt x="297180" y="77266"/>
                    </a:lnTo>
                    <a:lnTo>
                      <a:pt x="0" y="77266"/>
                    </a:lnTo>
                    <a:lnTo>
                      <a:pt x="0" y="115900"/>
                    </a:lnTo>
                    <a:lnTo>
                      <a:pt x="0" y="142646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11" name="Rounded Rectangle 14">
                <a:extLst>
                  <a:ext uri="{FF2B5EF4-FFF2-40B4-BE49-F238E27FC236}">
                    <a16:creationId xmlns:a16="http://schemas.microsoft.com/office/drawing/2014/main" id="{10BEB9EB-CD49-43C3-A6B7-FFACDB9667E4}"/>
                  </a:ext>
                </a:extLst>
              </p:cNvPr>
              <p:cNvSpPr/>
              <p:nvPr/>
            </p:nvSpPr>
            <p:spPr>
              <a:xfrm>
                <a:off x="2362581" y="2543976"/>
                <a:ext cx="77266" cy="38633"/>
              </a:xfrm>
              <a:custGeom>
                <a:avLst/>
                <a:gdLst/>
                <a:ahLst/>
                <a:cxnLst/>
                <a:rect l="0" t="0" r="0" b="0"/>
                <a:pathLst>
                  <a:path w="77266" h="38633">
                    <a:moveTo>
                      <a:pt x="77266" y="0"/>
                    </a:moveTo>
                    <a:lnTo>
                      <a:pt x="38633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3B76227-9029-46D4-9802-CFC4B55E3420}"/>
                </a:ext>
              </a:extLst>
            </p:cNvPr>
            <p:cNvGrpSpPr/>
            <p:nvPr/>
          </p:nvGrpSpPr>
          <p:grpSpPr>
            <a:xfrm>
              <a:off x="5130703" y="2120153"/>
              <a:ext cx="775639" cy="145617"/>
              <a:chOff x="2995579" y="2436992"/>
              <a:chExt cx="775639" cy="145617"/>
            </a:xfrm>
          </p:grpSpPr>
          <p:sp>
            <p:nvSpPr>
              <p:cNvPr id="108" name="Rounded Rectangle 16">
                <a:extLst>
                  <a:ext uri="{FF2B5EF4-FFF2-40B4-BE49-F238E27FC236}">
                    <a16:creationId xmlns:a16="http://schemas.microsoft.com/office/drawing/2014/main" id="{8C166CCF-F68E-443E-B6E8-F889E7EB3AC4}"/>
                  </a:ext>
                </a:extLst>
              </p:cNvPr>
              <p:cNvSpPr/>
              <p:nvPr/>
            </p:nvSpPr>
            <p:spPr>
              <a:xfrm>
                <a:off x="2995579" y="2436992"/>
                <a:ext cx="737006" cy="142646"/>
              </a:xfrm>
              <a:custGeom>
                <a:avLst/>
                <a:gdLst/>
                <a:ahLst/>
                <a:cxnLst/>
                <a:rect l="0" t="0" r="0" b="0"/>
                <a:pathLst>
                  <a:path w="737006" h="142646">
                    <a:moveTo>
                      <a:pt x="737006" y="142646"/>
                    </a:moveTo>
                    <a:lnTo>
                      <a:pt x="737006" y="115900"/>
                    </a:lnTo>
                    <a:lnTo>
                      <a:pt x="737006" y="77266"/>
                    </a:lnTo>
                    <a:lnTo>
                      <a:pt x="368503" y="77266"/>
                    </a:lnTo>
                    <a:lnTo>
                      <a:pt x="0" y="77266"/>
                    </a:lnTo>
                    <a:lnTo>
                      <a:pt x="0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9" name="Rounded Rectangle 17">
                <a:extLst>
                  <a:ext uri="{FF2B5EF4-FFF2-40B4-BE49-F238E27FC236}">
                    <a16:creationId xmlns:a16="http://schemas.microsoft.com/office/drawing/2014/main" id="{1447CB4F-650F-4728-A41B-08562681A226}"/>
                  </a:ext>
                </a:extLst>
              </p:cNvPr>
              <p:cNvSpPr/>
              <p:nvPr/>
            </p:nvSpPr>
            <p:spPr>
              <a:xfrm>
                <a:off x="3693952" y="2543976"/>
                <a:ext cx="77266" cy="38633"/>
              </a:xfrm>
              <a:custGeom>
                <a:avLst/>
                <a:gdLst/>
                <a:ahLst/>
                <a:cxnLst/>
                <a:rect l="0" t="0" r="0" b="0"/>
                <a:pathLst>
                  <a:path w="77266" h="38633">
                    <a:moveTo>
                      <a:pt x="77266" y="0"/>
                    </a:moveTo>
                    <a:lnTo>
                      <a:pt x="38633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4ED6F08-3A7C-451E-8EBA-2603ACF10E69}"/>
                </a:ext>
              </a:extLst>
            </p:cNvPr>
            <p:cNvGrpSpPr/>
            <p:nvPr/>
          </p:nvGrpSpPr>
          <p:grpSpPr>
            <a:xfrm>
              <a:off x="4013301" y="3629711"/>
              <a:ext cx="408919" cy="333435"/>
              <a:chOff x="1878177" y="3946550"/>
              <a:chExt cx="408919" cy="333435"/>
            </a:xfrm>
          </p:grpSpPr>
          <p:sp>
            <p:nvSpPr>
              <p:cNvPr id="106" name="Rounded Rectangle 19">
                <a:extLst>
                  <a:ext uri="{FF2B5EF4-FFF2-40B4-BE49-F238E27FC236}">
                    <a16:creationId xmlns:a16="http://schemas.microsoft.com/office/drawing/2014/main" id="{E5D4F00A-595B-4FE3-8C2C-08105A091A74}"/>
                  </a:ext>
                </a:extLst>
              </p:cNvPr>
              <p:cNvSpPr/>
              <p:nvPr/>
            </p:nvSpPr>
            <p:spPr>
              <a:xfrm>
                <a:off x="1878177" y="3946550"/>
                <a:ext cx="406779" cy="325412"/>
              </a:xfrm>
              <a:custGeom>
                <a:avLst/>
                <a:gdLst/>
                <a:ahLst/>
                <a:cxnLst/>
                <a:rect l="0" t="0" r="0" b="0"/>
                <a:pathLst>
                  <a:path w="406779" h="325412">
                    <a:moveTo>
                      <a:pt x="406779" y="325412"/>
                    </a:moveTo>
                    <a:lnTo>
                      <a:pt x="208026" y="166420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7" name="Rounded Rectangle 20">
                <a:extLst>
                  <a:ext uri="{FF2B5EF4-FFF2-40B4-BE49-F238E27FC236}">
                    <a16:creationId xmlns:a16="http://schemas.microsoft.com/office/drawing/2014/main" id="{DB4D1174-A6B4-4D78-B702-76E771079CB2}"/>
                  </a:ext>
                </a:extLst>
              </p:cNvPr>
              <p:cNvSpPr/>
              <p:nvPr/>
            </p:nvSpPr>
            <p:spPr>
              <a:xfrm>
                <a:off x="2233010" y="4219361"/>
                <a:ext cx="54086" cy="60624"/>
              </a:xfrm>
              <a:custGeom>
                <a:avLst/>
                <a:gdLst/>
                <a:ahLst/>
                <a:cxnLst/>
                <a:rect l="0" t="0" r="0" b="0"/>
                <a:pathLst>
                  <a:path w="54086" h="60624">
                    <a:moveTo>
                      <a:pt x="48143" y="0"/>
                    </a:moveTo>
                    <a:lnTo>
                      <a:pt x="54086" y="54681"/>
                    </a:lnTo>
                    <a:lnTo>
                      <a:pt x="0" y="60624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F80D56F-FDDA-4278-B5FA-DE53823FF17E}"/>
                </a:ext>
              </a:extLst>
            </p:cNvPr>
            <p:cNvGrpSpPr/>
            <p:nvPr/>
          </p:nvGrpSpPr>
          <p:grpSpPr>
            <a:xfrm>
              <a:off x="3213293" y="3629711"/>
              <a:ext cx="800007" cy="350672"/>
              <a:chOff x="1078169" y="3946550"/>
              <a:chExt cx="800007" cy="350672"/>
            </a:xfrm>
          </p:grpSpPr>
          <p:sp>
            <p:nvSpPr>
              <p:cNvPr id="104" name="Rounded Rectangle 22">
                <a:extLst>
                  <a:ext uri="{FF2B5EF4-FFF2-40B4-BE49-F238E27FC236}">
                    <a16:creationId xmlns:a16="http://schemas.microsoft.com/office/drawing/2014/main" id="{8667DD50-5C1A-418F-96A0-E81D9995828B}"/>
                  </a:ext>
                </a:extLst>
              </p:cNvPr>
              <p:cNvSpPr/>
              <p:nvPr/>
            </p:nvSpPr>
            <p:spPr>
              <a:xfrm>
                <a:off x="1080843" y="3946550"/>
                <a:ext cx="797333" cy="328324"/>
              </a:xfrm>
              <a:custGeom>
                <a:avLst/>
                <a:gdLst/>
                <a:ahLst/>
                <a:cxnLst/>
                <a:rect l="0" t="0" r="0" b="0"/>
                <a:pathLst>
                  <a:path w="797333" h="328324">
                    <a:moveTo>
                      <a:pt x="0" y="328324"/>
                    </a:moveTo>
                    <a:lnTo>
                      <a:pt x="393169" y="166420"/>
                    </a:lnTo>
                    <a:lnTo>
                      <a:pt x="797333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5" name="Rounded Rectangle 23">
                <a:extLst>
                  <a:ext uri="{FF2B5EF4-FFF2-40B4-BE49-F238E27FC236}">
                    <a16:creationId xmlns:a16="http://schemas.microsoft.com/office/drawing/2014/main" id="{00F97F46-B798-44A8-A783-A8F90458912E}"/>
                  </a:ext>
                </a:extLst>
              </p:cNvPr>
              <p:cNvSpPr/>
              <p:nvPr/>
            </p:nvSpPr>
            <p:spPr>
              <a:xfrm>
                <a:off x="1078169" y="4225305"/>
                <a:ext cx="50520" cy="71917"/>
              </a:xfrm>
              <a:custGeom>
                <a:avLst/>
                <a:gdLst/>
                <a:ahLst/>
                <a:cxnLst/>
                <a:rect l="0" t="0" r="0" b="0"/>
                <a:pathLst>
                  <a:path w="50520" h="71917">
                    <a:moveTo>
                      <a:pt x="50520" y="71917"/>
                    </a:moveTo>
                    <a:lnTo>
                      <a:pt x="0" y="50520"/>
                    </a:lnTo>
                    <a:lnTo>
                      <a:pt x="20802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B08F7D-726A-43EB-AD30-AC1A989081C1}"/>
                </a:ext>
              </a:extLst>
            </p:cNvPr>
            <p:cNvGrpSpPr/>
            <p:nvPr/>
          </p:nvGrpSpPr>
          <p:grpSpPr>
            <a:xfrm>
              <a:off x="4021622" y="2773833"/>
              <a:ext cx="514716" cy="231800"/>
              <a:chOff x="1886498" y="3090672"/>
              <a:chExt cx="514716" cy="231800"/>
            </a:xfrm>
          </p:grpSpPr>
          <p:sp>
            <p:nvSpPr>
              <p:cNvPr id="102" name="Rounded Rectangle 25">
                <a:extLst>
                  <a:ext uri="{FF2B5EF4-FFF2-40B4-BE49-F238E27FC236}">
                    <a16:creationId xmlns:a16="http://schemas.microsoft.com/office/drawing/2014/main" id="{3D778FE5-8119-448A-9B41-B28D14E8A8B2}"/>
                  </a:ext>
                </a:extLst>
              </p:cNvPr>
              <p:cNvSpPr/>
              <p:nvPr/>
            </p:nvSpPr>
            <p:spPr>
              <a:xfrm>
                <a:off x="1889173" y="3090672"/>
                <a:ext cx="512041" cy="209452"/>
              </a:xfrm>
              <a:custGeom>
                <a:avLst/>
                <a:gdLst/>
                <a:ahLst/>
                <a:cxnLst/>
                <a:rect l="0" t="0" r="0" b="0"/>
                <a:pathLst>
                  <a:path w="512041" h="209452">
                    <a:moveTo>
                      <a:pt x="512041" y="0"/>
                    </a:moveTo>
                    <a:lnTo>
                      <a:pt x="250522" y="106984"/>
                    </a:lnTo>
                    <a:lnTo>
                      <a:pt x="0" y="209452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3" name="Rounded Rectangle 26">
                <a:extLst>
                  <a:ext uri="{FF2B5EF4-FFF2-40B4-BE49-F238E27FC236}">
                    <a16:creationId xmlns:a16="http://schemas.microsoft.com/office/drawing/2014/main" id="{22C907F2-DE22-45A8-B536-73ED9FE1234B}"/>
                  </a:ext>
                </a:extLst>
              </p:cNvPr>
              <p:cNvSpPr/>
              <p:nvPr/>
            </p:nvSpPr>
            <p:spPr>
              <a:xfrm>
                <a:off x="1886498" y="3251149"/>
                <a:ext cx="50520" cy="71323"/>
              </a:xfrm>
              <a:custGeom>
                <a:avLst/>
                <a:gdLst/>
                <a:ahLst/>
                <a:cxnLst/>
                <a:rect l="0" t="0" r="0" b="0"/>
                <a:pathLst>
                  <a:path w="50520" h="71323">
                    <a:moveTo>
                      <a:pt x="50520" y="71323"/>
                    </a:moveTo>
                    <a:lnTo>
                      <a:pt x="0" y="49926"/>
                    </a:lnTo>
                    <a:lnTo>
                      <a:pt x="20802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C887B86-CDB3-4C50-8CE1-8898729B8701}"/>
                </a:ext>
              </a:extLst>
            </p:cNvPr>
            <p:cNvGrpSpPr/>
            <p:nvPr/>
          </p:nvGrpSpPr>
          <p:grpSpPr>
            <a:xfrm>
              <a:off x="5829071" y="2773833"/>
              <a:ext cx="77266" cy="216941"/>
              <a:chOff x="3693947" y="3090672"/>
              <a:chExt cx="77266" cy="216941"/>
            </a:xfrm>
          </p:grpSpPr>
          <p:sp>
            <p:nvSpPr>
              <p:cNvPr id="100" name="Rounded Rectangle 28">
                <a:extLst>
                  <a:ext uri="{FF2B5EF4-FFF2-40B4-BE49-F238E27FC236}">
                    <a16:creationId xmlns:a16="http://schemas.microsoft.com/office/drawing/2014/main" id="{FF0C2F8B-375E-407E-8ABF-7D4E8B0262E2}"/>
                  </a:ext>
                </a:extLst>
              </p:cNvPr>
              <p:cNvSpPr/>
              <p:nvPr/>
            </p:nvSpPr>
            <p:spPr>
              <a:xfrm>
                <a:off x="3732580" y="3090672"/>
                <a:ext cx="5943" cy="213969"/>
              </a:xfrm>
              <a:custGeom>
                <a:avLst/>
                <a:gdLst/>
                <a:ahLst/>
                <a:cxnLst/>
                <a:rect l="0" t="0" r="0" b="0"/>
                <a:pathLst>
                  <a:path w="5943" h="213969">
                    <a:moveTo>
                      <a:pt x="0" y="0"/>
                    </a:moveTo>
                    <a:lnTo>
                      <a:pt x="0" y="112928"/>
                    </a:lnTo>
                    <a:lnTo>
                      <a:pt x="0" y="213969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1" name="Rounded Rectangle 29">
                <a:extLst>
                  <a:ext uri="{FF2B5EF4-FFF2-40B4-BE49-F238E27FC236}">
                    <a16:creationId xmlns:a16="http://schemas.microsoft.com/office/drawing/2014/main" id="{5AC6A663-6D37-4110-95B1-E7995BF20F44}"/>
                  </a:ext>
                </a:extLst>
              </p:cNvPr>
              <p:cNvSpPr/>
              <p:nvPr/>
            </p:nvSpPr>
            <p:spPr>
              <a:xfrm>
                <a:off x="3693947" y="3268980"/>
                <a:ext cx="77266" cy="38633"/>
              </a:xfrm>
              <a:custGeom>
                <a:avLst/>
                <a:gdLst/>
                <a:ahLst/>
                <a:cxnLst/>
                <a:rect l="0" t="0" r="0" b="0"/>
                <a:pathLst>
                  <a:path w="77266" h="38633">
                    <a:moveTo>
                      <a:pt x="77266" y="0"/>
                    </a:moveTo>
                    <a:lnTo>
                      <a:pt x="38633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sp>
          <p:nvSpPr>
            <p:cNvPr id="86" name="TextBox 31">
              <a:extLst>
                <a:ext uri="{FF2B5EF4-FFF2-40B4-BE49-F238E27FC236}">
                  <a16:creationId xmlns:a16="http://schemas.microsoft.com/office/drawing/2014/main" id="{D11FEBAC-A71C-405A-927C-BA40C877944C}"/>
                </a:ext>
              </a:extLst>
            </p:cNvPr>
            <p:cNvSpPr txBox="1"/>
            <p:nvPr/>
          </p:nvSpPr>
          <p:spPr>
            <a:xfrm>
              <a:off x="5558636" y="3103702"/>
              <a:ext cx="91531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Use
</a:t>
              </a:r>
              <a:r>
                <a:rPr sz="1500" b="1" dirty="0" err="1">
                  <a:solidFill>
                    <a:srgbClr val="1EABDA"/>
                  </a:solidFill>
                  <a:latin typeface="Roboto"/>
                </a:rPr>
                <a:t>McNemar's</a:t>
              </a:r>
              <a:r>
                <a:rPr lang="en-IN" sz="1500" b="1" dirty="0">
                  <a:solidFill>
                    <a:srgbClr val="1EABDA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1EABDA"/>
                  </a:solidFill>
                  <a:latin typeface="Roboto"/>
                </a:rPr>
                <a:t>Test</a:t>
              </a:r>
            </a:p>
          </p:txBody>
        </p: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1AA3F22C-2F10-4B52-AF83-30038B5E2314}"/>
                </a:ext>
              </a:extLst>
            </p:cNvPr>
            <p:cNvSpPr txBox="1"/>
            <p:nvPr/>
          </p:nvSpPr>
          <p:spPr>
            <a:xfrm>
              <a:off x="3341035" y="3065664"/>
              <a:ext cx="1385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500" b="1" dirty="0">
                  <a:solidFill>
                    <a:srgbClr val="DE8431"/>
                  </a:solidFill>
                  <a:latin typeface="Roboto"/>
                </a:rPr>
                <a:t>Expected Cell</a:t>
              </a:r>
              <a:r>
                <a:rPr lang="en-IN" sz="1500" b="1" dirty="0">
                  <a:solidFill>
                    <a:srgbClr val="DE8431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DE8431"/>
                  </a:solidFill>
                  <a:latin typeface="Roboto"/>
                </a:rPr>
                <a:t>Counts</a:t>
              </a:r>
              <a:endParaRPr lang="en-IN" sz="1500" b="1" dirty="0">
                <a:solidFill>
                  <a:srgbClr val="DE8431"/>
                </a:solidFill>
                <a:latin typeface="Roboto"/>
              </a:endParaRPr>
            </a:p>
            <a:p>
              <a:pPr algn="ctr"/>
              <a:r>
                <a:rPr sz="1500" b="1" dirty="0">
                  <a:solidFill>
                    <a:srgbClr val="DE8431"/>
                  </a:solidFill>
                  <a:latin typeface="Roboto"/>
                </a:rPr>
                <a:t> (in 20%</a:t>
              </a:r>
              <a:r>
                <a:rPr lang="en-IN" sz="1500" b="1" dirty="0">
                  <a:solidFill>
                    <a:srgbClr val="DE8431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DE8431"/>
                  </a:solidFill>
                  <a:latin typeface="Roboto"/>
                </a:rPr>
                <a:t>cell) &gt;= 5?</a:t>
              </a:r>
            </a:p>
          </p:txBody>
        </p:sp>
        <p:sp>
          <p:nvSpPr>
            <p:cNvPr id="88" name="TextBox 33">
              <a:extLst>
                <a:ext uri="{FF2B5EF4-FFF2-40B4-BE49-F238E27FC236}">
                  <a16:creationId xmlns:a16="http://schemas.microsoft.com/office/drawing/2014/main" id="{7FE2FDAE-34F7-48AA-8B3C-FE37C56C6774}"/>
                </a:ext>
              </a:extLst>
            </p:cNvPr>
            <p:cNvSpPr txBox="1"/>
            <p:nvPr/>
          </p:nvSpPr>
          <p:spPr>
            <a:xfrm>
              <a:off x="5588356" y="2403607"/>
              <a:ext cx="94379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Dependent</a:t>
              </a:r>
              <a:r>
                <a:rPr lang="en-IN" sz="1500" b="1" dirty="0">
                  <a:solidFill>
                    <a:srgbClr val="1EABDA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1EABDA"/>
                  </a:solidFill>
                  <a:latin typeface="Roboto"/>
                </a:rPr>
                <a:t>Data</a:t>
              </a:r>
            </a:p>
          </p:txBody>
        </p:sp>
        <p:sp>
          <p:nvSpPr>
            <p:cNvPr id="89" name="TextBox 34">
              <a:extLst>
                <a:ext uri="{FF2B5EF4-FFF2-40B4-BE49-F238E27FC236}">
                  <a16:creationId xmlns:a16="http://schemas.microsoft.com/office/drawing/2014/main" id="{A98379BF-9BEB-42DF-BA07-97D3BE95F80E}"/>
                </a:ext>
              </a:extLst>
            </p:cNvPr>
            <p:cNvSpPr txBox="1"/>
            <p:nvPr/>
          </p:nvSpPr>
          <p:spPr>
            <a:xfrm>
              <a:off x="4699559" y="1259141"/>
              <a:ext cx="90287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b="1" dirty="0">
                  <a:solidFill>
                    <a:srgbClr val="DE8431"/>
                  </a:solidFill>
                  <a:latin typeface="Roboto"/>
                </a:rPr>
                <a:t>Independent</a:t>
              </a:r>
              <a:r>
                <a:rPr lang="en-IN" b="1" dirty="0">
                  <a:solidFill>
                    <a:srgbClr val="DE8431"/>
                  </a:solidFill>
                  <a:latin typeface="Roboto"/>
                </a:rPr>
                <a:t> / </a:t>
              </a:r>
              <a:r>
                <a:rPr b="1" dirty="0">
                  <a:solidFill>
                    <a:srgbClr val="DE8431"/>
                  </a:solidFill>
                  <a:latin typeface="Roboto"/>
                </a:rPr>
                <a:t>
Dependent?</a:t>
              </a:r>
            </a:p>
          </p:txBody>
        </p:sp>
        <p:sp>
          <p:nvSpPr>
            <p:cNvPr id="90" name="TextBox 35">
              <a:extLst>
                <a:ext uri="{FF2B5EF4-FFF2-40B4-BE49-F238E27FC236}">
                  <a16:creationId xmlns:a16="http://schemas.microsoft.com/office/drawing/2014/main" id="{F3D5D39A-EEB4-4E79-B8F2-EE5A1718AFB3}"/>
                </a:ext>
              </a:extLst>
            </p:cNvPr>
            <p:cNvSpPr txBox="1"/>
            <p:nvPr/>
          </p:nvSpPr>
          <p:spPr>
            <a:xfrm>
              <a:off x="4179720" y="4089961"/>
              <a:ext cx="6089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Chi-Square
Test</a:t>
              </a:r>
            </a:p>
          </p:txBody>
        </p:sp>
        <p:sp>
          <p:nvSpPr>
            <p:cNvPr id="92" name="TextBox 37">
              <a:extLst>
                <a:ext uri="{FF2B5EF4-FFF2-40B4-BE49-F238E27FC236}">
                  <a16:creationId xmlns:a16="http://schemas.microsoft.com/office/drawing/2014/main" id="{FC0CCCF8-17AB-4E2A-A2CB-F150B9977C6F}"/>
                </a:ext>
              </a:extLst>
            </p:cNvPr>
            <p:cNvSpPr txBox="1"/>
            <p:nvPr/>
          </p:nvSpPr>
          <p:spPr>
            <a:xfrm>
              <a:off x="2976288" y="4074903"/>
              <a:ext cx="5633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Fisher's
Exact Test</a:t>
              </a:r>
            </a:p>
          </p:txBody>
        </p:sp>
        <p:sp>
          <p:nvSpPr>
            <p:cNvPr id="93" name="TextBox 38">
              <a:extLst>
                <a:ext uri="{FF2B5EF4-FFF2-40B4-BE49-F238E27FC236}">
                  <a16:creationId xmlns:a16="http://schemas.microsoft.com/office/drawing/2014/main" id="{B2E0C625-0346-427B-AB66-80FEEB450055}"/>
                </a:ext>
              </a:extLst>
            </p:cNvPr>
            <p:cNvSpPr txBox="1"/>
            <p:nvPr/>
          </p:nvSpPr>
          <p:spPr>
            <a:xfrm>
              <a:off x="4186924" y="2393409"/>
              <a:ext cx="102527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Independent</a:t>
              </a:r>
              <a:r>
                <a:rPr lang="en-IN" sz="1500" b="1" dirty="0">
                  <a:solidFill>
                    <a:srgbClr val="1EABDA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1EABDA"/>
                  </a:solidFill>
                  <a:latin typeface="Roboto"/>
                </a:rPr>
                <a:t>Data </a:t>
              </a:r>
            </a:p>
          </p:txBody>
        </p:sp>
        <p:sp>
          <p:nvSpPr>
            <p:cNvPr id="94" name="Rounded Rectangle 39">
              <a:extLst>
                <a:ext uri="{FF2B5EF4-FFF2-40B4-BE49-F238E27FC236}">
                  <a16:creationId xmlns:a16="http://schemas.microsoft.com/office/drawing/2014/main" id="{01082838-DEA8-4409-8B61-2CF5FA2C2DE2}"/>
                </a:ext>
              </a:extLst>
            </p:cNvPr>
            <p:cNvSpPr/>
            <p:nvPr/>
          </p:nvSpPr>
          <p:spPr>
            <a:xfrm>
              <a:off x="5336495" y="3270859"/>
              <a:ext cx="170878" cy="170885"/>
            </a:xfrm>
            <a:custGeom>
              <a:avLst/>
              <a:gdLst/>
              <a:ahLst/>
              <a:cxnLst/>
              <a:rect l="0" t="0" r="0" b="0"/>
              <a:pathLst>
                <a:path w="170878" h="170885">
                  <a:moveTo>
                    <a:pt x="70580" y="170885"/>
                  </a:moveTo>
                  <a:lnTo>
                    <a:pt x="39614" y="121331"/>
                  </a:lnTo>
                  <a:cubicBezTo>
                    <a:pt x="36362" y="116189"/>
                    <a:pt x="37703" y="109401"/>
                    <a:pt x="42666" y="105882"/>
                  </a:cubicBezTo>
                  <a:cubicBezTo>
                    <a:pt x="47629" y="102363"/>
                    <a:pt x="54478" y="103343"/>
                    <a:pt x="58254" y="108114"/>
                  </a:cubicBezTo>
                  <a:lnTo>
                    <a:pt x="66865" y="118879"/>
                  </a:lnTo>
                  <a:lnTo>
                    <a:pt x="66865" y="55728"/>
                  </a:lnTo>
                  <a:cubicBezTo>
                    <a:pt x="66865" y="49573"/>
                    <a:pt x="71854" y="44584"/>
                    <a:pt x="78009" y="44584"/>
                  </a:cubicBezTo>
                  <a:cubicBezTo>
                    <a:pt x="84164" y="44584"/>
                    <a:pt x="89154" y="49573"/>
                    <a:pt x="89154" y="55728"/>
                  </a:cubicBezTo>
                  <a:lnTo>
                    <a:pt x="89154" y="96590"/>
                  </a:lnTo>
                  <a:lnTo>
                    <a:pt x="113322" y="96590"/>
                  </a:lnTo>
                  <a:cubicBezTo>
                    <a:pt x="124795" y="97151"/>
                    <a:pt x="133792" y="106649"/>
                    <a:pt x="133731" y="118136"/>
                  </a:cubicBezTo>
                  <a:lnTo>
                    <a:pt x="133731" y="170885"/>
                  </a:lnTo>
                  <a:moveTo>
                    <a:pt x="52006" y="0"/>
                  </a:moveTo>
                  <a:lnTo>
                    <a:pt x="14859" y="52006"/>
                  </a:lnTo>
                  <a:lnTo>
                    <a:pt x="0" y="37147"/>
                  </a:lnTo>
                  <a:moveTo>
                    <a:pt x="118872" y="0"/>
                  </a:moveTo>
                  <a:lnTo>
                    <a:pt x="170878" y="52006"/>
                  </a:lnTo>
                  <a:moveTo>
                    <a:pt x="118872" y="52006"/>
                  </a:moveTo>
                  <a:lnTo>
                    <a:pt x="170878" y="0"/>
                  </a:ln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5" name="Rounded Rectangle 40">
              <a:extLst>
                <a:ext uri="{FF2B5EF4-FFF2-40B4-BE49-F238E27FC236}">
                  <a16:creationId xmlns:a16="http://schemas.microsoft.com/office/drawing/2014/main" id="{E6DC0BE3-0DB2-4004-9107-B7A24289BC45}"/>
                </a:ext>
              </a:extLst>
            </p:cNvPr>
            <p:cNvSpPr/>
            <p:nvPr/>
          </p:nvSpPr>
          <p:spPr>
            <a:xfrm>
              <a:off x="5368442" y="2435047"/>
              <a:ext cx="172735" cy="172735"/>
            </a:xfrm>
            <a:custGeom>
              <a:avLst/>
              <a:gdLst/>
              <a:ahLst/>
              <a:cxnLst/>
              <a:rect l="0" t="0" r="0" b="0"/>
              <a:pathLst>
                <a:path w="172735" h="172735">
                  <a:moveTo>
                    <a:pt x="88782" y="71694"/>
                  </a:moveTo>
                  <a:cubicBezTo>
                    <a:pt x="105195" y="71694"/>
                    <a:pt x="118500" y="65042"/>
                    <a:pt x="118500" y="56835"/>
                  </a:cubicBezTo>
                  <a:cubicBezTo>
                    <a:pt x="118500" y="48629"/>
                    <a:pt x="105195" y="41976"/>
                    <a:pt x="88782" y="41976"/>
                  </a:cubicBezTo>
                  <a:cubicBezTo>
                    <a:pt x="72369" y="41976"/>
                    <a:pt x="59064" y="48629"/>
                    <a:pt x="59064" y="56835"/>
                  </a:cubicBezTo>
                  <a:cubicBezTo>
                    <a:pt x="59064" y="65042"/>
                    <a:pt x="72369" y="71694"/>
                    <a:pt x="88782" y="71694"/>
                  </a:cubicBezTo>
                  <a:close/>
                  <a:moveTo>
                    <a:pt x="118500" y="56835"/>
                  </a:moveTo>
                  <a:lnTo>
                    <a:pt x="118500" y="82095"/>
                  </a:lnTo>
                  <a:cubicBezTo>
                    <a:pt x="118500" y="90268"/>
                    <a:pt x="105127" y="96954"/>
                    <a:pt x="88782" y="96954"/>
                  </a:cubicBezTo>
                  <a:cubicBezTo>
                    <a:pt x="72437" y="96954"/>
                    <a:pt x="59064" y="90268"/>
                    <a:pt x="59064" y="82095"/>
                  </a:cubicBezTo>
                  <a:lnTo>
                    <a:pt x="59064" y="56835"/>
                  </a:lnTo>
                  <a:moveTo>
                    <a:pt x="118500" y="82838"/>
                  </a:moveTo>
                  <a:lnTo>
                    <a:pt x="118500" y="108099"/>
                  </a:lnTo>
                  <a:cubicBezTo>
                    <a:pt x="118500" y="116271"/>
                    <a:pt x="105127" y="122958"/>
                    <a:pt x="88782" y="122958"/>
                  </a:cubicBezTo>
                  <a:cubicBezTo>
                    <a:pt x="72437" y="122958"/>
                    <a:pt x="59064" y="116271"/>
                    <a:pt x="59064" y="108099"/>
                  </a:cubicBezTo>
                  <a:lnTo>
                    <a:pt x="59064" y="82838"/>
                  </a:lnTo>
                  <a:moveTo>
                    <a:pt x="5572" y="27860"/>
                  </a:moveTo>
                  <a:lnTo>
                    <a:pt x="5572" y="5572"/>
                  </a:lnTo>
                  <a:lnTo>
                    <a:pt x="27860" y="5572"/>
                  </a:lnTo>
                  <a:moveTo>
                    <a:pt x="0" y="0"/>
                  </a:moveTo>
                  <a:moveTo>
                    <a:pt x="5572" y="5572"/>
                  </a:moveTo>
                  <a:lnTo>
                    <a:pt x="31575" y="31575"/>
                  </a:lnTo>
                  <a:moveTo>
                    <a:pt x="150447" y="5572"/>
                  </a:moveTo>
                  <a:lnTo>
                    <a:pt x="172735" y="5572"/>
                  </a:lnTo>
                  <a:lnTo>
                    <a:pt x="172735" y="27860"/>
                  </a:lnTo>
                  <a:moveTo>
                    <a:pt x="0" y="0"/>
                  </a:moveTo>
                  <a:moveTo>
                    <a:pt x="172735" y="5572"/>
                  </a:moveTo>
                  <a:lnTo>
                    <a:pt x="146732" y="31575"/>
                  </a:lnTo>
                  <a:moveTo>
                    <a:pt x="27860" y="172735"/>
                  </a:moveTo>
                  <a:lnTo>
                    <a:pt x="5572" y="172735"/>
                  </a:lnTo>
                  <a:lnTo>
                    <a:pt x="5572" y="150447"/>
                  </a:lnTo>
                  <a:moveTo>
                    <a:pt x="0" y="0"/>
                  </a:moveTo>
                  <a:moveTo>
                    <a:pt x="5572" y="172735"/>
                  </a:moveTo>
                  <a:lnTo>
                    <a:pt x="31575" y="146732"/>
                  </a:lnTo>
                  <a:moveTo>
                    <a:pt x="172735" y="150447"/>
                  </a:moveTo>
                  <a:lnTo>
                    <a:pt x="172735" y="172735"/>
                  </a:lnTo>
                  <a:lnTo>
                    <a:pt x="150447" y="172735"/>
                  </a:lnTo>
                  <a:moveTo>
                    <a:pt x="0" y="0"/>
                  </a:moveTo>
                  <a:moveTo>
                    <a:pt x="172735" y="172735"/>
                  </a:moveTo>
                  <a:lnTo>
                    <a:pt x="146732" y="146732"/>
                  </a:lnTo>
                  <a:moveTo>
                    <a:pt x="141531" y="58321"/>
                  </a:moveTo>
                  <a:cubicBezTo>
                    <a:pt x="154905" y="66493"/>
                    <a:pt x="163077" y="77638"/>
                    <a:pt x="163077" y="89525"/>
                  </a:cubicBezTo>
                  <a:cubicBezTo>
                    <a:pt x="163077" y="104384"/>
                    <a:pt x="151190" y="117014"/>
                    <a:pt x="133359" y="125187"/>
                  </a:cubicBezTo>
                  <a:moveTo>
                    <a:pt x="44205" y="125187"/>
                  </a:moveTo>
                  <a:cubicBezTo>
                    <a:pt x="26374" y="117014"/>
                    <a:pt x="14487" y="104384"/>
                    <a:pt x="14487" y="89525"/>
                  </a:cubicBezTo>
                  <a:cubicBezTo>
                    <a:pt x="14487" y="76895"/>
                    <a:pt x="23402" y="65751"/>
                    <a:pt x="37518" y="57578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6" name="Rounded Rectangle 41">
              <a:extLst>
                <a:ext uri="{FF2B5EF4-FFF2-40B4-BE49-F238E27FC236}">
                  <a16:creationId xmlns:a16="http://schemas.microsoft.com/office/drawing/2014/main" id="{9EF7BABC-8E7E-4B7B-983B-D3D9DAA27EC8}"/>
                </a:ext>
              </a:extLst>
            </p:cNvPr>
            <p:cNvSpPr/>
            <p:nvPr/>
          </p:nvSpPr>
          <p:spPr>
            <a:xfrm>
              <a:off x="3973182" y="2438762"/>
              <a:ext cx="163449" cy="170878"/>
            </a:xfrm>
            <a:custGeom>
              <a:avLst/>
              <a:gdLst/>
              <a:ahLst/>
              <a:cxnLst/>
              <a:rect l="0" t="0" r="0" b="0"/>
              <a:pathLst>
                <a:path w="163449" h="170878">
                  <a:moveTo>
                    <a:pt x="14859" y="85439"/>
                  </a:moveTo>
                  <a:lnTo>
                    <a:pt x="0" y="85439"/>
                  </a:lnTo>
                  <a:moveTo>
                    <a:pt x="44577" y="85439"/>
                  </a:moveTo>
                  <a:lnTo>
                    <a:pt x="81724" y="85439"/>
                  </a:lnTo>
                  <a:moveTo>
                    <a:pt x="163449" y="85439"/>
                  </a:moveTo>
                  <a:lnTo>
                    <a:pt x="111442" y="85439"/>
                  </a:lnTo>
                  <a:moveTo>
                    <a:pt x="148419" y="70580"/>
                  </a:moveTo>
                  <a:lnTo>
                    <a:pt x="163449" y="85439"/>
                  </a:lnTo>
                  <a:lnTo>
                    <a:pt x="148419" y="100298"/>
                  </a:lnTo>
                  <a:moveTo>
                    <a:pt x="14859" y="85439"/>
                  </a:moveTo>
                  <a:cubicBezTo>
                    <a:pt x="14859" y="77232"/>
                    <a:pt x="21511" y="70580"/>
                    <a:pt x="29718" y="70580"/>
                  </a:cubicBezTo>
                  <a:cubicBezTo>
                    <a:pt x="37924" y="70580"/>
                    <a:pt x="44577" y="77232"/>
                    <a:pt x="44577" y="85439"/>
                  </a:cubicBezTo>
                  <a:cubicBezTo>
                    <a:pt x="44577" y="93645"/>
                    <a:pt x="37924" y="100298"/>
                    <a:pt x="29718" y="100298"/>
                  </a:cubicBezTo>
                  <a:cubicBezTo>
                    <a:pt x="21511" y="100298"/>
                    <a:pt x="14859" y="93645"/>
                    <a:pt x="14859" y="85439"/>
                  </a:cubicBezTo>
                  <a:moveTo>
                    <a:pt x="81724" y="85439"/>
                  </a:moveTo>
                  <a:cubicBezTo>
                    <a:pt x="81724" y="77232"/>
                    <a:pt x="88377" y="70580"/>
                    <a:pt x="96583" y="70580"/>
                  </a:cubicBezTo>
                  <a:cubicBezTo>
                    <a:pt x="104789" y="70580"/>
                    <a:pt x="111442" y="77232"/>
                    <a:pt x="111442" y="85439"/>
                  </a:cubicBezTo>
                  <a:cubicBezTo>
                    <a:pt x="111442" y="93645"/>
                    <a:pt x="104789" y="100298"/>
                    <a:pt x="96583" y="100298"/>
                  </a:cubicBezTo>
                  <a:cubicBezTo>
                    <a:pt x="88377" y="100298"/>
                    <a:pt x="81724" y="93645"/>
                    <a:pt x="81724" y="85439"/>
                  </a:cubicBezTo>
                  <a:moveTo>
                    <a:pt x="96583" y="44577"/>
                  </a:moveTo>
                  <a:lnTo>
                    <a:pt x="96583" y="70580"/>
                  </a:lnTo>
                  <a:moveTo>
                    <a:pt x="29718" y="126301"/>
                  </a:moveTo>
                  <a:lnTo>
                    <a:pt x="29718" y="100298"/>
                  </a:lnTo>
                  <a:moveTo>
                    <a:pt x="74295" y="0"/>
                  </a:moveTo>
                  <a:lnTo>
                    <a:pt x="118872" y="0"/>
                  </a:lnTo>
                  <a:cubicBezTo>
                    <a:pt x="118872" y="0"/>
                    <a:pt x="126301" y="0"/>
                    <a:pt x="126301" y="7429"/>
                  </a:cubicBezTo>
                  <a:lnTo>
                    <a:pt x="126301" y="37147"/>
                  </a:lnTo>
                  <a:cubicBezTo>
                    <a:pt x="126301" y="37147"/>
                    <a:pt x="126301" y="44577"/>
                    <a:pt x="118872" y="44577"/>
                  </a:cubicBezTo>
                  <a:lnTo>
                    <a:pt x="74295" y="44577"/>
                  </a:lnTo>
                  <a:cubicBezTo>
                    <a:pt x="74295" y="44577"/>
                    <a:pt x="66865" y="44577"/>
                    <a:pt x="66865" y="37147"/>
                  </a:cubicBezTo>
                  <a:lnTo>
                    <a:pt x="66865" y="7429"/>
                  </a:lnTo>
                  <a:cubicBezTo>
                    <a:pt x="66865" y="7429"/>
                    <a:pt x="66865" y="0"/>
                    <a:pt x="74295" y="0"/>
                  </a:cubicBezTo>
                  <a:moveTo>
                    <a:pt x="7429" y="126301"/>
                  </a:moveTo>
                  <a:lnTo>
                    <a:pt x="52006" y="126301"/>
                  </a:lnTo>
                  <a:cubicBezTo>
                    <a:pt x="52006" y="126301"/>
                    <a:pt x="59436" y="126301"/>
                    <a:pt x="59436" y="133731"/>
                  </a:cubicBezTo>
                  <a:lnTo>
                    <a:pt x="59436" y="163449"/>
                  </a:lnTo>
                  <a:cubicBezTo>
                    <a:pt x="59436" y="163449"/>
                    <a:pt x="59436" y="170878"/>
                    <a:pt x="52006" y="170878"/>
                  </a:cubicBezTo>
                  <a:lnTo>
                    <a:pt x="7429" y="170878"/>
                  </a:lnTo>
                  <a:cubicBezTo>
                    <a:pt x="7429" y="170878"/>
                    <a:pt x="0" y="170878"/>
                    <a:pt x="0" y="163449"/>
                  </a:cubicBezTo>
                  <a:lnTo>
                    <a:pt x="0" y="133731"/>
                  </a:lnTo>
                  <a:cubicBezTo>
                    <a:pt x="0" y="133731"/>
                    <a:pt x="0" y="126301"/>
                    <a:pt x="7429" y="126301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7" name="Rounded Rectangle 42">
              <a:extLst>
                <a:ext uri="{FF2B5EF4-FFF2-40B4-BE49-F238E27FC236}">
                  <a16:creationId xmlns:a16="http://schemas.microsoft.com/office/drawing/2014/main" id="{14D746DA-E96A-4CBB-BB73-AE1E40CC6713}"/>
                </a:ext>
              </a:extLst>
            </p:cNvPr>
            <p:cNvSpPr/>
            <p:nvPr/>
          </p:nvSpPr>
          <p:spPr>
            <a:xfrm>
              <a:off x="3933805" y="4233729"/>
              <a:ext cx="170878" cy="170878"/>
            </a:xfrm>
            <a:custGeom>
              <a:avLst/>
              <a:gdLst/>
              <a:ahLst/>
              <a:cxnLst/>
              <a:rect l="0" t="0" r="0" b="0"/>
              <a:pathLst>
                <a:path w="170878" h="170878">
                  <a:moveTo>
                    <a:pt x="7429" y="0"/>
                  </a:moveTo>
                  <a:lnTo>
                    <a:pt x="163449" y="0"/>
                  </a:lnTo>
                  <a:cubicBezTo>
                    <a:pt x="163449" y="0"/>
                    <a:pt x="170878" y="0"/>
                    <a:pt x="170878" y="7429"/>
                  </a:cubicBezTo>
                  <a:lnTo>
                    <a:pt x="170878" y="163449"/>
                  </a:lnTo>
                  <a:cubicBezTo>
                    <a:pt x="170878" y="163449"/>
                    <a:pt x="170878" y="170878"/>
                    <a:pt x="163449" y="170878"/>
                  </a:cubicBezTo>
                  <a:lnTo>
                    <a:pt x="7429" y="170878"/>
                  </a:lnTo>
                  <a:cubicBezTo>
                    <a:pt x="7429" y="170878"/>
                    <a:pt x="0" y="170878"/>
                    <a:pt x="0" y="163449"/>
                  </a:cubicBezTo>
                  <a:lnTo>
                    <a:pt x="0" y="7429"/>
                  </a:lnTo>
                  <a:cubicBezTo>
                    <a:pt x="0" y="7429"/>
                    <a:pt x="0" y="0"/>
                    <a:pt x="7429" y="0"/>
                  </a:cubicBezTo>
                  <a:moveTo>
                    <a:pt x="122586" y="137445"/>
                  </a:moveTo>
                  <a:lnTo>
                    <a:pt x="48291" y="137445"/>
                  </a:lnTo>
                  <a:moveTo>
                    <a:pt x="127022" y="98240"/>
                  </a:moveTo>
                  <a:lnTo>
                    <a:pt x="127022" y="96174"/>
                  </a:lnTo>
                  <a:cubicBezTo>
                    <a:pt x="127022" y="88196"/>
                    <a:pt x="120554" y="81728"/>
                    <a:pt x="112575" y="81728"/>
                  </a:cubicBezTo>
                  <a:cubicBezTo>
                    <a:pt x="104596" y="81728"/>
                    <a:pt x="98128" y="88196"/>
                    <a:pt x="98128" y="96174"/>
                  </a:cubicBezTo>
                  <a:lnTo>
                    <a:pt x="98128" y="104429"/>
                  </a:lnTo>
                  <a:cubicBezTo>
                    <a:pt x="98129" y="111185"/>
                    <a:pt x="102812" y="117039"/>
                    <a:pt x="109403" y="118524"/>
                  </a:cubicBezTo>
                  <a:cubicBezTo>
                    <a:pt x="115994" y="120009"/>
                    <a:pt x="122734" y="116728"/>
                    <a:pt x="125632" y="110625"/>
                  </a:cubicBezTo>
                  <a:moveTo>
                    <a:pt x="127022" y="98240"/>
                  </a:moveTo>
                  <a:lnTo>
                    <a:pt x="98128" y="98240"/>
                  </a:lnTo>
                  <a:moveTo>
                    <a:pt x="42719" y="52006"/>
                  </a:moveTo>
                  <a:lnTo>
                    <a:pt x="84510" y="118872"/>
                  </a:lnTo>
                  <a:moveTo>
                    <a:pt x="39933" y="118872"/>
                  </a:moveTo>
                  <a:lnTo>
                    <a:pt x="81724" y="52006"/>
                  </a:ln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8" name="Rounded Rectangle 43">
              <a:extLst>
                <a:ext uri="{FF2B5EF4-FFF2-40B4-BE49-F238E27FC236}">
                  <a16:creationId xmlns:a16="http://schemas.microsoft.com/office/drawing/2014/main" id="{09941DC7-B1DD-413B-BFD4-3A6C1E08F990}"/>
                </a:ext>
              </a:extLst>
            </p:cNvPr>
            <p:cNvSpPr/>
            <p:nvPr/>
          </p:nvSpPr>
          <p:spPr>
            <a:xfrm>
              <a:off x="2744533" y="4232632"/>
              <a:ext cx="171374" cy="171975"/>
            </a:xfrm>
            <a:custGeom>
              <a:avLst/>
              <a:gdLst/>
              <a:ahLst/>
              <a:cxnLst/>
              <a:rect l="0" t="0" r="0" b="0"/>
              <a:pathLst>
                <a:path w="171374" h="171975">
                  <a:moveTo>
                    <a:pt x="34401" y="171975"/>
                  </a:moveTo>
                  <a:lnTo>
                    <a:pt x="34401" y="129939"/>
                  </a:lnTo>
                  <a:lnTo>
                    <a:pt x="137582" y="129939"/>
                  </a:lnTo>
                  <a:lnTo>
                    <a:pt x="137582" y="171975"/>
                  </a:lnTo>
                  <a:moveTo>
                    <a:pt x="31607" y="58400"/>
                  </a:moveTo>
                  <a:lnTo>
                    <a:pt x="45315" y="59827"/>
                  </a:lnTo>
                  <a:lnTo>
                    <a:pt x="53948" y="30243"/>
                  </a:lnTo>
                  <a:moveTo>
                    <a:pt x="3574" y="21528"/>
                  </a:moveTo>
                  <a:lnTo>
                    <a:pt x="57237" y="1344"/>
                  </a:lnTo>
                  <a:cubicBezTo>
                    <a:pt x="57237" y="1344"/>
                    <a:pt x="60811" y="0"/>
                    <a:pt x="62155" y="3574"/>
                  </a:cubicBezTo>
                  <a:lnTo>
                    <a:pt x="86376" y="67967"/>
                  </a:lnTo>
                  <a:cubicBezTo>
                    <a:pt x="86376" y="67967"/>
                    <a:pt x="87720" y="71541"/>
                    <a:pt x="84146" y="72885"/>
                  </a:cubicBezTo>
                  <a:lnTo>
                    <a:pt x="30483" y="93070"/>
                  </a:lnTo>
                  <a:cubicBezTo>
                    <a:pt x="30483" y="93070"/>
                    <a:pt x="26909" y="94414"/>
                    <a:pt x="25564" y="90840"/>
                  </a:cubicBezTo>
                  <a:lnTo>
                    <a:pt x="1344" y="26447"/>
                  </a:lnTo>
                  <a:cubicBezTo>
                    <a:pt x="1344" y="26447"/>
                    <a:pt x="0" y="22873"/>
                    <a:pt x="3574" y="21528"/>
                  </a:cubicBezTo>
                  <a:moveTo>
                    <a:pt x="98243" y="34373"/>
                  </a:moveTo>
                  <a:lnTo>
                    <a:pt x="109825" y="3571"/>
                  </a:lnTo>
                  <a:cubicBezTo>
                    <a:pt x="110571" y="1596"/>
                    <a:pt x="112775" y="599"/>
                    <a:pt x="114751" y="1342"/>
                  </a:cubicBezTo>
                  <a:lnTo>
                    <a:pt x="168407" y="21528"/>
                  </a:lnTo>
                  <a:cubicBezTo>
                    <a:pt x="170378" y="22277"/>
                    <a:pt x="171374" y="24478"/>
                    <a:pt x="170636" y="26454"/>
                  </a:cubicBezTo>
                  <a:lnTo>
                    <a:pt x="146415" y="90838"/>
                  </a:lnTo>
                  <a:cubicBezTo>
                    <a:pt x="145673" y="92811"/>
                    <a:pt x="143471" y="93809"/>
                    <a:pt x="141497" y="93067"/>
                  </a:cubicBezTo>
                  <a:lnTo>
                    <a:pt x="108703" y="80734"/>
                  </a:lnTo>
                  <a:moveTo>
                    <a:pt x="135457" y="63378"/>
                  </a:moveTo>
                  <a:lnTo>
                    <a:pt x="120791" y="31030"/>
                  </a:lnTo>
                  <a:moveTo>
                    <a:pt x="111943" y="54537"/>
                  </a:moveTo>
                  <a:lnTo>
                    <a:pt x="144298" y="39871"/>
                  </a:lnTo>
                  <a:moveTo>
                    <a:pt x="34401" y="129939"/>
                  </a:moveTo>
                  <a:lnTo>
                    <a:pt x="59238" y="107004"/>
                  </a:lnTo>
                  <a:lnTo>
                    <a:pt x="85991" y="107004"/>
                  </a:lnTo>
                  <a:moveTo>
                    <a:pt x="85991" y="107004"/>
                  </a:moveTo>
                  <a:lnTo>
                    <a:pt x="112745" y="107004"/>
                  </a:lnTo>
                  <a:lnTo>
                    <a:pt x="137582" y="129939"/>
                  </a:ln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151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322819"/>
            <a:ext cx="8643938" cy="3116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Checklist for Test Selection</a:t>
            </a:r>
            <a:endParaRPr lang="en-US" sz="2025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1E4FE5-CD76-4DB6-94B4-C5980EDE04C2}"/>
              </a:ext>
            </a:extLst>
          </p:cNvPr>
          <p:cNvGrpSpPr/>
          <p:nvPr/>
        </p:nvGrpSpPr>
        <p:grpSpPr>
          <a:xfrm>
            <a:off x="1327150" y="887337"/>
            <a:ext cx="6489700" cy="4040263"/>
            <a:chOff x="1143000" y="1243013"/>
            <a:chExt cx="6858000" cy="4900613"/>
          </a:xfrm>
        </p:grpSpPr>
        <p:sp>
          <p:nvSpPr>
            <p:cNvPr id="5" name="Shape 2"/>
            <p:cNvSpPr/>
            <p:nvPr/>
          </p:nvSpPr>
          <p:spPr>
            <a:xfrm>
              <a:off x="1143000" y="1243013"/>
              <a:ext cx="6858000" cy="4900613"/>
            </a:xfrm>
            <a:prstGeom prst="rect">
              <a:avLst/>
            </a:prstGeom>
            <a:solidFill>
              <a:srgbClr val="FFFFFF"/>
            </a:solidFill>
            <a:ln/>
          </p:spPr>
        </p:sp>
        <p:sp>
          <p:nvSpPr>
            <p:cNvPr id="6" name="Text 3"/>
            <p:cNvSpPr/>
            <p:nvPr/>
          </p:nvSpPr>
          <p:spPr>
            <a:xfrm>
              <a:off x="1357313" y="1477919"/>
              <a:ext cx="690600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1A73E8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Question</a:t>
              </a:r>
              <a:endParaRPr lang="en-US" sz="1125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6749309" y="1477919"/>
              <a:ext cx="1108816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1A73E8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Your Response</a:t>
              </a:r>
              <a:endParaRPr lang="en-US" sz="1125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1357313" y="210447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Research Question:</a:t>
              </a:r>
              <a:endParaRPr lang="en-US" sz="1013" dirty="0"/>
            </a:p>
          </p:txBody>
        </p:sp>
        <p:sp>
          <p:nvSpPr>
            <p:cNvPr id="9" name="Shape 6"/>
            <p:cNvSpPr/>
            <p:nvPr/>
          </p:nvSpPr>
          <p:spPr>
            <a:xfrm>
              <a:off x="3929063" y="202168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0" name="Text 7"/>
            <p:cNvSpPr/>
            <p:nvPr/>
          </p:nvSpPr>
          <p:spPr>
            <a:xfrm>
              <a:off x="3929063" y="2035740"/>
              <a:ext cx="36528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What are you trying to find out?</a:t>
              </a:r>
              <a:endParaRPr lang="en-US" sz="1013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357313" y="259025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Number of Variables/Groups:</a:t>
              </a:r>
              <a:endParaRPr lang="en-US" sz="1013" dirty="0"/>
            </a:p>
          </p:txBody>
        </p:sp>
        <p:sp>
          <p:nvSpPr>
            <p:cNvPr id="12" name="Shape 9"/>
            <p:cNvSpPr/>
            <p:nvPr/>
          </p:nvSpPr>
          <p:spPr>
            <a:xfrm>
              <a:off x="3929063" y="250745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3" name="Text 10"/>
            <p:cNvSpPr/>
            <p:nvPr/>
          </p:nvSpPr>
          <p:spPr>
            <a:xfrm>
              <a:off x="3929063" y="2521515"/>
              <a:ext cx="36528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How many are involved?</a:t>
              </a:r>
              <a:endParaRPr lang="en-US" sz="1013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1357313" y="307602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Variable Type(s):</a:t>
              </a:r>
              <a:endParaRPr lang="en-US" sz="1013" dirty="0"/>
            </a:p>
          </p:txBody>
        </p:sp>
        <p:sp>
          <p:nvSpPr>
            <p:cNvPr id="15" name="Shape 12"/>
            <p:cNvSpPr/>
            <p:nvPr/>
          </p:nvSpPr>
          <p:spPr>
            <a:xfrm>
              <a:off x="3929063" y="299323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6" name="Text 13"/>
            <p:cNvSpPr/>
            <p:nvPr/>
          </p:nvSpPr>
          <p:spPr>
            <a:xfrm>
              <a:off x="3929063" y="3007290"/>
              <a:ext cx="37036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Nominal, Ordinal, Interval, Ratio?</a:t>
              </a:r>
              <a:endParaRPr lang="en-US" sz="1013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1357313" y="356180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Independence of Observations:</a:t>
              </a:r>
              <a:endParaRPr lang="en-US" sz="1013" dirty="0"/>
            </a:p>
          </p:txBody>
        </p:sp>
        <p:sp>
          <p:nvSpPr>
            <p:cNvPr id="18" name="Shape 15"/>
            <p:cNvSpPr/>
            <p:nvPr/>
          </p:nvSpPr>
          <p:spPr>
            <a:xfrm>
              <a:off x="3929063" y="347900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9" name="Text 16"/>
            <p:cNvSpPr/>
            <p:nvPr/>
          </p:nvSpPr>
          <p:spPr>
            <a:xfrm>
              <a:off x="3929063" y="3493065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Paired or Independent?</a:t>
              </a:r>
              <a:endParaRPr lang="en-US" sz="1013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1357313" y="404757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Distribution:</a:t>
              </a:r>
              <a:endParaRPr lang="en-US" sz="1013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3929063" y="396478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2" name="Text 19"/>
            <p:cNvSpPr/>
            <p:nvPr/>
          </p:nvSpPr>
          <p:spPr>
            <a:xfrm>
              <a:off x="3929063" y="3978840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Normal or non-normal?</a:t>
              </a:r>
              <a:endParaRPr lang="en-US" sz="1013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1357313" y="453335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Assumptions Met?</a:t>
              </a:r>
              <a:endParaRPr lang="en-US" sz="1013" dirty="0"/>
            </a:p>
          </p:txBody>
        </p:sp>
        <p:sp>
          <p:nvSpPr>
            <p:cNvPr id="24" name="Shape 21"/>
            <p:cNvSpPr/>
            <p:nvPr/>
          </p:nvSpPr>
          <p:spPr>
            <a:xfrm>
              <a:off x="3929063" y="445055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5" name="Text 22"/>
            <p:cNvSpPr/>
            <p:nvPr/>
          </p:nvSpPr>
          <p:spPr>
            <a:xfrm>
              <a:off x="3929063" y="4464615"/>
              <a:ext cx="37036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Yes/No</a:t>
              </a:r>
              <a:endParaRPr lang="en-US" sz="1013" dirty="0"/>
            </a:p>
          </p:txBody>
        </p:sp>
        <p:sp>
          <p:nvSpPr>
            <p:cNvPr id="26" name="Text 23"/>
            <p:cNvSpPr/>
            <p:nvPr/>
          </p:nvSpPr>
          <p:spPr>
            <a:xfrm>
              <a:off x="1357313" y="501912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Chosen Test:</a:t>
              </a:r>
              <a:endParaRPr lang="en-US" sz="1013" dirty="0"/>
            </a:p>
          </p:txBody>
        </p:sp>
        <p:sp>
          <p:nvSpPr>
            <p:cNvPr id="27" name="Shape 24"/>
            <p:cNvSpPr/>
            <p:nvPr/>
          </p:nvSpPr>
          <p:spPr>
            <a:xfrm>
              <a:off x="3929063" y="493633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8" name="Text 25"/>
            <p:cNvSpPr/>
            <p:nvPr/>
          </p:nvSpPr>
          <p:spPr>
            <a:xfrm>
              <a:off x="3929063" y="4950390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Based on above criteria</a:t>
              </a:r>
              <a:endParaRPr lang="en-US" sz="1013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1357313" y="550490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Alternative Test (if needed):</a:t>
              </a:r>
              <a:endParaRPr lang="en-US" sz="1013" dirty="0"/>
            </a:p>
          </p:txBody>
        </p:sp>
        <p:sp>
          <p:nvSpPr>
            <p:cNvPr id="30" name="Shape 27"/>
            <p:cNvSpPr/>
            <p:nvPr/>
          </p:nvSpPr>
          <p:spPr>
            <a:xfrm>
              <a:off x="3929063" y="542210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31" name="Text 28"/>
            <p:cNvSpPr/>
            <p:nvPr/>
          </p:nvSpPr>
          <p:spPr>
            <a:xfrm>
              <a:off x="3929063" y="5436165"/>
              <a:ext cx="37988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If assumptions not met</a:t>
              </a:r>
              <a:endParaRPr lang="en-US" sz="1013" dirty="0"/>
            </a:p>
          </p:txBody>
        </p:sp>
      </p:grpSp>
      <p:sp>
        <p:nvSpPr>
          <p:cNvPr id="32" name="Text 29"/>
          <p:cNvSpPr/>
          <p:nvPr/>
        </p:nvSpPr>
        <p:spPr>
          <a:xfrm>
            <a:off x="285750" y="6243638"/>
            <a:ext cx="8643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This checklist can be used as a printable handout for future reference.</a:t>
            </a:r>
            <a:endParaRPr lang="en-US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95572" y="891183"/>
            <a:ext cx="282426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Thank You!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1714500" y="1948458"/>
            <a:ext cx="5786438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taking the time to learn about selecting the right statistical test for your research needs.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3664214" y="3305770"/>
            <a:ext cx="1886982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Any Questions?</a:t>
            </a:r>
            <a:endParaRPr lang="en-US" sz="202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4357688" y="3905845"/>
            <a:ext cx="428625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17">
            <a:extLst>
              <a:ext uri="{FF2B5EF4-FFF2-40B4-BE49-F238E27FC236}">
                <a16:creationId xmlns:a16="http://schemas.microsoft.com/office/drawing/2014/main" id="{587523D2-9796-429F-AD50-1241919ED1D3}"/>
              </a:ext>
            </a:extLst>
          </p:cNvPr>
          <p:cNvSpPr/>
          <p:nvPr/>
        </p:nvSpPr>
        <p:spPr>
          <a:xfrm>
            <a:off x="4764583" y="3553200"/>
            <a:ext cx="2808293" cy="1087716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r>
              <a:rPr lang="en-US" b="1" dirty="0"/>
              <a:t>Observations Independent?</a:t>
            </a:r>
            <a:endParaRPr lang="en-US" dirty="0"/>
          </a:p>
          <a:p>
            <a:endParaRPr lang="en-US" dirty="0"/>
          </a:p>
        </p:txBody>
      </p:sp>
      <p:sp>
        <p:nvSpPr>
          <p:cNvPr id="88" name="Shape 17">
            <a:extLst>
              <a:ext uri="{FF2B5EF4-FFF2-40B4-BE49-F238E27FC236}">
                <a16:creationId xmlns:a16="http://schemas.microsoft.com/office/drawing/2014/main" id="{FEC7B5B6-B354-4F44-AD2F-77E43F717C5D}"/>
              </a:ext>
            </a:extLst>
          </p:cNvPr>
          <p:cNvSpPr/>
          <p:nvPr/>
        </p:nvSpPr>
        <p:spPr>
          <a:xfrm>
            <a:off x="1947347" y="3534524"/>
            <a:ext cx="2496875" cy="108771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0" name="Shape 17">
            <a:extLst>
              <a:ext uri="{FF2B5EF4-FFF2-40B4-BE49-F238E27FC236}">
                <a16:creationId xmlns:a16="http://schemas.microsoft.com/office/drawing/2014/main" id="{3479112A-B567-4E29-ACDE-C9041B97855C}"/>
              </a:ext>
            </a:extLst>
          </p:cNvPr>
          <p:cNvSpPr/>
          <p:nvPr/>
        </p:nvSpPr>
        <p:spPr>
          <a:xfrm>
            <a:off x="6270277" y="1452878"/>
            <a:ext cx="2526842" cy="117475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rPr>
              <a:t> Data Distribution?</a:t>
            </a:r>
          </a:p>
          <a:p>
            <a:endParaRPr lang="en-US" sz="1400" dirty="0">
              <a:latin typeface="Arial" panose="020B0604020202020204" pitchFamily="34" charset="0"/>
              <a:ea typeface="Merriweather" pitchFamily="34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7" name="Shape 17">
            <a:extLst>
              <a:ext uri="{FF2B5EF4-FFF2-40B4-BE49-F238E27FC236}">
                <a16:creationId xmlns:a16="http://schemas.microsoft.com/office/drawing/2014/main" id="{961A523C-7886-4F8F-99E8-4BF236DB4EFF}"/>
              </a:ext>
            </a:extLst>
          </p:cNvPr>
          <p:cNvSpPr/>
          <p:nvPr/>
        </p:nvSpPr>
        <p:spPr>
          <a:xfrm>
            <a:off x="3566941" y="1452878"/>
            <a:ext cx="2496875" cy="117475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6" name="Shape 17">
            <a:extLst>
              <a:ext uri="{FF2B5EF4-FFF2-40B4-BE49-F238E27FC236}">
                <a16:creationId xmlns:a16="http://schemas.microsoft.com/office/drawing/2014/main" id="{D83BE118-A681-4EDF-B624-A2BB36E332C2}"/>
              </a:ext>
            </a:extLst>
          </p:cNvPr>
          <p:cNvSpPr/>
          <p:nvPr/>
        </p:nvSpPr>
        <p:spPr>
          <a:xfrm>
            <a:off x="551771" y="1452878"/>
            <a:ext cx="2496875" cy="1174758"/>
          </a:xfrm>
          <a:prstGeom prst="rect">
            <a:avLst/>
          </a:prstGeom>
          <a:solidFill>
            <a:srgbClr val="FFFFFF"/>
          </a:solidFill>
          <a:ln/>
        </p:spPr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AE2BA5-7AB7-43A4-8980-765A9ECAE9E4}"/>
              </a:ext>
            </a:extLst>
          </p:cNvPr>
          <p:cNvGrpSpPr/>
          <p:nvPr/>
        </p:nvGrpSpPr>
        <p:grpSpPr>
          <a:xfrm>
            <a:off x="539874" y="1543247"/>
            <a:ext cx="8389815" cy="2991175"/>
            <a:chOff x="863798" y="2469193"/>
            <a:chExt cx="13423705" cy="4785880"/>
          </a:xfrm>
        </p:grpSpPr>
        <p:sp>
          <p:nvSpPr>
            <p:cNvPr id="59" name="Shape 1">
              <a:extLst>
                <a:ext uri="{FF2B5EF4-FFF2-40B4-BE49-F238E27FC236}">
                  <a16:creationId xmlns:a16="http://schemas.microsoft.com/office/drawing/2014/main" id="{8C3EDE3D-CE49-4263-8E71-CCF19E79EBBB}"/>
                </a:ext>
              </a:extLst>
            </p:cNvPr>
            <p:cNvSpPr/>
            <p:nvPr/>
          </p:nvSpPr>
          <p:spPr>
            <a:xfrm>
              <a:off x="863798" y="4944666"/>
              <a:ext cx="12902803" cy="3048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60" name="Shape 2">
              <a:extLst>
                <a:ext uri="{FF2B5EF4-FFF2-40B4-BE49-F238E27FC236}">
                  <a16:creationId xmlns:a16="http://schemas.microsoft.com/office/drawing/2014/main" id="{01D97953-CFBD-439B-8FFC-ABCDEBFFADAA}"/>
                </a:ext>
              </a:extLst>
            </p:cNvPr>
            <p:cNvSpPr/>
            <p:nvPr/>
          </p:nvSpPr>
          <p:spPr>
            <a:xfrm>
              <a:off x="2896195" y="420421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61" name="Shape 3">
              <a:extLst>
                <a:ext uri="{FF2B5EF4-FFF2-40B4-BE49-F238E27FC236}">
                  <a16:creationId xmlns:a16="http://schemas.microsoft.com/office/drawing/2014/main" id="{42FB716D-4CF4-4662-B301-A5B6302B314D}"/>
                </a:ext>
              </a:extLst>
            </p:cNvPr>
            <p:cNvSpPr/>
            <p:nvPr/>
          </p:nvSpPr>
          <p:spPr>
            <a:xfrm>
              <a:off x="2633782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62" name="Text 4">
              <a:extLst>
                <a:ext uri="{FF2B5EF4-FFF2-40B4-BE49-F238E27FC236}">
                  <a16:creationId xmlns:a16="http://schemas.microsoft.com/office/drawing/2014/main" id="{45512850-ADC2-4643-BEF7-2D82833E5C16}"/>
                </a:ext>
              </a:extLst>
            </p:cNvPr>
            <p:cNvSpPr/>
            <p:nvPr/>
          </p:nvSpPr>
          <p:spPr>
            <a:xfrm>
              <a:off x="2726353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1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 5">
              <a:extLst>
                <a:ext uri="{FF2B5EF4-FFF2-40B4-BE49-F238E27FC236}">
                  <a16:creationId xmlns:a16="http://schemas.microsoft.com/office/drawing/2014/main" id="{D26A2B91-9EC3-467A-84F3-098536CF90BC}"/>
                </a:ext>
              </a:extLst>
            </p:cNvPr>
            <p:cNvSpPr/>
            <p:nvPr/>
          </p:nvSpPr>
          <p:spPr>
            <a:xfrm>
              <a:off x="1383982" y="2469193"/>
              <a:ext cx="3085386" cy="38552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r>
                <a:rPr lang="en-US" b="1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Research Question?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 6">
              <a:extLst>
                <a:ext uri="{FF2B5EF4-FFF2-40B4-BE49-F238E27FC236}">
                  <a16:creationId xmlns:a16="http://schemas.microsoft.com/office/drawing/2014/main" id="{46C3A3EC-F75F-489E-BD87-FF2A857928B8}"/>
                </a:ext>
              </a:extLst>
            </p:cNvPr>
            <p:cNvSpPr/>
            <p:nvPr/>
          </p:nvSpPr>
          <p:spPr>
            <a:xfrm>
              <a:off x="1095374" y="3195727"/>
              <a:ext cx="3601642" cy="90855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Is there a difference? </a:t>
              </a:r>
            </a:p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A relationship?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Shape 7">
              <a:extLst>
                <a:ext uri="{FF2B5EF4-FFF2-40B4-BE49-F238E27FC236}">
                  <a16:creationId xmlns:a16="http://schemas.microsoft.com/office/drawing/2014/main" id="{1F4DE52B-3295-4BB3-A4D9-B494D1A2EA9C}"/>
                </a:ext>
              </a:extLst>
            </p:cNvPr>
            <p:cNvSpPr/>
            <p:nvPr/>
          </p:nvSpPr>
          <p:spPr>
            <a:xfrm>
              <a:off x="5098018" y="494466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66" name="Shape 8">
              <a:extLst>
                <a:ext uri="{FF2B5EF4-FFF2-40B4-BE49-F238E27FC236}">
                  <a16:creationId xmlns:a16="http://schemas.microsoft.com/office/drawing/2014/main" id="{149A3C0C-8617-44C1-9C0D-F701ABC1C8D1}"/>
                </a:ext>
              </a:extLst>
            </p:cNvPr>
            <p:cNvSpPr/>
            <p:nvPr/>
          </p:nvSpPr>
          <p:spPr>
            <a:xfrm>
              <a:off x="4835604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67" name="Text 9">
              <a:extLst>
                <a:ext uri="{FF2B5EF4-FFF2-40B4-BE49-F238E27FC236}">
                  <a16:creationId xmlns:a16="http://schemas.microsoft.com/office/drawing/2014/main" id="{9B0098E3-3E18-4A28-9F89-DB2E351D325E}"/>
                </a:ext>
              </a:extLst>
            </p:cNvPr>
            <p:cNvSpPr/>
            <p:nvPr/>
          </p:nvSpPr>
          <p:spPr>
            <a:xfrm>
              <a:off x="4928175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2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 10">
              <a:extLst>
                <a:ext uri="{FF2B5EF4-FFF2-40B4-BE49-F238E27FC236}">
                  <a16:creationId xmlns:a16="http://schemas.microsoft.com/office/drawing/2014/main" id="{3CAE224B-9192-473A-9BA9-ABA22B92B50A}"/>
                </a:ext>
              </a:extLst>
            </p:cNvPr>
            <p:cNvSpPr/>
            <p:nvPr/>
          </p:nvSpPr>
          <p:spPr>
            <a:xfrm>
              <a:off x="3570565" y="5797347"/>
              <a:ext cx="3085386" cy="3855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r>
                <a:rPr lang="en-US" b="1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Data Type?</a:t>
              </a:r>
            </a:p>
          </p:txBody>
        </p:sp>
        <p:sp>
          <p:nvSpPr>
            <p:cNvPr id="69" name="Text 11">
              <a:extLst>
                <a:ext uri="{FF2B5EF4-FFF2-40B4-BE49-F238E27FC236}">
                  <a16:creationId xmlns:a16="http://schemas.microsoft.com/office/drawing/2014/main" id="{FB093D14-8FF2-4DA7-B62C-09F8EAA59193}"/>
                </a:ext>
              </a:extLst>
            </p:cNvPr>
            <p:cNvSpPr/>
            <p:nvPr/>
          </p:nvSpPr>
          <p:spPr>
            <a:xfrm>
              <a:off x="3312438" y="6465451"/>
              <a:ext cx="3601641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Nominal, Ordinal, Interval, Ratio</a:t>
              </a:r>
              <a:r>
                <a:rPr lang="en-US" sz="1188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.</a:t>
              </a:r>
              <a:endParaRPr lang="en-US" sz="11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Shape 12">
              <a:extLst>
                <a:ext uri="{FF2B5EF4-FFF2-40B4-BE49-F238E27FC236}">
                  <a16:creationId xmlns:a16="http://schemas.microsoft.com/office/drawing/2014/main" id="{299D27D2-0E60-4614-8956-A2EFA3075C56}"/>
                </a:ext>
              </a:extLst>
            </p:cNvPr>
            <p:cNvSpPr/>
            <p:nvPr/>
          </p:nvSpPr>
          <p:spPr>
            <a:xfrm>
              <a:off x="7299960" y="420421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71" name="Shape 13">
              <a:extLst>
                <a:ext uri="{FF2B5EF4-FFF2-40B4-BE49-F238E27FC236}">
                  <a16:creationId xmlns:a16="http://schemas.microsoft.com/office/drawing/2014/main" id="{91D90364-8D85-46EC-BC87-B8D240B91D41}"/>
                </a:ext>
              </a:extLst>
            </p:cNvPr>
            <p:cNvSpPr/>
            <p:nvPr/>
          </p:nvSpPr>
          <p:spPr>
            <a:xfrm>
              <a:off x="7037546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72" name="Text 14">
              <a:extLst>
                <a:ext uri="{FF2B5EF4-FFF2-40B4-BE49-F238E27FC236}">
                  <a16:creationId xmlns:a16="http://schemas.microsoft.com/office/drawing/2014/main" id="{655520EE-F0B7-45F7-96AF-22F71ABEAE87}"/>
                </a:ext>
              </a:extLst>
            </p:cNvPr>
            <p:cNvSpPr/>
            <p:nvPr/>
          </p:nvSpPr>
          <p:spPr>
            <a:xfrm>
              <a:off x="7130117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3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 15">
              <a:extLst>
                <a:ext uri="{FF2B5EF4-FFF2-40B4-BE49-F238E27FC236}">
                  <a16:creationId xmlns:a16="http://schemas.microsoft.com/office/drawing/2014/main" id="{AA9C79AC-6995-47AC-B738-EECCC8E3F9C4}"/>
                </a:ext>
              </a:extLst>
            </p:cNvPr>
            <p:cNvSpPr/>
            <p:nvPr/>
          </p:nvSpPr>
          <p:spPr>
            <a:xfrm>
              <a:off x="6173510" y="2564721"/>
              <a:ext cx="3085386" cy="3376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r>
                <a:rPr lang="en-US" b="1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Groups/Variables?</a:t>
              </a: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E0BE8431-F7B1-4B7E-945B-B74588C20687}"/>
                </a:ext>
              </a:extLst>
            </p:cNvPr>
            <p:cNvSpPr/>
            <p:nvPr/>
          </p:nvSpPr>
          <p:spPr>
            <a:xfrm>
              <a:off x="5665811" y="3338211"/>
              <a:ext cx="3703381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Two, three+, paired, independent.</a:t>
              </a:r>
            </a:p>
          </p:txBody>
        </p:sp>
        <p:sp>
          <p:nvSpPr>
            <p:cNvPr id="75" name="Shape 17">
              <a:extLst>
                <a:ext uri="{FF2B5EF4-FFF2-40B4-BE49-F238E27FC236}">
                  <a16:creationId xmlns:a16="http://schemas.microsoft.com/office/drawing/2014/main" id="{581362F9-88E9-4B25-8804-DCAB3773C01F}"/>
                </a:ext>
              </a:extLst>
            </p:cNvPr>
            <p:cNvSpPr/>
            <p:nvPr/>
          </p:nvSpPr>
          <p:spPr>
            <a:xfrm>
              <a:off x="9501783" y="494466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76" name="Shape 18">
              <a:extLst>
                <a:ext uri="{FF2B5EF4-FFF2-40B4-BE49-F238E27FC236}">
                  <a16:creationId xmlns:a16="http://schemas.microsoft.com/office/drawing/2014/main" id="{998FEE5E-870B-4381-9B9A-8E14037D1674}"/>
                </a:ext>
              </a:extLst>
            </p:cNvPr>
            <p:cNvSpPr/>
            <p:nvPr/>
          </p:nvSpPr>
          <p:spPr>
            <a:xfrm>
              <a:off x="9239369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77" name="Text 19">
              <a:extLst>
                <a:ext uri="{FF2B5EF4-FFF2-40B4-BE49-F238E27FC236}">
                  <a16:creationId xmlns:a16="http://schemas.microsoft.com/office/drawing/2014/main" id="{8F0FE8DD-ECBB-4936-8332-E10477DD38ED}"/>
                </a:ext>
              </a:extLst>
            </p:cNvPr>
            <p:cNvSpPr/>
            <p:nvPr/>
          </p:nvSpPr>
          <p:spPr>
            <a:xfrm>
              <a:off x="9331940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4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 20">
              <a:extLst>
                <a:ext uri="{FF2B5EF4-FFF2-40B4-BE49-F238E27FC236}">
                  <a16:creationId xmlns:a16="http://schemas.microsoft.com/office/drawing/2014/main" id="{DECBB8E1-ADF5-429B-8A74-41C6F77CE542}"/>
                </a:ext>
              </a:extLst>
            </p:cNvPr>
            <p:cNvSpPr/>
            <p:nvPr/>
          </p:nvSpPr>
          <p:spPr>
            <a:xfrm>
              <a:off x="8290589" y="5916515"/>
              <a:ext cx="3085386" cy="3855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endParaRPr lang="en-US" b="1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Text 21">
              <a:extLst>
                <a:ext uri="{FF2B5EF4-FFF2-40B4-BE49-F238E27FC236}">
                  <a16:creationId xmlns:a16="http://schemas.microsoft.com/office/drawing/2014/main" id="{822C4EF2-AA54-4046-B352-5CB753CE7C3B}"/>
                </a:ext>
              </a:extLst>
            </p:cNvPr>
            <p:cNvSpPr/>
            <p:nvPr/>
          </p:nvSpPr>
          <p:spPr>
            <a:xfrm>
              <a:off x="7716202" y="6465451"/>
              <a:ext cx="4400400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endPara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0" name="Shape 22">
              <a:extLst>
                <a:ext uri="{FF2B5EF4-FFF2-40B4-BE49-F238E27FC236}">
                  <a16:creationId xmlns:a16="http://schemas.microsoft.com/office/drawing/2014/main" id="{EADC68DF-6E3E-4149-907B-884A9284350A}"/>
                </a:ext>
              </a:extLst>
            </p:cNvPr>
            <p:cNvSpPr/>
            <p:nvPr/>
          </p:nvSpPr>
          <p:spPr>
            <a:xfrm>
              <a:off x="11703725" y="420421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81" name="Shape 23">
              <a:extLst>
                <a:ext uri="{FF2B5EF4-FFF2-40B4-BE49-F238E27FC236}">
                  <a16:creationId xmlns:a16="http://schemas.microsoft.com/office/drawing/2014/main" id="{E7B61506-E176-49DB-8A89-3BB93E830B7B}"/>
                </a:ext>
              </a:extLst>
            </p:cNvPr>
            <p:cNvSpPr/>
            <p:nvPr/>
          </p:nvSpPr>
          <p:spPr>
            <a:xfrm>
              <a:off x="11441311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82" name="Text 24">
              <a:extLst>
                <a:ext uri="{FF2B5EF4-FFF2-40B4-BE49-F238E27FC236}">
                  <a16:creationId xmlns:a16="http://schemas.microsoft.com/office/drawing/2014/main" id="{28F0FAC5-91EB-4E09-8F20-471404799367}"/>
                </a:ext>
              </a:extLst>
            </p:cNvPr>
            <p:cNvSpPr/>
            <p:nvPr/>
          </p:nvSpPr>
          <p:spPr>
            <a:xfrm>
              <a:off x="11533882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5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 25">
              <a:extLst>
                <a:ext uri="{FF2B5EF4-FFF2-40B4-BE49-F238E27FC236}">
                  <a16:creationId xmlns:a16="http://schemas.microsoft.com/office/drawing/2014/main" id="{88A17091-CCD1-4DEA-870F-94AB009CD8AE}"/>
                </a:ext>
              </a:extLst>
            </p:cNvPr>
            <p:cNvSpPr/>
            <p:nvPr/>
          </p:nvSpPr>
          <p:spPr>
            <a:xfrm>
              <a:off x="9532264" y="2492843"/>
              <a:ext cx="4755239" cy="7710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875"/>
                </a:lnSpc>
              </a:pPr>
              <a:endParaRPr lang="en-US" b="1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4" name="Text 26">
              <a:extLst>
                <a:ext uri="{FF2B5EF4-FFF2-40B4-BE49-F238E27FC236}">
                  <a16:creationId xmlns:a16="http://schemas.microsoft.com/office/drawing/2014/main" id="{9B791783-ABFF-48C0-A56C-623A72332006}"/>
                </a:ext>
              </a:extLst>
            </p:cNvPr>
            <p:cNvSpPr/>
            <p:nvPr/>
          </p:nvSpPr>
          <p:spPr>
            <a:xfrm>
              <a:off x="10103226" y="3339243"/>
              <a:ext cx="3601640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endPara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5" name="Text 0">
            <a:extLst>
              <a:ext uri="{FF2B5EF4-FFF2-40B4-BE49-F238E27FC236}">
                <a16:creationId xmlns:a16="http://schemas.microsoft.com/office/drawing/2014/main" id="{CB5B6968-217D-449B-94BB-D36FF3371876}"/>
              </a:ext>
            </a:extLst>
          </p:cNvPr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Questions Before Choosing a Test</a:t>
            </a:r>
            <a:endParaRPr lang="en-US" sz="202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963E5-6924-428C-B626-6083E3C0D4AD}"/>
              </a:ext>
            </a:extLst>
          </p:cNvPr>
          <p:cNvSpPr txBox="1"/>
          <p:nvPr/>
        </p:nvSpPr>
        <p:spPr>
          <a:xfrm>
            <a:off x="4932647" y="3897227"/>
            <a:ext cx="2675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rPr>
              <a:t>Independent vs. Dependent samples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066AA-774B-4A65-8210-E799C4F64197}"/>
              </a:ext>
            </a:extLst>
          </p:cNvPr>
          <p:cNvSpPr txBox="1"/>
          <p:nvPr/>
        </p:nvSpPr>
        <p:spPr>
          <a:xfrm>
            <a:off x="6329768" y="1798981"/>
            <a:ext cx="2336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rPr>
              <a:t>Normal (Parametric) vs. Non-normal (Non-parametric).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24EE8BF-ACCB-4C69-A25A-E4A1F9B97139}"/>
              </a:ext>
            </a:extLst>
          </p:cNvPr>
          <p:cNvGrpSpPr/>
          <p:nvPr/>
        </p:nvGrpSpPr>
        <p:grpSpPr>
          <a:xfrm>
            <a:off x="1107828" y="799884"/>
            <a:ext cx="6623050" cy="4025381"/>
            <a:chOff x="1225551" y="444103"/>
            <a:chExt cx="6521449" cy="414059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F327EA-E287-4794-A5E4-5FA12194B554}"/>
                </a:ext>
              </a:extLst>
            </p:cNvPr>
            <p:cNvSpPr/>
            <p:nvPr/>
          </p:nvSpPr>
          <p:spPr>
            <a:xfrm>
              <a:off x="3860800" y="444103"/>
              <a:ext cx="1143000" cy="514350"/>
            </a:xfrm>
            <a:custGeom>
              <a:avLst/>
              <a:gdLst/>
              <a:ahLst/>
              <a:cxnLst/>
              <a:rect l="0" t="0" r="0" b="0"/>
              <a:pathLst>
                <a:path w="1143000" h="514350">
                  <a:moveTo>
                    <a:pt x="114300" y="0"/>
                  </a:moveTo>
                  <a:lnTo>
                    <a:pt x="1028700" y="0"/>
                  </a:lnTo>
                  <a:cubicBezTo>
                    <a:pt x="1028700" y="0"/>
                    <a:pt x="1143000" y="0"/>
                    <a:pt x="1143000" y="114300"/>
                  </a:cubicBezTo>
                  <a:lnTo>
                    <a:pt x="1143000" y="400050"/>
                  </a:lnTo>
                  <a:cubicBezTo>
                    <a:pt x="1143000" y="400050"/>
                    <a:pt x="1143000" y="514350"/>
                    <a:pt x="10287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757D8F38-3907-4146-954D-700223A33D9F}"/>
                </a:ext>
              </a:extLst>
            </p:cNvPr>
            <p:cNvGrpSpPr/>
            <p:nvPr/>
          </p:nvGrpSpPr>
          <p:grpSpPr>
            <a:xfrm>
              <a:off x="1225551" y="552479"/>
              <a:ext cx="6521449" cy="4032221"/>
              <a:chOff x="1225551" y="552479"/>
              <a:chExt cx="6521449" cy="4032221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7F7BE1A8-C538-45F8-8A3A-2F585241B397}"/>
                  </a:ext>
                </a:extLst>
              </p:cNvPr>
              <p:cNvSpPr/>
              <p:nvPr/>
            </p:nvSpPr>
            <p:spPr>
              <a:xfrm>
                <a:off x="1898649" y="1491852"/>
                <a:ext cx="2108201" cy="569677"/>
              </a:xfrm>
              <a:custGeom>
                <a:avLst/>
                <a:gdLst/>
                <a:ahLst/>
                <a:cxnLst/>
                <a:rect l="0" t="0" r="0" b="0"/>
                <a:pathLst>
                  <a:path w="1828800" h="685800">
                    <a:moveTo>
                      <a:pt x="114300" y="0"/>
                    </a:moveTo>
                    <a:lnTo>
                      <a:pt x="1714500" y="0"/>
                    </a:lnTo>
                    <a:cubicBezTo>
                      <a:pt x="1714500" y="0"/>
                      <a:pt x="1828800" y="0"/>
                      <a:pt x="1828800" y="114300"/>
                    </a:cubicBezTo>
                    <a:lnTo>
                      <a:pt x="1828800" y="571500"/>
                    </a:lnTo>
                    <a:cubicBezTo>
                      <a:pt x="1828800" y="571500"/>
                      <a:pt x="1828800" y="685800"/>
                      <a:pt x="1714500" y="685800"/>
                    </a:cubicBezTo>
                    <a:lnTo>
                      <a:pt x="114300" y="685800"/>
                    </a:lnTo>
                    <a:cubicBezTo>
                      <a:pt x="114300" y="685800"/>
                      <a:pt x="0" y="685800"/>
                      <a:pt x="0" y="57150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E8870C3-866F-4C90-BB96-68A384CDFE19}"/>
                  </a:ext>
                </a:extLst>
              </p:cNvPr>
              <p:cNvSpPr/>
              <p:nvPr/>
            </p:nvSpPr>
            <p:spPr>
              <a:xfrm>
                <a:off x="5137150" y="1491853"/>
                <a:ext cx="1752600" cy="577536"/>
              </a:xfrm>
              <a:custGeom>
                <a:avLst/>
                <a:gdLst/>
                <a:ahLst/>
                <a:cxnLst/>
                <a:rect l="0" t="0" r="0" b="0"/>
                <a:pathLst>
                  <a:path w="1600200" h="685800">
                    <a:moveTo>
                      <a:pt x="114300" y="0"/>
                    </a:moveTo>
                    <a:lnTo>
                      <a:pt x="1485900" y="0"/>
                    </a:lnTo>
                    <a:cubicBezTo>
                      <a:pt x="1485900" y="0"/>
                      <a:pt x="1600200" y="0"/>
                      <a:pt x="1600200" y="114300"/>
                    </a:cubicBezTo>
                    <a:lnTo>
                      <a:pt x="1600200" y="571500"/>
                    </a:lnTo>
                    <a:cubicBezTo>
                      <a:pt x="1600200" y="571500"/>
                      <a:pt x="1600200" y="685800"/>
                      <a:pt x="1485900" y="685800"/>
                    </a:cubicBezTo>
                    <a:lnTo>
                      <a:pt x="114300" y="685800"/>
                    </a:lnTo>
                    <a:cubicBezTo>
                      <a:pt x="114300" y="685800"/>
                      <a:pt x="0" y="685800"/>
                      <a:pt x="0" y="57150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A1BFA96-B617-4123-960A-82407641AAE6}"/>
                  </a:ext>
                </a:extLst>
              </p:cNvPr>
              <p:cNvSpPr/>
              <p:nvPr/>
            </p:nvSpPr>
            <p:spPr>
              <a:xfrm>
                <a:off x="6032500" y="2590403"/>
                <a:ext cx="17145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714500" h="514350">
                    <a:moveTo>
                      <a:pt x="114300" y="0"/>
                    </a:moveTo>
                    <a:lnTo>
                      <a:pt x="1600200" y="0"/>
                    </a:lnTo>
                    <a:cubicBezTo>
                      <a:pt x="1600200" y="0"/>
                      <a:pt x="1714500" y="0"/>
                      <a:pt x="1714500" y="114300"/>
                    </a:cubicBezTo>
                    <a:lnTo>
                      <a:pt x="1714500" y="400050"/>
                    </a:lnTo>
                    <a:cubicBezTo>
                      <a:pt x="1714500" y="400050"/>
                      <a:pt x="1714500" y="514350"/>
                      <a:pt x="16002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E06835E-1CAD-4291-82C1-C42E168C40F0}"/>
                  </a:ext>
                </a:extLst>
              </p:cNvPr>
              <p:cNvSpPr/>
              <p:nvPr/>
            </p:nvSpPr>
            <p:spPr>
              <a:xfrm>
                <a:off x="4470400" y="2590403"/>
                <a:ext cx="13716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514350">
                    <a:moveTo>
                      <a:pt x="114300" y="0"/>
                    </a:moveTo>
                    <a:lnTo>
                      <a:pt x="1257300" y="0"/>
                    </a:lnTo>
                    <a:cubicBezTo>
                      <a:pt x="1257300" y="0"/>
                      <a:pt x="1371600" y="0"/>
                      <a:pt x="1371600" y="114300"/>
                    </a:cubicBezTo>
                    <a:lnTo>
                      <a:pt x="1371600" y="400050"/>
                    </a:lnTo>
                    <a:cubicBezTo>
                      <a:pt x="1371600" y="400050"/>
                      <a:pt x="1371600" y="514350"/>
                      <a:pt x="12573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810EBC40-F1BA-4D40-BBCF-09E5975D700D}"/>
                  </a:ext>
                </a:extLst>
              </p:cNvPr>
              <p:cNvSpPr/>
              <p:nvPr/>
            </p:nvSpPr>
            <p:spPr>
              <a:xfrm>
                <a:off x="2908300" y="2590403"/>
                <a:ext cx="13716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514350">
                    <a:moveTo>
                      <a:pt x="114300" y="0"/>
                    </a:moveTo>
                    <a:lnTo>
                      <a:pt x="1257300" y="0"/>
                    </a:lnTo>
                    <a:cubicBezTo>
                      <a:pt x="1257300" y="0"/>
                      <a:pt x="1371600" y="0"/>
                      <a:pt x="1371600" y="114300"/>
                    </a:cubicBezTo>
                    <a:lnTo>
                      <a:pt x="1371600" y="400050"/>
                    </a:lnTo>
                    <a:cubicBezTo>
                      <a:pt x="1371600" y="400050"/>
                      <a:pt x="1371600" y="514350"/>
                      <a:pt x="12573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28BD23B-D21D-4FB0-9772-4FD755438FF3}"/>
                  </a:ext>
                </a:extLst>
              </p:cNvPr>
              <p:cNvSpPr/>
              <p:nvPr/>
            </p:nvSpPr>
            <p:spPr>
              <a:xfrm>
                <a:off x="1346200" y="2590403"/>
                <a:ext cx="13716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514350">
                    <a:moveTo>
                      <a:pt x="114300" y="0"/>
                    </a:moveTo>
                    <a:lnTo>
                      <a:pt x="1257300" y="0"/>
                    </a:lnTo>
                    <a:cubicBezTo>
                      <a:pt x="1257300" y="0"/>
                      <a:pt x="1371600" y="0"/>
                      <a:pt x="1371600" y="114300"/>
                    </a:cubicBezTo>
                    <a:lnTo>
                      <a:pt x="1371600" y="400050"/>
                    </a:lnTo>
                    <a:cubicBezTo>
                      <a:pt x="1371600" y="400050"/>
                      <a:pt x="1371600" y="514350"/>
                      <a:pt x="12573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5357D44-D1DA-4171-91FE-CD0167D05244}"/>
                  </a:ext>
                </a:extLst>
              </p:cNvPr>
              <p:cNvGrpSpPr/>
              <p:nvPr/>
            </p:nvGrpSpPr>
            <p:grpSpPr>
              <a:xfrm>
                <a:off x="5094287" y="2057003"/>
                <a:ext cx="842963" cy="519112"/>
                <a:chOff x="3976687" y="2990850"/>
                <a:chExt cx="842963" cy="519112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5E57BCE7-451C-4571-95CF-11665F982876}"/>
                    </a:ext>
                  </a:extLst>
                </p:cNvPr>
                <p:cNvSpPr/>
                <p:nvPr/>
              </p:nvSpPr>
              <p:spPr>
                <a:xfrm>
                  <a:off x="4038600" y="2990850"/>
                  <a:ext cx="7810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1050" h="514350">
                      <a:moveTo>
                        <a:pt x="781050" y="0"/>
                      </a:moveTo>
                      <a:lnTo>
                        <a:pt x="781050" y="133350"/>
                      </a:lnTo>
                      <a:lnTo>
                        <a:pt x="781050" y="266700"/>
                      </a:lnTo>
                      <a:lnTo>
                        <a:pt x="390525" y="266700"/>
                      </a:lnTo>
                      <a:lnTo>
                        <a:pt x="0" y="266700"/>
                      </a:lnTo>
                      <a:lnTo>
                        <a:pt x="0" y="400050"/>
                      </a:lnTo>
                      <a:lnTo>
                        <a:pt x="0" y="51435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FB5140E5-2C48-4B10-809D-CE4DF5837C68}"/>
                    </a:ext>
                  </a:extLst>
                </p:cNvPr>
                <p:cNvSpPr/>
                <p:nvPr/>
              </p:nvSpPr>
              <p:spPr>
                <a:xfrm>
                  <a:off x="397668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852F46-9843-4203-9CE5-B94816D65ECD}"/>
                  </a:ext>
                </a:extLst>
              </p:cNvPr>
              <p:cNvGrpSpPr/>
              <p:nvPr/>
            </p:nvGrpSpPr>
            <p:grpSpPr>
              <a:xfrm>
                <a:off x="2813050" y="2057003"/>
                <a:ext cx="842962" cy="519112"/>
                <a:chOff x="1695450" y="2990850"/>
                <a:chExt cx="842962" cy="519112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B326FE7-4B50-4580-BEAC-8CB187AD5D4C}"/>
                    </a:ext>
                  </a:extLst>
                </p:cNvPr>
                <p:cNvSpPr/>
                <p:nvPr/>
              </p:nvSpPr>
              <p:spPr>
                <a:xfrm>
                  <a:off x="1695450" y="2990850"/>
                  <a:ext cx="7810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1050" h="514350">
                      <a:moveTo>
                        <a:pt x="781050" y="514350"/>
                      </a:moveTo>
                      <a:lnTo>
                        <a:pt x="781050" y="400050"/>
                      </a:lnTo>
                      <a:lnTo>
                        <a:pt x="781050" y="266700"/>
                      </a:lnTo>
                      <a:lnTo>
                        <a:pt x="390525" y="266700"/>
                      </a:lnTo>
                      <a:lnTo>
                        <a:pt x="0" y="266700"/>
                      </a:lnTo>
                      <a:lnTo>
                        <a:pt x="0" y="133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07CE7FA4-1EF0-41F7-9DBD-5CED34734B33}"/>
                    </a:ext>
                  </a:extLst>
                </p:cNvPr>
                <p:cNvSpPr/>
                <p:nvPr/>
              </p:nvSpPr>
              <p:spPr>
                <a:xfrm>
                  <a:off x="241458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101B966-9063-4B67-A95E-4BC33746B8CE}"/>
                  </a:ext>
                </a:extLst>
              </p:cNvPr>
              <p:cNvGrpSpPr/>
              <p:nvPr/>
            </p:nvGrpSpPr>
            <p:grpSpPr>
              <a:xfrm>
                <a:off x="5937250" y="2057003"/>
                <a:ext cx="1014412" cy="519112"/>
                <a:chOff x="4819650" y="2990850"/>
                <a:chExt cx="1014412" cy="519112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13EBCA1E-CE00-46D7-A5C8-64B863F84B56}"/>
                    </a:ext>
                  </a:extLst>
                </p:cNvPr>
                <p:cNvSpPr/>
                <p:nvPr/>
              </p:nvSpPr>
              <p:spPr>
                <a:xfrm>
                  <a:off x="4819650" y="2990850"/>
                  <a:ext cx="95250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52500" h="514350">
                      <a:moveTo>
                        <a:pt x="952500" y="514350"/>
                      </a:moveTo>
                      <a:lnTo>
                        <a:pt x="952500" y="400050"/>
                      </a:lnTo>
                      <a:lnTo>
                        <a:pt x="952500" y="266700"/>
                      </a:lnTo>
                      <a:lnTo>
                        <a:pt x="476250" y="266700"/>
                      </a:lnTo>
                      <a:lnTo>
                        <a:pt x="0" y="266700"/>
                      </a:lnTo>
                      <a:lnTo>
                        <a:pt x="0" y="133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96557C28-C302-4676-81D2-EBB9D431AFA6}"/>
                    </a:ext>
                  </a:extLst>
                </p:cNvPr>
                <p:cNvSpPr/>
                <p:nvPr/>
              </p:nvSpPr>
              <p:spPr>
                <a:xfrm>
                  <a:off x="571023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D919DB-5B81-4695-8BC6-2A7A26DD77F9}"/>
                  </a:ext>
                </a:extLst>
              </p:cNvPr>
              <p:cNvGrpSpPr/>
              <p:nvPr/>
            </p:nvGrpSpPr>
            <p:grpSpPr>
              <a:xfrm>
                <a:off x="1970087" y="2057003"/>
                <a:ext cx="842963" cy="519112"/>
                <a:chOff x="852487" y="2990850"/>
                <a:chExt cx="842963" cy="519112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477A90B6-719B-4241-A029-1BA474BA5171}"/>
                    </a:ext>
                  </a:extLst>
                </p:cNvPr>
                <p:cNvSpPr/>
                <p:nvPr/>
              </p:nvSpPr>
              <p:spPr>
                <a:xfrm>
                  <a:off x="914400" y="2990850"/>
                  <a:ext cx="7810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1050" h="514350">
                      <a:moveTo>
                        <a:pt x="781050" y="0"/>
                      </a:moveTo>
                      <a:lnTo>
                        <a:pt x="781050" y="133350"/>
                      </a:lnTo>
                      <a:lnTo>
                        <a:pt x="781050" y="266700"/>
                      </a:lnTo>
                      <a:lnTo>
                        <a:pt x="390525" y="266700"/>
                      </a:lnTo>
                      <a:lnTo>
                        <a:pt x="0" y="266700"/>
                      </a:lnTo>
                      <a:lnTo>
                        <a:pt x="0" y="400050"/>
                      </a:lnTo>
                      <a:lnTo>
                        <a:pt x="0" y="51435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5059915-B188-4442-AC69-DC72131F0382}"/>
                    </a:ext>
                  </a:extLst>
                </p:cNvPr>
                <p:cNvSpPr/>
                <p:nvPr/>
              </p:nvSpPr>
              <p:spPr>
                <a:xfrm>
                  <a:off x="85248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0B22B21-4A18-4B01-97B7-B1FBE9DF68FE}"/>
                  </a:ext>
                </a:extLst>
              </p:cNvPr>
              <p:cNvGrpSpPr/>
              <p:nvPr/>
            </p:nvGrpSpPr>
            <p:grpSpPr>
              <a:xfrm>
                <a:off x="2751137" y="958453"/>
                <a:ext cx="1681163" cy="519112"/>
                <a:chOff x="1633537" y="1771650"/>
                <a:chExt cx="1681163" cy="519112"/>
              </a:xfrm>
            </p:grpSpPr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E47AE51B-0953-4ACF-945F-8235CE2DC7D5}"/>
                    </a:ext>
                  </a:extLst>
                </p:cNvPr>
                <p:cNvSpPr/>
                <p:nvPr/>
              </p:nvSpPr>
              <p:spPr>
                <a:xfrm>
                  <a:off x="1695450" y="1771650"/>
                  <a:ext cx="16192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9250" h="514350">
                      <a:moveTo>
                        <a:pt x="1619250" y="0"/>
                      </a:moveTo>
                      <a:lnTo>
                        <a:pt x="1619250" y="133350"/>
                      </a:lnTo>
                      <a:lnTo>
                        <a:pt x="1619250" y="266700"/>
                      </a:lnTo>
                      <a:lnTo>
                        <a:pt x="809625" y="266700"/>
                      </a:lnTo>
                      <a:lnTo>
                        <a:pt x="0" y="266700"/>
                      </a:lnTo>
                      <a:lnTo>
                        <a:pt x="0" y="400050"/>
                      </a:lnTo>
                      <a:lnTo>
                        <a:pt x="0" y="51435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6E105F6E-0AD4-428D-A316-915A12E18B84}"/>
                    </a:ext>
                  </a:extLst>
                </p:cNvPr>
                <p:cNvSpPr/>
                <p:nvPr/>
              </p:nvSpPr>
              <p:spPr>
                <a:xfrm>
                  <a:off x="1633537" y="22288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7AA98A8-1670-42DA-8F06-A9DFD792E9BA}"/>
                  </a:ext>
                </a:extLst>
              </p:cNvPr>
              <p:cNvGrpSpPr/>
              <p:nvPr/>
            </p:nvGrpSpPr>
            <p:grpSpPr>
              <a:xfrm>
                <a:off x="4432300" y="958453"/>
                <a:ext cx="1566862" cy="519112"/>
                <a:chOff x="3314700" y="1771650"/>
                <a:chExt cx="1566862" cy="519112"/>
              </a:xfrm>
            </p:grpSpPr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A6E54D59-E7A6-47CC-A68D-5AC45CAB2128}"/>
                    </a:ext>
                  </a:extLst>
                </p:cNvPr>
                <p:cNvSpPr/>
                <p:nvPr/>
              </p:nvSpPr>
              <p:spPr>
                <a:xfrm>
                  <a:off x="3314700" y="1771650"/>
                  <a:ext cx="15049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4950" h="514350">
                      <a:moveTo>
                        <a:pt x="1504950" y="514350"/>
                      </a:moveTo>
                      <a:lnTo>
                        <a:pt x="1504950" y="400050"/>
                      </a:lnTo>
                      <a:lnTo>
                        <a:pt x="1504950" y="266700"/>
                      </a:lnTo>
                      <a:lnTo>
                        <a:pt x="752475" y="266700"/>
                      </a:lnTo>
                      <a:lnTo>
                        <a:pt x="0" y="266700"/>
                      </a:lnTo>
                      <a:lnTo>
                        <a:pt x="0" y="133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FA22B4DC-9CD8-4717-86A1-16B9883F5349}"/>
                    </a:ext>
                  </a:extLst>
                </p:cNvPr>
                <p:cNvSpPr/>
                <p:nvPr/>
              </p:nvSpPr>
              <p:spPr>
                <a:xfrm>
                  <a:off x="4757737" y="22288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7" name="Rounded Rectangle 27">
                <a:extLst>
                  <a:ext uri="{FF2B5EF4-FFF2-40B4-BE49-F238E27FC236}">
                    <a16:creationId xmlns:a16="http://schemas.microsoft.com/office/drawing/2014/main" id="{DADEC1C6-F003-47B4-9750-CEE96ACA36EF}"/>
                  </a:ext>
                </a:extLst>
              </p:cNvPr>
              <p:cNvSpPr/>
              <p:nvPr/>
            </p:nvSpPr>
            <p:spPr>
              <a:xfrm>
                <a:off x="1460500" y="2728515"/>
                <a:ext cx="285750" cy="238125"/>
              </a:xfrm>
              <a:custGeom>
                <a:avLst/>
                <a:gdLst/>
                <a:ahLst/>
                <a:cxnLst/>
                <a:rect l="0" t="0" r="0" b="0"/>
                <a:pathLst>
                  <a:path w="285750" h="238125">
                    <a:moveTo>
                      <a:pt x="285750" y="11906"/>
                    </a:moveTo>
                    <a:lnTo>
                      <a:pt x="285750" y="226218"/>
                    </a:lnTo>
                    <a:cubicBezTo>
                      <a:pt x="285750" y="232794"/>
                      <a:pt x="280419" y="238125"/>
                      <a:pt x="273843" y="238125"/>
                    </a:cubicBezTo>
                    <a:lnTo>
                      <a:pt x="101203" y="238125"/>
                    </a:lnTo>
                    <a:cubicBezTo>
                      <a:pt x="94627" y="238125"/>
                      <a:pt x="89296" y="232794"/>
                      <a:pt x="89296" y="226218"/>
                    </a:cubicBezTo>
                    <a:lnTo>
                      <a:pt x="89296" y="208359"/>
                    </a:lnTo>
                    <a:lnTo>
                      <a:pt x="125015" y="208359"/>
                    </a:lnTo>
                    <a:cubicBezTo>
                      <a:pt x="144742" y="208359"/>
                      <a:pt x="160734" y="192367"/>
                      <a:pt x="160734" y="172640"/>
                    </a:cubicBezTo>
                    <a:lnTo>
                      <a:pt x="160734" y="65484"/>
                    </a:lnTo>
                    <a:cubicBezTo>
                      <a:pt x="160734" y="45757"/>
                      <a:pt x="144742" y="29765"/>
                      <a:pt x="125015" y="29765"/>
                    </a:cubicBezTo>
                    <a:lnTo>
                      <a:pt x="89296" y="29765"/>
                    </a:lnTo>
                    <a:lnTo>
                      <a:pt x="89296" y="11906"/>
                    </a:lnTo>
                    <a:cubicBezTo>
                      <a:pt x="89296" y="5330"/>
                      <a:pt x="94627" y="0"/>
                      <a:pt x="101203" y="0"/>
                    </a:cubicBezTo>
                    <a:lnTo>
                      <a:pt x="273843" y="0"/>
                    </a:lnTo>
                    <a:cubicBezTo>
                      <a:pt x="280419" y="0"/>
                      <a:pt x="285750" y="5330"/>
                      <a:pt x="285750" y="11906"/>
                    </a:cubicBezTo>
                    <a:close/>
                    <a:moveTo>
                      <a:pt x="267890" y="184546"/>
                    </a:moveTo>
                    <a:lnTo>
                      <a:pt x="232171" y="184546"/>
                    </a:lnTo>
                    <a:lnTo>
                      <a:pt x="232171" y="220265"/>
                    </a:lnTo>
                    <a:lnTo>
                      <a:pt x="261937" y="220265"/>
                    </a:lnTo>
                    <a:cubicBezTo>
                      <a:pt x="265225" y="220265"/>
                      <a:pt x="267890" y="217600"/>
                      <a:pt x="267890" y="214312"/>
                    </a:cubicBezTo>
                    <a:close/>
                    <a:moveTo>
                      <a:pt x="267890" y="130968"/>
                    </a:moveTo>
                    <a:lnTo>
                      <a:pt x="232171" y="130968"/>
                    </a:lnTo>
                    <a:lnTo>
                      <a:pt x="232171" y="166687"/>
                    </a:lnTo>
                    <a:lnTo>
                      <a:pt x="267890" y="166687"/>
                    </a:lnTo>
                    <a:close/>
                    <a:moveTo>
                      <a:pt x="267890" y="77390"/>
                    </a:moveTo>
                    <a:lnTo>
                      <a:pt x="238125" y="77390"/>
                    </a:lnTo>
                    <a:cubicBezTo>
                      <a:pt x="234837" y="77390"/>
                      <a:pt x="232171" y="80055"/>
                      <a:pt x="232171" y="83343"/>
                    </a:cubicBezTo>
                    <a:lnTo>
                      <a:pt x="232171" y="113109"/>
                    </a:lnTo>
                    <a:lnTo>
                      <a:pt x="267890" y="113109"/>
                    </a:lnTo>
                    <a:close/>
                    <a:moveTo>
                      <a:pt x="17859" y="190500"/>
                    </a:moveTo>
                    <a:cubicBezTo>
                      <a:pt x="7995" y="190500"/>
                      <a:pt x="0" y="182504"/>
                      <a:pt x="0" y="172640"/>
                    </a:cubicBezTo>
                    <a:lnTo>
                      <a:pt x="0" y="65484"/>
                    </a:lnTo>
                    <a:cubicBezTo>
                      <a:pt x="0" y="55620"/>
                      <a:pt x="7995" y="47625"/>
                      <a:pt x="17859" y="47625"/>
                    </a:cubicBezTo>
                    <a:lnTo>
                      <a:pt x="125015" y="47625"/>
                    </a:lnTo>
                    <a:cubicBezTo>
                      <a:pt x="134879" y="47625"/>
                      <a:pt x="142875" y="55620"/>
                      <a:pt x="142875" y="65484"/>
                    </a:cubicBezTo>
                    <a:lnTo>
                      <a:pt x="142875" y="172640"/>
                    </a:lnTo>
                    <a:cubicBezTo>
                      <a:pt x="142875" y="182504"/>
                      <a:pt x="134879" y="190500"/>
                      <a:pt x="125015" y="190500"/>
                    </a:cubicBezTo>
                    <a:close/>
                    <a:moveTo>
                      <a:pt x="32742" y="163472"/>
                    </a:moveTo>
                    <a:lnTo>
                      <a:pt x="50601" y="163472"/>
                    </a:lnTo>
                    <a:lnTo>
                      <a:pt x="50601" y="103941"/>
                    </a:lnTo>
                    <a:lnTo>
                      <a:pt x="87868" y="159781"/>
                    </a:lnTo>
                    <a:cubicBezTo>
                      <a:pt x="89539" y="162218"/>
                      <a:pt x="92295" y="163684"/>
                      <a:pt x="95250" y="163710"/>
                    </a:cubicBezTo>
                    <a:lnTo>
                      <a:pt x="101203" y="163710"/>
                    </a:lnTo>
                    <a:cubicBezTo>
                      <a:pt x="106108" y="163646"/>
                      <a:pt x="110068" y="159686"/>
                      <a:pt x="110132" y="154781"/>
                    </a:cubicBezTo>
                    <a:lnTo>
                      <a:pt x="110132" y="74652"/>
                    </a:lnTo>
                    <a:lnTo>
                      <a:pt x="92273" y="74652"/>
                    </a:lnTo>
                    <a:lnTo>
                      <a:pt x="92273" y="134183"/>
                    </a:lnTo>
                    <a:lnTo>
                      <a:pt x="55006" y="78343"/>
                    </a:lnTo>
                    <a:cubicBezTo>
                      <a:pt x="53335" y="75906"/>
                      <a:pt x="50579" y="74440"/>
                      <a:pt x="47625" y="74414"/>
                    </a:cubicBezTo>
                    <a:lnTo>
                      <a:pt x="41671" y="74414"/>
                    </a:lnTo>
                    <a:cubicBezTo>
                      <a:pt x="36766" y="74478"/>
                      <a:pt x="32806" y="78438"/>
                      <a:pt x="32742" y="83343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8" name="Rounded Rectangle 28">
                <a:extLst>
                  <a:ext uri="{FF2B5EF4-FFF2-40B4-BE49-F238E27FC236}">
                    <a16:creationId xmlns:a16="http://schemas.microsoft.com/office/drawing/2014/main" id="{AAD7E074-969E-46D5-8597-E7CC8BBA7EF9}"/>
                  </a:ext>
                </a:extLst>
              </p:cNvPr>
              <p:cNvSpPr/>
              <p:nvPr/>
            </p:nvSpPr>
            <p:spPr>
              <a:xfrm>
                <a:off x="5287168" y="1691878"/>
                <a:ext cx="214312" cy="285750"/>
              </a:xfrm>
              <a:custGeom>
                <a:avLst/>
                <a:gdLst/>
                <a:ahLst/>
                <a:cxnLst/>
                <a:rect l="0" t="0" r="0" b="0"/>
                <a:pathLst>
                  <a:path w="214312" h="285750">
                    <a:moveTo>
                      <a:pt x="211335" y="184546"/>
                    </a:moveTo>
                    <a:cubicBezTo>
                      <a:pt x="212979" y="184546"/>
                      <a:pt x="214312" y="185879"/>
                      <a:pt x="214312" y="187523"/>
                    </a:cubicBezTo>
                    <a:lnTo>
                      <a:pt x="214312" y="250031"/>
                    </a:lnTo>
                    <a:cubicBezTo>
                      <a:pt x="214312" y="269758"/>
                      <a:pt x="198320" y="285750"/>
                      <a:pt x="178593" y="285750"/>
                    </a:cubicBezTo>
                    <a:lnTo>
                      <a:pt x="116085" y="285750"/>
                    </a:lnTo>
                    <a:cubicBezTo>
                      <a:pt x="114442" y="285750"/>
                      <a:pt x="113109" y="284417"/>
                      <a:pt x="113109" y="282773"/>
                    </a:cubicBezTo>
                    <a:lnTo>
                      <a:pt x="113109" y="187523"/>
                    </a:lnTo>
                    <a:cubicBezTo>
                      <a:pt x="113109" y="185879"/>
                      <a:pt x="114442" y="184546"/>
                      <a:pt x="116085" y="184546"/>
                    </a:cubicBezTo>
                    <a:close/>
                    <a:moveTo>
                      <a:pt x="136921" y="220265"/>
                    </a:moveTo>
                    <a:cubicBezTo>
                      <a:pt x="136921" y="223553"/>
                      <a:pt x="139587" y="226218"/>
                      <a:pt x="142875" y="226218"/>
                    </a:cubicBezTo>
                    <a:lnTo>
                      <a:pt x="178593" y="226218"/>
                    </a:lnTo>
                    <a:cubicBezTo>
                      <a:pt x="181881" y="226218"/>
                      <a:pt x="184546" y="223553"/>
                      <a:pt x="184546" y="220265"/>
                    </a:cubicBezTo>
                    <a:cubicBezTo>
                      <a:pt x="184546" y="216977"/>
                      <a:pt x="181881" y="214312"/>
                      <a:pt x="178593" y="214312"/>
                    </a:cubicBezTo>
                    <a:lnTo>
                      <a:pt x="142875" y="214312"/>
                    </a:lnTo>
                    <a:cubicBezTo>
                      <a:pt x="139587" y="214312"/>
                      <a:pt x="136921" y="216977"/>
                      <a:pt x="136921" y="220265"/>
                    </a:cubicBezTo>
                    <a:close/>
                    <a:moveTo>
                      <a:pt x="136921" y="244078"/>
                    </a:moveTo>
                    <a:cubicBezTo>
                      <a:pt x="136921" y="247365"/>
                      <a:pt x="139587" y="250031"/>
                      <a:pt x="142875" y="250031"/>
                    </a:cubicBezTo>
                    <a:lnTo>
                      <a:pt x="178593" y="250031"/>
                    </a:lnTo>
                    <a:cubicBezTo>
                      <a:pt x="181881" y="250031"/>
                      <a:pt x="184546" y="247365"/>
                      <a:pt x="184546" y="244078"/>
                    </a:cubicBezTo>
                    <a:cubicBezTo>
                      <a:pt x="184546" y="240790"/>
                      <a:pt x="181881" y="238125"/>
                      <a:pt x="178593" y="238125"/>
                    </a:cubicBezTo>
                    <a:lnTo>
                      <a:pt x="142875" y="238125"/>
                    </a:lnTo>
                    <a:cubicBezTo>
                      <a:pt x="139587" y="238125"/>
                      <a:pt x="136921" y="240790"/>
                      <a:pt x="136921" y="244078"/>
                    </a:cubicBezTo>
                    <a:close/>
                    <a:moveTo>
                      <a:pt x="101203" y="282773"/>
                    </a:moveTo>
                    <a:cubicBezTo>
                      <a:pt x="101203" y="284417"/>
                      <a:pt x="99870" y="285750"/>
                      <a:pt x="98226" y="285750"/>
                    </a:cubicBezTo>
                    <a:lnTo>
                      <a:pt x="35718" y="285750"/>
                    </a:lnTo>
                    <a:cubicBezTo>
                      <a:pt x="15991" y="285750"/>
                      <a:pt x="0" y="269758"/>
                      <a:pt x="0" y="250031"/>
                    </a:cubicBezTo>
                    <a:lnTo>
                      <a:pt x="0" y="187523"/>
                    </a:lnTo>
                    <a:cubicBezTo>
                      <a:pt x="0" y="185879"/>
                      <a:pt x="1332" y="184546"/>
                      <a:pt x="2976" y="184546"/>
                    </a:cubicBezTo>
                    <a:lnTo>
                      <a:pt x="98226" y="184546"/>
                    </a:lnTo>
                    <a:cubicBezTo>
                      <a:pt x="99870" y="184546"/>
                      <a:pt x="101203" y="185879"/>
                      <a:pt x="101203" y="187523"/>
                    </a:cubicBezTo>
                    <a:close/>
                    <a:moveTo>
                      <a:pt x="43457" y="230385"/>
                    </a:moveTo>
                    <a:cubicBezTo>
                      <a:pt x="44549" y="231606"/>
                      <a:pt x="44549" y="233451"/>
                      <a:pt x="43457" y="234672"/>
                    </a:cubicBezTo>
                    <a:lnTo>
                      <a:pt x="31551" y="246578"/>
                    </a:lnTo>
                    <a:cubicBezTo>
                      <a:pt x="30400" y="247658"/>
                      <a:pt x="29747" y="249167"/>
                      <a:pt x="29747" y="250745"/>
                    </a:cubicBezTo>
                    <a:cubicBezTo>
                      <a:pt x="29747" y="252324"/>
                      <a:pt x="30400" y="253832"/>
                      <a:pt x="31551" y="254912"/>
                    </a:cubicBezTo>
                    <a:cubicBezTo>
                      <a:pt x="32631" y="256063"/>
                      <a:pt x="34140" y="256716"/>
                      <a:pt x="35718" y="256716"/>
                    </a:cubicBezTo>
                    <a:cubicBezTo>
                      <a:pt x="37297" y="256716"/>
                      <a:pt x="38805" y="256063"/>
                      <a:pt x="39885" y="254912"/>
                    </a:cubicBezTo>
                    <a:lnTo>
                      <a:pt x="51792" y="243006"/>
                    </a:lnTo>
                    <a:cubicBezTo>
                      <a:pt x="53012" y="241915"/>
                      <a:pt x="54858" y="241915"/>
                      <a:pt x="56078" y="243006"/>
                    </a:cubicBezTo>
                    <a:lnTo>
                      <a:pt x="67984" y="254912"/>
                    </a:lnTo>
                    <a:cubicBezTo>
                      <a:pt x="69065" y="256063"/>
                      <a:pt x="70573" y="256716"/>
                      <a:pt x="72151" y="256716"/>
                    </a:cubicBezTo>
                    <a:cubicBezTo>
                      <a:pt x="73730" y="256716"/>
                      <a:pt x="75238" y="256063"/>
                      <a:pt x="76319" y="254912"/>
                    </a:cubicBezTo>
                    <a:cubicBezTo>
                      <a:pt x="77470" y="253832"/>
                      <a:pt x="78123" y="252324"/>
                      <a:pt x="78123" y="250745"/>
                    </a:cubicBezTo>
                    <a:cubicBezTo>
                      <a:pt x="78123" y="249166"/>
                      <a:pt x="77470" y="247658"/>
                      <a:pt x="76319" y="246578"/>
                    </a:cubicBezTo>
                    <a:lnTo>
                      <a:pt x="64412" y="234672"/>
                    </a:lnTo>
                    <a:cubicBezTo>
                      <a:pt x="63321" y="233451"/>
                      <a:pt x="63321" y="231606"/>
                      <a:pt x="64412" y="230385"/>
                    </a:cubicBezTo>
                    <a:lnTo>
                      <a:pt x="76319" y="218479"/>
                    </a:lnTo>
                    <a:cubicBezTo>
                      <a:pt x="78620" y="216178"/>
                      <a:pt x="78620" y="212446"/>
                      <a:pt x="76319" y="210145"/>
                    </a:cubicBezTo>
                    <a:cubicBezTo>
                      <a:pt x="74017" y="207843"/>
                      <a:pt x="70286" y="207843"/>
                      <a:pt x="67984" y="210145"/>
                    </a:cubicBezTo>
                    <a:lnTo>
                      <a:pt x="56078" y="222051"/>
                    </a:lnTo>
                    <a:cubicBezTo>
                      <a:pt x="54858" y="223143"/>
                      <a:pt x="53012" y="223143"/>
                      <a:pt x="51792" y="222051"/>
                    </a:cubicBezTo>
                    <a:lnTo>
                      <a:pt x="39885" y="210145"/>
                    </a:lnTo>
                    <a:cubicBezTo>
                      <a:pt x="37584" y="207843"/>
                      <a:pt x="33852" y="207843"/>
                      <a:pt x="31551" y="210145"/>
                    </a:cubicBezTo>
                    <a:cubicBezTo>
                      <a:pt x="29250" y="212446"/>
                      <a:pt x="29250" y="216178"/>
                      <a:pt x="31551" y="218479"/>
                    </a:cubicBezTo>
                    <a:close/>
                    <a:moveTo>
                      <a:pt x="145851" y="59531"/>
                    </a:moveTo>
                    <a:lnTo>
                      <a:pt x="145851" y="41671"/>
                    </a:lnTo>
                    <a:cubicBezTo>
                      <a:pt x="145851" y="36740"/>
                      <a:pt x="149849" y="32742"/>
                      <a:pt x="154781" y="32742"/>
                    </a:cubicBezTo>
                    <a:cubicBezTo>
                      <a:pt x="159713" y="32742"/>
                      <a:pt x="163710" y="36740"/>
                      <a:pt x="163710" y="41671"/>
                    </a:cubicBezTo>
                    <a:lnTo>
                      <a:pt x="163710" y="59531"/>
                    </a:lnTo>
                    <a:cubicBezTo>
                      <a:pt x="163646" y="64436"/>
                      <a:pt x="159686" y="68396"/>
                      <a:pt x="154781" y="68460"/>
                    </a:cubicBezTo>
                    <a:cubicBezTo>
                      <a:pt x="149876" y="68396"/>
                      <a:pt x="145915" y="64436"/>
                      <a:pt x="145851" y="59531"/>
                    </a:cubicBezTo>
                    <a:close/>
                    <a:moveTo>
                      <a:pt x="214312" y="35718"/>
                    </a:moveTo>
                    <a:lnTo>
                      <a:pt x="214312" y="169664"/>
                    </a:lnTo>
                    <a:cubicBezTo>
                      <a:pt x="214312" y="171307"/>
                      <a:pt x="212979" y="172640"/>
                      <a:pt x="211335" y="172640"/>
                    </a:cubicBezTo>
                    <a:lnTo>
                      <a:pt x="116085" y="172640"/>
                    </a:lnTo>
                    <a:cubicBezTo>
                      <a:pt x="114442" y="172640"/>
                      <a:pt x="113109" y="171307"/>
                      <a:pt x="113109" y="169664"/>
                    </a:cubicBezTo>
                    <a:lnTo>
                      <a:pt x="113109" y="80367"/>
                    </a:lnTo>
                    <a:cubicBezTo>
                      <a:pt x="113109" y="78723"/>
                      <a:pt x="114442" y="77390"/>
                      <a:pt x="116085" y="77390"/>
                    </a:cubicBezTo>
                    <a:lnTo>
                      <a:pt x="187523" y="77390"/>
                    </a:lnTo>
                    <a:cubicBezTo>
                      <a:pt x="189167" y="77390"/>
                      <a:pt x="190500" y="76057"/>
                      <a:pt x="190500" y="74414"/>
                    </a:cubicBezTo>
                    <a:lnTo>
                      <a:pt x="190500" y="35718"/>
                    </a:lnTo>
                    <a:cubicBezTo>
                      <a:pt x="190500" y="29143"/>
                      <a:pt x="185169" y="23812"/>
                      <a:pt x="178593" y="23812"/>
                    </a:cubicBezTo>
                    <a:lnTo>
                      <a:pt x="35718" y="23812"/>
                    </a:lnTo>
                    <a:cubicBezTo>
                      <a:pt x="29143" y="23812"/>
                      <a:pt x="23812" y="29143"/>
                      <a:pt x="23812" y="35718"/>
                    </a:cubicBezTo>
                    <a:lnTo>
                      <a:pt x="23812" y="74414"/>
                    </a:lnTo>
                    <a:cubicBezTo>
                      <a:pt x="23812" y="76057"/>
                      <a:pt x="25145" y="77390"/>
                      <a:pt x="26789" y="77390"/>
                    </a:cubicBezTo>
                    <a:lnTo>
                      <a:pt x="98226" y="77390"/>
                    </a:lnTo>
                    <a:cubicBezTo>
                      <a:pt x="99870" y="77390"/>
                      <a:pt x="101203" y="78723"/>
                      <a:pt x="101203" y="80367"/>
                    </a:cubicBezTo>
                    <a:lnTo>
                      <a:pt x="101203" y="169664"/>
                    </a:lnTo>
                    <a:cubicBezTo>
                      <a:pt x="101203" y="171307"/>
                      <a:pt x="99870" y="172640"/>
                      <a:pt x="98226" y="172640"/>
                    </a:cubicBezTo>
                    <a:lnTo>
                      <a:pt x="2976" y="172640"/>
                    </a:lnTo>
                    <a:cubicBezTo>
                      <a:pt x="1332" y="172640"/>
                      <a:pt x="0" y="171307"/>
                      <a:pt x="0" y="169664"/>
                    </a:cubicBezTo>
                    <a:lnTo>
                      <a:pt x="0" y="35718"/>
                    </a:lnTo>
                    <a:cubicBezTo>
                      <a:pt x="0" y="15991"/>
                      <a:pt x="15991" y="0"/>
                      <a:pt x="35718" y="0"/>
                    </a:cubicBezTo>
                    <a:lnTo>
                      <a:pt x="178593" y="0"/>
                    </a:lnTo>
                    <a:cubicBezTo>
                      <a:pt x="198320" y="0"/>
                      <a:pt x="214312" y="15991"/>
                      <a:pt x="214312" y="35718"/>
                    </a:cubicBezTo>
                    <a:close/>
                    <a:moveTo>
                      <a:pt x="77390" y="130968"/>
                    </a:moveTo>
                    <a:cubicBezTo>
                      <a:pt x="77390" y="127680"/>
                      <a:pt x="74725" y="125015"/>
                      <a:pt x="71437" y="125015"/>
                    </a:cubicBezTo>
                    <a:lnTo>
                      <a:pt x="62507" y="125015"/>
                    </a:lnTo>
                    <a:cubicBezTo>
                      <a:pt x="60863" y="125015"/>
                      <a:pt x="59531" y="123682"/>
                      <a:pt x="59531" y="122039"/>
                    </a:cubicBezTo>
                    <a:lnTo>
                      <a:pt x="59531" y="113109"/>
                    </a:lnTo>
                    <a:cubicBezTo>
                      <a:pt x="59531" y="109821"/>
                      <a:pt x="56865" y="107156"/>
                      <a:pt x="53578" y="107156"/>
                    </a:cubicBezTo>
                    <a:cubicBezTo>
                      <a:pt x="50290" y="107156"/>
                      <a:pt x="47625" y="109821"/>
                      <a:pt x="47625" y="113109"/>
                    </a:cubicBezTo>
                    <a:lnTo>
                      <a:pt x="47625" y="122039"/>
                    </a:lnTo>
                    <a:cubicBezTo>
                      <a:pt x="47625" y="123682"/>
                      <a:pt x="46292" y="125015"/>
                      <a:pt x="44648" y="125015"/>
                    </a:cubicBezTo>
                    <a:lnTo>
                      <a:pt x="35718" y="125015"/>
                    </a:lnTo>
                    <a:cubicBezTo>
                      <a:pt x="32430" y="125015"/>
                      <a:pt x="29765" y="127680"/>
                      <a:pt x="29765" y="130968"/>
                    </a:cubicBezTo>
                    <a:cubicBezTo>
                      <a:pt x="29765" y="134256"/>
                      <a:pt x="32430" y="136921"/>
                      <a:pt x="35718" y="136921"/>
                    </a:cubicBezTo>
                    <a:lnTo>
                      <a:pt x="44648" y="136921"/>
                    </a:lnTo>
                    <a:cubicBezTo>
                      <a:pt x="46292" y="136921"/>
                      <a:pt x="47625" y="138254"/>
                      <a:pt x="47625" y="139898"/>
                    </a:cubicBezTo>
                    <a:lnTo>
                      <a:pt x="47625" y="148828"/>
                    </a:lnTo>
                    <a:cubicBezTo>
                      <a:pt x="47625" y="152115"/>
                      <a:pt x="50290" y="154781"/>
                      <a:pt x="53578" y="154781"/>
                    </a:cubicBezTo>
                    <a:cubicBezTo>
                      <a:pt x="56865" y="154781"/>
                      <a:pt x="59531" y="152115"/>
                      <a:pt x="59531" y="148828"/>
                    </a:cubicBezTo>
                    <a:lnTo>
                      <a:pt x="59531" y="139898"/>
                    </a:lnTo>
                    <a:cubicBezTo>
                      <a:pt x="59531" y="138254"/>
                      <a:pt x="60863" y="136921"/>
                      <a:pt x="62507" y="136921"/>
                    </a:cubicBezTo>
                    <a:lnTo>
                      <a:pt x="71437" y="136921"/>
                    </a:lnTo>
                    <a:cubicBezTo>
                      <a:pt x="74725" y="136921"/>
                      <a:pt x="77390" y="134256"/>
                      <a:pt x="77390" y="130968"/>
                    </a:cubicBezTo>
                    <a:close/>
                    <a:moveTo>
                      <a:pt x="184546" y="130968"/>
                    </a:moveTo>
                    <a:cubicBezTo>
                      <a:pt x="184546" y="127680"/>
                      <a:pt x="181881" y="125015"/>
                      <a:pt x="178593" y="125015"/>
                    </a:cubicBezTo>
                    <a:lnTo>
                      <a:pt x="142875" y="125015"/>
                    </a:lnTo>
                    <a:cubicBezTo>
                      <a:pt x="139587" y="125015"/>
                      <a:pt x="136921" y="127680"/>
                      <a:pt x="136921" y="130968"/>
                    </a:cubicBezTo>
                    <a:cubicBezTo>
                      <a:pt x="136921" y="134256"/>
                      <a:pt x="139587" y="136921"/>
                      <a:pt x="142875" y="136921"/>
                    </a:cubicBezTo>
                    <a:lnTo>
                      <a:pt x="178593" y="136921"/>
                    </a:lnTo>
                    <a:cubicBezTo>
                      <a:pt x="181881" y="136921"/>
                      <a:pt x="184546" y="134256"/>
                      <a:pt x="184546" y="130968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9" name="Rounded Rectangle 29">
                <a:extLst>
                  <a:ext uri="{FF2B5EF4-FFF2-40B4-BE49-F238E27FC236}">
                    <a16:creationId xmlns:a16="http://schemas.microsoft.com/office/drawing/2014/main" id="{3DAF91FA-F7D1-4972-AE2E-62EADB4F0919}"/>
                  </a:ext>
                </a:extLst>
              </p:cNvPr>
              <p:cNvSpPr/>
              <p:nvPr/>
            </p:nvSpPr>
            <p:spPr>
              <a:xfrm>
                <a:off x="3024651" y="2707679"/>
                <a:ext cx="280721" cy="280951"/>
              </a:xfrm>
              <a:custGeom>
                <a:avLst/>
                <a:gdLst/>
                <a:ahLst/>
                <a:cxnLst/>
                <a:rect l="0" t="0" r="0" b="0"/>
                <a:pathLst>
                  <a:path w="280721" h="280951">
                    <a:moveTo>
                      <a:pt x="78315" y="38695"/>
                    </a:moveTo>
                    <a:cubicBezTo>
                      <a:pt x="78315" y="32119"/>
                      <a:pt x="83646" y="26789"/>
                      <a:pt x="90221" y="26789"/>
                    </a:cubicBezTo>
                    <a:lnTo>
                      <a:pt x="268815" y="26789"/>
                    </a:lnTo>
                    <a:cubicBezTo>
                      <a:pt x="275391" y="26789"/>
                      <a:pt x="280721" y="32119"/>
                      <a:pt x="280721" y="38695"/>
                    </a:cubicBezTo>
                    <a:cubicBezTo>
                      <a:pt x="280721" y="45271"/>
                      <a:pt x="275391" y="50601"/>
                      <a:pt x="268815" y="50601"/>
                    </a:cubicBezTo>
                    <a:lnTo>
                      <a:pt x="90221" y="50601"/>
                    </a:lnTo>
                    <a:cubicBezTo>
                      <a:pt x="83646" y="50601"/>
                      <a:pt x="78315" y="45271"/>
                      <a:pt x="78315" y="38695"/>
                    </a:cubicBezTo>
                    <a:close/>
                    <a:moveTo>
                      <a:pt x="280721" y="139898"/>
                    </a:moveTo>
                    <a:cubicBezTo>
                      <a:pt x="280721" y="146474"/>
                      <a:pt x="275391" y="151804"/>
                      <a:pt x="268815" y="151804"/>
                    </a:cubicBezTo>
                    <a:lnTo>
                      <a:pt x="90221" y="151804"/>
                    </a:lnTo>
                    <a:cubicBezTo>
                      <a:pt x="83646" y="151804"/>
                      <a:pt x="78315" y="146474"/>
                      <a:pt x="78315" y="139898"/>
                    </a:cubicBezTo>
                    <a:cubicBezTo>
                      <a:pt x="78315" y="133323"/>
                      <a:pt x="83646" y="127992"/>
                      <a:pt x="90221" y="127992"/>
                    </a:cubicBezTo>
                    <a:lnTo>
                      <a:pt x="268815" y="127992"/>
                    </a:lnTo>
                    <a:cubicBezTo>
                      <a:pt x="275391" y="127992"/>
                      <a:pt x="280721" y="133323"/>
                      <a:pt x="280721" y="139898"/>
                    </a:cubicBezTo>
                    <a:close/>
                    <a:moveTo>
                      <a:pt x="280721" y="241101"/>
                    </a:moveTo>
                    <a:cubicBezTo>
                      <a:pt x="280721" y="247677"/>
                      <a:pt x="275391" y="253008"/>
                      <a:pt x="268815" y="253008"/>
                    </a:cubicBezTo>
                    <a:lnTo>
                      <a:pt x="90221" y="253008"/>
                    </a:lnTo>
                    <a:cubicBezTo>
                      <a:pt x="83646" y="253008"/>
                      <a:pt x="78315" y="247677"/>
                      <a:pt x="78315" y="241101"/>
                    </a:cubicBezTo>
                    <a:cubicBezTo>
                      <a:pt x="78315" y="234526"/>
                      <a:pt x="83646" y="229195"/>
                      <a:pt x="90221" y="229195"/>
                    </a:cubicBezTo>
                    <a:lnTo>
                      <a:pt x="268815" y="229195"/>
                    </a:lnTo>
                    <a:cubicBezTo>
                      <a:pt x="275391" y="229195"/>
                      <a:pt x="280721" y="234526"/>
                      <a:pt x="280721" y="241101"/>
                    </a:cubicBezTo>
                    <a:close/>
                    <a:moveTo>
                      <a:pt x="47835" y="226219"/>
                    </a:moveTo>
                    <a:cubicBezTo>
                      <a:pt x="47866" y="230934"/>
                      <a:pt x="46454" y="235546"/>
                      <a:pt x="43787" y="239434"/>
                    </a:cubicBezTo>
                    <a:cubicBezTo>
                      <a:pt x="43192" y="240466"/>
                      <a:pt x="43192" y="241737"/>
                      <a:pt x="43787" y="242768"/>
                    </a:cubicBezTo>
                    <a:cubicBezTo>
                      <a:pt x="46454" y="246657"/>
                      <a:pt x="47866" y="251269"/>
                      <a:pt x="47835" y="255984"/>
                    </a:cubicBezTo>
                    <a:cubicBezTo>
                      <a:pt x="47719" y="267790"/>
                      <a:pt x="38970" y="277728"/>
                      <a:pt x="27273" y="279340"/>
                    </a:cubicBezTo>
                    <a:cubicBezTo>
                      <a:pt x="15577" y="280951"/>
                      <a:pt x="4467" y="273749"/>
                      <a:pt x="1163" y="262414"/>
                    </a:cubicBezTo>
                    <a:cubicBezTo>
                      <a:pt x="61" y="259282"/>
                      <a:pt x="788" y="255797"/>
                      <a:pt x="3050" y="253367"/>
                    </a:cubicBezTo>
                    <a:cubicBezTo>
                      <a:pt x="5312" y="250937"/>
                      <a:pt x="8735" y="249962"/>
                      <a:pt x="11938" y="250837"/>
                    </a:cubicBezTo>
                    <a:cubicBezTo>
                      <a:pt x="15141" y="251711"/>
                      <a:pt x="17594" y="254290"/>
                      <a:pt x="18308" y="257532"/>
                    </a:cubicBezTo>
                    <a:cubicBezTo>
                      <a:pt x="18736" y="260819"/>
                      <a:pt x="21747" y="263137"/>
                      <a:pt x="25035" y="262710"/>
                    </a:cubicBezTo>
                    <a:cubicBezTo>
                      <a:pt x="28322" y="262282"/>
                      <a:pt x="30640" y="259272"/>
                      <a:pt x="30214" y="255984"/>
                    </a:cubicBezTo>
                    <a:cubicBezTo>
                      <a:pt x="30214" y="252696"/>
                      <a:pt x="27549" y="250031"/>
                      <a:pt x="24261" y="250031"/>
                    </a:cubicBezTo>
                    <a:cubicBezTo>
                      <a:pt x="19329" y="250031"/>
                      <a:pt x="15331" y="246033"/>
                      <a:pt x="15331" y="241101"/>
                    </a:cubicBezTo>
                    <a:cubicBezTo>
                      <a:pt x="15331" y="236170"/>
                      <a:pt x="19329" y="232172"/>
                      <a:pt x="24261" y="232172"/>
                    </a:cubicBezTo>
                    <a:cubicBezTo>
                      <a:pt x="27549" y="232172"/>
                      <a:pt x="30214" y="229506"/>
                      <a:pt x="30214" y="226219"/>
                    </a:cubicBezTo>
                    <a:cubicBezTo>
                      <a:pt x="30214" y="222931"/>
                      <a:pt x="27549" y="220265"/>
                      <a:pt x="24261" y="220265"/>
                    </a:cubicBezTo>
                    <a:cubicBezTo>
                      <a:pt x="21582" y="220280"/>
                      <a:pt x="19242" y="222084"/>
                      <a:pt x="18546" y="224671"/>
                    </a:cubicBezTo>
                    <a:cubicBezTo>
                      <a:pt x="17264" y="229438"/>
                      <a:pt x="12359" y="232263"/>
                      <a:pt x="7592" y="230981"/>
                    </a:cubicBezTo>
                    <a:cubicBezTo>
                      <a:pt x="2825" y="229699"/>
                      <a:pt x="0" y="224795"/>
                      <a:pt x="1282" y="220027"/>
                    </a:cubicBezTo>
                    <a:cubicBezTo>
                      <a:pt x="4080" y="209636"/>
                      <a:pt x="13499" y="202413"/>
                      <a:pt x="24261" y="202406"/>
                    </a:cubicBezTo>
                    <a:cubicBezTo>
                      <a:pt x="37319" y="202537"/>
                      <a:pt x="47836" y="213160"/>
                      <a:pt x="47835" y="226219"/>
                    </a:cubicBezTo>
                    <a:close/>
                    <a:moveTo>
                      <a:pt x="48550" y="125015"/>
                    </a:moveTo>
                    <a:cubicBezTo>
                      <a:pt x="48354" y="131798"/>
                      <a:pt x="45927" y="138326"/>
                      <a:pt x="41644" y="143589"/>
                    </a:cubicBezTo>
                    <a:lnTo>
                      <a:pt x="32000" y="155495"/>
                    </a:lnTo>
                    <a:cubicBezTo>
                      <a:pt x="31340" y="156465"/>
                      <a:pt x="31340" y="157740"/>
                      <a:pt x="32000" y="158710"/>
                    </a:cubicBezTo>
                    <a:cubicBezTo>
                      <a:pt x="32491" y="159713"/>
                      <a:pt x="33503" y="160357"/>
                      <a:pt x="34619" y="160377"/>
                    </a:cubicBezTo>
                    <a:lnTo>
                      <a:pt x="39620" y="160377"/>
                    </a:lnTo>
                    <a:cubicBezTo>
                      <a:pt x="44552" y="160377"/>
                      <a:pt x="48550" y="164375"/>
                      <a:pt x="48550" y="169307"/>
                    </a:cubicBezTo>
                    <a:cubicBezTo>
                      <a:pt x="48550" y="174238"/>
                      <a:pt x="44552" y="178236"/>
                      <a:pt x="39620" y="178236"/>
                    </a:cubicBezTo>
                    <a:lnTo>
                      <a:pt x="9854" y="178236"/>
                    </a:lnTo>
                    <a:cubicBezTo>
                      <a:pt x="6399" y="178215"/>
                      <a:pt x="3258" y="176229"/>
                      <a:pt x="1758" y="173117"/>
                    </a:cubicBezTo>
                    <a:cubicBezTo>
                      <a:pt x="316" y="170030"/>
                      <a:pt x="730" y="166394"/>
                      <a:pt x="2830" y="163711"/>
                    </a:cubicBezTo>
                    <a:lnTo>
                      <a:pt x="27952" y="132635"/>
                    </a:lnTo>
                    <a:cubicBezTo>
                      <a:pt x="29727" y="130493"/>
                      <a:pt x="30696" y="127797"/>
                      <a:pt x="30690" y="125015"/>
                    </a:cubicBezTo>
                    <a:cubicBezTo>
                      <a:pt x="30690" y="121728"/>
                      <a:pt x="28025" y="119062"/>
                      <a:pt x="24737" y="119062"/>
                    </a:cubicBezTo>
                    <a:cubicBezTo>
                      <a:pt x="21449" y="119062"/>
                      <a:pt x="18784" y="121728"/>
                      <a:pt x="18784" y="125015"/>
                    </a:cubicBezTo>
                    <a:cubicBezTo>
                      <a:pt x="18720" y="129920"/>
                      <a:pt x="14759" y="133881"/>
                      <a:pt x="9854" y="133945"/>
                    </a:cubicBezTo>
                    <a:cubicBezTo>
                      <a:pt x="4949" y="133881"/>
                      <a:pt x="989" y="129920"/>
                      <a:pt x="925" y="125015"/>
                    </a:cubicBezTo>
                    <a:cubicBezTo>
                      <a:pt x="925" y="111864"/>
                      <a:pt x="11586" y="101203"/>
                      <a:pt x="24737" y="101203"/>
                    </a:cubicBezTo>
                    <a:cubicBezTo>
                      <a:pt x="37888" y="101203"/>
                      <a:pt x="48550" y="111864"/>
                      <a:pt x="48550" y="125015"/>
                    </a:cubicBezTo>
                    <a:close/>
                    <a:moveTo>
                      <a:pt x="54503" y="68461"/>
                    </a:moveTo>
                    <a:cubicBezTo>
                      <a:pt x="54503" y="73392"/>
                      <a:pt x="50505" y="77390"/>
                      <a:pt x="45573" y="77390"/>
                    </a:cubicBezTo>
                    <a:lnTo>
                      <a:pt x="15807" y="77390"/>
                    </a:lnTo>
                    <a:cubicBezTo>
                      <a:pt x="10876" y="77390"/>
                      <a:pt x="6878" y="73392"/>
                      <a:pt x="6878" y="68461"/>
                    </a:cubicBezTo>
                    <a:cubicBezTo>
                      <a:pt x="6878" y="63529"/>
                      <a:pt x="10876" y="59531"/>
                      <a:pt x="15807" y="59531"/>
                    </a:cubicBezTo>
                    <a:lnTo>
                      <a:pt x="18784" y="59531"/>
                    </a:lnTo>
                    <a:cubicBezTo>
                      <a:pt x="20428" y="59531"/>
                      <a:pt x="21761" y="58198"/>
                      <a:pt x="21761" y="56554"/>
                    </a:cubicBezTo>
                    <a:lnTo>
                      <a:pt x="21761" y="20836"/>
                    </a:lnTo>
                    <a:cubicBezTo>
                      <a:pt x="21761" y="19192"/>
                      <a:pt x="20428" y="17859"/>
                      <a:pt x="18784" y="17859"/>
                    </a:cubicBezTo>
                    <a:lnTo>
                      <a:pt x="15807" y="17859"/>
                    </a:lnTo>
                    <a:cubicBezTo>
                      <a:pt x="10876" y="17859"/>
                      <a:pt x="6878" y="13861"/>
                      <a:pt x="6878" y="8929"/>
                    </a:cubicBezTo>
                    <a:cubicBezTo>
                      <a:pt x="6878" y="3998"/>
                      <a:pt x="10876" y="0"/>
                      <a:pt x="15807" y="0"/>
                    </a:cubicBezTo>
                    <a:lnTo>
                      <a:pt x="23189" y="0"/>
                    </a:lnTo>
                    <a:cubicBezTo>
                      <a:pt x="32217" y="0"/>
                      <a:pt x="39554" y="7283"/>
                      <a:pt x="39620" y="16311"/>
                    </a:cubicBezTo>
                    <a:lnTo>
                      <a:pt x="39620" y="56554"/>
                    </a:lnTo>
                    <a:cubicBezTo>
                      <a:pt x="39620" y="58198"/>
                      <a:pt x="40953" y="59531"/>
                      <a:pt x="42596" y="59531"/>
                    </a:cubicBezTo>
                    <a:lnTo>
                      <a:pt x="45573" y="59531"/>
                    </a:lnTo>
                    <a:cubicBezTo>
                      <a:pt x="50505" y="59531"/>
                      <a:pt x="54503" y="63529"/>
                      <a:pt x="54503" y="68461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0" name="Rounded Rectangle 30">
                <a:extLst>
                  <a:ext uri="{FF2B5EF4-FFF2-40B4-BE49-F238E27FC236}">
                    <a16:creationId xmlns:a16="http://schemas.microsoft.com/office/drawing/2014/main" id="{4E9E69E3-AA74-4583-BE83-2E6F90602A31}"/>
                  </a:ext>
                </a:extLst>
              </p:cNvPr>
              <p:cNvSpPr/>
              <p:nvPr/>
            </p:nvSpPr>
            <p:spPr>
              <a:xfrm>
                <a:off x="2012950" y="1691878"/>
                <a:ext cx="285750" cy="285750"/>
              </a:xfrm>
              <a:custGeom>
                <a:avLst/>
                <a:gdLst/>
                <a:ahLst/>
                <a:cxnLst/>
                <a:rect l="0" t="0" r="0" b="0"/>
                <a:pathLst>
                  <a:path w="285750" h="285750">
                    <a:moveTo>
                      <a:pt x="285750" y="23812"/>
                    </a:moveTo>
                    <a:lnTo>
                      <a:pt x="285750" y="261937"/>
                    </a:lnTo>
                    <a:cubicBezTo>
                      <a:pt x="285750" y="275088"/>
                      <a:pt x="275088" y="285750"/>
                      <a:pt x="261937" y="285750"/>
                    </a:cubicBezTo>
                    <a:lnTo>
                      <a:pt x="23812" y="285750"/>
                    </a:lnTo>
                    <a:cubicBezTo>
                      <a:pt x="10661" y="285750"/>
                      <a:pt x="0" y="275088"/>
                      <a:pt x="0" y="261937"/>
                    </a:cubicBezTo>
                    <a:lnTo>
                      <a:pt x="0" y="23812"/>
                    </a:lnTo>
                    <a:cubicBezTo>
                      <a:pt x="0" y="10661"/>
                      <a:pt x="10661" y="0"/>
                      <a:pt x="23812" y="0"/>
                    </a:cubicBezTo>
                    <a:lnTo>
                      <a:pt x="261937" y="0"/>
                    </a:lnTo>
                    <a:cubicBezTo>
                      <a:pt x="275088" y="0"/>
                      <a:pt x="285750" y="10661"/>
                      <a:pt x="285750" y="23812"/>
                    </a:cubicBezTo>
                    <a:close/>
                    <a:moveTo>
                      <a:pt x="261937" y="250031"/>
                    </a:moveTo>
                    <a:lnTo>
                      <a:pt x="261937" y="35718"/>
                    </a:lnTo>
                    <a:cubicBezTo>
                      <a:pt x="261937" y="29143"/>
                      <a:pt x="256606" y="23812"/>
                      <a:pt x="250031" y="23812"/>
                    </a:cubicBezTo>
                    <a:lnTo>
                      <a:pt x="35718" y="23812"/>
                    </a:lnTo>
                    <a:cubicBezTo>
                      <a:pt x="29143" y="23812"/>
                      <a:pt x="23812" y="29143"/>
                      <a:pt x="23812" y="35718"/>
                    </a:cubicBezTo>
                    <a:lnTo>
                      <a:pt x="23812" y="250031"/>
                    </a:lnTo>
                    <a:cubicBezTo>
                      <a:pt x="23812" y="256606"/>
                      <a:pt x="29143" y="261937"/>
                      <a:pt x="35718" y="261937"/>
                    </a:cubicBezTo>
                    <a:lnTo>
                      <a:pt x="250031" y="261937"/>
                    </a:lnTo>
                    <a:cubicBezTo>
                      <a:pt x="256606" y="261937"/>
                      <a:pt x="261937" y="256606"/>
                      <a:pt x="261937" y="250031"/>
                    </a:cubicBezTo>
                    <a:close/>
                    <a:moveTo>
                      <a:pt x="122039" y="89296"/>
                    </a:moveTo>
                    <a:cubicBezTo>
                      <a:pt x="122039" y="84365"/>
                      <a:pt x="126036" y="80367"/>
                      <a:pt x="130968" y="80367"/>
                    </a:cubicBezTo>
                    <a:lnTo>
                      <a:pt x="232171" y="80367"/>
                    </a:lnTo>
                    <a:cubicBezTo>
                      <a:pt x="237103" y="80367"/>
                      <a:pt x="241101" y="84365"/>
                      <a:pt x="241101" y="89296"/>
                    </a:cubicBezTo>
                    <a:cubicBezTo>
                      <a:pt x="241101" y="94228"/>
                      <a:pt x="237103" y="98226"/>
                      <a:pt x="232171" y="98226"/>
                    </a:cubicBezTo>
                    <a:lnTo>
                      <a:pt x="130968" y="98226"/>
                    </a:lnTo>
                    <a:cubicBezTo>
                      <a:pt x="126036" y="98226"/>
                      <a:pt x="122039" y="94228"/>
                      <a:pt x="122039" y="89296"/>
                    </a:cubicBezTo>
                    <a:close/>
                    <a:moveTo>
                      <a:pt x="122039" y="142875"/>
                    </a:moveTo>
                    <a:cubicBezTo>
                      <a:pt x="122039" y="137943"/>
                      <a:pt x="126036" y="133945"/>
                      <a:pt x="130968" y="133945"/>
                    </a:cubicBezTo>
                    <a:lnTo>
                      <a:pt x="232171" y="133945"/>
                    </a:lnTo>
                    <a:cubicBezTo>
                      <a:pt x="237103" y="133945"/>
                      <a:pt x="241101" y="137943"/>
                      <a:pt x="241101" y="142875"/>
                    </a:cubicBezTo>
                    <a:cubicBezTo>
                      <a:pt x="241101" y="147806"/>
                      <a:pt x="237103" y="151804"/>
                      <a:pt x="232171" y="151804"/>
                    </a:cubicBezTo>
                    <a:lnTo>
                      <a:pt x="130968" y="151804"/>
                    </a:lnTo>
                    <a:cubicBezTo>
                      <a:pt x="126036" y="151804"/>
                      <a:pt x="122039" y="147806"/>
                      <a:pt x="122039" y="142875"/>
                    </a:cubicBezTo>
                    <a:close/>
                    <a:moveTo>
                      <a:pt x="122039" y="196453"/>
                    </a:moveTo>
                    <a:cubicBezTo>
                      <a:pt x="122039" y="191521"/>
                      <a:pt x="126036" y="187523"/>
                      <a:pt x="130968" y="187523"/>
                    </a:cubicBezTo>
                    <a:lnTo>
                      <a:pt x="196453" y="187523"/>
                    </a:lnTo>
                    <a:cubicBezTo>
                      <a:pt x="201384" y="187523"/>
                      <a:pt x="205382" y="191521"/>
                      <a:pt x="205382" y="196453"/>
                    </a:cubicBezTo>
                    <a:cubicBezTo>
                      <a:pt x="205382" y="201384"/>
                      <a:pt x="201384" y="205382"/>
                      <a:pt x="196453" y="205382"/>
                    </a:cubicBezTo>
                    <a:lnTo>
                      <a:pt x="130968" y="205382"/>
                    </a:lnTo>
                    <a:cubicBezTo>
                      <a:pt x="126036" y="205382"/>
                      <a:pt x="122039" y="201384"/>
                      <a:pt x="122039" y="196453"/>
                    </a:cubicBezTo>
                    <a:close/>
                    <a:moveTo>
                      <a:pt x="52030" y="154781"/>
                    </a:moveTo>
                    <a:lnTo>
                      <a:pt x="89296" y="154781"/>
                    </a:lnTo>
                    <a:cubicBezTo>
                      <a:pt x="95083" y="154781"/>
                      <a:pt x="99774" y="159472"/>
                      <a:pt x="99774" y="165258"/>
                    </a:cubicBezTo>
                    <a:lnTo>
                      <a:pt x="99774" y="202406"/>
                    </a:lnTo>
                    <a:cubicBezTo>
                      <a:pt x="99774" y="208146"/>
                      <a:pt x="95155" y="212818"/>
                      <a:pt x="89415" y="212883"/>
                    </a:cubicBezTo>
                    <a:lnTo>
                      <a:pt x="52030" y="212883"/>
                    </a:lnTo>
                    <a:cubicBezTo>
                      <a:pt x="49262" y="212883"/>
                      <a:pt x="46609" y="211776"/>
                      <a:pt x="44663" y="209807"/>
                    </a:cubicBezTo>
                    <a:cubicBezTo>
                      <a:pt x="42717" y="207839"/>
                      <a:pt x="41640" y="205174"/>
                      <a:pt x="41671" y="202406"/>
                    </a:cubicBezTo>
                    <a:lnTo>
                      <a:pt x="41671" y="165139"/>
                    </a:lnTo>
                    <a:cubicBezTo>
                      <a:pt x="41671" y="159418"/>
                      <a:pt x="46309" y="154781"/>
                      <a:pt x="52030" y="154781"/>
                    </a:cubicBezTo>
                    <a:close/>
                    <a:moveTo>
                      <a:pt x="52149" y="66913"/>
                    </a:moveTo>
                    <a:lnTo>
                      <a:pt x="89296" y="66913"/>
                    </a:lnTo>
                    <a:cubicBezTo>
                      <a:pt x="89296" y="66913"/>
                      <a:pt x="99774" y="66913"/>
                      <a:pt x="99774" y="77390"/>
                    </a:cubicBezTo>
                    <a:lnTo>
                      <a:pt x="99774" y="114538"/>
                    </a:lnTo>
                    <a:cubicBezTo>
                      <a:pt x="99774" y="114538"/>
                      <a:pt x="99774" y="125015"/>
                      <a:pt x="89296" y="125015"/>
                    </a:cubicBezTo>
                    <a:lnTo>
                      <a:pt x="52149" y="125015"/>
                    </a:lnTo>
                    <a:cubicBezTo>
                      <a:pt x="52149" y="125015"/>
                      <a:pt x="41671" y="125015"/>
                      <a:pt x="41671" y="114538"/>
                    </a:cubicBezTo>
                    <a:lnTo>
                      <a:pt x="41671" y="77390"/>
                    </a:lnTo>
                    <a:cubicBezTo>
                      <a:pt x="41671" y="77390"/>
                      <a:pt x="41671" y="66913"/>
                      <a:pt x="52149" y="66913"/>
                    </a:cubicBezTo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1" name="Rounded Rectangle 31">
                <a:extLst>
                  <a:ext uri="{FF2B5EF4-FFF2-40B4-BE49-F238E27FC236}">
                    <a16:creationId xmlns:a16="http://schemas.microsoft.com/office/drawing/2014/main" id="{41A6FECD-BF9F-497B-A96F-E8672332AD7C}"/>
                  </a:ext>
                </a:extLst>
              </p:cNvPr>
              <p:cNvSpPr/>
              <p:nvPr/>
            </p:nvSpPr>
            <p:spPr>
              <a:xfrm>
                <a:off x="4587497" y="2710656"/>
                <a:ext cx="280142" cy="273843"/>
              </a:xfrm>
              <a:custGeom>
                <a:avLst/>
                <a:gdLst/>
                <a:ahLst/>
                <a:cxnLst/>
                <a:rect l="0" t="0" r="0" b="0"/>
                <a:pathLst>
                  <a:path w="280142" h="273843">
                    <a:moveTo>
                      <a:pt x="53578" y="273843"/>
                    </a:moveTo>
                    <a:cubicBezTo>
                      <a:pt x="23987" y="273843"/>
                      <a:pt x="0" y="249855"/>
                      <a:pt x="0" y="220265"/>
                    </a:cubicBezTo>
                    <a:lnTo>
                      <a:pt x="0" y="53578"/>
                    </a:lnTo>
                    <a:cubicBezTo>
                      <a:pt x="0" y="23987"/>
                      <a:pt x="23987" y="0"/>
                      <a:pt x="53578" y="0"/>
                    </a:cubicBezTo>
                    <a:lnTo>
                      <a:pt x="226564" y="0"/>
                    </a:lnTo>
                    <a:cubicBezTo>
                      <a:pt x="256154" y="0"/>
                      <a:pt x="280142" y="23987"/>
                      <a:pt x="280142" y="53578"/>
                    </a:cubicBezTo>
                    <a:lnTo>
                      <a:pt x="280142" y="220265"/>
                    </a:lnTo>
                    <a:cubicBezTo>
                      <a:pt x="280142" y="249855"/>
                      <a:pt x="256154" y="273843"/>
                      <a:pt x="226564" y="273843"/>
                    </a:cubicBezTo>
                    <a:close/>
                    <a:moveTo>
                      <a:pt x="140077" y="157591"/>
                    </a:moveTo>
                    <a:cubicBezTo>
                      <a:pt x="151492" y="157591"/>
                      <a:pt x="160746" y="148337"/>
                      <a:pt x="160746" y="136921"/>
                    </a:cubicBezTo>
                    <a:cubicBezTo>
                      <a:pt x="160746" y="125506"/>
                      <a:pt x="151492" y="116252"/>
                      <a:pt x="140077" y="116252"/>
                    </a:cubicBezTo>
                    <a:cubicBezTo>
                      <a:pt x="128661" y="116252"/>
                      <a:pt x="119407" y="125506"/>
                      <a:pt x="119407" y="136921"/>
                    </a:cubicBezTo>
                    <a:cubicBezTo>
                      <a:pt x="119407" y="148337"/>
                      <a:pt x="128661" y="157591"/>
                      <a:pt x="140077" y="157591"/>
                    </a:cubicBezTo>
                    <a:close/>
                    <a:moveTo>
                      <a:pt x="78045" y="96333"/>
                    </a:moveTo>
                    <a:cubicBezTo>
                      <a:pt x="89460" y="96333"/>
                      <a:pt x="98714" y="87079"/>
                      <a:pt x="98714" y="75664"/>
                    </a:cubicBezTo>
                    <a:cubicBezTo>
                      <a:pt x="98714" y="64248"/>
                      <a:pt x="89460" y="54994"/>
                      <a:pt x="78045" y="54994"/>
                    </a:cubicBezTo>
                    <a:cubicBezTo>
                      <a:pt x="66630" y="54994"/>
                      <a:pt x="57376" y="64248"/>
                      <a:pt x="57376" y="75664"/>
                    </a:cubicBezTo>
                    <a:cubicBezTo>
                      <a:pt x="57376" y="87079"/>
                      <a:pt x="66630" y="96333"/>
                      <a:pt x="78045" y="96333"/>
                    </a:cubicBezTo>
                    <a:close/>
                    <a:moveTo>
                      <a:pt x="202108" y="218848"/>
                    </a:moveTo>
                    <a:cubicBezTo>
                      <a:pt x="213523" y="218848"/>
                      <a:pt x="222777" y="209594"/>
                      <a:pt x="222777" y="198179"/>
                    </a:cubicBezTo>
                    <a:cubicBezTo>
                      <a:pt x="222777" y="186764"/>
                      <a:pt x="213523" y="177510"/>
                      <a:pt x="202108" y="177510"/>
                    </a:cubicBezTo>
                    <a:cubicBezTo>
                      <a:pt x="190693" y="177510"/>
                      <a:pt x="181439" y="186764"/>
                      <a:pt x="181439" y="198179"/>
                    </a:cubicBezTo>
                    <a:cubicBezTo>
                      <a:pt x="181439" y="209594"/>
                      <a:pt x="190693" y="218848"/>
                      <a:pt x="202108" y="218848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2" name="Rounded Rectangle 32">
                <a:extLst>
                  <a:ext uri="{FF2B5EF4-FFF2-40B4-BE49-F238E27FC236}">
                    <a16:creationId xmlns:a16="http://schemas.microsoft.com/office/drawing/2014/main" id="{CBD143D4-97CF-4D23-90CB-7100C3A2C012}"/>
                  </a:ext>
                </a:extLst>
              </p:cNvPr>
              <p:cNvSpPr/>
              <p:nvPr/>
            </p:nvSpPr>
            <p:spPr>
              <a:xfrm>
                <a:off x="6141084" y="2704702"/>
                <a:ext cx="291465" cy="291787"/>
              </a:xfrm>
              <a:custGeom>
                <a:avLst/>
                <a:gdLst/>
                <a:ahLst/>
                <a:cxnLst/>
                <a:rect l="0" t="0" r="0" b="0"/>
                <a:pathLst>
                  <a:path w="291465" h="291787">
                    <a:moveTo>
                      <a:pt x="130730" y="165973"/>
                    </a:moveTo>
                    <a:cubicBezTo>
                      <a:pt x="130715" y="166676"/>
                      <a:pt x="130971" y="167358"/>
                      <a:pt x="131445" y="167878"/>
                    </a:cubicBezTo>
                    <a:cubicBezTo>
                      <a:pt x="142511" y="180818"/>
                      <a:pt x="148591" y="197285"/>
                      <a:pt x="148590" y="214312"/>
                    </a:cubicBezTo>
                    <a:cubicBezTo>
                      <a:pt x="148587" y="245956"/>
                      <a:pt x="127767" y="273828"/>
                      <a:pt x="97424" y="282808"/>
                    </a:cubicBezTo>
                    <a:cubicBezTo>
                      <a:pt x="67080" y="291787"/>
                      <a:pt x="34445" y="279734"/>
                      <a:pt x="17222" y="253188"/>
                    </a:cubicBezTo>
                    <a:cubicBezTo>
                      <a:pt x="0" y="226641"/>
                      <a:pt x="2293" y="191927"/>
                      <a:pt x="22860" y="167878"/>
                    </a:cubicBezTo>
                    <a:cubicBezTo>
                      <a:pt x="23334" y="167358"/>
                      <a:pt x="23589" y="166676"/>
                      <a:pt x="23574" y="165973"/>
                    </a:cubicBezTo>
                    <a:lnTo>
                      <a:pt x="23574" y="53578"/>
                    </a:lnTo>
                    <a:cubicBezTo>
                      <a:pt x="23574" y="23987"/>
                      <a:pt x="47562" y="0"/>
                      <a:pt x="77152" y="0"/>
                    </a:cubicBezTo>
                    <a:cubicBezTo>
                      <a:pt x="106743" y="0"/>
                      <a:pt x="130730" y="23987"/>
                      <a:pt x="130730" y="53578"/>
                    </a:cubicBezTo>
                    <a:close/>
                    <a:moveTo>
                      <a:pt x="121287" y="232309"/>
                    </a:moveTo>
                    <a:cubicBezTo>
                      <a:pt x="128606" y="214378"/>
                      <a:pt x="124337" y="193800"/>
                      <a:pt x="110490" y="180260"/>
                    </a:cubicBezTo>
                    <a:cubicBezTo>
                      <a:pt x="108217" y="178033"/>
                      <a:pt x="106931" y="174989"/>
                      <a:pt x="106918" y="171807"/>
                    </a:cubicBezTo>
                    <a:lnTo>
                      <a:pt x="106918" y="53578"/>
                    </a:lnTo>
                    <a:cubicBezTo>
                      <a:pt x="106918" y="37139"/>
                      <a:pt x="93591" y="23812"/>
                      <a:pt x="77152" y="23812"/>
                    </a:cubicBezTo>
                    <a:cubicBezTo>
                      <a:pt x="60713" y="23812"/>
                      <a:pt x="47386" y="37139"/>
                      <a:pt x="47386" y="53578"/>
                    </a:cubicBezTo>
                    <a:lnTo>
                      <a:pt x="47386" y="171807"/>
                    </a:lnTo>
                    <a:cubicBezTo>
                      <a:pt x="47373" y="174989"/>
                      <a:pt x="46087" y="178033"/>
                      <a:pt x="43815" y="180260"/>
                    </a:cubicBezTo>
                    <a:cubicBezTo>
                      <a:pt x="29967" y="193800"/>
                      <a:pt x="25698" y="214378"/>
                      <a:pt x="33017" y="232309"/>
                    </a:cubicBezTo>
                    <a:cubicBezTo>
                      <a:pt x="40336" y="250241"/>
                      <a:pt x="57785" y="261954"/>
                      <a:pt x="77152" y="261937"/>
                    </a:cubicBezTo>
                    <a:cubicBezTo>
                      <a:pt x="96520" y="261954"/>
                      <a:pt x="113968" y="250241"/>
                      <a:pt x="121287" y="232309"/>
                    </a:cubicBezTo>
                    <a:close/>
                    <a:moveTo>
                      <a:pt x="99942" y="221261"/>
                    </a:moveTo>
                    <a:cubicBezTo>
                      <a:pt x="96899" y="231302"/>
                      <a:pt x="87644" y="238169"/>
                      <a:pt x="77152" y="238169"/>
                    </a:cubicBezTo>
                    <a:cubicBezTo>
                      <a:pt x="66660" y="238169"/>
                      <a:pt x="57405" y="231302"/>
                      <a:pt x="54363" y="221261"/>
                    </a:cubicBezTo>
                    <a:cubicBezTo>
                      <a:pt x="51320" y="211220"/>
                      <a:pt x="55209" y="200371"/>
                      <a:pt x="63936" y="194548"/>
                    </a:cubicBezTo>
                    <a:cubicBezTo>
                      <a:pt x="64749" y="193973"/>
                      <a:pt x="65237" y="193043"/>
                      <a:pt x="65246" y="192047"/>
                    </a:cubicBezTo>
                    <a:lnTo>
                      <a:pt x="65246" y="83343"/>
                    </a:lnTo>
                    <a:cubicBezTo>
                      <a:pt x="65246" y="76768"/>
                      <a:pt x="70576" y="71437"/>
                      <a:pt x="77152" y="71437"/>
                    </a:cubicBezTo>
                    <a:cubicBezTo>
                      <a:pt x="83728" y="71437"/>
                      <a:pt x="89058" y="76768"/>
                      <a:pt x="89058" y="83343"/>
                    </a:cubicBezTo>
                    <a:lnTo>
                      <a:pt x="89058" y="192047"/>
                    </a:lnTo>
                    <a:cubicBezTo>
                      <a:pt x="89067" y="193043"/>
                      <a:pt x="89555" y="193973"/>
                      <a:pt x="90368" y="194548"/>
                    </a:cubicBezTo>
                    <a:cubicBezTo>
                      <a:pt x="99096" y="200371"/>
                      <a:pt x="102984" y="211220"/>
                      <a:pt x="99942" y="221261"/>
                    </a:cubicBezTo>
                    <a:close/>
                    <a:moveTo>
                      <a:pt x="291465" y="83343"/>
                    </a:moveTo>
                    <a:cubicBezTo>
                      <a:pt x="291465" y="89919"/>
                      <a:pt x="286134" y="95250"/>
                      <a:pt x="279558" y="95250"/>
                    </a:cubicBezTo>
                    <a:lnTo>
                      <a:pt x="196215" y="95250"/>
                    </a:lnTo>
                    <a:cubicBezTo>
                      <a:pt x="189639" y="95250"/>
                      <a:pt x="184308" y="89919"/>
                      <a:pt x="184308" y="83343"/>
                    </a:cubicBezTo>
                    <a:cubicBezTo>
                      <a:pt x="184308" y="76768"/>
                      <a:pt x="189639" y="71437"/>
                      <a:pt x="196215" y="71437"/>
                    </a:cubicBezTo>
                    <a:lnTo>
                      <a:pt x="279558" y="71437"/>
                    </a:lnTo>
                    <a:cubicBezTo>
                      <a:pt x="286134" y="71437"/>
                      <a:pt x="291465" y="76768"/>
                      <a:pt x="291465" y="83343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3" name="Rounded Rectangle 33">
                <a:extLst>
                  <a:ext uri="{FF2B5EF4-FFF2-40B4-BE49-F238E27FC236}">
                    <a16:creationId xmlns:a16="http://schemas.microsoft.com/office/drawing/2014/main" id="{A25032D2-5993-4CAE-A955-1709220E75AC}"/>
                  </a:ext>
                </a:extLst>
              </p:cNvPr>
              <p:cNvSpPr/>
              <p:nvPr/>
            </p:nvSpPr>
            <p:spPr>
              <a:xfrm>
                <a:off x="3975397" y="559319"/>
                <a:ext cx="284559" cy="283547"/>
              </a:xfrm>
              <a:custGeom>
                <a:avLst/>
                <a:gdLst/>
                <a:ahLst/>
                <a:cxnLst/>
                <a:rect l="0" t="0" r="0" b="0"/>
                <a:pathLst>
                  <a:path w="284559" h="283547">
                    <a:moveTo>
                      <a:pt x="34873" y="928"/>
                    </a:moveTo>
                    <a:cubicBezTo>
                      <a:pt x="41449" y="928"/>
                      <a:pt x="46779" y="6259"/>
                      <a:pt x="46779" y="12834"/>
                    </a:cubicBezTo>
                    <a:lnTo>
                      <a:pt x="46779" y="27967"/>
                    </a:lnTo>
                    <a:lnTo>
                      <a:pt x="46779" y="61448"/>
                    </a:lnTo>
                    <a:lnTo>
                      <a:pt x="55042" y="61448"/>
                    </a:lnTo>
                    <a:cubicBezTo>
                      <a:pt x="61618" y="61448"/>
                      <a:pt x="66948" y="66778"/>
                      <a:pt x="66948" y="73354"/>
                    </a:cubicBezTo>
                    <a:cubicBezTo>
                      <a:pt x="66948" y="79929"/>
                      <a:pt x="61618" y="85260"/>
                      <a:pt x="55042" y="85260"/>
                    </a:cubicBezTo>
                    <a:lnTo>
                      <a:pt x="34921" y="85260"/>
                    </a:lnTo>
                    <a:lnTo>
                      <a:pt x="34873" y="85260"/>
                    </a:lnTo>
                    <a:lnTo>
                      <a:pt x="34825" y="85260"/>
                    </a:lnTo>
                    <a:lnTo>
                      <a:pt x="14704" y="85260"/>
                    </a:lnTo>
                    <a:cubicBezTo>
                      <a:pt x="8128" y="85260"/>
                      <a:pt x="2797" y="79929"/>
                      <a:pt x="2797" y="73354"/>
                    </a:cubicBezTo>
                    <a:cubicBezTo>
                      <a:pt x="2797" y="66778"/>
                      <a:pt x="8128" y="61448"/>
                      <a:pt x="14704" y="61448"/>
                    </a:cubicBezTo>
                    <a:lnTo>
                      <a:pt x="22967" y="61448"/>
                    </a:lnTo>
                    <a:lnTo>
                      <a:pt x="22967" y="39873"/>
                    </a:lnTo>
                    <a:lnTo>
                      <a:pt x="14692" y="39873"/>
                    </a:lnTo>
                    <a:cubicBezTo>
                      <a:pt x="8116" y="39873"/>
                      <a:pt x="2786" y="34543"/>
                      <a:pt x="2786" y="27967"/>
                    </a:cubicBezTo>
                    <a:cubicBezTo>
                      <a:pt x="2786" y="21392"/>
                      <a:pt x="8116" y="16061"/>
                      <a:pt x="14692" y="16061"/>
                    </a:cubicBezTo>
                    <a:lnTo>
                      <a:pt x="22967" y="16061"/>
                    </a:lnTo>
                    <a:lnTo>
                      <a:pt x="22967" y="12834"/>
                    </a:lnTo>
                    <a:cubicBezTo>
                      <a:pt x="22967" y="6259"/>
                      <a:pt x="28297" y="928"/>
                      <a:pt x="34873" y="928"/>
                    </a:cubicBezTo>
                    <a:close/>
                    <a:moveTo>
                      <a:pt x="105775" y="106417"/>
                    </a:moveTo>
                    <a:cubicBezTo>
                      <a:pt x="112350" y="106417"/>
                      <a:pt x="117681" y="111748"/>
                      <a:pt x="117681" y="118324"/>
                    </a:cubicBezTo>
                    <a:lnTo>
                      <a:pt x="117681" y="166961"/>
                    </a:lnTo>
                    <a:lnTo>
                      <a:pt x="125956" y="166961"/>
                    </a:lnTo>
                    <a:cubicBezTo>
                      <a:pt x="132531" y="166961"/>
                      <a:pt x="137862" y="172291"/>
                      <a:pt x="137862" y="178867"/>
                    </a:cubicBezTo>
                    <a:cubicBezTo>
                      <a:pt x="137862" y="185443"/>
                      <a:pt x="132531" y="190773"/>
                      <a:pt x="125956" y="190773"/>
                    </a:cubicBezTo>
                    <a:lnTo>
                      <a:pt x="105810" y="190773"/>
                    </a:lnTo>
                    <a:lnTo>
                      <a:pt x="105775" y="190773"/>
                    </a:lnTo>
                    <a:lnTo>
                      <a:pt x="105751" y="190773"/>
                    </a:lnTo>
                    <a:lnTo>
                      <a:pt x="85605" y="190773"/>
                    </a:lnTo>
                    <a:cubicBezTo>
                      <a:pt x="79030" y="190773"/>
                      <a:pt x="73699" y="185443"/>
                      <a:pt x="73699" y="178867"/>
                    </a:cubicBezTo>
                    <a:cubicBezTo>
                      <a:pt x="73699" y="172291"/>
                      <a:pt x="79030" y="166961"/>
                      <a:pt x="85605" y="166961"/>
                    </a:cubicBezTo>
                    <a:lnTo>
                      <a:pt x="93868" y="166961"/>
                    </a:lnTo>
                    <a:lnTo>
                      <a:pt x="93868" y="145375"/>
                    </a:lnTo>
                    <a:lnTo>
                      <a:pt x="85605" y="145375"/>
                    </a:lnTo>
                    <a:cubicBezTo>
                      <a:pt x="79030" y="145375"/>
                      <a:pt x="73699" y="140044"/>
                      <a:pt x="73699" y="133468"/>
                    </a:cubicBezTo>
                    <a:cubicBezTo>
                      <a:pt x="73699" y="126893"/>
                      <a:pt x="79030" y="121562"/>
                      <a:pt x="85605" y="121562"/>
                    </a:cubicBezTo>
                    <a:lnTo>
                      <a:pt x="93868" y="121562"/>
                    </a:lnTo>
                    <a:lnTo>
                      <a:pt x="93868" y="118336"/>
                    </a:lnTo>
                    <a:lnTo>
                      <a:pt x="93868" y="118252"/>
                    </a:lnTo>
                    <a:cubicBezTo>
                      <a:pt x="93914" y="111709"/>
                      <a:pt x="99231" y="106429"/>
                      <a:pt x="105775" y="106429"/>
                    </a:cubicBezTo>
                    <a:close/>
                    <a:moveTo>
                      <a:pt x="190702" y="118336"/>
                    </a:moveTo>
                    <a:lnTo>
                      <a:pt x="190702" y="166961"/>
                    </a:lnTo>
                    <a:lnTo>
                      <a:pt x="198965" y="166961"/>
                    </a:lnTo>
                    <a:cubicBezTo>
                      <a:pt x="205540" y="166961"/>
                      <a:pt x="210871" y="172291"/>
                      <a:pt x="210871" y="178867"/>
                    </a:cubicBezTo>
                    <a:cubicBezTo>
                      <a:pt x="210871" y="185443"/>
                      <a:pt x="205541" y="190773"/>
                      <a:pt x="198965" y="190773"/>
                    </a:cubicBezTo>
                    <a:lnTo>
                      <a:pt x="178819" y="190773"/>
                    </a:lnTo>
                    <a:lnTo>
                      <a:pt x="178796" y="190773"/>
                    </a:lnTo>
                    <a:lnTo>
                      <a:pt x="178772" y="190773"/>
                    </a:lnTo>
                    <a:lnTo>
                      <a:pt x="158615" y="190773"/>
                    </a:lnTo>
                    <a:cubicBezTo>
                      <a:pt x="152039" y="190773"/>
                      <a:pt x="146708" y="185443"/>
                      <a:pt x="146708" y="178867"/>
                    </a:cubicBezTo>
                    <a:cubicBezTo>
                      <a:pt x="146708" y="172291"/>
                      <a:pt x="152039" y="166961"/>
                      <a:pt x="158615" y="166961"/>
                    </a:cubicBezTo>
                    <a:lnTo>
                      <a:pt x="166889" y="166961"/>
                    </a:lnTo>
                    <a:lnTo>
                      <a:pt x="166889" y="145363"/>
                    </a:lnTo>
                    <a:lnTo>
                      <a:pt x="158615" y="145363"/>
                    </a:lnTo>
                    <a:cubicBezTo>
                      <a:pt x="152039" y="145363"/>
                      <a:pt x="146708" y="140032"/>
                      <a:pt x="146708" y="133457"/>
                    </a:cubicBezTo>
                    <a:cubicBezTo>
                      <a:pt x="146708" y="126881"/>
                      <a:pt x="152039" y="121550"/>
                      <a:pt x="158615" y="121550"/>
                    </a:cubicBezTo>
                    <a:lnTo>
                      <a:pt x="166889" y="121550"/>
                    </a:lnTo>
                    <a:lnTo>
                      <a:pt x="166889" y="118336"/>
                    </a:lnTo>
                    <a:lnTo>
                      <a:pt x="166889" y="118252"/>
                    </a:lnTo>
                    <a:cubicBezTo>
                      <a:pt x="166909" y="111677"/>
                      <a:pt x="172256" y="106362"/>
                      <a:pt x="178831" y="106382"/>
                    </a:cubicBezTo>
                    <a:cubicBezTo>
                      <a:pt x="185407" y="106401"/>
                      <a:pt x="190722" y="111748"/>
                      <a:pt x="190702" y="118324"/>
                    </a:cubicBezTo>
                    <a:close/>
                    <a:moveTo>
                      <a:pt x="258484" y="4429"/>
                    </a:moveTo>
                    <a:cubicBezTo>
                      <a:pt x="260721" y="6659"/>
                      <a:pt x="261976" y="9688"/>
                      <a:pt x="261973" y="12846"/>
                    </a:cubicBezTo>
                    <a:lnTo>
                      <a:pt x="261973" y="61459"/>
                    </a:lnTo>
                    <a:lnTo>
                      <a:pt x="270248" y="61459"/>
                    </a:lnTo>
                    <a:cubicBezTo>
                      <a:pt x="276823" y="61459"/>
                      <a:pt x="282154" y="66790"/>
                      <a:pt x="282154" y="73366"/>
                    </a:cubicBezTo>
                    <a:cubicBezTo>
                      <a:pt x="282154" y="79941"/>
                      <a:pt x="276823" y="85272"/>
                      <a:pt x="270248" y="85272"/>
                    </a:cubicBezTo>
                    <a:lnTo>
                      <a:pt x="250090" y="85272"/>
                    </a:lnTo>
                    <a:lnTo>
                      <a:pt x="250055" y="85272"/>
                    </a:lnTo>
                    <a:lnTo>
                      <a:pt x="250019" y="85272"/>
                    </a:lnTo>
                    <a:lnTo>
                      <a:pt x="229873" y="85272"/>
                    </a:lnTo>
                    <a:cubicBezTo>
                      <a:pt x="223298" y="85272"/>
                      <a:pt x="217967" y="79941"/>
                      <a:pt x="217967" y="73366"/>
                    </a:cubicBezTo>
                    <a:cubicBezTo>
                      <a:pt x="217967" y="66790"/>
                      <a:pt x="223298" y="61459"/>
                      <a:pt x="229873" y="61459"/>
                    </a:cubicBezTo>
                    <a:lnTo>
                      <a:pt x="238148" y="61459"/>
                    </a:lnTo>
                    <a:lnTo>
                      <a:pt x="238148" y="39873"/>
                    </a:lnTo>
                    <a:lnTo>
                      <a:pt x="229873" y="39873"/>
                    </a:lnTo>
                    <a:cubicBezTo>
                      <a:pt x="223298" y="39873"/>
                      <a:pt x="217967" y="34543"/>
                      <a:pt x="217967" y="27967"/>
                    </a:cubicBezTo>
                    <a:cubicBezTo>
                      <a:pt x="217967" y="21392"/>
                      <a:pt x="223298" y="16061"/>
                      <a:pt x="229873" y="16061"/>
                    </a:cubicBezTo>
                    <a:lnTo>
                      <a:pt x="238148" y="16061"/>
                    </a:lnTo>
                    <a:lnTo>
                      <a:pt x="238148" y="12834"/>
                    </a:lnTo>
                    <a:lnTo>
                      <a:pt x="238148" y="12751"/>
                    </a:lnTo>
                    <a:cubicBezTo>
                      <a:pt x="238183" y="7951"/>
                      <a:pt x="241096" y="3642"/>
                      <a:pt x="245537" y="1821"/>
                    </a:cubicBezTo>
                    <a:cubicBezTo>
                      <a:pt x="249978" y="0"/>
                      <a:pt x="255078" y="1023"/>
                      <a:pt x="258472" y="4417"/>
                    </a:cubicBezTo>
                    <a:close/>
                    <a:moveTo>
                      <a:pt x="84712" y="928"/>
                    </a:moveTo>
                    <a:lnTo>
                      <a:pt x="125087" y="928"/>
                    </a:lnTo>
                    <a:cubicBezTo>
                      <a:pt x="131662" y="928"/>
                      <a:pt x="136993" y="6259"/>
                      <a:pt x="136993" y="12834"/>
                    </a:cubicBezTo>
                    <a:lnTo>
                      <a:pt x="136993" y="73354"/>
                    </a:lnTo>
                    <a:cubicBezTo>
                      <a:pt x="136993" y="79929"/>
                      <a:pt x="131662" y="85260"/>
                      <a:pt x="125087" y="85260"/>
                    </a:cubicBezTo>
                    <a:lnTo>
                      <a:pt x="84724" y="85260"/>
                    </a:lnTo>
                    <a:cubicBezTo>
                      <a:pt x="78149" y="85260"/>
                      <a:pt x="72818" y="79929"/>
                      <a:pt x="72818" y="73354"/>
                    </a:cubicBezTo>
                    <a:lnTo>
                      <a:pt x="72818" y="12834"/>
                    </a:lnTo>
                    <a:cubicBezTo>
                      <a:pt x="72818" y="6259"/>
                      <a:pt x="78149" y="928"/>
                      <a:pt x="84724" y="928"/>
                    </a:cubicBezTo>
                    <a:close/>
                    <a:moveTo>
                      <a:pt x="96619" y="61448"/>
                    </a:moveTo>
                    <a:lnTo>
                      <a:pt x="113180" y="61448"/>
                    </a:lnTo>
                    <a:lnTo>
                      <a:pt x="113180" y="24741"/>
                    </a:lnTo>
                    <a:lnTo>
                      <a:pt x="96631" y="24741"/>
                    </a:lnTo>
                    <a:lnTo>
                      <a:pt x="96631" y="61448"/>
                    </a:lnTo>
                    <a:close/>
                    <a:moveTo>
                      <a:pt x="6274" y="109906"/>
                    </a:moveTo>
                    <a:cubicBezTo>
                      <a:pt x="8508" y="107677"/>
                      <a:pt x="11536" y="106427"/>
                      <a:pt x="14692" y="106429"/>
                    </a:cubicBezTo>
                    <a:lnTo>
                      <a:pt x="55054" y="106429"/>
                    </a:lnTo>
                    <a:cubicBezTo>
                      <a:pt x="61630" y="106429"/>
                      <a:pt x="66960" y="111760"/>
                      <a:pt x="66960" y="118336"/>
                    </a:cubicBezTo>
                    <a:lnTo>
                      <a:pt x="66960" y="178867"/>
                    </a:lnTo>
                    <a:cubicBezTo>
                      <a:pt x="66960" y="185443"/>
                      <a:pt x="61630" y="190773"/>
                      <a:pt x="55054" y="190773"/>
                    </a:cubicBezTo>
                    <a:lnTo>
                      <a:pt x="14692" y="190773"/>
                    </a:lnTo>
                    <a:cubicBezTo>
                      <a:pt x="8116" y="190773"/>
                      <a:pt x="2786" y="185443"/>
                      <a:pt x="2786" y="178867"/>
                    </a:cubicBezTo>
                    <a:lnTo>
                      <a:pt x="2786" y="118336"/>
                    </a:lnTo>
                    <a:cubicBezTo>
                      <a:pt x="2786" y="115178"/>
                      <a:pt x="4041" y="112150"/>
                      <a:pt x="6274" y="109918"/>
                    </a:cubicBezTo>
                    <a:close/>
                    <a:moveTo>
                      <a:pt x="26598" y="130242"/>
                    </a:moveTo>
                    <a:lnTo>
                      <a:pt x="26598" y="166961"/>
                    </a:lnTo>
                    <a:lnTo>
                      <a:pt x="43148" y="166961"/>
                    </a:lnTo>
                    <a:lnTo>
                      <a:pt x="43148" y="130242"/>
                    </a:lnTo>
                    <a:close/>
                    <a:moveTo>
                      <a:pt x="270248" y="106429"/>
                    </a:moveTo>
                    <a:cubicBezTo>
                      <a:pt x="276823" y="106429"/>
                      <a:pt x="282154" y="111760"/>
                      <a:pt x="282154" y="118336"/>
                    </a:cubicBezTo>
                    <a:lnTo>
                      <a:pt x="282154" y="178867"/>
                    </a:lnTo>
                    <a:cubicBezTo>
                      <a:pt x="282154" y="185443"/>
                      <a:pt x="276823" y="190773"/>
                      <a:pt x="270248" y="190773"/>
                    </a:cubicBezTo>
                    <a:lnTo>
                      <a:pt x="229885" y="190773"/>
                    </a:lnTo>
                    <a:cubicBezTo>
                      <a:pt x="223310" y="190773"/>
                      <a:pt x="217979" y="185443"/>
                      <a:pt x="217979" y="178867"/>
                    </a:cubicBezTo>
                    <a:lnTo>
                      <a:pt x="217979" y="118336"/>
                    </a:lnTo>
                    <a:cubicBezTo>
                      <a:pt x="217979" y="111760"/>
                      <a:pt x="223310" y="106429"/>
                      <a:pt x="229885" y="106429"/>
                    </a:cubicBezTo>
                    <a:close/>
                    <a:moveTo>
                      <a:pt x="258341" y="166961"/>
                    </a:moveTo>
                    <a:lnTo>
                      <a:pt x="258341" y="130242"/>
                    </a:lnTo>
                    <a:lnTo>
                      <a:pt x="241792" y="130242"/>
                    </a:lnTo>
                    <a:lnTo>
                      <a:pt x="241792" y="166961"/>
                    </a:lnTo>
                    <a:close/>
                    <a:moveTo>
                      <a:pt x="148447" y="4417"/>
                    </a:moveTo>
                    <a:cubicBezTo>
                      <a:pt x="150679" y="2184"/>
                      <a:pt x="153707" y="929"/>
                      <a:pt x="156864" y="928"/>
                    </a:cubicBezTo>
                    <a:lnTo>
                      <a:pt x="197227" y="928"/>
                    </a:lnTo>
                    <a:cubicBezTo>
                      <a:pt x="203802" y="928"/>
                      <a:pt x="209133" y="6259"/>
                      <a:pt x="209133" y="12834"/>
                    </a:cubicBezTo>
                    <a:lnTo>
                      <a:pt x="209133" y="73354"/>
                    </a:lnTo>
                    <a:cubicBezTo>
                      <a:pt x="209133" y="79929"/>
                      <a:pt x="203802" y="85260"/>
                      <a:pt x="197227" y="85260"/>
                    </a:cubicBezTo>
                    <a:lnTo>
                      <a:pt x="156864" y="85260"/>
                    </a:lnTo>
                    <a:cubicBezTo>
                      <a:pt x="150289" y="85260"/>
                      <a:pt x="144958" y="79929"/>
                      <a:pt x="144958" y="73354"/>
                    </a:cubicBezTo>
                    <a:lnTo>
                      <a:pt x="144958" y="12834"/>
                    </a:lnTo>
                    <a:cubicBezTo>
                      <a:pt x="144959" y="9677"/>
                      <a:pt x="146214" y="6649"/>
                      <a:pt x="148447" y="4417"/>
                    </a:cubicBezTo>
                    <a:close/>
                    <a:moveTo>
                      <a:pt x="168771" y="24741"/>
                    </a:moveTo>
                    <a:lnTo>
                      <a:pt x="168771" y="61448"/>
                    </a:lnTo>
                    <a:lnTo>
                      <a:pt x="185320" y="61448"/>
                    </a:lnTo>
                    <a:lnTo>
                      <a:pt x="185320" y="24741"/>
                    </a:lnTo>
                    <a:close/>
                    <a:moveTo>
                      <a:pt x="60245" y="208394"/>
                    </a:moveTo>
                    <a:cubicBezTo>
                      <a:pt x="61831" y="208392"/>
                      <a:pt x="63352" y="209022"/>
                      <a:pt x="64472" y="210145"/>
                    </a:cubicBezTo>
                    <a:cubicBezTo>
                      <a:pt x="80819" y="226575"/>
                      <a:pt x="96893" y="226575"/>
                      <a:pt x="101179" y="226575"/>
                    </a:cubicBezTo>
                    <a:lnTo>
                      <a:pt x="101357" y="226575"/>
                    </a:lnTo>
                    <a:cubicBezTo>
                      <a:pt x="105644" y="226575"/>
                      <a:pt x="121717" y="226575"/>
                      <a:pt x="138064" y="210145"/>
                    </a:cubicBezTo>
                    <a:cubicBezTo>
                      <a:pt x="139182" y="209021"/>
                      <a:pt x="140701" y="208390"/>
                      <a:pt x="142285" y="208390"/>
                    </a:cubicBezTo>
                    <a:cubicBezTo>
                      <a:pt x="143870" y="208390"/>
                      <a:pt x="145389" y="209021"/>
                      <a:pt x="146506" y="210145"/>
                    </a:cubicBezTo>
                    <a:cubicBezTo>
                      <a:pt x="162853" y="226575"/>
                      <a:pt x="178927" y="226575"/>
                      <a:pt x="183213" y="226575"/>
                    </a:cubicBezTo>
                    <a:lnTo>
                      <a:pt x="183391" y="226575"/>
                    </a:lnTo>
                    <a:cubicBezTo>
                      <a:pt x="187678" y="226575"/>
                      <a:pt x="203751" y="226575"/>
                      <a:pt x="220098" y="210145"/>
                    </a:cubicBezTo>
                    <a:cubicBezTo>
                      <a:pt x="221216" y="209021"/>
                      <a:pt x="222735" y="208390"/>
                      <a:pt x="224319" y="208390"/>
                    </a:cubicBezTo>
                    <a:cubicBezTo>
                      <a:pt x="225904" y="208390"/>
                      <a:pt x="227423" y="209021"/>
                      <a:pt x="228540" y="210145"/>
                    </a:cubicBezTo>
                    <a:cubicBezTo>
                      <a:pt x="244780" y="226456"/>
                      <a:pt x="260604" y="226575"/>
                      <a:pt x="278606" y="226575"/>
                    </a:cubicBezTo>
                    <a:cubicBezTo>
                      <a:pt x="281894" y="226575"/>
                      <a:pt x="284559" y="229241"/>
                      <a:pt x="284559" y="232528"/>
                    </a:cubicBezTo>
                    <a:lnTo>
                      <a:pt x="284559" y="249721"/>
                    </a:lnTo>
                    <a:cubicBezTo>
                      <a:pt x="276546" y="249673"/>
                      <a:pt x="267271" y="249364"/>
                      <a:pt x="258091" y="247733"/>
                    </a:cubicBezTo>
                    <a:cubicBezTo>
                      <a:pt x="246840" y="245744"/>
                      <a:pt x="236743" y="241934"/>
                      <a:pt x="229600" y="235112"/>
                    </a:cubicBezTo>
                    <a:cubicBezTo>
                      <a:pt x="226147" y="231809"/>
                      <a:pt x="220705" y="231809"/>
                      <a:pt x="217253" y="235112"/>
                    </a:cubicBezTo>
                    <a:cubicBezTo>
                      <a:pt x="201941" y="249745"/>
                      <a:pt x="186975" y="249745"/>
                      <a:pt x="182963" y="249733"/>
                    </a:cubicBezTo>
                    <a:lnTo>
                      <a:pt x="182749" y="249733"/>
                    </a:lnTo>
                    <a:cubicBezTo>
                      <a:pt x="178724" y="249733"/>
                      <a:pt x="163770" y="249745"/>
                      <a:pt x="148459" y="235112"/>
                    </a:cubicBezTo>
                    <a:cubicBezTo>
                      <a:pt x="145006" y="231809"/>
                      <a:pt x="139564" y="231809"/>
                      <a:pt x="136112" y="235112"/>
                    </a:cubicBezTo>
                    <a:cubicBezTo>
                      <a:pt x="120800" y="249745"/>
                      <a:pt x="105834" y="249745"/>
                      <a:pt x="101822" y="249733"/>
                    </a:cubicBezTo>
                    <a:lnTo>
                      <a:pt x="101607" y="249733"/>
                    </a:lnTo>
                    <a:cubicBezTo>
                      <a:pt x="97583" y="249733"/>
                      <a:pt x="82629" y="249745"/>
                      <a:pt x="67317" y="235112"/>
                    </a:cubicBezTo>
                    <a:cubicBezTo>
                      <a:pt x="63865" y="231809"/>
                      <a:pt x="58423" y="231809"/>
                      <a:pt x="54971" y="235112"/>
                    </a:cubicBezTo>
                    <a:cubicBezTo>
                      <a:pt x="47827" y="241934"/>
                      <a:pt x="37719" y="245744"/>
                      <a:pt x="26479" y="247733"/>
                    </a:cubicBezTo>
                    <a:cubicBezTo>
                      <a:pt x="17287" y="249364"/>
                      <a:pt x="8024" y="249673"/>
                      <a:pt x="11" y="249721"/>
                    </a:cubicBezTo>
                    <a:lnTo>
                      <a:pt x="11" y="232528"/>
                    </a:lnTo>
                    <a:cubicBezTo>
                      <a:pt x="11" y="229241"/>
                      <a:pt x="2677" y="226575"/>
                      <a:pt x="5965" y="226575"/>
                    </a:cubicBezTo>
                    <a:cubicBezTo>
                      <a:pt x="23967" y="226575"/>
                      <a:pt x="39778" y="226456"/>
                      <a:pt x="56030" y="210145"/>
                    </a:cubicBezTo>
                    <a:cubicBezTo>
                      <a:pt x="57147" y="209025"/>
                      <a:pt x="58663" y="208395"/>
                      <a:pt x="60245" y="208394"/>
                    </a:cubicBezTo>
                    <a:close/>
                    <a:moveTo>
                      <a:pt x="11" y="267592"/>
                    </a:moveTo>
                    <a:cubicBezTo>
                      <a:pt x="8358" y="267533"/>
                      <a:pt x="18930" y="267211"/>
                      <a:pt x="29587" y="265330"/>
                    </a:cubicBezTo>
                    <a:cubicBezTo>
                      <a:pt x="40088" y="263461"/>
                      <a:pt x="51351" y="259984"/>
                      <a:pt x="60971" y="253222"/>
                    </a:cubicBezTo>
                    <a:cubicBezTo>
                      <a:pt x="79248" y="267485"/>
                      <a:pt x="96595" y="267592"/>
                      <a:pt x="101715" y="267592"/>
                    </a:cubicBezTo>
                    <a:cubicBezTo>
                      <a:pt x="106822" y="267592"/>
                      <a:pt x="124063" y="267497"/>
                      <a:pt x="142279" y="253352"/>
                    </a:cubicBezTo>
                    <a:cubicBezTo>
                      <a:pt x="160496" y="267497"/>
                      <a:pt x="177736" y="267592"/>
                      <a:pt x="182856" y="267592"/>
                    </a:cubicBezTo>
                    <a:cubicBezTo>
                      <a:pt x="187975" y="267592"/>
                      <a:pt x="205323" y="267485"/>
                      <a:pt x="223599" y="253222"/>
                    </a:cubicBezTo>
                    <a:cubicBezTo>
                      <a:pt x="233219" y="259972"/>
                      <a:pt x="244471" y="263461"/>
                      <a:pt x="254972" y="265330"/>
                    </a:cubicBezTo>
                    <a:cubicBezTo>
                      <a:pt x="265628" y="267211"/>
                      <a:pt x="276201" y="267533"/>
                      <a:pt x="284559" y="267592"/>
                    </a:cubicBezTo>
                    <a:lnTo>
                      <a:pt x="284559" y="277594"/>
                    </a:lnTo>
                    <a:cubicBezTo>
                      <a:pt x="284559" y="280881"/>
                      <a:pt x="281894" y="283547"/>
                      <a:pt x="278606" y="283547"/>
                    </a:cubicBezTo>
                    <a:lnTo>
                      <a:pt x="5953" y="283547"/>
                    </a:lnTo>
                    <a:cubicBezTo>
                      <a:pt x="2665" y="283547"/>
                      <a:pt x="0" y="280881"/>
                      <a:pt x="0" y="277594"/>
                    </a:cubicBezTo>
                    <a:lnTo>
                      <a:pt x="0" y="267592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B31DB2-8878-465E-B56D-2F64463B24D4}"/>
                  </a:ext>
                </a:extLst>
              </p:cNvPr>
              <p:cNvSpPr txBox="1"/>
              <p:nvPr/>
            </p:nvSpPr>
            <p:spPr>
              <a:xfrm>
                <a:off x="5613400" y="1634727"/>
                <a:ext cx="1189176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 dirty="0">
                    <a:latin typeface="Shantell Sans"/>
                  </a:rPr>
                  <a:t>Numerical</a:t>
                </a:r>
                <a:r>
                  <a:rPr lang="en-IN" sz="1500" b="0" dirty="0">
                    <a:latin typeface="Shantell Sans"/>
                  </a:rPr>
                  <a:t> </a:t>
                </a:r>
                <a:r>
                  <a:rPr sz="1500" b="0" dirty="0">
                    <a:latin typeface="Shantell Sans"/>
                  </a:rPr>
                  <a:t>Data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6B626AB-D31D-43E6-B269-BF92309EC5DF}"/>
                  </a:ext>
                </a:extLst>
              </p:cNvPr>
              <p:cNvSpPr txBox="1"/>
              <p:nvPr/>
            </p:nvSpPr>
            <p:spPr>
              <a:xfrm>
                <a:off x="2374900" y="1634727"/>
                <a:ext cx="1253512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 dirty="0">
                    <a:latin typeface="Shantell Sans"/>
                  </a:rPr>
                  <a:t>Categorical</a:t>
                </a:r>
                <a:r>
                  <a:rPr lang="en-IN" sz="1500" b="0" dirty="0">
                    <a:latin typeface="Shantell Sans"/>
                  </a:rPr>
                  <a:t> </a:t>
                </a:r>
                <a:r>
                  <a:rPr sz="1500" b="0" dirty="0">
                    <a:latin typeface="Shantell Sans"/>
                  </a:rPr>
                  <a:t>Data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087E8F-AB41-4CFC-A55E-D9A7480CED6A}"/>
                  </a:ext>
                </a:extLst>
              </p:cNvPr>
              <p:cNvSpPr txBox="1"/>
              <p:nvPr/>
            </p:nvSpPr>
            <p:spPr>
              <a:xfrm>
                <a:off x="6508750" y="2761853"/>
                <a:ext cx="397571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lang="en-IN" sz="1500" b="0" dirty="0">
                    <a:latin typeface="Shantell Sans"/>
                  </a:rPr>
                  <a:t>Ratio</a:t>
                </a:r>
                <a:endParaRPr sz="1500" b="0" dirty="0">
                  <a:latin typeface="Shantell San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9824CA-FEC3-4340-85EB-A2BF0682698C}"/>
                  </a:ext>
                </a:extLst>
              </p:cNvPr>
              <p:cNvSpPr txBox="1"/>
              <p:nvPr/>
            </p:nvSpPr>
            <p:spPr>
              <a:xfrm>
                <a:off x="4337050" y="552479"/>
                <a:ext cx="429202" cy="284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b="0" dirty="0">
                    <a:latin typeface="Shantell Sans"/>
                  </a:rPr>
                  <a:t>Data</a:t>
                </a:r>
                <a:endParaRPr sz="1500" b="0" dirty="0">
                  <a:latin typeface="Shantell San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231F15-66F2-4D21-BA63-4F0213413F24}"/>
                  </a:ext>
                </a:extLst>
              </p:cNvPr>
              <p:cNvSpPr txBox="1"/>
              <p:nvPr/>
            </p:nvSpPr>
            <p:spPr>
              <a:xfrm>
                <a:off x="1822450" y="2761853"/>
                <a:ext cx="650306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 dirty="0">
                    <a:latin typeface="Shantell Sans"/>
                  </a:rPr>
                  <a:t>Nominal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F68928-9C5C-4EB5-AD40-DD83E0571B72}"/>
                  </a:ext>
                </a:extLst>
              </p:cNvPr>
              <p:cNvSpPr txBox="1"/>
              <p:nvPr/>
            </p:nvSpPr>
            <p:spPr>
              <a:xfrm>
                <a:off x="3384550" y="2761853"/>
                <a:ext cx="565641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>
                    <a:latin typeface="Shantell Sans"/>
                  </a:rPr>
                  <a:t>Ordinal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8F5693-ED48-4BC8-A415-DDD8CB54BB6F}"/>
                  </a:ext>
                </a:extLst>
              </p:cNvPr>
              <p:cNvSpPr txBox="1"/>
              <p:nvPr/>
            </p:nvSpPr>
            <p:spPr>
              <a:xfrm>
                <a:off x="4946650" y="2761853"/>
                <a:ext cx="585528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lang="en-IN" sz="1500" dirty="0">
                    <a:latin typeface="Shantell Sans"/>
                  </a:rPr>
                  <a:t>Interval</a:t>
                </a:r>
                <a:endParaRPr sz="1500" b="0" dirty="0">
                  <a:latin typeface="Shantell Sans"/>
                </a:endParaRPr>
              </a:p>
            </p:txBody>
          </p:sp>
          <p:sp>
            <p:nvSpPr>
              <p:cNvPr id="81" name="Rounded Rectangle 8">
                <a:extLst>
                  <a:ext uri="{FF2B5EF4-FFF2-40B4-BE49-F238E27FC236}">
                    <a16:creationId xmlns:a16="http://schemas.microsoft.com/office/drawing/2014/main" id="{6E4B476E-B3CD-4449-8CF1-0C3EA132CEEB}"/>
                  </a:ext>
                </a:extLst>
              </p:cNvPr>
              <p:cNvSpPr/>
              <p:nvPr/>
            </p:nvSpPr>
            <p:spPr>
              <a:xfrm>
                <a:off x="1520889" y="3360295"/>
                <a:ext cx="1012588" cy="300535"/>
              </a:xfrm>
              <a:custGeom>
                <a:avLst/>
                <a:gdLst/>
                <a:ahLst/>
                <a:cxnLst/>
                <a:rect l="0" t="0" r="0" b="0"/>
                <a:pathLst>
                  <a:path w="1072529" h="301648">
                    <a:moveTo>
                      <a:pt x="67033" y="0"/>
                    </a:moveTo>
                    <a:lnTo>
                      <a:pt x="1005496" y="0"/>
                    </a:lnTo>
                    <a:cubicBezTo>
                      <a:pt x="1005496" y="0"/>
                      <a:pt x="1072529" y="0"/>
                      <a:pt x="1072529" y="67033"/>
                    </a:cubicBezTo>
                    <a:lnTo>
                      <a:pt x="1072529" y="234615"/>
                    </a:lnTo>
                    <a:cubicBezTo>
                      <a:pt x="1072529" y="234615"/>
                      <a:pt x="1072529" y="301648"/>
                      <a:pt x="1005496" y="301648"/>
                    </a:cubicBezTo>
                    <a:lnTo>
                      <a:pt x="67033" y="301648"/>
                    </a:lnTo>
                    <a:cubicBezTo>
                      <a:pt x="67033" y="301648"/>
                      <a:pt x="0" y="301648"/>
                      <a:pt x="0" y="234615"/>
                    </a:cubicBezTo>
                    <a:lnTo>
                      <a:pt x="0" y="67033"/>
                    </a:lnTo>
                    <a:cubicBezTo>
                      <a:pt x="0" y="67033"/>
                      <a:pt x="0" y="0"/>
                      <a:pt x="67033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ounded Rectangle 3">
                <a:extLst>
                  <a:ext uri="{FF2B5EF4-FFF2-40B4-BE49-F238E27FC236}">
                    <a16:creationId xmlns:a16="http://schemas.microsoft.com/office/drawing/2014/main" id="{241890C9-B95C-432E-91F1-A2FF2A693BCA}"/>
                  </a:ext>
                </a:extLst>
              </p:cNvPr>
              <p:cNvSpPr/>
              <p:nvPr/>
            </p:nvSpPr>
            <p:spPr>
              <a:xfrm>
                <a:off x="1520889" y="3772141"/>
                <a:ext cx="1012588" cy="400714"/>
              </a:xfrm>
              <a:custGeom>
                <a:avLst/>
                <a:gdLst/>
                <a:ahLst/>
                <a:cxnLst/>
                <a:rect l="0" t="0" r="0" b="0"/>
                <a:pathLst>
                  <a:path w="1072529" h="402198">
                    <a:moveTo>
                      <a:pt x="67033" y="0"/>
                    </a:moveTo>
                    <a:lnTo>
                      <a:pt x="1005496" y="0"/>
                    </a:lnTo>
                    <a:cubicBezTo>
                      <a:pt x="1005496" y="0"/>
                      <a:pt x="1072529" y="0"/>
                      <a:pt x="1072529" y="67033"/>
                    </a:cubicBezTo>
                    <a:lnTo>
                      <a:pt x="1072529" y="335165"/>
                    </a:lnTo>
                    <a:cubicBezTo>
                      <a:pt x="1072529" y="335165"/>
                      <a:pt x="1072529" y="402198"/>
                      <a:pt x="1005496" y="402198"/>
                    </a:cubicBezTo>
                    <a:lnTo>
                      <a:pt x="67033" y="402198"/>
                    </a:lnTo>
                    <a:cubicBezTo>
                      <a:pt x="67033" y="402198"/>
                      <a:pt x="0" y="402198"/>
                      <a:pt x="0" y="335165"/>
                    </a:cubicBezTo>
                    <a:lnTo>
                      <a:pt x="0" y="67033"/>
                    </a:lnTo>
                    <a:cubicBezTo>
                      <a:pt x="0" y="67033"/>
                      <a:pt x="0" y="0"/>
                      <a:pt x="67033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ounded Rectangle 13">
                <a:extLst>
                  <a:ext uri="{FF2B5EF4-FFF2-40B4-BE49-F238E27FC236}">
                    <a16:creationId xmlns:a16="http://schemas.microsoft.com/office/drawing/2014/main" id="{CF9DEF29-F36E-4A9E-85C9-3901C232ACB8}"/>
                  </a:ext>
                </a:extLst>
              </p:cNvPr>
              <p:cNvSpPr/>
              <p:nvPr/>
            </p:nvSpPr>
            <p:spPr>
              <a:xfrm>
                <a:off x="1520889" y="4284165"/>
                <a:ext cx="1012588" cy="300535"/>
              </a:xfrm>
              <a:custGeom>
                <a:avLst/>
                <a:gdLst/>
                <a:ahLst/>
                <a:cxnLst/>
                <a:rect l="0" t="0" r="0" b="0"/>
                <a:pathLst>
                  <a:path w="1072529" h="301648">
                    <a:moveTo>
                      <a:pt x="67033" y="0"/>
                    </a:moveTo>
                    <a:lnTo>
                      <a:pt x="1005496" y="0"/>
                    </a:lnTo>
                    <a:cubicBezTo>
                      <a:pt x="1005496" y="0"/>
                      <a:pt x="1072529" y="0"/>
                      <a:pt x="1072529" y="67033"/>
                    </a:cubicBezTo>
                    <a:lnTo>
                      <a:pt x="1072529" y="234615"/>
                    </a:lnTo>
                    <a:cubicBezTo>
                      <a:pt x="1072529" y="234615"/>
                      <a:pt x="1072529" y="301648"/>
                      <a:pt x="1005496" y="301648"/>
                    </a:cubicBezTo>
                    <a:lnTo>
                      <a:pt x="67033" y="301648"/>
                    </a:lnTo>
                    <a:cubicBezTo>
                      <a:pt x="67033" y="301648"/>
                      <a:pt x="0" y="301648"/>
                      <a:pt x="0" y="234615"/>
                    </a:cubicBezTo>
                    <a:lnTo>
                      <a:pt x="0" y="67033"/>
                    </a:lnTo>
                    <a:cubicBezTo>
                      <a:pt x="0" y="67033"/>
                      <a:pt x="0" y="0"/>
                      <a:pt x="67033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942FA75-CCED-4038-AE94-8215309CA4DB}"/>
                  </a:ext>
                </a:extLst>
              </p:cNvPr>
              <p:cNvGrpSpPr/>
              <p:nvPr/>
            </p:nvGrpSpPr>
            <p:grpSpPr>
              <a:xfrm>
                <a:off x="1225551" y="3936323"/>
                <a:ext cx="287426" cy="72351"/>
                <a:chOff x="3508064" y="1315524"/>
                <a:chExt cx="304441" cy="72619"/>
              </a:xfrm>
            </p:grpSpPr>
            <p:sp>
              <p:nvSpPr>
                <p:cNvPr id="98" name="Rounded Rectangle 41">
                  <a:extLst>
                    <a:ext uri="{FF2B5EF4-FFF2-40B4-BE49-F238E27FC236}">
                      <a16:creationId xmlns:a16="http://schemas.microsoft.com/office/drawing/2014/main" id="{E1CB0FE7-C81E-4DFC-B89D-F2F148629B35}"/>
                    </a:ext>
                  </a:extLst>
                </p:cNvPr>
                <p:cNvSpPr/>
                <p:nvPr/>
              </p:nvSpPr>
              <p:spPr>
                <a:xfrm>
                  <a:off x="3508064" y="1351833"/>
                  <a:ext cx="301648" cy="55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648" h="5586">
                      <a:moveTo>
                        <a:pt x="0" y="0"/>
                      </a:moveTo>
                      <a:lnTo>
                        <a:pt x="156410" y="0"/>
                      </a:lnTo>
                      <a:lnTo>
                        <a:pt x="301648" y="0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Rounded Rectangle 42">
                  <a:extLst>
                    <a:ext uri="{FF2B5EF4-FFF2-40B4-BE49-F238E27FC236}">
                      <a16:creationId xmlns:a16="http://schemas.microsoft.com/office/drawing/2014/main" id="{9DBC4992-62F9-4454-AF03-306126CD0D84}"/>
                    </a:ext>
                  </a:extLst>
                </p:cNvPr>
                <p:cNvSpPr/>
                <p:nvPr/>
              </p:nvSpPr>
              <p:spPr>
                <a:xfrm>
                  <a:off x="3776196" y="1315524"/>
                  <a:ext cx="36309" cy="726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309" h="72619">
                      <a:moveTo>
                        <a:pt x="0" y="0"/>
                      </a:moveTo>
                      <a:lnTo>
                        <a:pt x="36309" y="36309"/>
                      </a:lnTo>
                      <a:lnTo>
                        <a:pt x="0" y="72619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A517DCC3-BFEE-4448-A46C-278E7CF21143}"/>
                  </a:ext>
                </a:extLst>
              </p:cNvPr>
              <p:cNvGrpSpPr/>
              <p:nvPr/>
            </p:nvGrpSpPr>
            <p:grpSpPr>
              <a:xfrm>
                <a:off x="1225551" y="3474387"/>
                <a:ext cx="287426" cy="498111"/>
                <a:chOff x="3508064" y="851878"/>
                <a:chExt cx="304441" cy="499955"/>
              </a:xfrm>
            </p:grpSpPr>
            <p:sp>
              <p:nvSpPr>
                <p:cNvPr id="96" name="Rounded Rectangle 50">
                  <a:extLst>
                    <a:ext uri="{FF2B5EF4-FFF2-40B4-BE49-F238E27FC236}">
                      <a16:creationId xmlns:a16="http://schemas.microsoft.com/office/drawing/2014/main" id="{FF750044-B19B-48E9-9F9A-989E43992E3F}"/>
                    </a:ext>
                  </a:extLst>
                </p:cNvPr>
                <p:cNvSpPr/>
                <p:nvPr/>
              </p:nvSpPr>
              <p:spPr>
                <a:xfrm>
                  <a:off x="3508064" y="888188"/>
                  <a:ext cx="301648" cy="4636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648" h="463645">
                      <a:moveTo>
                        <a:pt x="301648" y="0"/>
                      </a:moveTo>
                      <a:lnTo>
                        <a:pt x="234615" y="0"/>
                      </a:lnTo>
                      <a:lnTo>
                        <a:pt x="156410" y="0"/>
                      </a:lnTo>
                      <a:lnTo>
                        <a:pt x="156410" y="231822"/>
                      </a:lnTo>
                      <a:lnTo>
                        <a:pt x="156410" y="463645"/>
                      </a:lnTo>
                      <a:lnTo>
                        <a:pt x="78205" y="463645"/>
                      </a:lnTo>
                      <a:lnTo>
                        <a:pt x="0" y="463645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Rounded Rectangle 51">
                  <a:extLst>
                    <a:ext uri="{FF2B5EF4-FFF2-40B4-BE49-F238E27FC236}">
                      <a16:creationId xmlns:a16="http://schemas.microsoft.com/office/drawing/2014/main" id="{5161AD93-89AE-4F62-96EF-C5C6CDCB54F9}"/>
                    </a:ext>
                  </a:extLst>
                </p:cNvPr>
                <p:cNvSpPr/>
                <p:nvPr/>
              </p:nvSpPr>
              <p:spPr>
                <a:xfrm>
                  <a:off x="3776196" y="851878"/>
                  <a:ext cx="36309" cy="726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309" h="72619">
                      <a:moveTo>
                        <a:pt x="0" y="0"/>
                      </a:moveTo>
                      <a:lnTo>
                        <a:pt x="36309" y="36309"/>
                      </a:lnTo>
                      <a:lnTo>
                        <a:pt x="0" y="72619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3A22064-73C4-4BCB-AA6D-241A6FC1C847}"/>
                  </a:ext>
                </a:extLst>
              </p:cNvPr>
              <p:cNvGrpSpPr/>
              <p:nvPr/>
            </p:nvGrpSpPr>
            <p:grpSpPr>
              <a:xfrm>
                <a:off x="1225551" y="3972498"/>
                <a:ext cx="287426" cy="498111"/>
                <a:chOff x="3508064" y="1351833"/>
                <a:chExt cx="304441" cy="499955"/>
              </a:xfrm>
            </p:grpSpPr>
            <p:sp>
              <p:nvSpPr>
                <p:cNvPr id="94" name="Rounded Rectangle 53">
                  <a:extLst>
                    <a:ext uri="{FF2B5EF4-FFF2-40B4-BE49-F238E27FC236}">
                      <a16:creationId xmlns:a16="http://schemas.microsoft.com/office/drawing/2014/main" id="{96C7DFAA-73B9-447E-A76B-83A172DB3E7F}"/>
                    </a:ext>
                  </a:extLst>
                </p:cNvPr>
                <p:cNvSpPr/>
                <p:nvPr/>
              </p:nvSpPr>
              <p:spPr>
                <a:xfrm>
                  <a:off x="3508064" y="1351833"/>
                  <a:ext cx="301648" cy="4636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648" h="463645">
                      <a:moveTo>
                        <a:pt x="0" y="0"/>
                      </a:moveTo>
                      <a:lnTo>
                        <a:pt x="78205" y="0"/>
                      </a:lnTo>
                      <a:lnTo>
                        <a:pt x="156410" y="0"/>
                      </a:lnTo>
                      <a:lnTo>
                        <a:pt x="156410" y="231822"/>
                      </a:lnTo>
                      <a:lnTo>
                        <a:pt x="156410" y="463645"/>
                      </a:lnTo>
                      <a:lnTo>
                        <a:pt x="234615" y="463645"/>
                      </a:lnTo>
                      <a:lnTo>
                        <a:pt x="301648" y="463645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Rounded Rectangle 54">
                  <a:extLst>
                    <a:ext uri="{FF2B5EF4-FFF2-40B4-BE49-F238E27FC236}">
                      <a16:creationId xmlns:a16="http://schemas.microsoft.com/office/drawing/2014/main" id="{83613541-86C2-406A-B7DE-5EA7AAAF216B}"/>
                    </a:ext>
                  </a:extLst>
                </p:cNvPr>
                <p:cNvSpPr/>
                <p:nvPr/>
              </p:nvSpPr>
              <p:spPr>
                <a:xfrm>
                  <a:off x="3776196" y="1779169"/>
                  <a:ext cx="36309" cy="726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309" h="72619">
                      <a:moveTo>
                        <a:pt x="0" y="0"/>
                      </a:moveTo>
                      <a:lnTo>
                        <a:pt x="36309" y="36309"/>
                      </a:lnTo>
                      <a:lnTo>
                        <a:pt x="0" y="72619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DBAD5E4-A0A7-42E4-85CE-F43B98E81560}"/>
                  </a:ext>
                </a:extLst>
              </p:cNvPr>
              <p:cNvSpPr txBox="1"/>
              <p:nvPr/>
            </p:nvSpPr>
            <p:spPr>
              <a:xfrm>
                <a:off x="1784585" y="4384345"/>
                <a:ext cx="448269" cy="174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1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Yes/No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0DAB1F-E71A-4315-8706-F9BA59C1F158}"/>
                  </a:ext>
                </a:extLst>
              </p:cNvPr>
              <p:cNvSpPr txBox="1"/>
              <p:nvPr/>
            </p:nvSpPr>
            <p:spPr>
              <a:xfrm>
                <a:off x="1771987" y="3803221"/>
                <a:ext cx="653462" cy="348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1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Country of
Origin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E66CA79-9188-4DEE-9072-17927A628639}"/>
                  </a:ext>
                </a:extLst>
              </p:cNvPr>
              <p:cNvSpPr txBox="1"/>
              <p:nvPr/>
            </p:nvSpPr>
            <p:spPr>
              <a:xfrm>
                <a:off x="1784585" y="3460474"/>
                <a:ext cx="580856" cy="174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1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Eye Color</a:t>
                </a:r>
              </a:p>
            </p:txBody>
          </p:sp>
          <p:sp>
            <p:nvSpPr>
              <p:cNvPr id="91" name="Rounded Rectangle 99">
                <a:extLst>
                  <a:ext uri="{FF2B5EF4-FFF2-40B4-BE49-F238E27FC236}">
                    <a16:creationId xmlns:a16="http://schemas.microsoft.com/office/drawing/2014/main" id="{C988A6ED-A73A-47D2-9EE5-74B0E07AF9D2}"/>
                  </a:ext>
                </a:extLst>
              </p:cNvPr>
              <p:cNvSpPr/>
              <p:nvPr/>
            </p:nvSpPr>
            <p:spPr>
              <a:xfrm>
                <a:off x="1590756" y="4357894"/>
                <a:ext cx="145059" cy="153079"/>
              </a:xfrm>
              <a:custGeom>
                <a:avLst/>
                <a:gdLst/>
                <a:ahLst/>
                <a:cxnLst/>
                <a:rect l="0" t="0" r="0" b="0"/>
                <a:pathLst>
                  <a:path w="153645" h="153645">
                    <a:moveTo>
                      <a:pt x="4307" y="102248"/>
                    </a:moveTo>
                    <a:cubicBezTo>
                      <a:pt x="1517" y="94290"/>
                      <a:pt x="0" y="85733"/>
                      <a:pt x="0" y="76822"/>
                    </a:cubicBezTo>
                    <a:cubicBezTo>
                      <a:pt x="0" y="34394"/>
                      <a:pt x="34394" y="0"/>
                      <a:pt x="76822" y="0"/>
                    </a:cubicBezTo>
                    <a:cubicBezTo>
                      <a:pt x="100341" y="0"/>
                      <a:pt x="121393" y="10569"/>
                      <a:pt x="135484" y="27217"/>
                    </a:cubicBezTo>
                    <a:moveTo>
                      <a:pt x="148942" y="50297"/>
                    </a:moveTo>
                    <a:cubicBezTo>
                      <a:pt x="151983" y="58564"/>
                      <a:pt x="153645" y="67499"/>
                      <a:pt x="153645" y="76822"/>
                    </a:cubicBezTo>
                    <a:cubicBezTo>
                      <a:pt x="153645" y="119250"/>
                      <a:pt x="119250" y="153645"/>
                      <a:pt x="76822" y="153645"/>
                    </a:cubicBezTo>
                    <a:cubicBezTo>
                      <a:pt x="53392" y="153645"/>
                      <a:pt x="32412" y="143155"/>
                      <a:pt x="18321" y="126616"/>
                    </a:cubicBezTo>
                    <a:moveTo>
                      <a:pt x="37913" y="69595"/>
                    </a:moveTo>
                    <a:cubicBezTo>
                      <a:pt x="37913" y="57453"/>
                      <a:pt x="47756" y="47609"/>
                      <a:pt x="59899" y="47609"/>
                    </a:cubicBezTo>
                    <a:cubicBezTo>
                      <a:pt x="66705" y="47609"/>
                      <a:pt x="72788" y="50702"/>
                      <a:pt x="76821" y="55558"/>
                    </a:cubicBezTo>
                    <a:cubicBezTo>
                      <a:pt x="80854" y="50702"/>
                      <a:pt x="86938" y="47609"/>
                      <a:pt x="93744" y="47609"/>
                    </a:cubicBezTo>
                    <a:cubicBezTo>
                      <a:pt x="105886" y="47609"/>
                      <a:pt x="115729" y="57453"/>
                      <a:pt x="115729" y="69595"/>
                    </a:cubicBezTo>
                    <a:cubicBezTo>
                      <a:pt x="115729" y="76230"/>
                      <a:pt x="112791" y="82178"/>
                      <a:pt x="108144" y="86209"/>
                    </a:cubicBezTo>
                    <a:lnTo>
                      <a:pt x="81575" y="110814"/>
                    </a:lnTo>
                    <a:cubicBezTo>
                      <a:pt x="78898" y="113293"/>
                      <a:pt x="74763" y="113293"/>
                      <a:pt x="72086" y="110814"/>
                    </a:cubicBezTo>
                    <a:lnTo>
                      <a:pt x="45738" y="86414"/>
                    </a:lnTo>
                    <a:cubicBezTo>
                      <a:pt x="40953" y="82381"/>
                      <a:pt x="37913" y="76343"/>
                      <a:pt x="37913" y="69595"/>
                    </a:cubicBezTo>
                    <a:close/>
                    <a:moveTo>
                      <a:pt x="113399" y="29471"/>
                    </a:moveTo>
                    <a:lnTo>
                      <a:pt x="137469" y="29471"/>
                    </a:lnTo>
                    <a:lnTo>
                      <a:pt x="137469" y="5401"/>
                    </a:lnTo>
                    <a:moveTo>
                      <a:pt x="40245" y="124172"/>
                    </a:moveTo>
                    <a:lnTo>
                      <a:pt x="16175" y="124172"/>
                    </a:lnTo>
                    <a:lnTo>
                      <a:pt x="16175" y="148243"/>
                    </a:lnTo>
                  </a:path>
                </a:pathLst>
              </a:custGeom>
              <a:noFill/>
              <a:ln w="8379">
                <a:solidFill>
                  <a:srgbClr val="1EABDA"/>
                </a:solidFill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Rounded Rectangle 100">
                <a:extLst>
                  <a:ext uri="{FF2B5EF4-FFF2-40B4-BE49-F238E27FC236}">
                    <a16:creationId xmlns:a16="http://schemas.microsoft.com/office/drawing/2014/main" id="{86CC4AFA-3B91-4D28-BE9D-4D855D5EE8FD}"/>
                  </a:ext>
                </a:extLst>
              </p:cNvPr>
              <p:cNvSpPr/>
              <p:nvPr/>
            </p:nvSpPr>
            <p:spPr>
              <a:xfrm>
                <a:off x="1589107" y="3465789"/>
                <a:ext cx="149055" cy="90591"/>
              </a:xfrm>
              <a:custGeom>
                <a:avLst/>
                <a:gdLst/>
                <a:ahLst/>
                <a:cxnLst/>
                <a:rect l="0" t="0" r="0" b="0"/>
                <a:pathLst>
                  <a:path w="157879" h="90926">
                    <a:moveTo>
                      <a:pt x="141865" y="56489"/>
                    </a:moveTo>
                    <a:cubicBezTo>
                      <a:pt x="142679" y="57678"/>
                      <a:pt x="142679" y="59245"/>
                      <a:pt x="141865" y="60434"/>
                    </a:cubicBezTo>
                    <a:cubicBezTo>
                      <a:pt x="127517" y="79888"/>
                      <a:pt x="104429" y="90926"/>
                      <a:pt x="80279" y="89880"/>
                    </a:cubicBezTo>
                    <a:cubicBezTo>
                      <a:pt x="56131" y="90924"/>
                      <a:pt x="33046" y="79886"/>
                      <a:pt x="18699" y="60434"/>
                    </a:cubicBezTo>
                    <a:cubicBezTo>
                      <a:pt x="17885" y="59245"/>
                      <a:pt x="17885" y="57678"/>
                      <a:pt x="18699" y="56489"/>
                    </a:cubicBezTo>
                    <a:cubicBezTo>
                      <a:pt x="33045" y="37035"/>
                      <a:pt x="56130" y="25993"/>
                      <a:pt x="80279" y="27036"/>
                    </a:cubicBezTo>
                    <a:cubicBezTo>
                      <a:pt x="104430" y="25991"/>
                      <a:pt x="127518" y="37032"/>
                      <a:pt x="141865" y="56489"/>
                    </a:cubicBezTo>
                    <a:close/>
                    <a:moveTo>
                      <a:pt x="48857" y="58458"/>
                    </a:moveTo>
                    <a:cubicBezTo>
                      <a:pt x="48857" y="75812"/>
                      <a:pt x="62925" y="89880"/>
                      <a:pt x="80279" y="89880"/>
                    </a:cubicBezTo>
                    <a:cubicBezTo>
                      <a:pt x="97632" y="89880"/>
                      <a:pt x="111700" y="75812"/>
                      <a:pt x="111700" y="58458"/>
                    </a:cubicBezTo>
                    <a:cubicBezTo>
                      <a:pt x="111700" y="41104"/>
                      <a:pt x="97632" y="27036"/>
                      <a:pt x="80279" y="27036"/>
                    </a:cubicBezTo>
                    <a:cubicBezTo>
                      <a:pt x="62925" y="27036"/>
                      <a:pt x="48857" y="41104"/>
                      <a:pt x="48857" y="58458"/>
                    </a:cubicBezTo>
                    <a:close/>
                    <a:moveTo>
                      <a:pt x="157101" y="32497"/>
                    </a:moveTo>
                    <a:cubicBezTo>
                      <a:pt x="157879" y="42975"/>
                      <a:pt x="151607" y="52696"/>
                      <a:pt x="141740" y="56307"/>
                    </a:cubicBezTo>
                    <a:moveTo>
                      <a:pt x="128696" y="10843"/>
                    </a:moveTo>
                    <a:cubicBezTo>
                      <a:pt x="132915" y="20391"/>
                      <a:pt x="130336" y="31577"/>
                      <a:pt x="122363" y="38313"/>
                    </a:cubicBezTo>
                    <a:moveTo>
                      <a:pt x="94628" y="0"/>
                    </a:moveTo>
                    <a:cubicBezTo>
                      <a:pt x="101846" y="7857"/>
                      <a:pt x="103058" y="19518"/>
                      <a:pt x="97609" y="28691"/>
                    </a:cubicBezTo>
                    <a:moveTo>
                      <a:pt x="58947" y="1214"/>
                    </a:moveTo>
                    <a:cubicBezTo>
                      <a:pt x="68392" y="6299"/>
                      <a:pt x="73391" y="16972"/>
                      <a:pt x="71250" y="27483"/>
                    </a:cubicBezTo>
                    <a:moveTo>
                      <a:pt x="25709" y="14349"/>
                    </a:moveTo>
                    <a:cubicBezTo>
                      <a:pt x="36135" y="15670"/>
                      <a:pt x="44409" y="23764"/>
                      <a:pt x="45959" y="34158"/>
                    </a:cubicBezTo>
                    <a:moveTo>
                      <a:pt x="0" y="37734"/>
                    </a:moveTo>
                    <a:cubicBezTo>
                      <a:pt x="9820" y="36028"/>
                      <a:pt x="19639" y="40749"/>
                      <a:pt x="24439" y="49485"/>
                    </a:cubicBezTo>
                    <a:moveTo>
                      <a:pt x="80279" y="44493"/>
                    </a:moveTo>
                    <a:cubicBezTo>
                      <a:pt x="87991" y="44493"/>
                      <a:pt x="94244" y="50745"/>
                      <a:pt x="94244" y="58458"/>
                    </a:cubicBezTo>
                    <a:cubicBezTo>
                      <a:pt x="94244" y="66171"/>
                      <a:pt x="87991" y="72423"/>
                      <a:pt x="80279" y="72423"/>
                    </a:cubicBezTo>
                    <a:cubicBezTo>
                      <a:pt x="72566" y="72423"/>
                      <a:pt x="66313" y="66171"/>
                      <a:pt x="66313" y="58458"/>
                    </a:cubicBezTo>
                    <a:cubicBezTo>
                      <a:pt x="66313" y="50745"/>
                      <a:pt x="72566" y="44493"/>
                      <a:pt x="80279" y="44493"/>
                    </a:cubicBezTo>
                    <a:close/>
                  </a:path>
                </a:pathLst>
              </a:custGeom>
              <a:noFill/>
              <a:ln w="8379">
                <a:solidFill>
                  <a:srgbClr val="1EABDA"/>
                </a:solidFill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Rounded Rectangle 103">
                <a:extLst>
                  <a:ext uri="{FF2B5EF4-FFF2-40B4-BE49-F238E27FC236}">
                    <a16:creationId xmlns:a16="http://schemas.microsoft.com/office/drawing/2014/main" id="{CC03B042-EAA3-4D4A-B918-82B7DEFE247A}"/>
                  </a:ext>
                </a:extLst>
              </p:cNvPr>
              <p:cNvSpPr/>
              <p:nvPr/>
            </p:nvSpPr>
            <p:spPr>
              <a:xfrm>
                <a:off x="1603954" y="3892933"/>
                <a:ext cx="118663" cy="159370"/>
              </a:xfrm>
              <a:custGeom>
                <a:avLst/>
                <a:gdLst/>
                <a:ahLst/>
                <a:cxnLst/>
                <a:rect l="0" t="0" r="0" b="0"/>
                <a:pathLst>
                  <a:path w="125687" h="159960">
                    <a:moveTo>
                      <a:pt x="125687" y="66334"/>
                    </a:moveTo>
                    <a:cubicBezTo>
                      <a:pt x="125687" y="109815"/>
                      <a:pt x="75956" y="150538"/>
                      <a:pt x="64973" y="158994"/>
                    </a:cubicBezTo>
                    <a:cubicBezTo>
                      <a:pt x="63717" y="159960"/>
                      <a:pt x="61969" y="159960"/>
                      <a:pt x="60713" y="158994"/>
                    </a:cubicBezTo>
                    <a:cubicBezTo>
                      <a:pt x="49723" y="150531"/>
                      <a:pt x="0" y="109815"/>
                      <a:pt x="0" y="66334"/>
                    </a:cubicBezTo>
                    <a:cubicBezTo>
                      <a:pt x="0" y="29704"/>
                      <a:pt x="26205" y="0"/>
                      <a:pt x="62843" y="0"/>
                    </a:cubicBezTo>
                    <a:cubicBezTo>
                      <a:pt x="99481" y="0"/>
                      <a:pt x="125687" y="29704"/>
                      <a:pt x="125687" y="66334"/>
                    </a:cubicBezTo>
                    <a:close/>
                    <a:moveTo>
                      <a:pt x="20947" y="62843"/>
                    </a:moveTo>
                    <a:cubicBezTo>
                      <a:pt x="20947" y="85981"/>
                      <a:pt x="39705" y="104739"/>
                      <a:pt x="62843" y="104739"/>
                    </a:cubicBezTo>
                    <a:cubicBezTo>
                      <a:pt x="85981" y="104739"/>
                      <a:pt x="104739" y="85981"/>
                      <a:pt x="104739" y="62843"/>
                    </a:cubicBezTo>
                    <a:cubicBezTo>
                      <a:pt x="104739" y="39705"/>
                      <a:pt x="85981" y="20947"/>
                      <a:pt x="62843" y="20947"/>
                    </a:cubicBezTo>
                    <a:cubicBezTo>
                      <a:pt x="39705" y="20947"/>
                      <a:pt x="20947" y="39705"/>
                      <a:pt x="20947" y="62843"/>
                    </a:cubicBezTo>
                    <a:close/>
                    <a:moveTo>
                      <a:pt x="23335" y="48878"/>
                    </a:moveTo>
                    <a:lnTo>
                      <a:pt x="102351" y="48878"/>
                    </a:lnTo>
                    <a:moveTo>
                      <a:pt x="24746" y="80300"/>
                    </a:moveTo>
                    <a:lnTo>
                      <a:pt x="100940" y="80300"/>
                    </a:lnTo>
                    <a:moveTo>
                      <a:pt x="56915" y="104299"/>
                    </a:moveTo>
                    <a:cubicBezTo>
                      <a:pt x="41544" y="78781"/>
                      <a:pt x="41544" y="46856"/>
                      <a:pt x="56915" y="21338"/>
                    </a:cubicBezTo>
                    <a:moveTo>
                      <a:pt x="68771" y="21338"/>
                    </a:moveTo>
                    <a:cubicBezTo>
                      <a:pt x="84142" y="46856"/>
                      <a:pt x="84142" y="78781"/>
                      <a:pt x="68771" y="104299"/>
                    </a:cubicBezTo>
                  </a:path>
                </a:pathLst>
              </a:custGeom>
              <a:noFill/>
              <a:ln w="8379">
                <a:solidFill>
                  <a:srgbClr val="1EABDA"/>
                </a:solidFill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0388FE0-FF04-4CBD-8038-A6D6C6AD1430}"/>
                  </a:ext>
                </a:extLst>
              </p:cNvPr>
              <p:cNvCxnSpPr/>
              <p:nvPr/>
            </p:nvCxnSpPr>
            <p:spPr>
              <a:xfrm rot="5400000">
                <a:off x="1194905" y="3135401"/>
                <a:ext cx="867745" cy="806449"/>
              </a:xfrm>
              <a:prstGeom prst="bentConnector3">
                <a:avLst>
                  <a:gd name="adj1" fmla="val 16338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0682313-5C15-47AB-B894-E20531A26A15}"/>
                  </a:ext>
                </a:extLst>
              </p:cNvPr>
              <p:cNvGrpSpPr/>
              <p:nvPr/>
            </p:nvGrpSpPr>
            <p:grpSpPr>
              <a:xfrm>
                <a:off x="2948449" y="3510562"/>
                <a:ext cx="1370602" cy="923870"/>
                <a:chOff x="7514336" y="1990291"/>
                <a:chExt cx="1189149" cy="923870"/>
              </a:xfrm>
            </p:grpSpPr>
            <p:sp>
              <p:nvSpPr>
                <p:cNvPr id="106" name="Rounded Rectangle 1">
                  <a:extLst>
                    <a:ext uri="{FF2B5EF4-FFF2-40B4-BE49-F238E27FC236}">
                      <a16:creationId xmlns:a16="http://schemas.microsoft.com/office/drawing/2014/main" id="{09B4DA8F-9BAF-4D54-8F21-0A1E3E59F5C7}"/>
                    </a:ext>
                  </a:extLst>
                </p:cNvPr>
                <p:cNvSpPr/>
                <p:nvPr/>
              </p:nvSpPr>
              <p:spPr>
                <a:xfrm>
                  <a:off x="7768770" y="2488402"/>
                  <a:ext cx="934715" cy="4257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Rounded Rectangle 4">
                  <a:extLst>
                    <a:ext uri="{FF2B5EF4-FFF2-40B4-BE49-F238E27FC236}">
                      <a16:creationId xmlns:a16="http://schemas.microsoft.com/office/drawing/2014/main" id="{4076AB54-8482-40A4-A3F5-95C6C4DB37CD}"/>
                    </a:ext>
                  </a:extLst>
                </p:cNvPr>
                <p:cNvSpPr/>
                <p:nvPr/>
              </p:nvSpPr>
              <p:spPr>
                <a:xfrm>
                  <a:off x="7768770" y="1990291"/>
                  <a:ext cx="934715" cy="4004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81016A6B-5322-4199-93F0-5151FE1FCCF0}"/>
                    </a:ext>
                  </a:extLst>
                </p:cNvPr>
                <p:cNvGrpSpPr/>
                <p:nvPr/>
              </p:nvGrpSpPr>
              <p:grpSpPr>
                <a:xfrm>
                  <a:off x="7514336" y="2388171"/>
                  <a:ext cx="247618" cy="340334"/>
                  <a:chOff x="3508064" y="2536084"/>
                  <a:chExt cx="304441" cy="418433"/>
                </a:xfrm>
              </p:grpSpPr>
              <p:sp>
                <p:nvSpPr>
                  <p:cNvPr id="116" name="Rounded Rectangle 35">
                    <a:extLst>
                      <a:ext uri="{FF2B5EF4-FFF2-40B4-BE49-F238E27FC236}">
                        <a16:creationId xmlns:a16="http://schemas.microsoft.com/office/drawing/2014/main" id="{CFE8CAD3-504E-45E6-AD89-DE0637A9F77C}"/>
                      </a:ext>
                    </a:extLst>
                  </p:cNvPr>
                  <p:cNvSpPr/>
                  <p:nvPr/>
                </p:nvSpPr>
                <p:spPr>
                  <a:xfrm>
                    <a:off x="3508064" y="2536084"/>
                    <a:ext cx="301648" cy="3859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0" y="0"/>
                        </a:moveTo>
                        <a:lnTo>
                          <a:pt x="7820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234615" y="256960"/>
                        </a:lnTo>
                        <a:lnTo>
                          <a:pt x="301648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Rounded Rectangle 36">
                    <a:extLst>
                      <a:ext uri="{FF2B5EF4-FFF2-40B4-BE49-F238E27FC236}">
                        <a16:creationId xmlns:a16="http://schemas.microsoft.com/office/drawing/2014/main" id="{2246FB49-491B-4FD5-B1CA-F2133CF66955}"/>
                      </a:ext>
                    </a:extLst>
                  </p:cNvPr>
                  <p:cNvSpPr/>
                  <p:nvPr/>
                </p:nvSpPr>
                <p:spPr>
                  <a:xfrm>
                    <a:off x="3776196" y="2881898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22711760-1A18-487A-A168-D5E6EC911C11}"/>
                    </a:ext>
                  </a:extLst>
                </p:cNvPr>
                <p:cNvGrpSpPr/>
                <p:nvPr/>
              </p:nvGrpSpPr>
              <p:grpSpPr>
                <a:xfrm>
                  <a:off x="7514336" y="2149637"/>
                  <a:ext cx="247618" cy="238531"/>
                  <a:chOff x="3508064" y="2242815"/>
                  <a:chExt cx="304441" cy="293269"/>
                </a:xfrm>
              </p:grpSpPr>
              <p:sp>
                <p:nvSpPr>
                  <p:cNvPr id="114" name="Rounded Rectangle 59">
                    <a:extLst>
                      <a:ext uri="{FF2B5EF4-FFF2-40B4-BE49-F238E27FC236}">
                        <a16:creationId xmlns:a16="http://schemas.microsoft.com/office/drawing/2014/main" id="{651EF214-CB3E-4140-B0CC-5D9C83295590}"/>
                      </a:ext>
                    </a:extLst>
                  </p:cNvPr>
                  <p:cNvSpPr/>
                  <p:nvPr/>
                </p:nvSpPr>
                <p:spPr>
                  <a:xfrm>
                    <a:off x="3508064" y="2279124"/>
                    <a:ext cx="301648" cy="2569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301648" y="0"/>
                        </a:moveTo>
                        <a:lnTo>
                          <a:pt x="23461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78205" y="256960"/>
                        </a:lnTo>
                        <a:lnTo>
                          <a:pt x="0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Rounded Rectangle 60">
                    <a:extLst>
                      <a:ext uri="{FF2B5EF4-FFF2-40B4-BE49-F238E27FC236}">
                        <a16:creationId xmlns:a16="http://schemas.microsoft.com/office/drawing/2014/main" id="{32FFB443-9B92-4E57-900C-ADAFD2F8EF15}"/>
                      </a:ext>
                    </a:extLst>
                  </p:cNvPr>
                  <p:cNvSpPr/>
                  <p:nvPr/>
                </p:nvSpPr>
                <p:spPr>
                  <a:xfrm>
                    <a:off x="3776196" y="2242815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5266325-EE2E-434C-B395-804C1B1E46EA}"/>
                    </a:ext>
                  </a:extLst>
                </p:cNvPr>
                <p:cNvSpPr txBox="1"/>
                <p:nvPr/>
              </p:nvSpPr>
              <p:spPr>
                <a:xfrm>
                  <a:off x="7990270" y="2013054"/>
                  <a:ext cx="624971" cy="348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Satisfaction
Ratings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49415ED-4DAE-4E01-A64F-D91BD78669AA}"/>
                    </a:ext>
                  </a:extLst>
                </p:cNvPr>
                <p:cNvSpPr txBox="1"/>
                <p:nvPr/>
              </p:nvSpPr>
              <p:spPr>
                <a:xfrm>
                  <a:off x="7995943" y="2501756"/>
                  <a:ext cx="586547" cy="348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Letter
Grades</a:t>
                  </a:r>
                </a:p>
              </p:txBody>
            </p:sp>
            <p:sp>
              <p:nvSpPr>
                <p:cNvPr id="112" name="Rounded Rectangle 90">
                  <a:extLst>
                    <a:ext uri="{FF2B5EF4-FFF2-40B4-BE49-F238E27FC236}">
                      <a16:creationId xmlns:a16="http://schemas.microsoft.com/office/drawing/2014/main" id="{0B8388D9-6A2D-4FF2-A8D1-6CAF1FF8F57A}"/>
                    </a:ext>
                  </a:extLst>
                </p:cNvPr>
                <p:cNvSpPr/>
                <p:nvPr/>
              </p:nvSpPr>
              <p:spPr>
                <a:xfrm>
                  <a:off x="7837491" y="2600329"/>
                  <a:ext cx="102349" cy="1249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836" h="153617">
                      <a:moveTo>
                        <a:pt x="20947" y="20933"/>
                      </a:moveTo>
                      <a:lnTo>
                        <a:pt x="20947" y="125673"/>
                      </a:lnTo>
                      <a:moveTo>
                        <a:pt x="41895" y="104725"/>
                      </a:moveTo>
                      <a:lnTo>
                        <a:pt x="20947" y="125673"/>
                      </a:lnTo>
                      <a:lnTo>
                        <a:pt x="0" y="104725"/>
                      </a:lnTo>
                      <a:moveTo>
                        <a:pt x="124988" y="153617"/>
                      </a:moveTo>
                      <a:lnTo>
                        <a:pt x="99851" y="153617"/>
                      </a:lnTo>
                      <a:cubicBezTo>
                        <a:pt x="98582" y="153617"/>
                        <a:pt x="97412" y="152928"/>
                        <a:pt x="96797" y="151818"/>
                      </a:cubicBezTo>
                      <a:cubicBezTo>
                        <a:pt x="96182" y="150708"/>
                        <a:pt x="96218" y="149352"/>
                        <a:pt x="96890" y="148275"/>
                      </a:cubicBezTo>
                      <a:lnTo>
                        <a:pt x="125128" y="103098"/>
                      </a:lnTo>
                      <a:cubicBezTo>
                        <a:pt x="125798" y="102026"/>
                        <a:pt x="125836" y="100675"/>
                        <a:pt x="125228" y="99567"/>
                      </a:cubicBezTo>
                      <a:cubicBezTo>
                        <a:pt x="124619" y="98459"/>
                        <a:pt x="123459" y="97766"/>
                        <a:pt x="122195" y="97756"/>
                      </a:cubicBezTo>
                      <a:lnTo>
                        <a:pt x="97058" y="97756"/>
                      </a:lnTo>
                      <a:moveTo>
                        <a:pt x="97756" y="55860"/>
                      </a:moveTo>
                      <a:lnTo>
                        <a:pt x="97756" y="13965"/>
                      </a:lnTo>
                      <a:cubicBezTo>
                        <a:pt x="97756" y="6252"/>
                        <a:pt x="104009" y="0"/>
                        <a:pt x="111721" y="0"/>
                      </a:cubicBezTo>
                      <a:cubicBezTo>
                        <a:pt x="119434" y="0"/>
                        <a:pt x="125687" y="6252"/>
                        <a:pt x="125687" y="13965"/>
                      </a:cubicBezTo>
                      <a:lnTo>
                        <a:pt x="125687" y="55860"/>
                      </a:lnTo>
                      <a:moveTo>
                        <a:pt x="125687" y="27916"/>
                      </a:moveTo>
                      <a:lnTo>
                        <a:pt x="97756" y="27916"/>
                      </a:ln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Rounded Rectangle 94">
                  <a:extLst>
                    <a:ext uri="{FF2B5EF4-FFF2-40B4-BE49-F238E27FC236}">
                      <a16:creationId xmlns:a16="http://schemas.microsoft.com/office/drawing/2014/main" id="{CA662505-440C-4C94-9F34-7A858FAB5F55}"/>
                    </a:ext>
                  </a:extLst>
                </p:cNvPr>
                <p:cNvSpPr/>
                <p:nvPr/>
              </p:nvSpPr>
              <p:spPr>
                <a:xfrm>
                  <a:off x="7826132" y="2113822"/>
                  <a:ext cx="135758" cy="1306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6912" h="160643">
                      <a:moveTo>
                        <a:pt x="156344" y="50051"/>
                      </a:moveTo>
                      <a:cubicBezTo>
                        <a:pt x="166912" y="80029"/>
                        <a:pt x="157412" y="113412"/>
                        <a:pt x="132645" y="133335"/>
                      </a:cubicBezTo>
                      <a:cubicBezTo>
                        <a:pt x="107877" y="153257"/>
                        <a:pt x="73233" y="155381"/>
                        <a:pt x="46217" y="138634"/>
                      </a:cubicBezTo>
                      <a:lnTo>
                        <a:pt x="0" y="160643"/>
                      </a:lnTo>
                      <a:lnTo>
                        <a:pt x="22009" y="114425"/>
                      </a:lnTo>
                      <a:cubicBezTo>
                        <a:pt x="7633" y="91333"/>
                        <a:pt x="6919" y="62259"/>
                        <a:pt x="20145" y="38489"/>
                      </a:cubicBezTo>
                      <a:cubicBezTo>
                        <a:pt x="33371" y="14720"/>
                        <a:pt x="58454" y="0"/>
                        <a:pt x="85655" y="43"/>
                      </a:cubicBezTo>
                      <a:cubicBezTo>
                        <a:pt x="117441" y="28"/>
                        <a:pt x="145776" y="20074"/>
                        <a:pt x="156344" y="50051"/>
                      </a:cubicBezTo>
                      <a:close/>
                      <a:moveTo>
                        <a:pt x="57606" y="62886"/>
                      </a:moveTo>
                      <a:cubicBezTo>
                        <a:pt x="56642" y="62886"/>
                        <a:pt x="55860" y="63668"/>
                        <a:pt x="55860" y="64632"/>
                      </a:cubicBezTo>
                      <a:cubicBezTo>
                        <a:pt x="55860" y="65596"/>
                        <a:pt x="56642" y="66378"/>
                        <a:pt x="57606" y="66378"/>
                      </a:cubicBezTo>
                      <a:cubicBezTo>
                        <a:pt x="58570" y="66378"/>
                        <a:pt x="59352" y="65596"/>
                        <a:pt x="59352" y="64632"/>
                      </a:cubicBezTo>
                      <a:cubicBezTo>
                        <a:pt x="59352" y="63668"/>
                        <a:pt x="58570" y="62886"/>
                        <a:pt x="57606" y="62886"/>
                      </a:cubicBezTo>
                      <a:moveTo>
                        <a:pt x="113467" y="62886"/>
                      </a:moveTo>
                      <a:cubicBezTo>
                        <a:pt x="112503" y="62886"/>
                        <a:pt x="111721" y="63668"/>
                        <a:pt x="111721" y="64632"/>
                      </a:cubicBezTo>
                      <a:cubicBezTo>
                        <a:pt x="111721" y="65596"/>
                        <a:pt x="112503" y="66378"/>
                        <a:pt x="113467" y="66378"/>
                      </a:cubicBezTo>
                      <a:cubicBezTo>
                        <a:pt x="114431" y="66378"/>
                        <a:pt x="115213" y="65596"/>
                        <a:pt x="115213" y="64632"/>
                      </a:cubicBezTo>
                      <a:cubicBezTo>
                        <a:pt x="115213" y="63668"/>
                        <a:pt x="114431" y="62886"/>
                        <a:pt x="113467" y="62886"/>
                      </a:cubicBezTo>
                      <a:moveTo>
                        <a:pt x="68080" y="87325"/>
                      </a:moveTo>
                      <a:cubicBezTo>
                        <a:pt x="68080" y="96966"/>
                        <a:pt x="75896" y="104782"/>
                        <a:pt x="85537" y="104782"/>
                      </a:cubicBezTo>
                      <a:cubicBezTo>
                        <a:pt x="95177" y="104782"/>
                        <a:pt x="102993" y="96966"/>
                        <a:pt x="102993" y="87325"/>
                      </a:cubicBezTo>
                      <a:close/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C6C3AAC-7976-441E-A877-80CEE9D045BB}"/>
                  </a:ext>
                </a:extLst>
              </p:cNvPr>
              <p:cNvGrpSpPr/>
              <p:nvPr/>
            </p:nvGrpSpPr>
            <p:grpSpPr>
              <a:xfrm>
                <a:off x="4582094" y="3495933"/>
                <a:ext cx="1372605" cy="924809"/>
                <a:chOff x="7514336" y="2850734"/>
                <a:chExt cx="1131149" cy="857581"/>
              </a:xfrm>
            </p:grpSpPr>
            <p:sp>
              <p:nvSpPr>
                <p:cNvPr id="119" name="Rounded Rectangle 2">
                  <a:extLst>
                    <a:ext uri="{FF2B5EF4-FFF2-40B4-BE49-F238E27FC236}">
                      <a16:creationId xmlns:a16="http://schemas.microsoft.com/office/drawing/2014/main" id="{4EE22723-9E1D-4B8E-B8D7-E80FA932D5E4}"/>
                    </a:ext>
                  </a:extLst>
                </p:cNvPr>
                <p:cNvSpPr/>
                <p:nvPr/>
              </p:nvSpPr>
              <p:spPr>
                <a:xfrm>
                  <a:off x="7768770" y="2850734"/>
                  <a:ext cx="872345" cy="3279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Rounded Rectangle 5">
                  <a:extLst>
                    <a:ext uri="{FF2B5EF4-FFF2-40B4-BE49-F238E27FC236}">
                      <a16:creationId xmlns:a16="http://schemas.microsoft.com/office/drawing/2014/main" id="{0629CE96-A4B9-4F4A-B68C-E796C01E237E}"/>
                    </a:ext>
                  </a:extLst>
                </p:cNvPr>
                <p:cNvSpPr/>
                <p:nvPr/>
              </p:nvSpPr>
              <p:spPr>
                <a:xfrm>
                  <a:off x="7768770" y="3269601"/>
                  <a:ext cx="872345" cy="4387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2F7364F3-8F1F-406B-A8D5-446FEDBF22C7}"/>
                    </a:ext>
                  </a:extLst>
                </p:cNvPr>
                <p:cNvGrpSpPr/>
                <p:nvPr/>
              </p:nvGrpSpPr>
              <p:grpSpPr>
                <a:xfrm>
                  <a:off x="7514336" y="2985634"/>
                  <a:ext cx="247618" cy="238532"/>
                  <a:chOff x="3508064" y="3270655"/>
                  <a:chExt cx="304441" cy="293270"/>
                </a:xfrm>
              </p:grpSpPr>
              <p:sp>
                <p:nvSpPr>
                  <p:cNvPr id="129" name="Rounded Rectangle 44">
                    <a:extLst>
                      <a:ext uri="{FF2B5EF4-FFF2-40B4-BE49-F238E27FC236}">
                        <a16:creationId xmlns:a16="http://schemas.microsoft.com/office/drawing/2014/main" id="{A4D60956-9B3F-4EFC-8EDF-425DE3D8AD18}"/>
                      </a:ext>
                    </a:extLst>
                  </p:cNvPr>
                  <p:cNvSpPr/>
                  <p:nvPr/>
                </p:nvSpPr>
                <p:spPr>
                  <a:xfrm>
                    <a:off x="3508064" y="3306965"/>
                    <a:ext cx="301648" cy="2569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301648" y="0"/>
                        </a:moveTo>
                        <a:lnTo>
                          <a:pt x="23461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78205" y="256960"/>
                        </a:lnTo>
                        <a:lnTo>
                          <a:pt x="0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0" name="Rounded Rectangle 45">
                    <a:extLst>
                      <a:ext uri="{FF2B5EF4-FFF2-40B4-BE49-F238E27FC236}">
                        <a16:creationId xmlns:a16="http://schemas.microsoft.com/office/drawing/2014/main" id="{45E81263-D2AD-4D89-AD0C-323E8532A5D0}"/>
                      </a:ext>
                    </a:extLst>
                  </p:cNvPr>
                  <p:cNvSpPr/>
                  <p:nvPr/>
                </p:nvSpPr>
                <p:spPr>
                  <a:xfrm>
                    <a:off x="3776196" y="3270655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62991064-10F7-480B-8F9C-398806C5315F}"/>
                    </a:ext>
                  </a:extLst>
                </p:cNvPr>
                <p:cNvGrpSpPr/>
                <p:nvPr/>
              </p:nvGrpSpPr>
              <p:grpSpPr>
                <a:xfrm>
                  <a:off x="7514341" y="3224171"/>
                  <a:ext cx="253011" cy="315967"/>
                  <a:chOff x="3508064" y="3563925"/>
                  <a:chExt cx="311071" cy="388474"/>
                </a:xfrm>
              </p:grpSpPr>
              <p:sp>
                <p:nvSpPr>
                  <p:cNvPr id="127" name="Rounded Rectangle 47">
                    <a:extLst>
                      <a:ext uri="{FF2B5EF4-FFF2-40B4-BE49-F238E27FC236}">
                        <a16:creationId xmlns:a16="http://schemas.microsoft.com/office/drawing/2014/main" id="{72D7C752-8D8B-4558-B561-B411BB17B927}"/>
                      </a:ext>
                    </a:extLst>
                  </p:cNvPr>
                  <p:cNvSpPr/>
                  <p:nvPr/>
                </p:nvSpPr>
                <p:spPr>
                  <a:xfrm>
                    <a:off x="3508064" y="3563925"/>
                    <a:ext cx="301648" cy="35216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0" y="0"/>
                        </a:moveTo>
                        <a:lnTo>
                          <a:pt x="7820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234615" y="256960"/>
                        </a:lnTo>
                        <a:lnTo>
                          <a:pt x="301648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Rounded Rectangle 48">
                    <a:extLst>
                      <a:ext uri="{FF2B5EF4-FFF2-40B4-BE49-F238E27FC236}">
                        <a16:creationId xmlns:a16="http://schemas.microsoft.com/office/drawing/2014/main" id="{FC77E06D-DE3C-4E4C-A305-906FABC0632C}"/>
                      </a:ext>
                    </a:extLst>
                  </p:cNvPr>
                  <p:cNvSpPr/>
                  <p:nvPr/>
                </p:nvSpPr>
                <p:spPr>
                  <a:xfrm>
                    <a:off x="3782826" y="3879780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BCF915F-8EE7-45D8-96F7-013653798D36}"/>
                    </a:ext>
                  </a:extLst>
                </p:cNvPr>
                <p:cNvSpPr txBox="1"/>
                <p:nvPr/>
              </p:nvSpPr>
              <p:spPr>
                <a:xfrm>
                  <a:off x="7991206" y="2855150"/>
                  <a:ext cx="654279" cy="1614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lang="en-IN"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Temperature</a:t>
                  </a:r>
                  <a:endParaRPr sz="1100" b="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6EA2AAD-73CD-4EEF-BEED-56A3C83D4D47}"/>
                    </a:ext>
                  </a:extLst>
                </p:cNvPr>
                <p:cNvSpPr txBox="1"/>
                <p:nvPr/>
              </p:nvSpPr>
              <p:spPr>
                <a:xfrm>
                  <a:off x="7995944" y="3337753"/>
                  <a:ext cx="476075" cy="3229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lang="en-IN"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Students </a:t>
                  </a:r>
                </a:p>
                <a:p>
                  <a:pPr algn="l"/>
                  <a:r>
                    <a:rPr lang="en-IN"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CGPA</a:t>
                  </a:r>
                  <a:endParaRPr sz="1100" b="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5" name="Rounded Rectangle 91">
                  <a:extLst>
                    <a:ext uri="{FF2B5EF4-FFF2-40B4-BE49-F238E27FC236}">
                      <a16:creationId xmlns:a16="http://schemas.microsoft.com/office/drawing/2014/main" id="{1F592AD8-A8D4-431D-A785-3C4D8D4491EC}"/>
                    </a:ext>
                  </a:extLst>
                </p:cNvPr>
                <p:cNvSpPr/>
                <p:nvPr/>
              </p:nvSpPr>
              <p:spPr>
                <a:xfrm>
                  <a:off x="7826222" y="2949855"/>
                  <a:ext cx="130442" cy="130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376" h="160600">
                      <a:moveTo>
                        <a:pt x="69826" y="111721"/>
                      </a:moveTo>
                      <a:lnTo>
                        <a:pt x="6982" y="111721"/>
                      </a:lnTo>
                      <a:cubicBezTo>
                        <a:pt x="3126" y="111721"/>
                        <a:pt x="0" y="108595"/>
                        <a:pt x="0" y="104739"/>
                      </a:cubicBezTo>
                      <a:lnTo>
                        <a:pt x="0" y="6982"/>
                      </a:lnTo>
                      <a:cubicBezTo>
                        <a:pt x="0" y="3126"/>
                        <a:pt x="3126" y="0"/>
                        <a:pt x="6982" y="0"/>
                      </a:cubicBezTo>
                      <a:lnTo>
                        <a:pt x="146634" y="0"/>
                      </a:lnTo>
                      <a:cubicBezTo>
                        <a:pt x="150491" y="0"/>
                        <a:pt x="153617" y="3126"/>
                        <a:pt x="153617" y="6982"/>
                      </a:cubicBezTo>
                      <a:lnTo>
                        <a:pt x="153617" y="97756"/>
                      </a:lnTo>
                      <a:moveTo>
                        <a:pt x="80076" y="80216"/>
                      </a:moveTo>
                      <a:lnTo>
                        <a:pt x="27790" y="27930"/>
                      </a:lnTo>
                      <a:moveTo>
                        <a:pt x="57725" y="80216"/>
                      </a:moveTo>
                      <a:lnTo>
                        <a:pt x="80076" y="80216"/>
                      </a:lnTo>
                      <a:lnTo>
                        <a:pt x="80076" y="57864"/>
                      </a:lnTo>
                      <a:moveTo>
                        <a:pt x="50142" y="27930"/>
                      </a:moveTo>
                      <a:lnTo>
                        <a:pt x="27790" y="27930"/>
                      </a:lnTo>
                      <a:lnTo>
                        <a:pt x="27790" y="50281"/>
                      </a:lnTo>
                      <a:moveTo>
                        <a:pt x="99404" y="160600"/>
                      </a:moveTo>
                      <a:lnTo>
                        <a:pt x="82129" y="139784"/>
                      </a:lnTo>
                      <a:cubicBezTo>
                        <a:pt x="79044" y="136078"/>
                        <a:pt x="79547" y="130573"/>
                        <a:pt x="83253" y="127488"/>
                      </a:cubicBezTo>
                      <a:cubicBezTo>
                        <a:pt x="86959" y="124403"/>
                        <a:pt x="92464" y="124906"/>
                        <a:pt x="95550" y="128612"/>
                      </a:cubicBezTo>
                      <a:lnTo>
                        <a:pt x="104515" y="136160"/>
                      </a:lnTo>
                      <a:lnTo>
                        <a:pt x="104515" y="87282"/>
                      </a:lnTo>
                      <a:cubicBezTo>
                        <a:pt x="104515" y="81498"/>
                        <a:pt x="109205" y="76808"/>
                        <a:pt x="114989" y="76808"/>
                      </a:cubicBezTo>
                      <a:cubicBezTo>
                        <a:pt x="120774" y="76808"/>
                        <a:pt x="125463" y="81498"/>
                        <a:pt x="125463" y="87282"/>
                      </a:cubicBezTo>
                      <a:lnTo>
                        <a:pt x="125463" y="118704"/>
                      </a:lnTo>
                      <a:lnTo>
                        <a:pt x="137096" y="118704"/>
                      </a:lnTo>
                      <a:cubicBezTo>
                        <a:pt x="149948" y="118704"/>
                        <a:pt x="160368" y="129118"/>
                        <a:pt x="160376" y="141970"/>
                      </a:cubicBezTo>
                      <a:lnTo>
                        <a:pt x="160376" y="160600"/>
                      </a:ln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Rounded Rectangle 95">
                  <a:extLst>
                    <a:ext uri="{FF2B5EF4-FFF2-40B4-BE49-F238E27FC236}">
                      <a16:creationId xmlns:a16="http://schemas.microsoft.com/office/drawing/2014/main" id="{33D720D4-B4EE-4735-8CEE-D51B2728BFE8}"/>
                    </a:ext>
                  </a:extLst>
                </p:cNvPr>
                <p:cNvSpPr/>
                <p:nvPr/>
              </p:nvSpPr>
              <p:spPr>
                <a:xfrm>
                  <a:off x="7827551" y="3448726"/>
                  <a:ext cx="127784" cy="130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7108" h="160600">
                      <a:moveTo>
                        <a:pt x="47132" y="118704"/>
                      </a:moveTo>
                      <a:lnTo>
                        <a:pt x="47132" y="118704"/>
                      </a:lnTo>
                      <a:cubicBezTo>
                        <a:pt x="43276" y="118704"/>
                        <a:pt x="40150" y="115578"/>
                        <a:pt x="40150" y="111721"/>
                      </a:cubicBezTo>
                      <a:lnTo>
                        <a:pt x="40150" y="104739"/>
                      </a:lnTo>
                      <a:lnTo>
                        <a:pt x="54115" y="104739"/>
                      </a:lnTo>
                      <a:lnTo>
                        <a:pt x="54115" y="111721"/>
                      </a:lnTo>
                      <a:cubicBezTo>
                        <a:pt x="54115" y="115578"/>
                        <a:pt x="50989" y="118704"/>
                        <a:pt x="47132" y="118704"/>
                      </a:cubicBezTo>
                      <a:close/>
                      <a:moveTo>
                        <a:pt x="109976" y="118704"/>
                      </a:moveTo>
                      <a:lnTo>
                        <a:pt x="109976" y="118704"/>
                      </a:lnTo>
                      <a:cubicBezTo>
                        <a:pt x="106119" y="118704"/>
                        <a:pt x="102993" y="115578"/>
                        <a:pt x="102993" y="111721"/>
                      </a:cubicBezTo>
                      <a:lnTo>
                        <a:pt x="102993" y="104739"/>
                      </a:lnTo>
                      <a:lnTo>
                        <a:pt x="116958" y="104739"/>
                      </a:lnTo>
                      <a:lnTo>
                        <a:pt x="116958" y="111721"/>
                      </a:lnTo>
                      <a:cubicBezTo>
                        <a:pt x="116958" y="115578"/>
                        <a:pt x="113832" y="118704"/>
                        <a:pt x="109976" y="118704"/>
                      </a:cubicBezTo>
                      <a:close/>
                      <a:moveTo>
                        <a:pt x="40198" y="104739"/>
                      </a:moveTo>
                      <a:cubicBezTo>
                        <a:pt x="36342" y="104739"/>
                        <a:pt x="33216" y="101612"/>
                        <a:pt x="33216" y="97756"/>
                      </a:cubicBezTo>
                      <a:lnTo>
                        <a:pt x="33216" y="86682"/>
                      </a:lnTo>
                      <a:cubicBezTo>
                        <a:pt x="33216" y="84830"/>
                        <a:pt x="33952" y="83054"/>
                        <a:pt x="35262" y="81745"/>
                      </a:cubicBezTo>
                      <a:lnTo>
                        <a:pt x="47132" y="69826"/>
                      </a:lnTo>
                      <a:lnTo>
                        <a:pt x="109976" y="69826"/>
                      </a:lnTo>
                      <a:lnTo>
                        <a:pt x="121902" y="81745"/>
                      </a:lnTo>
                      <a:cubicBezTo>
                        <a:pt x="123209" y="83055"/>
                        <a:pt x="123942" y="84831"/>
                        <a:pt x="123941" y="86682"/>
                      </a:cubicBezTo>
                      <a:lnTo>
                        <a:pt x="123941" y="97756"/>
                      </a:lnTo>
                      <a:cubicBezTo>
                        <a:pt x="123941" y="101612"/>
                        <a:pt x="120815" y="104739"/>
                        <a:pt x="116958" y="104739"/>
                      </a:cubicBezTo>
                      <a:close/>
                      <a:moveTo>
                        <a:pt x="109976" y="69826"/>
                      </a:moveTo>
                      <a:lnTo>
                        <a:pt x="47132" y="69826"/>
                      </a:lnTo>
                      <a:lnTo>
                        <a:pt x="52816" y="47181"/>
                      </a:lnTo>
                      <a:cubicBezTo>
                        <a:pt x="53594" y="44074"/>
                        <a:pt x="56386" y="41895"/>
                        <a:pt x="59589" y="41895"/>
                      </a:cubicBezTo>
                      <a:lnTo>
                        <a:pt x="97568" y="41895"/>
                      </a:lnTo>
                      <a:cubicBezTo>
                        <a:pt x="100770" y="41895"/>
                        <a:pt x="103562" y="44074"/>
                        <a:pt x="104341" y="47181"/>
                      </a:cubicBezTo>
                      <a:close/>
                      <a:moveTo>
                        <a:pt x="33188" y="90773"/>
                      </a:moveTo>
                      <a:lnTo>
                        <a:pt x="50644" y="90773"/>
                      </a:lnTo>
                      <a:moveTo>
                        <a:pt x="106505" y="90773"/>
                      </a:moveTo>
                      <a:lnTo>
                        <a:pt x="123962" y="90773"/>
                      </a:lnTo>
                      <a:moveTo>
                        <a:pt x="85557" y="20947"/>
                      </a:moveTo>
                      <a:lnTo>
                        <a:pt x="71592" y="10473"/>
                      </a:lnTo>
                      <a:lnTo>
                        <a:pt x="85557" y="0"/>
                      </a:lnTo>
                      <a:moveTo>
                        <a:pt x="50623" y="8728"/>
                      </a:moveTo>
                      <a:cubicBezTo>
                        <a:pt x="51588" y="8728"/>
                        <a:pt x="52369" y="9509"/>
                        <a:pt x="52369" y="10473"/>
                      </a:cubicBezTo>
                      <a:cubicBezTo>
                        <a:pt x="52369" y="11438"/>
                        <a:pt x="51588" y="12219"/>
                        <a:pt x="50623" y="12219"/>
                      </a:cubicBezTo>
                      <a:cubicBezTo>
                        <a:pt x="49659" y="12219"/>
                        <a:pt x="48878" y="11438"/>
                        <a:pt x="48878" y="10473"/>
                      </a:cubicBezTo>
                      <a:cubicBezTo>
                        <a:pt x="48878" y="9509"/>
                        <a:pt x="49659" y="8728"/>
                        <a:pt x="50623" y="8728"/>
                      </a:cubicBezTo>
                      <a:moveTo>
                        <a:pt x="26184" y="8728"/>
                      </a:moveTo>
                      <a:cubicBezTo>
                        <a:pt x="27148" y="8728"/>
                        <a:pt x="27930" y="9509"/>
                        <a:pt x="27930" y="10473"/>
                      </a:cubicBezTo>
                      <a:cubicBezTo>
                        <a:pt x="27930" y="11438"/>
                        <a:pt x="27148" y="12219"/>
                        <a:pt x="26184" y="12219"/>
                      </a:cubicBezTo>
                      <a:cubicBezTo>
                        <a:pt x="25220" y="12219"/>
                        <a:pt x="24439" y="11438"/>
                        <a:pt x="24439" y="10473"/>
                      </a:cubicBezTo>
                      <a:cubicBezTo>
                        <a:pt x="24439" y="9509"/>
                        <a:pt x="25220" y="8728"/>
                        <a:pt x="26184" y="8728"/>
                      </a:cubicBezTo>
                      <a:moveTo>
                        <a:pt x="1745" y="8728"/>
                      </a:moveTo>
                      <a:cubicBezTo>
                        <a:pt x="2709" y="8728"/>
                        <a:pt x="3491" y="9509"/>
                        <a:pt x="3491" y="10473"/>
                      </a:cubicBezTo>
                      <a:cubicBezTo>
                        <a:pt x="3491" y="11438"/>
                        <a:pt x="2709" y="12219"/>
                        <a:pt x="1745" y="12219"/>
                      </a:cubicBezTo>
                      <a:cubicBezTo>
                        <a:pt x="781" y="12219"/>
                        <a:pt x="0" y="11438"/>
                        <a:pt x="0" y="10473"/>
                      </a:cubicBezTo>
                      <a:cubicBezTo>
                        <a:pt x="0" y="9509"/>
                        <a:pt x="781" y="8728"/>
                        <a:pt x="1745" y="8728"/>
                      </a:cubicBezTo>
                      <a:moveTo>
                        <a:pt x="0" y="31421"/>
                      </a:moveTo>
                      <a:cubicBezTo>
                        <a:pt x="0" y="30457"/>
                        <a:pt x="781" y="29676"/>
                        <a:pt x="1745" y="29676"/>
                      </a:cubicBezTo>
                      <a:cubicBezTo>
                        <a:pt x="2709" y="29676"/>
                        <a:pt x="3491" y="30457"/>
                        <a:pt x="3491" y="31421"/>
                      </a:cubicBezTo>
                      <a:cubicBezTo>
                        <a:pt x="3491" y="32385"/>
                        <a:pt x="2709" y="33167"/>
                        <a:pt x="1745" y="33167"/>
                      </a:cubicBezTo>
                      <a:cubicBezTo>
                        <a:pt x="781" y="33167"/>
                        <a:pt x="0" y="32385"/>
                        <a:pt x="0" y="31421"/>
                      </a:cubicBezTo>
                      <a:moveTo>
                        <a:pt x="0" y="55860"/>
                      </a:moveTo>
                      <a:cubicBezTo>
                        <a:pt x="0" y="54896"/>
                        <a:pt x="781" y="54115"/>
                        <a:pt x="1745" y="54115"/>
                      </a:cubicBezTo>
                      <a:cubicBezTo>
                        <a:pt x="2709" y="54115"/>
                        <a:pt x="3491" y="54896"/>
                        <a:pt x="3491" y="55860"/>
                      </a:cubicBezTo>
                      <a:cubicBezTo>
                        <a:pt x="3491" y="56825"/>
                        <a:pt x="2709" y="57606"/>
                        <a:pt x="1745" y="57606"/>
                      </a:cubicBezTo>
                      <a:cubicBezTo>
                        <a:pt x="781" y="57606"/>
                        <a:pt x="0" y="56825"/>
                        <a:pt x="0" y="55860"/>
                      </a:cubicBezTo>
                      <a:moveTo>
                        <a:pt x="0" y="80300"/>
                      </a:moveTo>
                      <a:cubicBezTo>
                        <a:pt x="0" y="79335"/>
                        <a:pt x="781" y="78554"/>
                        <a:pt x="1745" y="78554"/>
                      </a:cubicBezTo>
                      <a:cubicBezTo>
                        <a:pt x="2709" y="78554"/>
                        <a:pt x="3491" y="79335"/>
                        <a:pt x="3491" y="80300"/>
                      </a:cubicBezTo>
                      <a:cubicBezTo>
                        <a:pt x="3491" y="81264"/>
                        <a:pt x="2709" y="82045"/>
                        <a:pt x="1745" y="82045"/>
                      </a:cubicBezTo>
                      <a:cubicBezTo>
                        <a:pt x="781" y="82045"/>
                        <a:pt x="0" y="81264"/>
                        <a:pt x="0" y="80300"/>
                      </a:cubicBezTo>
                      <a:moveTo>
                        <a:pt x="0" y="104739"/>
                      </a:moveTo>
                      <a:cubicBezTo>
                        <a:pt x="0" y="103775"/>
                        <a:pt x="781" y="102993"/>
                        <a:pt x="1745" y="102993"/>
                      </a:cubicBezTo>
                      <a:cubicBezTo>
                        <a:pt x="2709" y="102993"/>
                        <a:pt x="3491" y="103775"/>
                        <a:pt x="3491" y="104739"/>
                      </a:cubicBezTo>
                      <a:cubicBezTo>
                        <a:pt x="3491" y="105703"/>
                        <a:pt x="2709" y="106484"/>
                        <a:pt x="1745" y="106484"/>
                      </a:cubicBezTo>
                      <a:cubicBezTo>
                        <a:pt x="781" y="106484"/>
                        <a:pt x="0" y="105703"/>
                        <a:pt x="0" y="104739"/>
                      </a:cubicBezTo>
                      <a:moveTo>
                        <a:pt x="0" y="129178"/>
                      </a:moveTo>
                      <a:cubicBezTo>
                        <a:pt x="0" y="128214"/>
                        <a:pt x="781" y="127432"/>
                        <a:pt x="1745" y="127432"/>
                      </a:cubicBezTo>
                      <a:cubicBezTo>
                        <a:pt x="2709" y="127432"/>
                        <a:pt x="3491" y="128214"/>
                        <a:pt x="3491" y="129178"/>
                      </a:cubicBezTo>
                      <a:cubicBezTo>
                        <a:pt x="3491" y="130142"/>
                        <a:pt x="2709" y="130923"/>
                        <a:pt x="1745" y="130923"/>
                      </a:cubicBezTo>
                      <a:cubicBezTo>
                        <a:pt x="781" y="130923"/>
                        <a:pt x="0" y="130142"/>
                        <a:pt x="0" y="129178"/>
                      </a:cubicBezTo>
                      <a:moveTo>
                        <a:pt x="1745" y="148380"/>
                      </a:moveTo>
                      <a:cubicBezTo>
                        <a:pt x="2709" y="148380"/>
                        <a:pt x="3491" y="149162"/>
                        <a:pt x="3491" y="150126"/>
                      </a:cubicBezTo>
                      <a:cubicBezTo>
                        <a:pt x="3491" y="151090"/>
                        <a:pt x="2709" y="151871"/>
                        <a:pt x="1745" y="151871"/>
                      </a:cubicBezTo>
                      <a:cubicBezTo>
                        <a:pt x="781" y="151871"/>
                        <a:pt x="0" y="151090"/>
                        <a:pt x="0" y="150126"/>
                      </a:cubicBezTo>
                      <a:cubicBezTo>
                        <a:pt x="0" y="149162"/>
                        <a:pt x="781" y="148380"/>
                        <a:pt x="1745" y="148380"/>
                      </a:cubicBezTo>
                      <a:moveTo>
                        <a:pt x="26184" y="148380"/>
                      </a:moveTo>
                      <a:cubicBezTo>
                        <a:pt x="27148" y="148380"/>
                        <a:pt x="27930" y="149162"/>
                        <a:pt x="27930" y="150126"/>
                      </a:cubicBezTo>
                      <a:cubicBezTo>
                        <a:pt x="27930" y="151090"/>
                        <a:pt x="27148" y="151871"/>
                        <a:pt x="26184" y="151871"/>
                      </a:cubicBezTo>
                      <a:cubicBezTo>
                        <a:pt x="25220" y="151871"/>
                        <a:pt x="24439" y="151090"/>
                        <a:pt x="24439" y="150126"/>
                      </a:cubicBezTo>
                      <a:cubicBezTo>
                        <a:pt x="24439" y="149162"/>
                        <a:pt x="25220" y="148380"/>
                        <a:pt x="26184" y="148380"/>
                      </a:cubicBezTo>
                      <a:moveTo>
                        <a:pt x="50623" y="148380"/>
                      </a:moveTo>
                      <a:cubicBezTo>
                        <a:pt x="51588" y="148380"/>
                        <a:pt x="52369" y="149162"/>
                        <a:pt x="52369" y="150126"/>
                      </a:cubicBezTo>
                      <a:cubicBezTo>
                        <a:pt x="52369" y="151090"/>
                        <a:pt x="51588" y="151871"/>
                        <a:pt x="50623" y="151871"/>
                      </a:cubicBezTo>
                      <a:cubicBezTo>
                        <a:pt x="49659" y="151871"/>
                        <a:pt x="48878" y="151090"/>
                        <a:pt x="48878" y="150126"/>
                      </a:cubicBezTo>
                      <a:cubicBezTo>
                        <a:pt x="48878" y="149162"/>
                        <a:pt x="49659" y="148380"/>
                        <a:pt x="50623" y="148380"/>
                      </a:cubicBezTo>
                      <a:moveTo>
                        <a:pt x="71592" y="139652"/>
                      </a:moveTo>
                      <a:lnTo>
                        <a:pt x="85557" y="150126"/>
                      </a:lnTo>
                      <a:lnTo>
                        <a:pt x="71592" y="160600"/>
                      </a:lnTo>
                      <a:moveTo>
                        <a:pt x="106484" y="8728"/>
                      </a:moveTo>
                      <a:cubicBezTo>
                        <a:pt x="107448" y="8728"/>
                        <a:pt x="108230" y="9509"/>
                        <a:pt x="108230" y="10473"/>
                      </a:cubicBezTo>
                      <a:cubicBezTo>
                        <a:pt x="108230" y="11438"/>
                        <a:pt x="107448" y="12219"/>
                        <a:pt x="106484" y="12219"/>
                      </a:cubicBezTo>
                      <a:cubicBezTo>
                        <a:pt x="105520" y="12219"/>
                        <a:pt x="104739" y="11438"/>
                        <a:pt x="104739" y="10473"/>
                      </a:cubicBezTo>
                      <a:cubicBezTo>
                        <a:pt x="104739" y="9509"/>
                        <a:pt x="105520" y="8728"/>
                        <a:pt x="106484" y="8728"/>
                      </a:cubicBezTo>
                      <a:moveTo>
                        <a:pt x="130923" y="8728"/>
                      </a:moveTo>
                      <a:cubicBezTo>
                        <a:pt x="131888" y="8728"/>
                        <a:pt x="132669" y="9509"/>
                        <a:pt x="132669" y="10473"/>
                      </a:cubicBezTo>
                      <a:cubicBezTo>
                        <a:pt x="132669" y="11438"/>
                        <a:pt x="131888" y="12219"/>
                        <a:pt x="130923" y="12219"/>
                      </a:cubicBezTo>
                      <a:cubicBezTo>
                        <a:pt x="129959" y="12219"/>
                        <a:pt x="129178" y="11438"/>
                        <a:pt x="129178" y="10473"/>
                      </a:cubicBezTo>
                      <a:cubicBezTo>
                        <a:pt x="129178" y="9509"/>
                        <a:pt x="129959" y="8728"/>
                        <a:pt x="130923" y="8728"/>
                      </a:cubicBezTo>
                      <a:moveTo>
                        <a:pt x="155363" y="8728"/>
                      </a:moveTo>
                      <a:cubicBezTo>
                        <a:pt x="156327" y="8728"/>
                        <a:pt x="157108" y="9509"/>
                        <a:pt x="157108" y="10473"/>
                      </a:cubicBezTo>
                      <a:cubicBezTo>
                        <a:pt x="157108" y="11438"/>
                        <a:pt x="156327" y="12219"/>
                        <a:pt x="155363" y="12219"/>
                      </a:cubicBezTo>
                      <a:cubicBezTo>
                        <a:pt x="154399" y="12219"/>
                        <a:pt x="153617" y="11438"/>
                        <a:pt x="153617" y="10473"/>
                      </a:cubicBezTo>
                      <a:cubicBezTo>
                        <a:pt x="153617" y="9509"/>
                        <a:pt x="154399" y="8728"/>
                        <a:pt x="155363" y="8728"/>
                      </a:cubicBezTo>
                      <a:moveTo>
                        <a:pt x="157108" y="31421"/>
                      </a:moveTo>
                      <a:cubicBezTo>
                        <a:pt x="157108" y="32385"/>
                        <a:pt x="156327" y="33167"/>
                        <a:pt x="155363" y="33167"/>
                      </a:cubicBezTo>
                      <a:cubicBezTo>
                        <a:pt x="154399" y="33167"/>
                        <a:pt x="153617" y="32385"/>
                        <a:pt x="153617" y="31421"/>
                      </a:cubicBezTo>
                      <a:cubicBezTo>
                        <a:pt x="153617" y="30457"/>
                        <a:pt x="154399" y="29676"/>
                        <a:pt x="155363" y="29676"/>
                      </a:cubicBezTo>
                      <a:cubicBezTo>
                        <a:pt x="156327" y="29676"/>
                        <a:pt x="157108" y="30457"/>
                        <a:pt x="157108" y="31421"/>
                      </a:cubicBezTo>
                      <a:moveTo>
                        <a:pt x="157108" y="55860"/>
                      </a:moveTo>
                      <a:cubicBezTo>
                        <a:pt x="157108" y="56825"/>
                        <a:pt x="156327" y="57606"/>
                        <a:pt x="155363" y="57606"/>
                      </a:cubicBezTo>
                      <a:cubicBezTo>
                        <a:pt x="154399" y="57606"/>
                        <a:pt x="153617" y="56825"/>
                        <a:pt x="153617" y="55860"/>
                      </a:cubicBezTo>
                      <a:cubicBezTo>
                        <a:pt x="153617" y="54896"/>
                        <a:pt x="154399" y="54115"/>
                        <a:pt x="155363" y="54115"/>
                      </a:cubicBezTo>
                      <a:cubicBezTo>
                        <a:pt x="156327" y="54115"/>
                        <a:pt x="157108" y="54896"/>
                        <a:pt x="157108" y="55860"/>
                      </a:cubicBezTo>
                      <a:moveTo>
                        <a:pt x="157108" y="80300"/>
                      </a:moveTo>
                      <a:cubicBezTo>
                        <a:pt x="157108" y="81264"/>
                        <a:pt x="156327" y="82045"/>
                        <a:pt x="155363" y="82045"/>
                      </a:cubicBezTo>
                      <a:cubicBezTo>
                        <a:pt x="154399" y="82045"/>
                        <a:pt x="153617" y="81264"/>
                        <a:pt x="153617" y="80300"/>
                      </a:cubicBezTo>
                      <a:cubicBezTo>
                        <a:pt x="153617" y="79335"/>
                        <a:pt x="154399" y="78554"/>
                        <a:pt x="155363" y="78554"/>
                      </a:cubicBezTo>
                      <a:cubicBezTo>
                        <a:pt x="156327" y="78554"/>
                        <a:pt x="157108" y="79335"/>
                        <a:pt x="157108" y="80300"/>
                      </a:cubicBezTo>
                      <a:moveTo>
                        <a:pt x="157108" y="104739"/>
                      </a:moveTo>
                      <a:cubicBezTo>
                        <a:pt x="157108" y="105703"/>
                        <a:pt x="156327" y="106484"/>
                        <a:pt x="155363" y="106484"/>
                      </a:cubicBezTo>
                      <a:cubicBezTo>
                        <a:pt x="154399" y="106484"/>
                        <a:pt x="153617" y="105703"/>
                        <a:pt x="153617" y="104739"/>
                      </a:cubicBezTo>
                      <a:cubicBezTo>
                        <a:pt x="153617" y="103775"/>
                        <a:pt x="154399" y="102993"/>
                        <a:pt x="155363" y="102993"/>
                      </a:cubicBezTo>
                      <a:cubicBezTo>
                        <a:pt x="156327" y="102993"/>
                        <a:pt x="157108" y="103775"/>
                        <a:pt x="157108" y="104739"/>
                      </a:cubicBezTo>
                      <a:moveTo>
                        <a:pt x="157108" y="129178"/>
                      </a:moveTo>
                      <a:cubicBezTo>
                        <a:pt x="157108" y="130142"/>
                        <a:pt x="156327" y="130923"/>
                        <a:pt x="155363" y="130923"/>
                      </a:cubicBezTo>
                      <a:cubicBezTo>
                        <a:pt x="154399" y="130923"/>
                        <a:pt x="153617" y="130142"/>
                        <a:pt x="153617" y="129178"/>
                      </a:cubicBezTo>
                      <a:cubicBezTo>
                        <a:pt x="153617" y="128214"/>
                        <a:pt x="154399" y="127432"/>
                        <a:pt x="155363" y="127432"/>
                      </a:cubicBezTo>
                      <a:cubicBezTo>
                        <a:pt x="156327" y="127432"/>
                        <a:pt x="157108" y="128214"/>
                        <a:pt x="157108" y="129178"/>
                      </a:cubicBezTo>
                      <a:moveTo>
                        <a:pt x="155363" y="148380"/>
                      </a:moveTo>
                      <a:cubicBezTo>
                        <a:pt x="156327" y="148380"/>
                        <a:pt x="157108" y="149162"/>
                        <a:pt x="157108" y="150126"/>
                      </a:cubicBezTo>
                      <a:cubicBezTo>
                        <a:pt x="157108" y="151090"/>
                        <a:pt x="156327" y="151871"/>
                        <a:pt x="155363" y="151871"/>
                      </a:cubicBezTo>
                      <a:cubicBezTo>
                        <a:pt x="154399" y="151871"/>
                        <a:pt x="153617" y="151090"/>
                        <a:pt x="153617" y="150126"/>
                      </a:cubicBezTo>
                      <a:cubicBezTo>
                        <a:pt x="153617" y="149162"/>
                        <a:pt x="154399" y="148380"/>
                        <a:pt x="155363" y="148380"/>
                      </a:cubicBezTo>
                      <a:moveTo>
                        <a:pt x="130923" y="148380"/>
                      </a:moveTo>
                      <a:cubicBezTo>
                        <a:pt x="131888" y="148380"/>
                        <a:pt x="132669" y="149162"/>
                        <a:pt x="132669" y="150126"/>
                      </a:cubicBezTo>
                      <a:cubicBezTo>
                        <a:pt x="132669" y="151090"/>
                        <a:pt x="131888" y="151871"/>
                        <a:pt x="130923" y="151871"/>
                      </a:cubicBezTo>
                      <a:cubicBezTo>
                        <a:pt x="129959" y="151871"/>
                        <a:pt x="129178" y="151090"/>
                        <a:pt x="129178" y="150126"/>
                      </a:cubicBezTo>
                      <a:cubicBezTo>
                        <a:pt x="129178" y="149162"/>
                        <a:pt x="129959" y="148380"/>
                        <a:pt x="130923" y="148380"/>
                      </a:cubicBezTo>
                      <a:moveTo>
                        <a:pt x="106484" y="148380"/>
                      </a:moveTo>
                      <a:cubicBezTo>
                        <a:pt x="107448" y="148380"/>
                        <a:pt x="108230" y="149162"/>
                        <a:pt x="108230" y="150126"/>
                      </a:cubicBezTo>
                      <a:cubicBezTo>
                        <a:pt x="108230" y="151090"/>
                        <a:pt x="107448" y="151871"/>
                        <a:pt x="106484" y="151871"/>
                      </a:cubicBezTo>
                      <a:cubicBezTo>
                        <a:pt x="105520" y="151871"/>
                        <a:pt x="104739" y="151090"/>
                        <a:pt x="104739" y="150126"/>
                      </a:cubicBezTo>
                      <a:cubicBezTo>
                        <a:pt x="104739" y="149162"/>
                        <a:pt x="105520" y="148380"/>
                        <a:pt x="106484" y="148380"/>
                      </a:cubicBez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36F0C408-3986-4028-AC7E-73E3017319C4}"/>
                  </a:ext>
                </a:extLst>
              </p:cNvPr>
              <p:cNvGrpSpPr/>
              <p:nvPr/>
            </p:nvGrpSpPr>
            <p:grpSpPr>
              <a:xfrm>
                <a:off x="6371233" y="3454073"/>
                <a:ext cx="1294530" cy="987125"/>
                <a:chOff x="6228488" y="3361281"/>
                <a:chExt cx="1294530" cy="987125"/>
              </a:xfrm>
            </p:grpSpPr>
            <p:sp>
              <p:nvSpPr>
                <p:cNvPr id="134" name="Rounded Rectangle 11">
                  <a:extLst>
                    <a:ext uri="{FF2B5EF4-FFF2-40B4-BE49-F238E27FC236}">
                      <a16:creationId xmlns:a16="http://schemas.microsoft.com/office/drawing/2014/main" id="{24F7E0E0-86BA-4576-971E-BE7C735306BD}"/>
                    </a:ext>
                  </a:extLst>
                </p:cNvPr>
                <p:cNvSpPr/>
                <p:nvPr/>
              </p:nvSpPr>
              <p:spPr>
                <a:xfrm>
                  <a:off x="6557867" y="3361281"/>
                  <a:ext cx="956130" cy="2586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30164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234615"/>
                      </a:lnTo>
                      <a:cubicBezTo>
                        <a:pt x="1072529" y="234615"/>
                        <a:pt x="1072529" y="301648"/>
                        <a:pt x="1005496" y="301648"/>
                      </a:cubicBezTo>
                      <a:lnTo>
                        <a:pt x="67033" y="301648"/>
                      </a:lnTo>
                      <a:cubicBezTo>
                        <a:pt x="67033" y="301648"/>
                        <a:pt x="0" y="301648"/>
                        <a:pt x="0" y="23461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ounded Rectangle 12">
                  <a:extLst>
                    <a:ext uri="{FF2B5EF4-FFF2-40B4-BE49-F238E27FC236}">
                      <a16:creationId xmlns:a16="http://schemas.microsoft.com/office/drawing/2014/main" id="{BBDFE1F8-4833-4A2E-9AB3-184979E73138}"/>
                    </a:ext>
                  </a:extLst>
                </p:cNvPr>
                <p:cNvSpPr/>
                <p:nvPr/>
              </p:nvSpPr>
              <p:spPr>
                <a:xfrm>
                  <a:off x="6557867" y="3715756"/>
                  <a:ext cx="956130" cy="2586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30164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234615"/>
                      </a:lnTo>
                      <a:cubicBezTo>
                        <a:pt x="1072529" y="234615"/>
                        <a:pt x="1072529" y="301648"/>
                        <a:pt x="1005496" y="301648"/>
                      </a:cubicBezTo>
                      <a:lnTo>
                        <a:pt x="67033" y="301648"/>
                      </a:lnTo>
                      <a:cubicBezTo>
                        <a:pt x="67033" y="301648"/>
                        <a:pt x="0" y="301648"/>
                        <a:pt x="0" y="23461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6FF5D32-62D6-4352-B9E3-5176E060C097}"/>
                    </a:ext>
                  </a:extLst>
                </p:cNvPr>
                <p:cNvSpPr txBox="1"/>
                <p:nvPr/>
              </p:nvSpPr>
              <p:spPr>
                <a:xfrm>
                  <a:off x="6806860" y="3783712"/>
                  <a:ext cx="443534" cy="1741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Weight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0B2831A-A924-4D16-86AA-1F6C9EDF940E}"/>
                    </a:ext>
                  </a:extLst>
                </p:cNvPr>
                <p:cNvSpPr txBox="1"/>
                <p:nvPr/>
              </p:nvSpPr>
              <p:spPr>
                <a:xfrm>
                  <a:off x="6806860" y="3413056"/>
                  <a:ext cx="411966" cy="1741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Height</a:t>
                  </a:r>
                </a:p>
              </p:txBody>
            </p:sp>
            <p:sp>
              <p:nvSpPr>
                <p:cNvPr id="140" name="Rounded Rectangle 98">
                  <a:extLst>
                    <a:ext uri="{FF2B5EF4-FFF2-40B4-BE49-F238E27FC236}">
                      <a16:creationId xmlns:a16="http://schemas.microsoft.com/office/drawing/2014/main" id="{9D1A6398-E64C-4048-81A1-F88B1781C496}"/>
                    </a:ext>
                  </a:extLst>
                </p:cNvPr>
                <p:cNvSpPr/>
                <p:nvPr/>
              </p:nvSpPr>
              <p:spPr>
                <a:xfrm>
                  <a:off x="6617626" y="3418763"/>
                  <a:ext cx="143486" cy="1373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954" h="160155">
                      <a:moveTo>
                        <a:pt x="55848" y="77265"/>
                      </a:moveTo>
                      <a:cubicBezTo>
                        <a:pt x="51991" y="77265"/>
                        <a:pt x="48865" y="74139"/>
                        <a:pt x="48865" y="70282"/>
                      </a:cubicBezTo>
                      <a:lnTo>
                        <a:pt x="48865" y="14409"/>
                      </a:lnTo>
                      <a:cubicBezTo>
                        <a:pt x="48865" y="10552"/>
                        <a:pt x="51991" y="7426"/>
                        <a:pt x="55848" y="7426"/>
                      </a:cubicBezTo>
                      <a:lnTo>
                        <a:pt x="111721" y="7426"/>
                      </a:lnTo>
                      <a:cubicBezTo>
                        <a:pt x="115578" y="7426"/>
                        <a:pt x="118704" y="10552"/>
                        <a:pt x="118704" y="14409"/>
                      </a:cubicBezTo>
                      <a:lnTo>
                        <a:pt x="118704" y="70282"/>
                      </a:lnTo>
                      <a:cubicBezTo>
                        <a:pt x="118704" y="74139"/>
                        <a:pt x="115578" y="77265"/>
                        <a:pt x="111721" y="77265"/>
                      </a:cubicBezTo>
                      <a:close/>
                      <a:moveTo>
                        <a:pt x="6628" y="160155"/>
                      </a:moveTo>
                      <a:lnTo>
                        <a:pt x="160954" y="160155"/>
                      </a:lnTo>
                      <a:moveTo>
                        <a:pt x="0" y="0"/>
                      </a:moveTo>
                      <a:moveTo>
                        <a:pt x="83791" y="136107"/>
                      </a:moveTo>
                      <a:lnTo>
                        <a:pt x="83791" y="77265"/>
                      </a:lnTo>
                      <a:moveTo>
                        <a:pt x="0" y="0"/>
                      </a:moveTo>
                      <a:moveTo>
                        <a:pt x="105042" y="114859"/>
                      </a:moveTo>
                      <a:lnTo>
                        <a:pt x="83793" y="136107"/>
                      </a:lnTo>
                      <a:lnTo>
                        <a:pt x="62543" y="114859"/>
                      </a:ln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1" name="Rounded Rectangle 101">
                  <a:extLst>
                    <a:ext uri="{FF2B5EF4-FFF2-40B4-BE49-F238E27FC236}">
                      <a16:creationId xmlns:a16="http://schemas.microsoft.com/office/drawing/2014/main" id="{BABEF1A4-81D2-4BCA-9E8B-32A84A1C7D30}"/>
                    </a:ext>
                  </a:extLst>
                </p:cNvPr>
                <p:cNvSpPr/>
                <p:nvPr/>
              </p:nvSpPr>
              <p:spPr>
                <a:xfrm>
                  <a:off x="6620738" y="3776232"/>
                  <a:ext cx="143170" cy="1377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600" h="160600">
                      <a:moveTo>
                        <a:pt x="125687" y="139652"/>
                      </a:moveTo>
                      <a:lnTo>
                        <a:pt x="125687" y="69826"/>
                      </a:lnTo>
                      <a:moveTo>
                        <a:pt x="90773" y="34913"/>
                      </a:moveTo>
                      <a:cubicBezTo>
                        <a:pt x="90773" y="15631"/>
                        <a:pt x="106405" y="0"/>
                        <a:pt x="125687" y="0"/>
                      </a:cubicBezTo>
                      <a:cubicBezTo>
                        <a:pt x="144968" y="0"/>
                        <a:pt x="160600" y="15631"/>
                        <a:pt x="160600" y="34913"/>
                      </a:cubicBezTo>
                      <a:cubicBezTo>
                        <a:pt x="160600" y="54195"/>
                        <a:pt x="144968" y="69826"/>
                        <a:pt x="125687" y="69826"/>
                      </a:cubicBezTo>
                      <a:cubicBezTo>
                        <a:pt x="106405" y="69826"/>
                        <a:pt x="90773" y="54195"/>
                        <a:pt x="90773" y="34913"/>
                      </a:cubicBezTo>
                      <a:moveTo>
                        <a:pt x="3491" y="139652"/>
                      </a:moveTo>
                      <a:lnTo>
                        <a:pt x="125687" y="139652"/>
                      </a:lnTo>
                      <a:lnTo>
                        <a:pt x="125687" y="139652"/>
                      </a:lnTo>
                      <a:lnTo>
                        <a:pt x="125687" y="157108"/>
                      </a:lnTo>
                      <a:cubicBezTo>
                        <a:pt x="125687" y="159036"/>
                        <a:pt x="124123" y="160600"/>
                        <a:pt x="122195" y="160600"/>
                      </a:cubicBezTo>
                      <a:lnTo>
                        <a:pt x="3491" y="160600"/>
                      </a:lnTo>
                      <a:cubicBezTo>
                        <a:pt x="1563" y="160600"/>
                        <a:pt x="0" y="159036"/>
                        <a:pt x="0" y="157108"/>
                      </a:cubicBezTo>
                      <a:lnTo>
                        <a:pt x="0" y="143143"/>
                      </a:lnTo>
                      <a:cubicBezTo>
                        <a:pt x="0" y="141215"/>
                        <a:pt x="1563" y="139652"/>
                        <a:pt x="3491" y="139652"/>
                      </a:cubicBezTo>
                      <a:close/>
                      <a:moveTo>
                        <a:pt x="118920" y="34913"/>
                      </a:moveTo>
                      <a:cubicBezTo>
                        <a:pt x="118920" y="38769"/>
                        <a:pt x="122047" y="41895"/>
                        <a:pt x="125903" y="41895"/>
                      </a:cubicBezTo>
                      <a:cubicBezTo>
                        <a:pt x="129759" y="41895"/>
                        <a:pt x="132886" y="38769"/>
                        <a:pt x="132886" y="34913"/>
                      </a:cubicBezTo>
                      <a:cubicBezTo>
                        <a:pt x="132886" y="31056"/>
                        <a:pt x="129759" y="27930"/>
                        <a:pt x="125903" y="27930"/>
                      </a:cubicBezTo>
                      <a:cubicBezTo>
                        <a:pt x="122047" y="27930"/>
                        <a:pt x="118920" y="31056"/>
                        <a:pt x="118920" y="34913"/>
                      </a:cubicBezTo>
                      <a:moveTo>
                        <a:pt x="139652" y="16583"/>
                      </a:moveTo>
                      <a:lnTo>
                        <a:pt x="130093" y="29326"/>
                      </a:lnTo>
                      <a:moveTo>
                        <a:pt x="31421" y="69826"/>
                      </a:moveTo>
                      <a:lnTo>
                        <a:pt x="31421" y="62843"/>
                      </a:lnTo>
                      <a:cubicBezTo>
                        <a:pt x="31444" y="55140"/>
                        <a:pt x="37683" y="48901"/>
                        <a:pt x="45386" y="48878"/>
                      </a:cubicBezTo>
                      <a:lnTo>
                        <a:pt x="52369" y="48878"/>
                      </a:lnTo>
                      <a:cubicBezTo>
                        <a:pt x="60072" y="48901"/>
                        <a:pt x="66311" y="55140"/>
                        <a:pt x="66334" y="62843"/>
                      </a:cubicBezTo>
                      <a:lnTo>
                        <a:pt x="66334" y="69826"/>
                      </a:lnTo>
                      <a:moveTo>
                        <a:pt x="24439" y="125687"/>
                      </a:moveTo>
                      <a:lnTo>
                        <a:pt x="24439" y="69826"/>
                      </a:lnTo>
                      <a:moveTo>
                        <a:pt x="73317" y="125687"/>
                      </a:moveTo>
                      <a:lnTo>
                        <a:pt x="73317" y="69826"/>
                      </a:lnTo>
                      <a:moveTo>
                        <a:pt x="13965" y="69826"/>
                      </a:moveTo>
                      <a:lnTo>
                        <a:pt x="83791" y="69826"/>
                      </a:lnTo>
                      <a:cubicBezTo>
                        <a:pt x="83791" y="69826"/>
                        <a:pt x="90773" y="69826"/>
                        <a:pt x="90773" y="76808"/>
                      </a:cubicBezTo>
                      <a:lnTo>
                        <a:pt x="90773" y="118704"/>
                      </a:lnTo>
                      <a:cubicBezTo>
                        <a:pt x="90773" y="118704"/>
                        <a:pt x="90773" y="125687"/>
                        <a:pt x="83791" y="125687"/>
                      </a:cubicBezTo>
                      <a:lnTo>
                        <a:pt x="13965" y="125687"/>
                      </a:lnTo>
                      <a:cubicBezTo>
                        <a:pt x="13965" y="125687"/>
                        <a:pt x="6982" y="125687"/>
                        <a:pt x="6982" y="118704"/>
                      </a:cubicBezTo>
                      <a:lnTo>
                        <a:pt x="6982" y="76808"/>
                      </a:lnTo>
                      <a:cubicBezTo>
                        <a:pt x="6982" y="76808"/>
                        <a:pt x="6982" y="69826"/>
                        <a:pt x="13965" y="69826"/>
                      </a:cubicBez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3F89CD01-401C-401B-B270-A0E41A48242F}"/>
                    </a:ext>
                  </a:extLst>
                </p:cNvPr>
                <p:cNvGrpSpPr/>
                <p:nvPr/>
              </p:nvGrpSpPr>
              <p:grpSpPr>
                <a:xfrm>
                  <a:off x="6566888" y="4089736"/>
                  <a:ext cx="956130" cy="258670"/>
                  <a:chOff x="6566888" y="4299374"/>
                  <a:chExt cx="956130" cy="258670"/>
                </a:xfrm>
              </p:grpSpPr>
              <p:sp>
                <p:nvSpPr>
                  <p:cNvPr id="132" name="Rounded Rectangle 9">
                    <a:extLst>
                      <a:ext uri="{FF2B5EF4-FFF2-40B4-BE49-F238E27FC236}">
                        <a16:creationId xmlns:a16="http://schemas.microsoft.com/office/drawing/2014/main" id="{BD342E87-27B7-464A-9906-5F87B82A7DE1}"/>
                      </a:ext>
                    </a:extLst>
                  </p:cNvPr>
                  <p:cNvSpPr/>
                  <p:nvPr/>
                </p:nvSpPr>
                <p:spPr>
                  <a:xfrm>
                    <a:off x="6566888" y="4299374"/>
                    <a:ext cx="956130" cy="25867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72529" h="301648">
                        <a:moveTo>
                          <a:pt x="67033" y="0"/>
                        </a:moveTo>
                        <a:lnTo>
                          <a:pt x="1005496" y="0"/>
                        </a:lnTo>
                        <a:cubicBezTo>
                          <a:pt x="1005496" y="0"/>
                          <a:pt x="1072529" y="0"/>
                          <a:pt x="1072529" y="67033"/>
                        </a:cubicBezTo>
                        <a:lnTo>
                          <a:pt x="1072529" y="234615"/>
                        </a:lnTo>
                        <a:cubicBezTo>
                          <a:pt x="1072529" y="234615"/>
                          <a:pt x="1072529" y="301648"/>
                          <a:pt x="1005496" y="301648"/>
                        </a:cubicBezTo>
                        <a:lnTo>
                          <a:pt x="67033" y="301648"/>
                        </a:lnTo>
                        <a:cubicBezTo>
                          <a:pt x="67033" y="301648"/>
                          <a:pt x="0" y="301648"/>
                          <a:pt x="0" y="234615"/>
                        </a:cubicBezTo>
                        <a:lnTo>
                          <a:pt x="0" y="67033"/>
                        </a:lnTo>
                        <a:cubicBezTo>
                          <a:pt x="0" y="67033"/>
                          <a:pt x="0" y="0"/>
                          <a:pt x="67033" y="0"/>
                        </a:cubicBezTo>
                      </a:path>
                    </a:pathLst>
                  </a:custGeom>
                  <a:solidFill>
                    <a:srgbClr val="D1F4FF"/>
                  </a:solidFill>
                  <a:ln>
                    <a:noFill/>
                  </a:ln>
                </p:spPr>
                <p:txBody>
                  <a:bodyPr rtlCol="0" anchor="ctr"/>
                  <a:lstStyle/>
                  <a:p>
                    <a:pPr algn="ctr"/>
                    <a:endParaRPr sz="11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45A00689-D221-400C-BD60-BE89F7E20E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02070" y="4347054"/>
                    <a:ext cx="298320" cy="1741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algn="l"/>
                    <a:r>
                      <a:rPr sz="1100" b="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Time</a:t>
                    </a:r>
                  </a:p>
                </p:txBody>
              </p:sp>
              <p:sp>
                <p:nvSpPr>
                  <p:cNvPr id="143" name="Rounded Rectangle 106">
                    <a:extLst>
                      <a:ext uri="{FF2B5EF4-FFF2-40B4-BE49-F238E27FC236}">
                        <a16:creationId xmlns:a16="http://schemas.microsoft.com/office/drawing/2014/main" id="{2D9AB709-7D53-4AEB-8FD6-4CC72A5808D8}"/>
                      </a:ext>
                    </a:extLst>
                  </p:cNvPr>
                  <p:cNvSpPr/>
                  <p:nvPr/>
                </p:nvSpPr>
                <p:spPr>
                  <a:xfrm>
                    <a:off x="6620894" y="4339132"/>
                    <a:ext cx="130720" cy="1377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6634" h="160600">
                        <a:moveTo>
                          <a:pt x="83791" y="160600"/>
                        </a:moveTo>
                        <a:cubicBezTo>
                          <a:pt x="39444" y="160600"/>
                          <a:pt x="0" y="124625"/>
                          <a:pt x="0" y="80300"/>
                        </a:cubicBezTo>
                        <a:cubicBezTo>
                          <a:pt x="0" y="35974"/>
                          <a:pt x="39444" y="0"/>
                          <a:pt x="83791" y="0"/>
                        </a:cubicBezTo>
                        <a:close/>
                        <a:moveTo>
                          <a:pt x="27930" y="80307"/>
                        </a:moveTo>
                        <a:lnTo>
                          <a:pt x="13965" y="80307"/>
                        </a:lnTo>
                        <a:moveTo>
                          <a:pt x="146634" y="80307"/>
                        </a:moveTo>
                        <a:lnTo>
                          <a:pt x="132669" y="80307"/>
                        </a:lnTo>
                        <a:moveTo>
                          <a:pt x="33397" y="127230"/>
                        </a:moveTo>
                        <a:lnTo>
                          <a:pt x="43278" y="117356"/>
                        </a:lnTo>
                        <a:moveTo>
                          <a:pt x="127209" y="33418"/>
                        </a:moveTo>
                        <a:lnTo>
                          <a:pt x="117335" y="43292"/>
                        </a:lnTo>
                        <a:moveTo>
                          <a:pt x="127209" y="127230"/>
                        </a:moveTo>
                        <a:lnTo>
                          <a:pt x="117335" y="117356"/>
                        </a:lnTo>
                        <a:moveTo>
                          <a:pt x="43278" y="43292"/>
                        </a:moveTo>
                        <a:lnTo>
                          <a:pt x="33397" y="33418"/>
                        </a:lnTo>
                      </a:path>
                    </a:pathLst>
                  </a:custGeom>
                  <a:noFill/>
                  <a:ln w="8379">
                    <a:solidFill>
                      <a:srgbClr val="1EABDA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315F751D-444F-42B1-895A-B5D5AC128D9C}"/>
                    </a:ext>
                  </a:extLst>
                </p:cNvPr>
                <p:cNvGrpSpPr/>
                <p:nvPr/>
              </p:nvGrpSpPr>
              <p:grpSpPr>
                <a:xfrm>
                  <a:off x="6228488" y="3460474"/>
                  <a:ext cx="287426" cy="806739"/>
                  <a:chOff x="1377951" y="3633137"/>
                  <a:chExt cx="287426" cy="996222"/>
                </a:xfrm>
              </p:grpSpPr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8D96740A-B2F3-493E-B8C9-59D77F2A2579}"/>
                      </a:ext>
                    </a:extLst>
                  </p:cNvPr>
                  <p:cNvGrpSpPr/>
                  <p:nvPr/>
                </p:nvGrpSpPr>
                <p:grpSpPr>
                  <a:xfrm>
                    <a:off x="1377951" y="4095073"/>
                    <a:ext cx="287426" cy="72351"/>
                    <a:chOff x="3508064" y="1315524"/>
                    <a:chExt cx="304441" cy="72619"/>
                  </a:xfrm>
                </p:grpSpPr>
                <p:sp>
                  <p:nvSpPr>
                    <p:cNvPr id="161" name="Rounded Rectangle 41">
                      <a:extLst>
                        <a:ext uri="{FF2B5EF4-FFF2-40B4-BE49-F238E27FC236}">
                          <a16:creationId xmlns:a16="http://schemas.microsoft.com/office/drawing/2014/main" id="{E65A2E2D-27EF-4DBC-B986-41A8763E42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8064" y="1351833"/>
                      <a:ext cx="301648" cy="558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1648" h="5586">
                          <a:moveTo>
                            <a:pt x="0" y="0"/>
                          </a:moveTo>
                          <a:lnTo>
                            <a:pt x="156410" y="0"/>
                          </a:lnTo>
                          <a:lnTo>
                            <a:pt x="301648" y="0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2" name="Rounded Rectangle 42">
                      <a:extLst>
                        <a:ext uri="{FF2B5EF4-FFF2-40B4-BE49-F238E27FC236}">
                          <a16:creationId xmlns:a16="http://schemas.microsoft.com/office/drawing/2014/main" id="{E6F1AD72-8251-4A25-8665-221F03329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6196" y="1315524"/>
                      <a:ext cx="36309" cy="7261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309" h="72619">
                          <a:moveTo>
                            <a:pt x="0" y="0"/>
                          </a:moveTo>
                          <a:lnTo>
                            <a:pt x="36309" y="36309"/>
                          </a:lnTo>
                          <a:lnTo>
                            <a:pt x="0" y="72619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B611580D-D716-49F3-AC02-7FF5E5B16B3D}"/>
                      </a:ext>
                    </a:extLst>
                  </p:cNvPr>
                  <p:cNvGrpSpPr/>
                  <p:nvPr/>
                </p:nvGrpSpPr>
                <p:grpSpPr>
                  <a:xfrm>
                    <a:off x="1377951" y="3633137"/>
                    <a:ext cx="287426" cy="498111"/>
                    <a:chOff x="3508064" y="851878"/>
                    <a:chExt cx="304441" cy="499955"/>
                  </a:xfrm>
                </p:grpSpPr>
                <p:sp>
                  <p:nvSpPr>
                    <p:cNvPr id="164" name="Rounded Rectangle 50">
                      <a:extLst>
                        <a:ext uri="{FF2B5EF4-FFF2-40B4-BE49-F238E27FC236}">
                          <a16:creationId xmlns:a16="http://schemas.microsoft.com/office/drawing/2014/main" id="{2C87D512-737B-46A3-B0B8-EAC02A333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8064" y="888188"/>
                      <a:ext cx="301648" cy="46364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1648" h="463645">
                          <a:moveTo>
                            <a:pt x="301648" y="0"/>
                          </a:moveTo>
                          <a:lnTo>
                            <a:pt x="234615" y="0"/>
                          </a:lnTo>
                          <a:lnTo>
                            <a:pt x="156410" y="0"/>
                          </a:lnTo>
                          <a:lnTo>
                            <a:pt x="156410" y="231822"/>
                          </a:lnTo>
                          <a:lnTo>
                            <a:pt x="156410" y="463645"/>
                          </a:lnTo>
                          <a:lnTo>
                            <a:pt x="78205" y="463645"/>
                          </a:lnTo>
                          <a:lnTo>
                            <a:pt x="0" y="463645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5" name="Rounded Rectangle 51">
                      <a:extLst>
                        <a:ext uri="{FF2B5EF4-FFF2-40B4-BE49-F238E27FC236}">
                          <a16:creationId xmlns:a16="http://schemas.microsoft.com/office/drawing/2014/main" id="{FF1B5122-9CA0-4F1B-A277-88DE45998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6196" y="851878"/>
                      <a:ext cx="36309" cy="7261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309" h="72619">
                          <a:moveTo>
                            <a:pt x="0" y="0"/>
                          </a:moveTo>
                          <a:lnTo>
                            <a:pt x="36309" y="36309"/>
                          </a:lnTo>
                          <a:lnTo>
                            <a:pt x="0" y="72619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248C999F-82B9-4A2A-A936-430A314A2479}"/>
                      </a:ext>
                    </a:extLst>
                  </p:cNvPr>
                  <p:cNvGrpSpPr/>
                  <p:nvPr/>
                </p:nvGrpSpPr>
                <p:grpSpPr>
                  <a:xfrm>
                    <a:off x="1377951" y="4131248"/>
                    <a:ext cx="287426" cy="498111"/>
                    <a:chOff x="3508064" y="1351833"/>
                    <a:chExt cx="304441" cy="499955"/>
                  </a:xfrm>
                </p:grpSpPr>
                <p:sp>
                  <p:nvSpPr>
                    <p:cNvPr id="167" name="Rounded Rectangle 53">
                      <a:extLst>
                        <a:ext uri="{FF2B5EF4-FFF2-40B4-BE49-F238E27FC236}">
                          <a16:creationId xmlns:a16="http://schemas.microsoft.com/office/drawing/2014/main" id="{0519C9B1-8700-472A-AC3E-AA43F7E455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8064" y="1351833"/>
                      <a:ext cx="301648" cy="46364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1648" h="463645">
                          <a:moveTo>
                            <a:pt x="0" y="0"/>
                          </a:moveTo>
                          <a:lnTo>
                            <a:pt x="78205" y="0"/>
                          </a:lnTo>
                          <a:lnTo>
                            <a:pt x="156410" y="0"/>
                          </a:lnTo>
                          <a:lnTo>
                            <a:pt x="156410" y="231822"/>
                          </a:lnTo>
                          <a:lnTo>
                            <a:pt x="156410" y="463645"/>
                          </a:lnTo>
                          <a:lnTo>
                            <a:pt x="234615" y="463645"/>
                          </a:lnTo>
                          <a:lnTo>
                            <a:pt x="301648" y="463645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8" name="Rounded Rectangle 54">
                      <a:extLst>
                        <a:ext uri="{FF2B5EF4-FFF2-40B4-BE49-F238E27FC236}">
                          <a16:creationId xmlns:a16="http://schemas.microsoft.com/office/drawing/2014/main" id="{764E2334-6F32-4F83-A38C-486763282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6196" y="1779169"/>
                      <a:ext cx="36309" cy="7261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309" h="72619">
                          <a:moveTo>
                            <a:pt x="0" y="0"/>
                          </a:moveTo>
                          <a:lnTo>
                            <a:pt x="36309" y="36309"/>
                          </a:lnTo>
                          <a:lnTo>
                            <a:pt x="0" y="72619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D7CE3C9-06A7-4844-B210-8557849290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883906" y="3175060"/>
                <a:ext cx="809083" cy="668464"/>
              </a:xfrm>
              <a:prstGeom prst="bentConnector3">
                <a:avLst>
                  <a:gd name="adj1" fmla="val 2143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F95191A-BB70-4DBF-95CB-1F8840127ABF}"/>
                  </a:ext>
                </a:extLst>
              </p:cNvPr>
              <p:cNvCxnSpPr/>
              <p:nvPr/>
            </p:nvCxnSpPr>
            <p:spPr>
              <a:xfrm rot="5400000" flipH="1" flipV="1">
                <a:off x="4489193" y="3203057"/>
                <a:ext cx="793886" cy="597278"/>
              </a:xfrm>
              <a:prstGeom prst="bentConnector3">
                <a:avLst>
                  <a:gd name="adj1" fmla="val 761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9DE7CB4-7BA0-45A6-A980-6720DD7790C3}"/>
                  </a:ext>
                </a:extLst>
              </p:cNvPr>
              <p:cNvCxnSpPr/>
              <p:nvPr/>
            </p:nvCxnSpPr>
            <p:spPr>
              <a:xfrm rot="5400000" flipH="1" flipV="1">
                <a:off x="6202296" y="3273690"/>
                <a:ext cx="856390" cy="518517"/>
              </a:xfrm>
              <a:prstGeom prst="bentConnector3">
                <a:avLst>
                  <a:gd name="adj1" fmla="val 76693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2" name="Text 0">
            <a:extLst>
              <a:ext uri="{FF2B5EF4-FFF2-40B4-BE49-F238E27FC236}">
                <a16:creationId xmlns:a16="http://schemas.microsoft.com/office/drawing/2014/main" id="{07D7B6F2-2354-4C30-B550-9336EF0DE5D7}"/>
              </a:ext>
            </a:extLst>
          </p:cNvPr>
          <p:cNvSpPr/>
          <p:nvPr/>
        </p:nvSpPr>
        <p:spPr>
          <a:xfrm>
            <a:off x="3739816" y="237342"/>
            <a:ext cx="1664366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Data</a:t>
            </a:r>
          </a:p>
        </p:txBody>
      </p:sp>
    </p:spTree>
    <p:extLst>
      <p:ext uri="{BB962C8B-B14F-4D97-AF65-F5344CB8AC3E}">
        <p14:creationId xmlns:p14="http://schemas.microsoft.com/office/powerpoint/2010/main" val="22976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 You Run the Test: Data Exploration is Key!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Proper exploration helps ensure your test selection is appropriate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243013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9" y="1335881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0094" y="1243013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Visualizing Data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750094" y="1493044"/>
            <a:ext cx="4321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histograms, box plots, and scatter plots to understand your data's distribution and relationships.</a:t>
            </a:r>
            <a:endParaRPr lang="en-US" sz="900" dirty="0"/>
          </a:p>
        </p:txBody>
      </p:sp>
      <p:sp>
        <p:nvSpPr>
          <p:cNvPr id="9" name="Shape 5"/>
          <p:cNvSpPr/>
          <p:nvPr/>
        </p:nvSpPr>
        <p:spPr>
          <a:xfrm>
            <a:off x="285750" y="2014538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9" y="2107406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50094" y="2014538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Checking for Outliers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750094" y="2264569"/>
            <a:ext cx="43219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Identify and decide how to handle extreme values that may influence your results.</a:t>
            </a:r>
            <a:endParaRPr lang="en-US" sz="900" dirty="0"/>
          </a:p>
        </p:txBody>
      </p:sp>
      <p:sp>
        <p:nvSpPr>
          <p:cNvPr id="13" name="Shape 8"/>
          <p:cNvSpPr/>
          <p:nvPr/>
        </p:nvSpPr>
        <p:spPr>
          <a:xfrm>
            <a:off x="285750" y="2614613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4" name="Text 9"/>
          <p:cNvSpPr/>
          <p:nvPr/>
        </p:nvSpPr>
        <p:spPr>
          <a:xfrm>
            <a:off x="750094" y="2614613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Assessing Normality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750094" y="2864644"/>
            <a:ext cx="4321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Q-Q plots and Shapiro-Wilk test to check if your data follows a normal distribution.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285750" y="3386138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8" y="3479006"/>
            <a:ext cx="214313" cy="17145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50094" y="3386138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Assessing Homogeneity of Variances</a:t>
            </a:r>
            <a:endParaRPr lang="en-US" sz="1125" dirty="0"/>
          </a:p>
        </p:txBody>
      </p:sp>
      <p:sp>
        <p:nvSpPr>
          <p:cNvPr id="19" name="Text 13"/>
          <p:cNvSpPr/>
          <p:nvPr/>
        </p:nvSpPr>
        <p:spPr>
          <a:xfrm>
            <a:off x="750094" y="3636169"/>
            <a:ext cx="43219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Levene's test to check if different groups have similar variances.</a:t>
            </a:r>
            <a:endParaRPr lang="en-US" sz="9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0" y="1359377"/>
            <a:ext cx="3429000" cy="2624742"/>
          </a:xfrm>
          <a:prstGeom prst="rect">
            <a:avLst/>
          </a:prstGeom>
        </p:spPr>
      </p:pic>
      <p:sp>
        <p:nvSpPr>
          <p:cNvPr id="21" name="Shape 14"/>
          <p:cNvSpPr/>
          <p:nvPr/>
        </p:nvSpPr>
        <p:spPr>
          <a:xfrm>
            <a:off x="5429250" y="4243388"/>
            <a:ext cx="3429000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Text 15"/>
          <p:cNvSpPr/>
          <p:nvPr/>
        </p:nvSpPr>
        <p:spPr>
          <a:xfrm>
            <a:off x="5429250" y="4243388"/>
            <a:ext cx="3500438" cy="600075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 inspection is often more informative than relying solely on statistical tests for assumptions!</a:t>
            </a:r>
            <a:endParaRPr lang="en-US" sz="10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87480" y="363419"/>
            <a:ext cx="2569037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Distribution?</a:t>
            </a:r>
          </a:p>
        </p:txBody>
      </p:sp>
      <p:sp>
        <p:nvSpPr>
          <p:cNvPr id="5" name="Shape 2"/>
          <p:cNvSpPr/>
          <p:nvPr/>
        </p:nvSpPr>
        <p:spPr>
          <a:xfrm>
            <a:off x="285750" y="1116013"/>
            <a:ext cx="4121150" cy="10572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282840"/>
            <a:ext cx="145874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A </a:t>
            </a:r>
            <a:endParaRPr lang="en-US" sz="94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88588" y="1276490"/>
            <a:ext cx="710131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distribution</a:t>
            </a:r>
            <a:endParaRPr lang="en-US" sz="94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307167" y="1278384"/>
            <a:ext cx="2212144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is the pattern of variation in a dataset,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28625" y="1471265"/>
            <a:ext cx="3167534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showing how frequently different values occur and how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28625" y="1664147"/>
            <a:ext cx="3088987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they are spread out. It helps us understand the central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428625" y="1857028"/>
            <a:ext cx="2494273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tendency, variability, and shape of our data.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285750" y="2387599"/>
            <a:ext cx="4121150" cy="77231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392906" y="2616200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4" name="Text 11"/>
          <p:cNvSpPr/>
          <p:nvPr/>
        </p:nvSpPr>
        <p:spPr>
          <a:xfrm>
            <a:off x="785813" y="2483475"/>
            <a:ext cx="1702004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Normal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85812" y="2669574"/>
            <a:ext cx="3303587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defTabSz="114300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Symmetrical, bell-shaped curve with most values clustering around the mean. Example: Heights in a population.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285750" y="3275806"/>
            <a:ext cx="4121150" cy="776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392906" y="3510756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3537744"/>
            <a:ext cx="142875" cy="142875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785813" y="3381879"/>
            <a:ext cx="1650132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Skewed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785812" y="3564131"/>
            <a:ext cx="3563937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Asymmetrical with a longer tail on one side. Can be right-skewed or left-skewed Example: Income distribution.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Shape 17"/>
          <p:cNvSpPr/>
          <p:nvPr/>
        </p:nvSpPr>
        <p:spPr>
          <a:xfrm>
            <a:off x="285750" y="4164012"/>
            <a:ext cx="4121150" cy="87153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8"/>
          <p:cNvSpPr/>
          <p:nvPr/>
        </p:nvSpPr>
        <p:spPr>
          <a:xfrm>
            <a:off x="392906" y="4316413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2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4387850"/>
            <a:ext cx="142875" cy="142875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785813" y="4263735"/>
            <a:ext cx="170309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Bimodal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20"/>
          <p:cNvSpPr/>
          <p:nvPr/>
        </p:nvSpPr>
        <p:spPr>
          <a:xfrm>
            <a:off x="785813" y="4490437"/>
            <a:ext cx="3563936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Has two peaks, indicating two different clusters or subgroups in the data. Example: Exam scores from two different classes.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72" y="2687637"/>
            <a:ext cx="125016" cy="142875"/>
          </a:xfrm>
          <a:prstGeom prst="rect">
            <a:avLst/>
          </a:prstGeom>
        </p:spPr>
      </p:pic>
      <p:pic>
        <p:nvPicPr>
          <p:cNvPr id="3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715" y="1129755"/>
            <a:ext cx="4286250" cy="3115763"/>
          </a:xfrm>
          <a:prstGeom prst="rect">
            <a:avLst/>
          </a:prstGeom>
        </p:spPr>
      </p:pic>
      <p:sp>
        <p:nvSpPr>
          <p:cNvPr id="32" name="Shape 25"/>
          <p:cNvSpPr/>
          <p:nvPr/>
        </p:nvSpPr>
        <p:spPr>
          <a:xfrm>
            <a:off x="4572000" y="4473575"/>
            <a:ext cx="4286250" cy="485775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33" name="Shape 26"/>
          <p:cNvSpPr/>
          <p:nvPr/>
        </p:nvSpPr>
        <p:spPr>
          <a:xfrm>
            <a:off x="4572000" y="4473575"/>
            <a:ext cx="21431" cy="48577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34" name="Text 27"/>
          <p:cNvSpPr/>
          <p:nvPr/>
        </p:nvSpPr>
        <p:spPr>
          <a:xfrm>
            <a:off x="4572000" y="4484348"/>
            <a:ext cx="4286250" cy="464230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950" i="1" dirty="0">
                <a:solidFill>
                  <a:srgbClr val="666666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The shape of your data's distribution helps determine which statistical tests are appropriate to use. Parametric tests typically assume a normal distribution. </a:t>
            </a:r>
            <a:endParaRPr lang="en-US" sz="9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79298" y="322819"/>
            <a:ext cx="4985404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Dependent vs Independent Observations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90649E-5D45-422E-AC6F-7085DA315A77}"/>
              </a:ext>
            </a:extLst>
          </p:cNvPr>
          <p:cNvGrpSpPr/>
          <p:nvPr/>
        </p:nvGrpSpPr>
        <p:grpSpPr>
          <a:xfrm>
            <a:off x="285750" y="792890"/>
            <a:ext cx="3857625" cy="1758023"/>
            <a:chOff x="285750" y="1243014"/>
            <a:chExt cx="3857625" cy="1758023"/>
          </a:xfrm>
        </p:grpSpPr>
        <p:sp>
          <p:nvSpPr>
            <p:cNvPr id="5" name="Shape 2"/>
            <p:cNvSpPr/>
            <p:nvPr/>
          </p:nvSpPr>
          <p:spPr>
            <a:xfrm>
              <a:off x="285750" y="1243014"/>
              <a:ext cx="3857625" cy="1758023"/>
            </a:xfrm>
            <a:prstGeom prst="rect">
              <a:avLst/>
            </a:prstGeom>
            <a:solidFill>
              <a:srgbClr val="FFFFFF"/>
            </a:solidFill>
            <a:ln/>
          </p:spPr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CE420F5-04E6-4657-B1AE-EFBD2A3BF123}"/>
                </a:ext>
              </a:extLst>
            </p:cNvPr>
            <p:cNvGrpSpPr/>
            <p:nvPr/>
          </p:nvGrpSpPr>
          <p:grpSpPr>
            <a:xfrm>
              <a:off x="428625" y="1270733"/>
              <a:ext cx="3657599" cy="1611998"/>
              <a:chOff x="428625" y="1270733"/>
              <a:chExt cx="3657599" cy="1611998"/>
            </a:xfrm>
          </p:grpSpPr>
          <p:sp>
            <p:nvSpPr>
              <p:cNvPr id="6" name="Text 3"/>
              <p:cNvSpPr/>
              <p:nvPr/>
            </p:nvSpPr>
            <p:spPr>
              <a:xfrm>
                <a:off x="718310" y="1270733"/>
                <a:ext cx="2875147" cy="3629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85090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1A73E8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Independent Observations</a:t>
                </a: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Text 4"/>
              <p:cNvSpPr/>
              <p:nvPr/>
            </p:nvSpPr>
            <p:spPr>
              <a:xfrm>
                <a:off x="428625" y="1647385"/>
                <a:ext cx="3657599" cy="60016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3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Observations or measurements that do not influence each other. Each data point is completely separate from other data points. </a:t>
                </a:r>
                <a:endParaRPr lang="en-US" sz="13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Text 5"/>
              <p:cNvSpPr/>
              <p:nvPr/>
            </p:nvSpPr>
            <p:spPr>
              <a:xfrm>
                <a:off x="428625" y="2282650"/>
                <a:ext cx="662041" cy="16927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555555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Examples</a:t>
                </a:r>
                <a:r>
                  <a:rPr lang="en-US" sz="1050" b="1" dirty="0">
                    <a:solidFill>
                      <a:srgbClr val="555555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:</a:t>
                </a:r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Text 6"/>
              <p:cNvSpPr/>
              <p:nvPr/>
            </p:nvSpPr>
            <p:spPr>
              <a:xfrm>
                <a:off x="571500" y="2496395"/>
                <a:ext cx="2497479" cy="15388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Random samples from different populations</a:t>
                </a:r>
                <a:endParaRPr lang="en-US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Text 7"/>
              <p:cNvSpPr/>
              <p:nvPr/>
            </p:nvSpPr>
            <p:spPr>
              <a:xfrm>
                <a:off x="571500" y="2721148"/>
                <a:ext cx="2987997" cy="1615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Different participants in </a:t>
                </a:r>
                <a:r>
                  <a:rPr lang="en-US" sz="105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control</a:t>
                </a:r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 vs. treatment groups</a:t>
                </a:r>
                <a:endParaRPr lang="en-US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8A8B83-FCB4-4F66-A84A-DCA5E13AD477}"/>
              </a:ext>
            </a:extLst>
          </p:cNvPr>
          <p:cNvGrpSpPr/>
          <p:nvPr/>
        </p:nvGrpSpPr>
        <p:grpSpPr>
          <a:xfrm>
            <a:off x="285749" y="2777173"/>
            <a:ext cx="3857625" cy="2043508"/>
            <a:chOff x="285750" y="3135313"/>
            <a:chExt cx="3857625" cy="1849437"/>
          </a:xfrm>
        </p:grpSpPr>
        <p:sp>
          <p:nvSpPr>
            <p:cNvPr id="13" name="Shape 10"/>
            <p:cNvSpPr/>
            <p:nvPr/>
          </p:nvSpPr>
          <p:spPr>
            <a:xfrm>
              <a:off x="285750" y="3135313"/>
              <a:ext cx="3857625" cy="1849437"/>
            </a:xfrm>
            <a:prstGeom prst="rect">
              <a:avLst/>
            </a:prstGeom>
            <a:solidFill>
              <a:srgbClr val="FFFFFF"/>
            </a:solidFill>
            <a:ln/>
          </p:spPr>
        </p:sp>
        <p:sp>
          <p:nvSpPr>
            <p:cNvPr id="14" name="Text 11"/>
            <p:cNvSpPr/>
            <p:nvPr/>
          </p:nvSpPr>
          <p:spPr>
            <a:xfrm>
              <a:off x="771486" y="3141907"/>
              <a:ext cx="2689199" cy="362920"/>
            </a:xfrm>
            <a:prstGeom prst="rect">
              <a:avLst/>
            </a:prstGeom>
            <a:noFill/>
            <a:ln/>
          </p:spPr>
          <p:txBody>
            <a:bodyPr wrap="none" lIns="0" tIns="0" rIns="0" bIns="8509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b="1" dirty="0">
                  <a:solidFill>
                    <a:srgbClr val="1A73E8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Dependent Observations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 12"/>
            <p:cNvSpPr/>
            <p:nvPr/>
          </p:nvSpPr>
          <p:spPr>
            <a:xfrm>
              <a:off x="371475" y="3516602"/>
              <a:ext cx="3714750" cy="6463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4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Observations or measurements that are related to or influenced by each other. Data points have a natural pairing or connection.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 13"/>
            <p:cNvSpPr/>
            <p:nvPr/>
          </p:nvSpPr>
          <p:spPr>
            <a:xfrm>
              <a:off x="371475" y="4154722"/>
              <a:ext cx="658835" cy="1532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00" b="1" dirty="0">
                  <a:solidFill>
                    <a:srgbClr val="555555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Examples</a:t>
              </a:r>
              <a:r>
                <a:rPr lang="en-US" sz="942" b="1" dirty="0">
                  <a:solidFill>
                    <a:srgbClr val="555555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:</a:t>
              </a:r>
              <a:endParaRPr lang="en-US" sz="942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 14"/>
            <p:cNvSpPr/>
            <p:nvPr/>
          </p:nvSpPr>
          <p:spPr>
            <a:xfrm>
              <a:off x="515122" y="4450918"/>
              <a:ext cx="3351880" cy="1462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Pre-test and </a:t>
              </a:r>
              <a:r>
                <a:rPr lang="en-US" sz="105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post-test</a:t>
              </a: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 measurements on the same subjects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 16"/>
            <p:cNvSpPr/>
            <p:nvPr/>
          </p:nvSpPr>
          <p:spPr>
            <a:xfrm>
              <a:off x="515122" y="4696442"/>
              <a:ext cx="3242875" cy="1462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Repeated </a:t>
              </a:r>
              <a:r>
                <a:rPr lang="en-US" sz="105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measurements</a:t>
              </a: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 over time on the same subjects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A6E9D77-166C-47B7-B902-2DEEFBD8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23" y="792890"/>
            <a:ext cx="3432067" cy="1758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71928C-3777-4D07-8CF7-9A13AADE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622" y="2777173"/>
            <a:ext cx="3432068" cy="18564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CC8DBF7-0BDA-4EDA-9138-0F85B6655B8F}"/>
              </a:ext>
            </a:extLst>
          </p:cNvPr>
          <p:cNvSpPr/>
          <p:nvPr/>
        </p:nvSpPr>
        <p:spPr>
          <a:xfrm>
            <a:off x="2469437" y="202850"/>
            <a:ext cx="4205126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 Test Selection Flowchart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002A099-6EE3-4EC9-801F-FCFA183A237E}"/>
              </a:ext>
            </a:extLst>
          </p:cNvPr>
          <p:cNvSpPr/>
          <p:nvPr/>
        </p:nvSpPr>
        <p:spPr>
          <a:xfrm>
            <a:off x="210011" y="654363"/>
            <a:ext cx="8382000" cy="4173166"/>
          </a:xfrm>
          <a:custGeom>
            <a:avLst/>
            <a:gdLst>
              <a:gd name="connsiteX0" fmla="*/ 2783 w 8382000"/>
              <a:gd name="connsiteY0" fmla="*/ 2783 h 4173166"/>
              <a:gd name="connsiteX1" fmla="*/ 8384783 w 8382000"/>
              <a:gd name="connsiteY1" fmla="*/ 2783 h 4173166"/>
              <a:gd name="connsiteX2" fmla="*/ 8384783 w 8382000"/>
              <a:gd name="connsiteY2" fmla="*/ 4175949 h 4173166"/>
              <a:gd name="connsiteX3" fmla="*/ 2783 w 8382000"/>
              <a:gd name="connsiteY3" fmla="*/ 4175949 h 417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0" h="4173166">
                <a:moveTo>
                  <a:pt x="2783" y="2783"/>
                </a:moveTo>
                <a:lnTo>
                  <a:pt x="8384783" y="2783"/>
                </a:lnTo>
                <a:lnTo>
                  <a:pt x="8384783" y="4175949"/>
                </a:lnTo>
                <a:lnTo>
                  <a:pt x="2783" y="4175949"/>
                </a:lnTo>
                <a:close/>
              </a:path>
            </a:pathLst>
          </a:custGeom>
          <a:solidFill>
            <a:srgbClr val="F5F5F5"/>
          </a:solidFill>
          <a:ln w="5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8D9F04B-848F-48B4-BA6D-2682BD0E8534}"/>
              </a:ext>
            </a:extLst>
          </p:cNvPr>
          <p:cNvSpPr/>
          <p:nvPr/>
        </p:nvSpPr>
        <p:spPr>
          <a:xfrm>
            <a:off x="5136476" y="100936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301693 h 564744"/>
              <a:gd name="connsiteX2" fmla="*/ 4459 w 5944"/>
              <a:gd name="connsiteY2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301693"/>
                </a:ln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5E544C-83EB-4CEF-A68A-E38F1F371C01}"/>
              </a:ext>
            </a:extLst>
          </p:cNvPr>
          <p:cNvSpPr/>
          <p:nvPr/>
        </p:nvSpPr>
        <p:spPr>
          <a:xfrm>
            <a:off x="5115670" y="155556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BA52E0-D703-449B-8232-A337C2442379}"/>
              </a:ext>
            </a:extLst>
          </p:cNvPr>
          <p:cNvSpPr/>
          <p:nvPr/>
        </p:nvSpPr>
        <p:spPr>
          <a:xfrm>
            <a:off x="3648820" y="652687"/>
            <a:ext cx="2563643" cy="362626"/>
          </a:xfrm>
          <a:custGeom>
            <a:avLst/>
            <a:gdLst>
              <a:gd name="connsiteX0" fmla="*/ 2091042 w 2146029"/>
              <a:gd name="connsiteY0" fmla="*/ 4459 h 362625"/>
              <a:gd name="connsiteX1" fmla="*/ 2144544 w 2146029"/>
              <a:gd name="connsiteY1" fmla="*/ 57961 h 362625"/>
              <a:gd name="connsiteX2" fmla="*/ 2144544 w 2146029"/>
              <a:gd name="connsiteY2" fmla="*/ 307637 h 362625"/>
              <a:gd name="connsiteX3" fmla="*/ 2091042 w 2146029"/>
              <a:gd name="connsiteY3" fmla="*/ 361139 h 362625"/>
              <a:gd name="connsiteX4" fmla="*/ 57961 w 2146029"/>
              <a:gd name="connsiteY4" fmla="*/ 361139 h 362625"/>
              <a:gd name="connsiteX5" fmla="*/ 4459 w 2146029"/>
              <a:gd name="connsiteY5" fmla="*/ 307637 h 362625"/>
              <a:gd name="connsiteX6" fmla="*/ 4459 w 2146029"/>
              <a:gd name="connsiteY6" fmla="*/ 57961 h 362625"/>
              <a:gd name="connsiteX7" fmla="*/ 57961 w 2146029"/>
              <a:gd name="connsiteY7" fmla="*/ 445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6029" h="362625">
                <a:moveTo>
                  <a:pt x="2091042" y="4459"/>
                </a:moveTo>
                <a:cubicBezTo>
                  <a:pt x="2120590" y="4459"/>
                  <a:pt x="2144544" y="28412"/>
                  <a:pt x="2144544" y="57961"/>
                </a:cubicBezTo>
                <a:lnTo>
                  <a:pt x="2144544" y="307637"/>
                </a:lnTo>
                <a:cubicBezTo>
                  <a:pt x="2144544" y="337186"/>
                  <a:pt x="2120590" y="361139"/>
                  <a:pt x="2091042" y="361139"/>
                </a:cubicBezTo>
                <a:lnTo>
                  <a:pt x="57961" y="361139"/>
                </a:lnTo>
                <a:cubicBezTo>
                  <a:pt x="28412" y="361139"/>
                  <a:pt x="4459" y="337186"/>
                  <a:pt x="4459" y="307637"/>
                </a:cubicBezTo>
                <a:lnTo>
                  <a:pt x="4459" y="57961"/>
                </a:lnTo>
                <a:cubicBezTo>
                  <a:pt x="4459" y="28412"/>
                  <a:pt x="28412" y="4459"/>
                  <a:pt x="57961" y="4459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A4EAF-F661-4B60-901B-0FD55CDB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50" y="695786"/>
            <a:ext cx="2563643" cy="315068"/>
          </a:xfrm>
          <a:custGeom>
            <a:avLst/>
            <a:gdLst>
              <a:gd name="connsiteX0" fmla="*/ 0 w 2128195"/>
              <a:gd name="connsiteY0" fmla="*/ 0 h 315068"/>
              <a:gd name="connsiteX1" fmla="*/ 2128196 w 2128195"/>
              <a:gd name="connsiteY1" fmla="*/ 0 h 315068"/>
              <a:gd name="connsiteX2" fmla="*/ 2128196 w 2128195"/>
              <a:gd name="connsiteY2" fmla="*/ 315068 h 315068"/>
              <a:gd name="connsiteX3" fmla="*/ 0 w 2128195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195" h="315068">
                <a:moveTo>
                  <a:pt x="0" y="0"/>
                </a:moveTo>
                <a:lnTo>
                  <a:pt x="2128196" y="0"/>
                </a:lnTo>
                <a:lnTo>
                  <a:pt x="2128196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B50AEF-9BB7-4437-843B-6DD076F9D914}"/>
              </a:ext>
            </a:extLst>
          </p:cNvPr>
          <p:cNvSpPr/>
          <p:nvPr/>
        </p:nvSpPr>
        <p:spPr>
          <a:xfrm>
            <a:off x="2758604" y="1366049"/>
            <a:ext cx="4642796" cy="208064"/>
          </a:xfrm>
          <a:custGeom>
            <a:avLst/>
            <a:gdLst>
              <a:gd name="connsiteX0" fmla="*/ 4459 w 4642795"/>
              <a:gd name="connsiteY0" fmla="*/ 204378 h 208063"/>
              <a:gd name="connsiteX1" fmla="*/ 4459 w 4642795"/>
              <a:gd name="connsiteY1" fmla="*/ 4459 h 208063"/>
              <a:gd name="connsiteX2" fmla="*/ 2382331 w 4642795"/>
              <a:gd name="connsiteY2" fmla="*/ 4459 h 208063"/>
              <a:gd name="connsiteX3" fmla="*/ 4641310 w 4642795"/>
              <a:gd name="connsiteY3" fmla="*/ 4459 h 208063"/>
              <a:gd name="connsiteX4" fmla="*/ 4641310 w 4642795"/>
              <a:gd name="connsiteY4" fmla="*/ 204378 h 20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795" h="208063">
                <a:moveTo>
                  <a:pt x="4459" y="204378"/>
                </a:moveTo>
                <a:lnTo>
                  <a:pt x="4459" y="4459"/>
                </a:lnTo>
                <a:lnTo>
                  <a:pt x="2382331" y="4459"/>
                </a:lnTo>
                <a:lnTo>
                  <a:pt x="4641310" y="4459"/>
                </a:lnTo>
                <a:lnTo>
                  <a:pt x="4641310" y="204378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2C4B5B1-5FB1-4F48-9894-8E77C16CBA4F}"/>
              </a:ext>
            </a:extLst>
          </p:cNvPr>
          <p:cNvSpPr/>
          <p:nvPr/>
        </p:nvSpPr>
        <p:spPr>
          <a:xfrm>
            <a:off x="2737797" y="155556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6DE198-264A-473E-A477-D7B3BB063867}"/>
              </a:ext>
            </a:extLst>
          </p:cNvPr>
          <p:cNvSpPr/>
          <p:nvPr/>
        </p:nvSpPr>
        <p:spPr>
          <a:xfrm>
            <a:off x="7374648" y="155556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808830-4994-48AF-97AF-DE11C767B925}"/>
              </a:ext>
            </a:extLst>
          </p:cNvPr>
          <p:cNvSpPr/>
          <p:nvPr/>
        </p:nvSpPr>
        <p:spPr>
          <a:xfrm>
            <a:off x="2758604" y="1960517"/>
            <a:ext cx="5945" cy="326957"/>
          </a:xfrm>
          <a:custGeom>
            <a:avLst/>
            <a:gdLst>
              <a:gd name="connsiteX0" fmla="*/ 4459 w 5944"/>
              <a:gd name="connsiteY0" fmla="*/ 4459 h 326957"/>
              <a:gd name="connsiteX1" fmla="*/ 4459 w 5944"/>
              <a:gd name="connsiteY1" fmla="*/ 182799 h 326957"/>
              <a:gd name="connsiteX2" fmla="*/ 4459 w 5944"/>
              <a:gd name="connsiteY2" fmla="*/ 323272 h 32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326957">
                <a:moveTo>
                  <a:pt x="4459" y="4459"/>
                </a:moveTo>
                <a:lnTo>
                  <a:pt x="4459" y="182799"/>
                </a:lnTo>
                <a:lnTo>
                  <a:pt x="4459" y="32327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42E3B5-F30D-4F82-9B48-B653909A7080}"/>
              </a:ext>
            </a:extLst>
          </p:cNvPr>
          <p:cNvSpPr/>
          <p:nvPr/>
        </p:nvSpPr>
        <p:spPr>
          <a:xfrm>
            <a:off x="2737797" y="2268927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C09F594-37B5-433F-BC6F-82CA3F56F011}"/>
              </a:ext>
            </a:extLst>
          </p:cNvPr>
          <p:cNvSpPr/>
          <p:nvPr/>
        </p:nvSpPr>
        <p:spPr>
          <a:xfrm>
            <a:off x="1926348" y="1603836"/>
            <a:ext cx="1670455" cy="362626"/>
          </a:xfrm>
          <a:custGeom>
            <a:avLst/>
            <a:gdLst>
              <a:gd name="connsiteX0" fmla="*/ 4459 w 1670455"/>
              <a:gd name="connsiteY0" fmla="*/ 361139 h 362625"/>
              <a:gd name="connsiteX1" fmla="*/ 123352 w 1670455"/>
              <a:gd name="connsiteY1" fmla="*/ 4459 h 362625"/>
              <a:gd name="connsiteX2" fmla="*/ 1668969 w 1670455"/>
              <a:gd name="connsiteY2" fmla="*/ 4459 h 362625"/>
              <a:gd name="connsiteX3" fmla="*/ 1550076 w 1670455"/>
              <a:gd name="connsiteY3" fmla="*/ 36113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455" h="362625">
                <a:moveTo>
                  <a:pt x="4459" y="361139"/>
                </a:moveTo>
                <a:lnTo>
                  <a:pt x="123352" y="4459"/>
                </a:lnTo>
                <a:lnTo>
                  <a:pt x="1668969" y="4459"/>
                </a:lnTo>
                <a:lnTo>
                  <a:pt x="1550076" y="36113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99086E-CC6A-4B0A-AFCE-BF416F73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1" y="1646935"/>
            <a:ext cx="1652621" cy="315068"/>
          </a:xfrm>
          <a:custGeom>
            <a:avLst/>
            <a:gdLst>
              <a:gd name="connsiteX0" fmla="*/ 0 w 1652621"/>
              <a:gd name="connsiteY0" fmla="*/ 0 h 315068"/>
              <a:gd name="connsiteX1" fmla="*/ 1652621 w 1652621"/>
              <a:gd name="connsiteY1" fmla="*/ 0 h 315068"/>
              <a:gd name="connsiteX2" fmla="*/ 1652621 w 1652621"/>
              <a:gd name="connsiteY2" fmla="*/ 315068 h 315068"/>
              <a:gd name="connsiteX3" fmla="*/ 0 w 1652621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621" h="315068">
                <a:moveTo>
                  <a:pt x="0" y="0"/>
                </a:moveTo>
                <a:lnTo>
                  <a:pt x="1652621" y="0"/>
                </a:lnTo>
                <a:lnTo>
                  <a:pt x="1652621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084BC8-1EF1-45E0-9399-C70863BD1C2A}"/>
              </a:ext>
            </a:extLst>
          </p:cNvPr>
          <p:cNvSpPr/>
          <p:nvPr/>
        </p:nvSpPr>
        <p:spPr>
          <a:xfrm>
            <a:off x="7394741" y="1960517"/>
            <a:ext cx="5945" cy="326957"/>
          </a:xfrm>
          <a:custGeom>
            <a:avLst/>
            <a:gdLst>
              <a:gd name="connsiteX0" fmla="*/ 5172 w 5944"/>
              <a:gd name="connsiteY0" fmla="*/ 4459 h 326957"/>
              <a:gd name="connsiteX1" fmla="*/ 5172 w 5944"/>
              <a:gd name="connsiteY1" fmla="*/ 182799 h 326957"/>
              <a:gd name="connsiteX2" fmla="*/ 4459 w 5944"/>
              <a:gd name="connsiteY2" fmla="*/ 323272 h 32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326957">
                <a:moveTo>
                  <a:pt x="5172" y="4459"/>
                </a:moveTo>
                <a:lnTo>
                  <a:pt x="5172" y="182799"/>
                </a:lnTo>
                <a:lnTo>
                  <a:pt x="4459" y="32327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B0F7CE-913E-4567-8159-7E567672E2B1}"/>
              </a:ext>
            </a:extLst>
          </p:cNvPr>
          <p:cNvSpPr/>
          <p:nvPr/>
        </p:nvSpPr>
        <p:spPr>
          <a:xfrm>
            <a:off x="7373994" y="2268808"/>
            <a:ext cx="47557" cy="47557"/>
          </a:xfrm>
          <a:custGeom>
            <a:avLst/>
            <a:gdLst>
              <a:gd name="connsiteX0" fmla="*/ 25027 w 47557"/>
              <a:gd name="connsiteY0" fmla="*/ 46190 h 47557"/>
              <a:gd name="connsiteX1" fmla="*/ 4459 w 47557"/>
              <a:gd name="connsiteY1" fmla="*/ 4459 h 47557"/>
              <a:gd name="connsiteX2" fmla="*/ 25205 w 47557"/>
              <a:gd name="connsiteY2" fmla="*/ 14981 h 47557"/>
              <a:gd name="connsiteX3" fmla="*/ 46071 w 47557"/>
              <a:gd name="connsiteY3" fmla="*/ 4696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027" y="46190"/>
                </a:moveTo>
                <a:lnTo>
                  <a:pt x="4459" y="4459"/>
                </a:lnTo>
                <a:lnTo>
                  <a:pt x="25205" y="14981"/>
                </a:lnTo>
                <a:lnTo>
                  <a:pt x="46071" y="4696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2EF3D5-022C-4321-93D7-560B1296799B}"/>
              </a:ext>
            </a:extLst>
          </p:cNvPr>
          <p:cNvSpPr/>
          <p:nvPr/>
        </p:nvSpPr>
        <p:spPr>
          <a:xfrm>
            <a:off x="6563199" y="1603836"/>
            <a:ext cx="1670455" cy="362626"/>
          </a:xfrm>
          <a:custGeom>
            <a:avLst/>
            <a:gdLst>
              <a:gd name="connsiteX0" fmla="*/ 4459 w 1670455"/>
              <a:gd name="connsiteY0" fmla="*/ 361139 h 362625"/>
              <a:gd name="connsiteX1" fmla="*/ 123352 w 1670455"/>
              <a:gd name="connsiteY1" fmla="*/ 4459 h 362625"/>
              <a:gd name="connsiteX2" fmla="*/ 1668969 w 1670455"/>
              <a:gd name="connsiteY2" fmla="*/ 4459 h 362625"/>
              <a:gd name="connsiteX3" fmla="*/ 1550076 w 1670455"/>
              <a:gd name="connsiteY3" fmla="*/ 36113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455" h="362625">
                <a:moveTo>
                  <a:pt x="4459" y="361139"/>
                </a:moveTo>
                <a:lnTo>
                  <a:pt x="123352" y="4459"/>
                </a:lnTo>
                <a:lnTo>
                  <a:pt x="1668969" y="4459"/>
                </a:lnTo>
                <a:lnTo>
                  <a:pt x="1550076" y="36113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7FC2D0-95E3-4336-8491-D4DFAB3B4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603" y="1646935"/>
            <a:ext cx="1652621" cy="315068"/>
          </a:xfrm>
          <a:custGeom>
            <a:avLst/>
            <a:gdLst>
              <a:gd name="connsiteX0" fmla="*/ 0 w 1652621"/>
              <a:gd name="connsiteY0" fmla="*/ 0 h 315068"/>
              <a:gd name="connsiteX1" fmla="*/ 1652621 w 1652621"/>
              <a:gd name="connsiteY1" fmla="*/ 0 h 315068"/>
              <a:gd name="connsiteX2" fmla="*/ 1652621 w 1652621"/>
              <a:gd name="connsiteY2" fmla="*/ 315068 h 315068"/>
              <a:gd name="connsiteX3" fmla="*/ 0 w 1652621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621" h="315068">
                <a:moveTo>
                  <a:pt x="0" y="0"/>
                </a:moveTo>
                <a:lnTo>
                  <a:pt x="1652621" y="0"/>
                </a:lnTo>
                <a:lnTo>
                  <a:pt x="1652621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AC56F3-A801-4CBB-B975-2BC38802A66A}"/>
              </a:ext>
            </a:extLst>
          </p:cNvPr>
          <p:cNvSpPr/>
          <p:nvPr/>
        </p:nvSpPr>
        <p:spPr>
          <a:xfrm>
            <a:off x="4304221" y="1603836"/>
            <a:ext cx="1670455" cy="362626"/>
          </a:xfrm>
          <a:custGeom>
            <a:avLst/>
            <a:gdLst>
              <a:gd name="connsiteX0" fmla="*/ 4459 w 1670455"/>
              <a:gd name="connsiteY0" fmla="*/ 361139 h 362625"/>
              <a:gd name="connsiteX1" fmla="*/ 123352 w 1670455"/>
              <a:gd name="connsiteY1" fmla="*/ 4459 h 362625"/>
              <a:gd name="connsiteX2" fmla="*/ 1668969 w 1670455"/>
              <a:gd name="connsiteY2" fmla="*/ 4459 h 362625"/>
              <a:gd name="connsiteX3" fmla="*/ 1550076 w 1670455"/>
              <a:gd name="connsiteY3" fmla="*/ 36113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455" h="362625">
                <a:moveTo>
                  <a:pt x="4459" y="361139"/>
                </a:moveTo>
                <a:lnTo>
                  <a:pt x="123352" y="4459"/>
                </a:lnTo>
                <a:lnTo>
                  <a:pt x="1668969" y="4459"/>
                </a:lnTo>
                <a:lnTo>
                  <a:pt x="1550076" y="36113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C1569F2-BE5C-4A45-85BD-33F87B014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624" y="1646935"/>
            <a:ext cx="1652621" cy="315068"/>
          </a:xfrm>
          <a:custGeom>
            <a:avLst/>
            <a:gdLst>
              <a:gd name="connsiteX0" fmla="*/ 0 w 1652621"/>
              <a:gd name="connsiteY0" fmla="*/ 0 h 315068"/>
              <a:gd name="connsiteX1" fmla="*/ 1652621 w 1652621"/>
              <a:gd name="connsiteY1" fmla="*/ 0 h 315068"/>
              <a:gd name="connsiteX2" fmla="*/ 1652621 w 1652621"/>
              <a:gd name="connsiteY2" fmla="*/ 315068 h 315068"/>
              <a:gd name="connsiteX3" fmla="*/ 0 w 1652621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621" h="315068">
                <a:moveTo>
                  <a:pt x="0" y="0"/>
                </a:moveTo>
                <a:lnTo>
                  <a:pt x="1652621" y="0"/>
                </a:lnTo>
                <a:lnTo>
                  <a:pt x="1652621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9A61EE-689A-417E-BF6B-F46F158FF213}"/>
              </a:ext>
            </a:extLst>
          </p:cNvPr>
          <p:cNvSpPr/>
          <p:nvPr/>
        </p:nvSpPr>
        <p:spPr>
          <a:xfrm>
            <a:off x="4066433" y="2495539"/>
            <a:ext cx="303179" cy="743085"/>
          </a:xfrm>
          <a:custGeom>
            <a:avLst/>
            <a:gdLst>
              <a:gd name="connsiteX0" fmla="*/ 301693 w 303178"/>
              <a:gd name="connsiteY0" fmla="*/ 4459 h 743085"/>
              <a:gd name="connsiteX1" fmla="*/ 4459 w 303178"/>
              <a:gd name="connsiteY1" fmla="*/ 4459 h 743085"/>
              <a:gd name="connsiteX2" fmla="*/ 4459 w 303178"/>
              <a:gd name="connsiteY2" fmla="*/ 739399 h 7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78" h="743085">
                <a:moveTo>
                  <a:pt x="301693" y="4459"/>
                </a:moveTo>
                <a:lnTo>
                  <a:pt x="4459" y="4459"/>
                </a:lnTo>
                <a:lnTo>
                  <a:pt x="4459" y="73939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14CF9E-1B02-4A8E-A61F-3B4E7003D644}"/>
              </a:ext>
            </a:extLst>
          </p:cNvPr>
          <p:cNvSpPr/>
          <p:nvPr/>
        </p:nvSpPr>
        <p:spPr>
          <a:xfrm>
            <a:off x="4045627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47284A1-D119-4A61-82FE-82DC26831D17}"/>
              </a:ext>
            </a:extLst>
          </p:cNvPr>
          <p:cNvSpPr/>
          <p:nvPr/>
        </p:nvSpPr>
        <p:spPr>
          <a:xfrm>
            <a:off x="915753" y="2495539"/>
            <a:ext cx="303179" cy="743085"/>
          </a:xfrm>
          <a:custGeom>
            <a:avLst/>
            <a:gdLst>
              <a:gd name="connsiteX0" fmla="*/ 4459 w 303178"/>
              <a:gd name="connsiteY0" fmla="*/ 4459 h 743085"/>
              <a:gd name="connsiteX1" fmla="*/ 301693 w 303178"/>
              <a:gd name="connsiteY1" fmla="*/ 4459 h 743085"/>
              <a:gd name="connsiteX2" fmla="*/ 301693 w 303178"/>
              <a:gd name="connsiteY2" fmla="*/ 739399 h 7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78" h="743085">
                <a:moveTo>
                  <a:pt x="4459" y="4459"/>
                </a:moveTo>
                <a:lnTo>
                  <a:pt x="301693" y="4459"/>
                </a:lnTo>
                <a:lnTo>
                  <a:pt x="301693" y="73939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A73B020-CF76-483E-9BB4-A576F63D7878}"/>
              </a:ext>
            </a:extLst>
          </p:cNvPr>
          <p:cNvSpPr/>
          <p:nvPr/>
        </p:nvSpPr>
        <p:spPr>
          <a:xfrm>
            <a:off x="1192180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635CFA-CC00-4112-A82E-A15443A2625D}"/>
              </a:ext>
            </a:extLst>
          </p:cNvPr>
          <p:cNvSpPr/>
          <p:nvPr/>
        </p:nvSpPr>
        <p:spPr>
          <a:xfrm>
            <a:off x="1748008" y="2317198"/>
            <a:ext cx="1848796" cy="407210"/>
          </a:xfrm>
          <a:custGeom>
            <a:avLst/>
            <a:gdLst>
              <a:gd name="connsiteX0" fmla="*/ 123352 w 1848795"/>
              <a:gd name="connsiteY0" fmla="*/ 4459 h 362625"/>
              <a:gd name="connsiteX1" fmla="*/ 1728416 w 1848795"/>
              <a:gd name="connsiteY1" fmla="*/ 4459 h 362625"/>
              <a:gd name="connsiteX2" fmla="*/ 1847310 w 1848795"/>
              <a:gd name="connsiteY2" fmla="*/ 182799 h 362625"/>
              <a:gd name="connsiteX3" fmla="*/ 1728416 w 1848795"/>
              <a:gd name="connsiteY3" fmla="*/ 361139 h 362625"/>
              <a:gd name="connsiteX4" fmla="*/ 123352 w 1848795"/>
              <a:gd name="connsiteY4" fmla="*/ 361139 h 362625"/>
              <a:gd name="connsiteX5" fmla="*/ 4459 w 1848795"/>
              <a:gd name="connsiteY5" fmla="*/ 18279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8795" h="362625">
                <a:moveTo>
                  <a:pt x="123352" y="4459"/>
                </a:moveTo>
                <a:lnTo>
                  <a:pt x="1728416" y="4459"/>
                </a:lnTo>
                <a:lnTo>
                  <a:pt x="1847310" y="182799"/>
                </a:lnTo>
                <a:lnTo>
                  <a:pt x="1728416" y="361139"/>
                </a:lnTo>
                <a:lnTo>
                  <a:pt x="123352" y="361139"/>
                </a:lnTo>
                <a:lnTo>
                  <a:pt x="4459" y="18279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CB9370B-6006-4312-BF3D-7F5824526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411" y="2428661"/>
            <a:ext cx="1830962" cy="178340"/>
          </a:xfrm>
          <a:custGeom>
            <a:avLst/>
            <a:gdLst>
              <a:gd name="connsiteX0" fmla="*/ 0 w 1830961"/>
              <a:gd name="connsiteY0" fmla="*/ 0 h 178340"/>
              <a:gd name="connsiteX1" fmla="*/ 1830962 w 1830961"/>
              <a:gd name="connsiteY1" fmla="*/ 0 h 178340"/>
              <a:gd name="connsiteX2" fmla="*/ 1830962 w 1830961"/>
              <a:gd name="connsiteY2" fmla="*/ 178340 h 178340"/>
              <a:gd name="connsiteX3" fmla="*/ 0 w 1830961"/>
              <a:gd name="connsiteY3" fmla="*/ 178340 h 17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961" h="178340">
                <a:moveTo>
                  <a:pt x="0" y="0"/>
                </a:moveTo>
                <a:lnTo>
                  <a:pt x="1830962" y="0"/>
                </a:lnTo>
                <a:lnTo>
                  <a:pt x="1830962" y="178340"/>
                </a:lnTo>
                <a:lnTo>
                  <a:pt x="0" y="178340"/>
                </a:lnTo>
                <a:close/>
              </a:path>
            </a:pathLst>
          </a:custGeom>
          <a:ln/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77144C0-8F33-4D53-9195-1ACF3EBDC0E0}"/>
              </a:ext>
            </a:extLst>
          </p:cNvPr>
          <p:cNvSpPr/>
          <p:nvPr/>
        </p:nvSpPr>
        <p:spPr>
          <a:xfrm>
            <a:off x="4750072" y="2317197"/>
            <a:ext cx="838200" cy="419601"/>
          </a:xfrm>
          <a:custGeom>
            <a:avLst/>
            <a:gdLst>
              <a:gd name="connsiteX0" fmla="*/ 123352 w 778753"/>
              <a:gd name="connsiteY0" fmla="*/ 4459 h 362625"/>
              <a:gd name="connsiteX1" fmla="*/ 658373 w 778753"/>
              <a:gd name="connsiteY1" fmla="*/ 4459 h 362625"/>
              <a:gd name="connsiteX2" fmla="*/ 777267 w 778753"/>
              <a:gd name="connsiteY2" fmla="*/ 182799 h 362625"/>
              <a:gd name="connsiteX3" fmla="*/ 658373 w 778753"/>
              <a:gd name="connsiteY3" fmla="*/ 361139 h 362625"/>
              <a:gd name="connsiteX4" fmla="*/ 123352 w 778753"/>
              <a:gd name="connsiteY4" fmla="*/ 361139 h 362625"/>
              <a:gd name="connsiteX5" fmla="*/ 4459 w 778753"/>
              <a:gd name="connsiteY5" fmla="*/ 18279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753" h="362625">
                <a:moveTo>
                  <a:pt x="123352" y="4459"/>
                </a:moveTo>
                <a:lnTo>
                  <a:pt x="658373" y="4459"/>
                </a:lnTo>
                <a:lnTo>
                  <a:pt x="777267" y="182799"/>
                </a:lnTo>
                <a:lnTo>
                  <a:pt x="658373" y="361139"/>
                </a:lnTo>
                <a:lnTo>
                  <a:pt x="123352" y="361139"/>
                </a:lnTo>
                <a:lnTo>
                  <a:pt x="4459" y="18279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51ACE25-3938-41E4-9C2C-F95B6687B3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476" y="2360297"/>
            <a:ext cx="744572" cy="308299"/>
          </a:xfrm>
          <a:custGeom>
            <a:avLst/>
            <a:gdLst>
              <a:gd name="connsiteX0" fmla="*/ 0 w 760919"/>
              <a:gd name="connsiteY0" fmla="*/ 0 h 315068"/>
              <a:gd name="connsiteX1" fmla="*/ 760919 w 760919"/>
              <a:gd name="connsiteY1" fmla="*/ 0 h 315068"/>
              <a:gd name="connsiteX2" fmla="*/ 760919 w 760919"/>
              <a:gd name="connsiteY2" fmla="*/ 315068 h 315068"/>
              <a:gd name="connsiteX3" fmla="*/ 0 w 760919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919" h="315068">
                <a:moveTo>
                  <a:pt x="0" y="0"/>
                </a:moveTo>
                <a:lnTo>
                  <a:pt x="760919" y="0"/>
                </a:lnTo>
                <a:lnTo>
                  <a:pt x="760919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49F389C-8A7C-418D-B169-DD3FE8640324}"/>
              </a:ext>
            </a:extLst>
          </p:cNvPr>
          <p:cNvSpPr/>
          <p:nvPr/>
        </p:nvSpPr>
        <p:spPr>
          <a:xfrm>
            <a:off x="3590859" y="2495539"/>
            <a:ext cx="148617" cy="5945"/>
          </a:xfrm>
          <a:custGeom>
            <a:avLst/>
            <a:gdLst>
              <a:gd name="connsiteX0" fmla="*/ 4459 w 148617"/>
              <a:gd name="connsiteY0" fmla="*/ 4459 h 5944"/>
              <a:gd name="connsiteX1" fmla="*/ 123352 w 148617"/>
              <a:gd name="connsiteY1" fmla="*/ 4459 h 5944"/>
              <a:gd name="connsiteX2" fmla="*/ 63905 w 148617"/>
              <a:gd name="connsiteY2" fmla="*/ 4459 h 5944"/>
              <a:gd name="connsiteX3" fmla="*/ 144931 w 148617"/>
              <a:gd name="connsiteY3" fmla="*/ 4459 h 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17" h="5944">
                <a:moveTo>
                  <a:pt x="4459" y="4459"/>
                </a:moveTo>
                <a:lnTo>
                  <a:pt x="123352" y="4459"/>
                </a:lnTo>
                <a:lnTo>
                  <a:pt x="63905" y="4459"/>
                </a:lnTo>
                <a:lnTo>
                  <a:pt x="144931" y="44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A2B2D5-9185-48DB-8594-1321B8139F21}"/>
              </a:ext>
            </a:extLst>
          </p:cNvPr>
          <p:cNvSpPr/>
          <p:nvPr/>
        </p:nvSpPr>
        <p:spPr>
          <a:xfrm>
            <a:off x="3720929" y="2474732"/>
            <a:ext cx="47557" cy="47557"/>
          </a:xfrm>
          <a:custGeom>
            <a:avLst/>
            <a:gdLst>
              <a:gd name="connsiteX0" fmla="*/ 46071 w 47557"/>
              <a:gd name="connsiteY0" fmla="*/ 25265 h 47557"/>
              <a:gd name="connsiteX1" fmla="*/ 4459 w 47557"/>
              <a:gd name="connsiteY1" fmla="*/ 46071 h 47557"/>
              <a:gd name="connsiteX2" fmla="*/ 14862 w 47557"/>
              <a:gd name="connsiteY2" fmla="*/ 25265 h 47557"/>
              <a:gd name="connsiteX3" fmla="*/ 4459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46071" y="25265"/>
                </a:moveTo>
                <a:lnTo>
                  <a:pt x="4459" y="46071"/>
                </a:lnTo>
                <a:lnTo>
                  <a:pt x="14862" y="25265"/>
                </a:lnTo>
                <a:lnTo>
                  <a:pt x="4459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9250B77-F750-4FD5-8016-DE8D06F1EED7}"/>
              </a:ext>
            </a:extLst>
          </p:cNvPr>
          <p:cNvSpPr/>
          <p:nvPr/>
        </p:nvSpPr>
        <p:spPr>
          <a:xfrm>
            <a:off x="3769199" y="2198305"/>
            <a:ext cx="600413" cy="600413"/>
          </a:xfrm>
          <a:custGeom>
            <a:avLst/>
            <a:gdLst>
              <a:gd name="connsiteX0" fmla="*/ 598927 w 600412"/>
              <a:gd name="connsiteY0" fmla="*/ 301693 h 600412"/>
              <a:gd name="connsiteX1" fmla="*/ 301693 w 600412"/>
              <a:gd name="connsiteY1" fmla="*/ 598927 h 600412"/>
              <a:gd name="connsiteX2" fmla="*/ 4459 w 600412"/>
              <a:gd name="connsiteY2" fmla="*/ 301693 h 600412"/>
              <a:gd name="connsiteX3" fmla="*/ 301693 w 600412"/>
              <a:gd name="connsiteY3" fmla="*/ 4459 h 600412"/>
              <a:gd name="connsiteX4" fmla="*/ 598927 w 600412"/>
              <a:gd name="connsiteY4" fmla="*/ 301693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12" h="600412">
                <a:moveTo>
                  <a:pt x="598927" y="301693"/>
                </a:moveTo>
                <a:cubicBezTo>
                  <a:pt x="598927" y="465850"/>
                  <a:pt x="465851" y="598927"/>
                  <a:pt x="301693" y="598927"/>
                </a:cubicBezTo>
                <a:cubicBezTo>
                  <a:pt x="137535" y="598927"/>
                  <a:pt x="4459" y="465850"/>
                  <a:pt x="4459" y="301693"/>
                </a:cubicBezTo>
                <a:cubicBezTo>
                  <a:pt x="4459" y="137535"/>
                  <a:pt x="137535" y="4459"/>
                  <a:pt x="301693" y="4459"/>
                </a:cubicBezTo>
                <a:cubicBezTo>
                  <a:pt x="465851" y="4459"/>
                  <a:pt x="598927" y="137535"/>
                  <a:pt x="598927" y="301693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296C6D9-8305-4D7D-A46A-077FA7046C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9603" y="2431633"/>
            <a:ext cx="582579" cy="172396"/>
          </a:xfrm>
          <a:custGeom>
            <a:avLst/>
            <a:gdLst>
              <a:gd name="connsiteX0" fmla="*/ 0 w 582578"/>
              <a:gd name="connsiteY0" fmla="*/ 0 h 172395"/>
              <a:gd name="connsiteX1" fmla="*/ 582579 w 582578"/>
              <a:gd name="connsiteY1" fmla="*/ 0 h 172395"/>
              <a:gd name="connsiteX2" fmla="*/ 582579 w 582578"/>
              <a:gd name="connsiteY2" fmla="*/ 172396 h 172395"/>
              <a:gd name="connsiteX3" fmla="*/ 0 w 582578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578" h="172395">
                <a:moveTo>
                  <a:pt x="0" y="0"/>
                </a:moveTo>
                <a:lnTo>
                  <a:pt x="582579" y="0"/>
                </a:lnTo>
                <a:lnTo>
                  <a:pt x="58257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F883BE-E1AC-4CD0-AC47-98EBF402BA9E}"/>
              </a:ext>
            </a:extLst>
          </p:cNvPr>
          <p:cNvSpPr/>
          <p:nvPr/>
        </p:nvSpPr>
        <p:spPr>
          <a:xfrm>
            <a:off x="1548088" y="2495539"/>
            <a:ext cx="208064" cy="5945"/>
          </a:xfrm>
          <a:custGeom>
            <a:avLst/>
            <a:gdLst>
              <a:gd name="connsiteX0" fmla="*/ 204378 w 208063"/>
              <a:gd name="connsiteY0" fmla="*/ 4459 h 5944"/>
              <a:gd name="connsiteX1" fmla="*/ 4459 w 208063"/>
              <a:gd name="connsiteY1" fmla="*/ 4459 h 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063" h="5944">
                <a:moveTo>
                  <a:pt x="204378" y="4459"/>
                </a:moveTo>
                <a:lnTo>
                  <a:pt x="4459" y="44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BD781BD-8DDC-4D7E-8531-0BE8A9B3AA16}"/>
              </a:ext>
            </a:extLst>
          </p:cNvPr>
          <p:cNvSpPr/>
          <p:nvPr/>
        </p:nvSpPr>
        <p:spPr>
          <a:xfrm>
            <a:off x="1516879" y="2474732"/>
            <a:ext cx="47557" cy="47557"/>
          </a:xfrm>
          <a:custGeom>
            <a:avLst/>
            <a:gdLst>
              <a:gd name="connsiteX0" fmla="*/ 4459 w 47557"/>
              <a:gd name="connsiteY0" fmla="*/ 25265 h 47557"/>
              <a:gd name="connsiteX1" fmla="*/ 46071 w 47557"/>
              <a:gd name="connsiteY1" fmla="*/ 4459 h 47557"/>
              <a:gd name="connsiteX2" fmla="*/ 35668 w 47557"/>
              <a:gd name="connsiteY2" fmla="*/ 25265 h 47557"/>
              <a:gd name="connsiteX3" fmla="*/ 46071 w 47557"/>
              <a:gd name="connsiteY3" fmla="*/ 46071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4459" y="25265"/>
                </a:moveTo>
                <a:lnTo>
                  <a:pt x="46071" y="4459"/>
                </a:lnTo>
                <a:lnTo>
                  <a:pt x="35668" y="25265"/>
                </a:lnTo>
                <a:lnTo>
                  <a:pt x="46071" y="46071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2C381C0-28F9-49DC-98F5-3F7FCD0A934F}"/>
              </a:ext>
            </a:extLst>
          </p:cNvPr>
          <p:cNvSpPr/>
          <p:nvPr/>
        </p:nvSpPr>
        <p:spPr>
          <a:xfrm>
            <a:off x="915753" y="2198305"/>
            <a:ext cx="600413" cy="600413"/>
          </a:xfrm>
          <a:custGeom>
            <a:avLst/>
            <a:gdLst>
              <a:gd name="connsiteX0" fmla="*/ 598927 w 600412"/>
              <a:gd name="connsiteY0" fmla="*/ 301693 h 600412"/>
              <a:gd name="connsiteX1" fmla="*/ 301693 w 600412"/>
              <a:gd name="connsiteY1" fmla="*/ 598927 h 600412"/>
              <a:gd name="connsiteX2" fmla="*/ 4459 w 600412"/>
              <a:gd name="connsiteY2" fmla="*/ 301693 h 600412"/>
              <a:gd name="connsiteX3" fmla="*/ 301693 w 600412"/>
              <a:gd name="connsiteY3" fmla="*/ 4459 h 600412"/>
              <a:gd name="connsiteX4" fmla="*/ 598927 w 600412"/>
              <a:gd name="connsiteY4" fmla="*/ 301693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12" h="600412">
                <a:moveTo>
                  <a:pt x="598927" y="301693"/>
                </a:moveTo>
                <a:cubicBezTo>
                  <a:pt x="598927" y="465850"/>
                  <a:pt x="465850" y="598927"/>
                  <a:pt x="301693" y="598927"/>
                </a:cubicBezTo>
                <a:cubicBezTo>
                  <a:pt x="137535" y="598927"/>
                  <a:pt x="4459" y="465850"/>
                  <a:pt x="4459" y="301693"/>
                </a:cubicBezTo>
                <a:cubicBezTo>
                  <a:pt x="4459" y="137535"/>
                  <a:pt x="137535" y="4459"/>
                  <a:pt x="301693" y="4459"/>
                </a:cubicBezTo>
                <a:cubicBezTo>
                  <a:pt x="465850" y="4459"/>
                  <a:pt x="598927" y="137535"/>
                  <a:pt x="598927" y="301693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32BE2F5-5625-436B-BE79-E22F252190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56" y="2431633"/>
            <a:ext cx="582579" cy="172396"/>
          </a:xfrm>
          <a:custGeom>
            <a:avLst/>
            <a:gdLst>
              <a:gd name="connsiteX0" fmla="*/ 0 w 582578"/>
              <a:gd name="connsiteY0" fmla="*/ 0 h 172395"/>
              <a:gd name="connsiteX1" fmla="*/ 582579 w 582578"/>
              <a:gd name="connsiteY1" fmla="*/ 0 h 172395"/>
              <a:gd name="connsiteX2" fmla="*/ 582579 w 582578"/>
              <a:gd name="connsiteY2" fmla="*/ 172396 h 172395"/>
              <a:gd name="connsiteX3" fmla="*/ 0 w 582578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578" h="172395">
                <a:moveTo>
                  <a:pt x="0" y="0"/>
                </a:moveTo>
                <a:lnTo>
                  <a:pt x="582579" y="0"/>
                </a:lnTo>
                <a:lnTo>
                  <a:pt x="58257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65D12D2-2816-4AFC-A83B-BFAAB9586BD7}"/>
              </a:ext>
            </a:extLst>
          </p:cNvPr>
          <p:cNvSpPr/>
          <p:nvPr/>
        </p:nvSpPr>
        <p:spPr>
          <a:xfrm>
            <a:off x="3170273" y="3263889"/>
            <a:ext cx="1539672" cy="487464"/>
          </a:xfrm>
          <a:custGeom>
            <a:avLst/>
            <a:gdLst>
              <a:gd name="connsiteX0" fmla="*/ 1501032 w 1539672"/>
              <a:gd name="connsiteY0" fmla="*/ 8917 h 487463"/>
              <a:gd name="connsiteX1" fmla="*/ 1530755 w 1539672"/>
              <a:gd name="connsiteY1" fmla="*/ 38640 h 487463"/>
              <a:gd name="connsiteX2" fmla="*/ 1530755 w 1539672"/>
              <a:gd name="connsiteY2" fmla="*/ 425045 h 487463"/>
              <a:gd name="connsiteX3" fmla="*/ 769836 w 1539672"/>
              <a:gd name="connsiteY3" fmla="*/ 425045 h 487463"/>
              <a:gd name="connsiteX4" fmla="*/ 8917 w 1539672"/>
              <a:gd name="connsiteY4" fmla="*/ 425045 h 487463"/>
              <a:gd name="connsiteX5" fmla="*/ 8917 w 1539672"/>
              <a:gd name="connsiteY5" fmla="*/ 68364 h 487463"/>
              <a:gd name="connsiteX6" fmla="*/ 8917 w 1539672"/>
              <a:gd name="connsiteY6" fmla="*/ 38640 h 487463"/>
              <a:gd name="connsiteX7" fmla="*/ 38640 w 1539672"/>
              <a:gd name="connsiteY7" fmla="*/ 8917 h 48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9672" h="487463">
                <a:moveTo>
                  <a:pt x="1501032" y="8917"/>
                </a:moveTo>
                <a:cubicBezTo>
                  <a:pt x="1517439" y="8917"/>
                  <a:pt x="1530755" y="22233"/>
                  <a:pt x="1530755" y="38640"/>
                </a:cubicBezTo>
                <a:lnTo>
                  <a:pt x="1530755" y="425045"/>
                </a:lnTo>
                <a:cubicBezTo>
                  <a:pt x="1277116" y="353709"/>
                  <a:pt x="1023476" y="353709"/>
                  <a:pt x="769836" y="425045"/>
                </a:cubicBezTo>
                <a:cubicBezTo>
                  <a:pt x="516196" y="496381"/>
                  <a:pt x="262557" y="496381"/>
                  <a:pt x="8917" y="425045"/>
                </a:cubicBezTo>
                <a:lnTo>
                  <a:pt x="8917" y="68364"/>
                </a:lnTo>
                <a:lnTo>
                  <a:pt x="8917" y="38640"/>
                </a:lnTo>
                <a:cubicBezTo>
                  <a:pt x="8917" y="22233"/>
                  <a:pt x="22233" y="8917"/>
                  <a:pt x="38640" y="8917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DC5562-5C3A-47FA-B358-66B209590A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5134" y="3299557"/>
            <a:ext cx="1509949" cy="477060"/>
          </a:xfrm>
          <a:custGeom>
            <a:avLst/>
            <a:gdLst>
              <a:gd name="connsiteX0" fmla="*/ 0 w 1509948"/>
              <a:gd name="connsiteY0" fmla="*/ 0 h 457740"/>
              <a:gd name="connsiteX1" fmla="*/ 1509949 w 1509948"/>
              <a:gd name="connsiteY1" fmla="*/ 0 h 457740"/>
              <a:gd name="connsiteX2" fmla="*/ 1509949 w 1509948"/>
              <a:gd name="connsiteY2" fmla="*/ 457740 h 457740"/>
              <a:gd name="connsiteX3" fmla="*/ 0 w 1509948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948" h="457740">
                <a:moveTo>
                  <a:pt x="0" y="0"/>
                </a:moveTo>
                <a:lnTo>
                  <a:pt x="1509949" y="0"/>
                </a:lnTo>
                <a:lnTo>
                  <a:pt x="1509949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ADE713E-ADB1-4286-99D4-E5B7CDB904B1}"/>
              </a:ext>
            </a:extLst>
          </p:cNvPr>
          <p:cNvSpPr/>
          <p:nvPr/>
        </p:nvSpPr>
        <p:spPr>
          <a:xfrm>
            <a:off x="4696570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ED4EB55-4405-427C-ACF0-2995BF1E55F6}"/>
              </a:ext>
            </a:extLst>
          </p:cNvPr>
          <p:cNvSpPr/>
          <p:nvPr/>
        </p:nvSpPr>
        <p:spPr>
          <a:xfrm>
            <a:off x="4675763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A385D11-81A6-4A82-A04F-8394804556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1628" y="3870246"/>
            <a:ext cx="570689" cy="172396"/>
          </a:xfrm>
          <a:custGeom>
            <a:avLst/>
            <a:gdLst>
              <a:gd name="connsiteX0" fmla="*/ 0 w 570689"/>
              <a:gd name="connsiteY0" fmla="*/ 0 h 172395"/>
              <a:gd name="connsiteX1" fmla="*/ 570689 w 570689"/>
              <a:gd name="connsiteY1" fmla="*/ 0 h 172395"/>
              <a:gd name="connsiteX2" fmla="*/ 570689 w 570689"/>
              <a:gd name="connsiteY2" fmla="*/ 172396 h 172395"/>
              <a:gd name="connsiteX3" fmla="*/ 0 w 570689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89" h="172395">
                <a:moveTo>
                  <a:pt x="0" y="0"/>
                </a:moveTo>
                <a:lnTo>
                  <a:pt x="570689" y="0"/>
                </a:lnTo>
                <a:lnTo>
                  <a:pt x="57068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44CAAF-F144-48E1-BD2B-ECFCDE85B4B1}"/>
              </a:ext>
            </a:extLst>
          </p:cNvPr>
          <p:cNvSpPr/>
          <p:nvPr/>
        </p:nvSpPr>
        <p:spPr>
          <a:xfrm>
            <a:off x="3174731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7762D99-8379-4B26-BC74-8D0BFC40A521}"/>
              </a:ext>
            </a:extLst>
          </p:cNvPr>
          <p:cNvSpPr/>
          <p:nvPr/>
        </p:nvSpPr>
        <p:spPr>
          <a:xfrm>
            <a:off x="3153925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7027280-3D79-4EF9-8B98-72630F78C3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2232" y="3870246"/>
            <a:ext cx="665804" cy="172396"/>
          </a:xfrm>
          <a:custGeom>
            <a:avLst/>
            <a:gdLst>
              <a:gd name="connsiteX0" fmla="*/ 0 w 665804"/>
              <a:gd name="connsiteY0" fmla="*/ 0 h 172395"/>
              <a:gd name="connsiteX1" fmla="*/ 665804 w 665804"/>
              <a:gd name="connsiteY1" fmla="*/ 0 h 172395"/>
              <a:gd name="connsiteX2" fmla="*/ 665804 w 665804"/>
              <a:gd name="connsiteY2" fmla="*/ 172396 h 172395"/>
              <a:gd name="connsiteX3" fmla="*/ 0 w 665804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04" h="172395">
                <a:moveTo>
                  <a:pt x="0" y="0"/>
                </a:moveTo>
                <a:lnTo>
                  <a:pt x="665804" y="0"/>
                </a:lnTo>
                <a:lnTo>
                  <a:pt x="665804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7671E6C-642A-4AAA-81DC-D0E12C3E0677}"/>
              </a:ext>
            </a:extLst>
          </p:cNvPr>
          <p:cNvSpPr/>
          <p:nvPr/>
        </p:nvSpPr>
        <p:spPr>
          <a:xfrm>
            <a:off x="530834" y="3263889"/>
            <a:ext cx="1587230" cy="487464"/>
          </a:xfrm>
          <a:custGeom>
            <a:avLst/>
            <a:gdLst>
              <a:gd name="connsiteX0" fmla="*/ 1548589 w 1587229"/>
              <a:gd name="connsiteY0" fmla="*/ 8917 h 487463"/>
              <a:gd name="connsiteX1" fmla="*/ 1578313 w 1587229"/>
              <a:gd name="connsiteY1" fmla="*/ 38640 h 487463"/>
              <a:gd name="connsiteX2" fmla="*/ 1578313 w 1587229"/>
              <a:gd name="connsiteY2" fmla="*/ 425045 h 487463"/>
              <a:gd name="connsiteX3" fmla="*/ 793615 w 1587229"/>
              <a:gd name="connsiteY3" fmla="*/ 425045 h 487463"/>
              <a:gd name="connsiteX4" fmla="*/ 8917 w 1587229"/>
              <a:gd name="connsiteY4" fmla="*/ 425045 h 487463"/>
              <a:gd name="connsiteX5" fmla="*/ 8917 w 1587229"/>
              <a:gd name="connsiteY5" fmla="*/ 68364 h 487463"/>
              <a:gd name="connsiteX6" fmla="*/ 8917 w 1587229"/>
              <a:gd name="connsiteY6" fmla="*/ 38640 h 487463"/>
              <a:gd name="connsiteX7" fmla="*/ 38640 w 1587229"/>
              <a:gd name="connsiteY7" fmla="*/ 8917 h 48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7229" h="487463">
                <a:moveTo>
                  <a:pt x="1548589" y="8917"/>
                </a:moveTo>
                <a:cubicBezTo>
                  <a:pt x="1564997" y="8917"/>
                  <a:pt x="1578313" y="22233"/>
                  <a:pt x="1578313" y="38640"/>
                </a:cubicBezTo>
                <a:lnTo>
                  <a:pt x="1578313" y="425045"/>
                </a:lnTo>
                <a:cubicBezTo>
                  <a:pt x="1316747" y="353709"/>
                  <a:pt x="1055181" y="353709"/>
                  <a:pt x="793615" y="425045"/>
                </a:cubicBezTo>
                <a:cubicBezTo>
                  <a:pt x="532049" y="496381"/>
                  <a:pt x="270483" y="496381"/>
                  <a:pt x="8917" y="425045"/>
                </a:cubicBezTo>
                <a:lnTo>
                  <a:pt x="8917" y="68364"/>
                </a:lnTo>
                <a:lnTo>
                  <a:pt x="8917" y="38640"/>
                </a:lnTo>
                <a:cubicBezTo>
                  <a:pt x="8917" y="22233"/>
                  <a:pt x="22233" y="8917"/>
                  <a:pt x="38640" y="8917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E55B5C2-1036-4EE9-B3FF-BC9E1C7FA7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696" y="3299557"/>
            <a:ext cx="1557506" cy="457740"/>
          </a:xfrm>
          <a:custGeom>
            <a:avLst/>
            <a:gdLst>
              <a:gd name="connsiteX0" fmla="*/ 0 w 1557506"/>
              <a:gd name="connsiteY0" fmla="*/ 0 h 457740"/>
              <a:gd name="connsiteX1" fmla="*/ 1557506 w 1557506"/>
              <a:gd name="connsiteY1" fmla="*/ 0 h 457740"/>
              <a:gd name="connsiteX2" fmla="*/ 1557506 w 1557506"/>
              <a:gd name="connsiteY2" fmla="*/ 457740 h 457740"/>
              <a:gd name="connsiteX3" fmla="*/ 0 w 1557506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506" h="457740">
                <a:moveTo>
                  <a:pt x="0" y="0"/>
                </a:moveTo>
                <a:lnTo>
                  <a:pt x="1557506" y="0"/>
                </a:lnTo>
                <a:lnTo>
                  <a:pt x="1557506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33A1AAF-5049-4F33-8171-A4DA56315313}"/>
              </a:ext>
            </a:extLst>
          </p:cNvPr>
          <p:cNvSpPr/>
          <p:nvPr/>
        </p:nvSpPr>
        <p:spPr>
          <a:xfrm>
            <a:off x="2104689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49139AD-9355-4CD1-B990-8CC0046AB0CF}"/>
              </a:ext>
            </a:extLst>
          </p:cNvPr>
          <p:cNvSpPr/>
          <p:nvPr/>
        </p:nvSpPr>
        <p:spPr>
          <a:xfrm>
            <a:off x="2083882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52BEA08-BC30-4B5B-B6EE-C3F12C466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747" y="3870246"/>
            <a:ext cx="570689" cy="172396"/>
          </a:xfrm>
          <a:custGeom>
            <a:avLst/>
            <a:gdLst>
              <a:gd name="connsiteX0" fmla="*/ 0 w 570689"/>
              <a:gd name="connsiteY0" fmla="*/ 0 h 172395"/>
              <a:gd name="connsiteX1" fmla="*/ 570689 w 570689"/>
              <a:gd name="connsiteY1" fmla="*/ 0 h 172395"/>
              <a:gd name="connsiteX2" fmla="*/ 570689 w 570689"/>
              <a:gd name="connsiteY2" fmla="*/ 172396 h 172395"/>
              <a:gd name="connsiteX3" fmla="*/ 0 w 570689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89" h="172395">
                <a:moveTo>
                  <a:pt x="0" y="0"/>
                </a:moveTo>
                <a:lnTo>
                  <a:pt x="570689" y="0"/>
                </a:lnTo>
                <a:lnTo>
                  <a:pt x="57068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2DDA80D-1999-47F5-866C-68A775F7E20A}"/>
              </a:ext>
            </a:extLst>
          </p:cNvPr>
          <p:cNvSpPr/>
          <p:nvPr/>
        </p:nvSpPr>
        <p:spPr>
          <a:xfrm>
            <a:off x="535293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5FD2675-A90B-4FA2-8D61-340CE5136660}"/>
              </a:ext>
            </a:extLst>
          </p:cNvPr>
          <p:cNvSpPr/>
          <p:nvPr/>
        </p:nvSpPr>
        <p:spPr>
          <a:xfrm>
            <a:off x="514487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7A9A67B-CEA2-4B7E-A025-9687161383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794" y="3870246"/>
            <a:ext cx="665804" cy="172396"/>
          </a:xfrm>
          <a:custGeom>
            <a:avLst/>
            <a:gdLst>
              <a:gd name="connsiteX0" fmla="*/ 0 w 665804"/>
              <a:gd name="connsiteY0" fmla="*/ 0 h 172395"/>
              <a:gd name="connsiteX1" fmla="*/ 665804 w 665804"/>
              <a:gd name="connsiteY1" fmla="*/ 0 h 172395"/>
              <a:gd name="connsiteX2" fmla="*/ 665804 w 665804"/>
              <a:gd name="connsiteY2" fmla="*/ 172396 h 172395"/>
              <a:gd name="connsiteX3" fmla="*/ 0 w 665804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04" h="172395">
                <a:moveTo>
                  <a:pt x="0" y="0"/>
                </a:moveTo>
                <a:lnTo>
                  <a:pt x="665804" y="0"/>
                </a:lnTo>
                <a:lnTo>
                  <a:pt x="665804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232840D-B9AB-4FE3-9D1F-AEC0E8EB47A5}"/>
              </a:ext>
            </a:extLst>
          </p:cNvPr>
          <p:cNvSpPr/>
          <p:nvPr/>
        </p:nvSpPr>
        <p:spPr>
          <a:xfrm>
            <a:off x="6677634" y="2312740"/>
            <a:ext cx="1504004" cy="487464"/>
          </a:xfrm>
          <a:custGeom>
            <a:avLst/>
            <a:gdLst>
              <a:gd name="connsiteX0" fmla="*/ 1465364 w 1504004"/>
              <a:gd name="connsiteY0" fmla="*/ 8917 h 487463"/>
              <a:gd name="connsiteX1" fmla="*/ 1495087 w 1504004"/>
              <a:gd name="connsiteY1" fmla="*/ 38640 h 487463"/>
              <a:gd name="connsiteX2" fmla="*/ 1495087 w 1504004"/>
              <a:gd name="connsiteY2" fmla="*/ 425045 h 487463"/>
              <a:gd name="connsiteX3" fmla="*/ 752002 w 1504004"/>
              <a:gd name="connsiteY3" fmla="*/ 425045 h 487463"/>
              <a:gd name="connsiteX4" fmla="*/ 8917 w 1504004"/>
              <a:gd name="connsiteY4" fmla="*/ 425045 h 487463"/>
              <a:gd name="connsiteX5" fmla="*/ 8917 w 1504004"/>
              <a:gd name="connsiteY5" fmla="*/ 68364 h 487463"/>
              <a:gd name="connsiteX6" fmla="*/ 8917 w 1504004"/>
              <a:gd name="connsiteY6" fmla="*/ 38640 h 487463"/>
              <a:gd name="connsiteX7" fmla="*/ 38640 w 1504004"/>
              <a:gd name="connsiteY7" fmla="*/ 8917 h 48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4004" h="487463">
                <a:moveTo>
                  <a:pt x="1465364" y="8917"/>
                </a:moveTo>
                <a:cubicBezTo>
                  <a:pt x="1481771" y="8917"/>
                  <a:pt x="1495087" y="22233"/>
                  <a:pt x="1495087" y="38640"/>
                </a:cubicBezTo>
                <a:lnTo>
                  <a:pt x="1495087" y="425045"/>
                </a:lnTo>
                <a:cubicBezTo>
                  <a:pt x="1247393" y="353709"/>
                  <a:pt x="999697" y="353709"/>
                  <a:pt x="752002" y="425045"/>
                </a:cubicBezTo>
                <a:cubicBezTo>
                  <a:pt x="504307" y="496381"/>
                  <a:pt x="256612" y="496381"/>
                  <a:pt x="8917" y="425045"/>
                </a:cubicBezTo>
                <a:lnTo>
                  <a:pt x="8917" y="68364"/>
                </a:lnTo>
                <a:lnTo>
                  <a:pt x="8917" y="38640"/>
                </a:lnTo>
                <a:cubicBezTo>
                  <a:pt x="8917" y="22233"/>
                  <a:pt x="22233" y="8917"/>
                  <a:pt x="38640" y="8917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CF81B01-F735-47B1-A624-413419CC86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2496" y="2342463"/>
            <a:ext cx="1474281" cy="469630"/>
          </a:xfrm>
          <a:custGeom>
            <a:avLst/>
            <a:gdLst>
              <a:gd name="connsiteX0" fmla="*/ 0 w 1474280"/>
              <a:gd name="connsiteY0" fmla="*/ 0 h 469629"/>
              <a:gd name="connsiteX1" fmla="*/ 1474281 w 1474280"/>
              <a:gd name="connsiteY1" fmla="*/ 0 h 469629"/>
              <a:gd name="connsiteX2" fmla="*/ 1474281 w 1474280"/>
              <a:gd name="connsiteY2" fmla="*/ 469630 h 469629"/>
              <a:gd name="connsiteX3" fmla="*/ 0 w 1474280"/>
              <a:gd name="connsiteY3" fmla="*/ 469630 h 46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280" h="469629">
                <a:moveTo>
                  <a:pt x="0" y="0"/>
                </a:moveTo>
                <a:lnTo>
                  <a:pt x="1474281" y="0"/>
                </a:lnTo>
                <a:lnTo>
                  <a:pt x="1474281" y="469630"/>
                </a:lnTo>
                <a:lnTo>
                  <a:pt x="0" y="469630"/>
                </a:lnTo>
                <a:close/>
              </a:path>
            </a:pathLst>
          </a:custGeom>
          <a:ln/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6493AB9-AD36-42C3-9271-014752DA71DF}"/>
              </a:ext>
            </a:extLst>
          </p:cNvPr>
          <p:cNvSpPr/>
          <p:nvPr/>
        </p:nvSpPr>
        <p:spPr>
          <a:xfrm>
            <a:off x="8168263" y="2673879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FC30501-72D7-4F6C-AF7F-0BF2744985E6}"/>
              </a:ext>
            </a:extLst>
          </p:cNvPr>
          <p:cNvSpPr/>
          <p:nvPr/>
        </p:nvSpPr>
        <p:spPr>
          <a:xfrm>
            <a:off x="8147457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044D85A-B2FB-46F3-9689-D5B39D88F9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3322" y="2919097"/>
            <a:ext cx="570689" cy="172396"/>
          </a:xfrm>
          <a:custGeom>
            <a:avLst/>
            <a:gdLst>
              <a:gd name="connsiteX0" fmla="*/ 0 w 570689"/>
              <a:gd name="connsiteY0" fmla="*/ 0 h 172395"/>
              <a:gd name="connsiteX1" fmla="*/ 570689 w 570689"/>
              <a:gd name="connsiteY1" fmla="*/ 0 h 172395"/>
              <a:gd name="connsiteX2" fmla="*/ 570689 w 570689"/>
              <a:gd name="connsiteY2" fmla="*/ 172396 h 172395"/>
              <a:gd name="connsiteX3" fmla="*/ 0 w 570689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89" h="172395">
                <a:moveTo>
                  <a:pt x="0" y="0"/>
                </a:moveTo>
                <a:lnTo>
                  <a:pt x="570689" y="0"/>
                </a:lnTo>
                <a:lnTo>
                  <a:pt x="57068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F017506-B924-48A7-B995-AF4681A0BC9D}"/>
              </a:ext>
            </a:extLst>
          </p:cNvPr>
          <p:cNvSpPr/>
          <p:nvPr/>
        </p:nvSpPr>
        <p:spPr>
          <a:xfrm>
            <a:off x="6682093" y="2673879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8BBD0133-A2F3-437E-870C-8E629F52A88B}"/>
              </a:ext>
            </a:extLst>
          </p:cNvPr>
          <p:cNvSpPr/>
          <p:nvPr/>
        </p:nvSpPr>
        <p:spPr>
          <a:xfrm>
            <a:off x="6661287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D8FAC88-A142-4BF6-9A25-5D78610BCF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9594" y="2919097"/>
            <a:ext cx="665804" cy="172396"/>
          </a:xfrm>
          <a:custGeom>
            <a:avLst/>
            <a:gdLst>
              <a:gd name="connsiteX0" fmla="*/ 0 w 665804"/>
              <a:gd name="connsiteY0" fmla="*/ 0 h 172395"/>
              <a:gd name="connsiteX1" fmla="*/ 665804 w 665804"/>
              <a:gd name="connsiteY1" fmla="*/ 0 h 172395"/>
              <a:gd name="connsiteX2" fmla="*/ 665804 w 665804"/>
              <a:gd name="connsiteY2" fmla="*/ 172396 h 172395"/>
              <a:gd name="connsiteX3" fmla="*/ 0 w 665804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04" h="172395">
                <a:moveTo>
                  <a:pt x="0" y="0"/>
                </a:moveTo>
                <a:lnTo>
                  <a:pt x="665804" y="0"/>
                </a:lnTo>
                <a:lnTo>
                  <a:pt x="665804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ACC6C65-7F27-49D5-932C-E4A00693549D}"/>
              </a:ext>
            </a:extLst>
          </p:cNvPr>
          <p:cNvSpPr/>
          <p:nvPr/>
        </p:nvSpPr>
        <p:spPr>
          <a:xfrm>
            <a:off x="279672" y="4219496"/>
            <a:ext cx="838200" cy="600413"/>
          </a:xfrm>
          <a:custGeom>
            <a:avLst/>
            <a:gdLst>
              <a:gd name="connsiteX0" fmla="*/ 4459 w 838200"/>
              <a:gd name="connsiteY0" fmla="*/ 4459 h 600412"/>
              <a:gd name="connsiteX1" fmla="*/ 836714 w 838200"/>
              <a:gd name="connsiteY1" fmla="*/ 4459 h 600412"/>
              <a:gd name="connsiteX2" fmla="*/ 836714 w 838200"/>
              <a:gd name="connsiteY2" fmla="*/ 598927 h 600412"/>
              <a:gd name="connsiteX3" fmla="*/ 4459 w 838200"/>
              <a:gd name="connsiteY3" fmla="*/ 598927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600412">
                <a:moveTo>
                  <a:pt x="4459" y="4459"/>
                </a:moveTo>
                <a:lnTo>
                  <a:pt x="836714" y="4459"/>
                </a:lnTo>
                <a:lnTo>
                  <a:pt x="836714" y="598927"/>
                </a:lnTo>
                <a:lnTo>
                  <a:pt x="4459" y="598927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5EA09DA5-6C82-4436-A321-FE8D732839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075" y="4238816"/>
            <a:ext cx="820366" cy="600413"/>
          </a:xfrm>
          <a:custGeom>
            <a:avLst/>
            <a:gdLst>
              <a:gd name="connsiteX0" fmla="*/ 0 w 820365"/>
              <a:gd name="connsiteY0" fmla="*/ 0 h 600412"/>
              <a:gd name="connsiteX1" fmla="*/ 820366 w 820365"/>
              <a:gd name="connsiteY1" fmla="*/ 0 h 600412"/>
              <a:gd name="connsiteX2" fmla="*/ 820366 w 820365"/>
              <a:gd name="connsiteY2" fmla="*/ 600413 h 600412"/>
              <a:gd name="connsiteX3" fmla="*/ 0 w 820365"/>
              <a:gd name="connsiteY3" fmla="*/ 600413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600412">
                <a:moveTo>
                  <a:pt x="0" y="0"/>
                </a:moveTo>
                <a:lnTo>
                  <a:pt x="820366" y="0"/>
                </a:lnTo>
                <a:lnTo>
                  <a:pt x="820366" y="600413"/>
                </a:lnTo>
                <a:lnTo>
                  <a:pt x="0" y="600413"/>
                </a:lnTo>
                <a:close/>
              </a:path>
            </a:pathLst>
          </a:custGeom>
          <a:ln/>
        </p:spPr>
      </p:pic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8D374B3E-2290-4E5D-9FCD-188C778764CC}"/>
              </a:ext>
            </a:extLst>
          </p:cNvPr>
          <p:cNvSpPr/>
          <p:nvPr/>
        </p:nvSpPr>
        <p:spPr>
          <a:xfrm>
            <a:off x="1688561" y="4219496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9DFE5674-E109-47D8-B897-41AF836D41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98964" y="4351765"/>
            <a:ext cx="820366" cy="315068"/>
          </a:xfrm>
          <a:custGeom>
            <a:avLst/>
            <a:gdLst>
              <a:gd name="connsiteX0" fmla="*/ 0 w 820365"/>
              <a:gd name="connsiteY0" fmla="*/ 0 h 315068"/>
              <a:gd name="connsiteX1" fmla="*/ 820366 w 820365"/>
              <a:gd name="connsiteY1" fmla="*/ 0 h 315068"/>
              <a:gd name="connsiteX2" fmla="*/ 820366 w 820365"/>
              <a:gd name="connsiteY2" fmla="*/ 315068 h 315068"/>
              <a:gd name="connsiteX3" fmla="*/ 0 w 820365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315068">
                <a:moveTo>
                  <a:pt x="0" y="0"/>
                </a:moveTo>
                <a:lnTo>
                  <a:pt x="820366" y="0"/>
                </a:lnTo>
                <a:lnTo>
                  <a:pt x="820366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F329177-C561-475E-A1ED-990118283AF2}"/>
              </a:ext>
            </a:extLst>
          </p:cNvPr>
          <p:cNvSpPr/>
          <p:nvPr/>
        </p:nvSpPr>
        <p:spPr>
          <a:xfrm>
            <a:off x="2818050" y="4219496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968740BA-9407-459B-B457-F83EBEE712F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28454" y="4351765"/>
            <a:ext cx="820366" cy="315068"/>
          </a:xfrm>
          <a:custGeom>
            <a:avLst/>
            <a:gdLst>
              <a:gd name="connsiteX0" fmla="*/ 0 w 820365"/>
              <a:gd name="connsiteY0" fmla="*/ 0 h 315068"/>
              <a:gd name="connsiteX1" fmla="*/ 820366 w 820365"/>
              <a:gd name="connsiteY1" fmla="*/ 0 h 315068"/>
              <a:gd name="connsiteX2" fmla="*/ 820366 w 820365"/>
              <a:gd name="connsiteY2" fmla="*/ 315068 h 315068"/>
              <a:gd name="connsiteX3" fmla="*/ 0 w 820365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315068">
                <a:moveTo>
                  <a:pt x="0" y="0"/>
                </a:moveTo>
                <a:lnTo>
                  <a:pt x="820366" y="0"/>
                </a:lnTo>
                <a:lnTo>
                  <a:pt x="820366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15D89831-E92F-4D45-9B71-C007819EF7DE}"/>
              </a:ext>
            </a:extLst>
          </p:cNvPr>
          <p:cNvSpPr/>
          <p:nvPr/>
        </p:nvSpPr>
        <p:spPr>
          <a:xfrm>
            <a:off x="4185327" y="4219496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4A48E010-BD29-4AC8-807B-BADB9FE148C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95730" y="4280429"/>
            <a:ext cx="820366" cy="457740"/>
          </a:xfrm>
          <a:custGeom>
            <a:avLst/>
            <a:gdLst>
              <a:gd name="connsiteX0" fmla="*/ 0 w 820365"/>
              <a:gd name="connsiteY0" fmla="*/ 0 h 457740"/>
              <a:gd name="connsiteX1" fmla="*/ 820366 w 820365"/>
              <a:gd name="connsiteY1" fmla="*/ 0 h 457740"/>
              <a:gd name="connsiteX2" fmla="*/ 820366 w 820365"/>
              <a:gd name="connsiteY2" fmla="*/ 457740 h 457740"/>
              <a:gd name="connsiteX3" fmla="*/ 0 w 820365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457740">
                <a:moveTo>
                  <a:pt x="0" y="0"/>
                </a:moveTo>
                <a:lnTo>
                  <a:pt x="820366" y="0"/>
                </a:lnTo>
                <a:lnTo>
                  <a:pt x="820366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C52E53A8-692F-4560-9CB2-DDE2BC9B3960}"/>
              </a:ext>
            </a:extLst>
          </p:cNvPr>
          <p:cNvSpPr/>
          <p:nvPr/>
        </p:nvSpPr>
        <p:spPr>
          <a:xfrm>
            <a:off x="7747676" y="3278845"/>
            <a:ext cx="919939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050" dirty="0">
              <a:latin typeface="Roboto"/>
            </a:endParaRPr>
          </a:p>
          <a:p>
            <a:pPr algn="ctr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McNemar’s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endParaRPr lang="en-US" sz="1100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56C1107F-0900-4363-B637-F82821320180}"/>
              </a:ext>
            </a:extLst>
          </p:cNvPr>
          <p:cNvSpPr/>
          <p:nvPr/>
        </p:nvSpPr>
        <p:spPr>
          <a:xfrm>
            <a:off x="6265965" y="3268347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935DD21A-9877-4751-BBA7-0754963F98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76368" y="3329280"/>
            <a:ext cx="820366" cy="457740"/>
          </a:xfrm>
          <a:custGeom>
            <a:avLst/>
            <a:gdLst>
              <a:gd name="connsiteX0" fmla="*/ 0 w 820365"/>
              <a:gd name="connsiteY0" fmla="*/ 0 h 457740"/>
              <a:gd name="connsiteX1" fmla="*/ 820366 w 820365"/>
              <a:gd name="connsiteY1" fmla="*/ 0 h 457740"/>
              <a:gd name="connsiteX2" fmla="*/ 820366 w 820365"/>
              <a:gd name="connsiteY2" fmla="*/ 457740 h 457740"/>
              <a:gd name="connsiteX3" fmla="*/ 0 w 820365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457740">
                <a:moveTo>
                  <a:pt x="0" y="0"/>
                </a:moveTo>
                <a:lnTo>
                  <a:pt x="820366" y="0"/>
                </a:lnTo>
                <a:lnTo>
                  <a:pt x="820366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715C04A8-DE13-406A-8518-06B4F0DFC0E2}"/>
              </a:ext>
            </a:extLst>
          </p:cNvPr>
          <p:cNvSpPr/>
          <p:nvPr/>
        </p:nvSpPr>
        <p:spPr>
          <a:xfrm>
            <a:off x="5126749" y="1965138"/>
            <a:ext cx="5945" cy="326957"/>
          </a:xfrm>
          <a:custGeom>
            <a:avLst/>
            <a:gdLst>
              <a:gd name="connsiteX0" fmla="*/ 4459 w 5944"/>
              <a:gd name="connsiteY0" fmla="*/ 4459 h 326957"/>
              <a:gd name="connsiteX1" fmla="*/ 4459 w 5944"/>
              <a:gd name="connsiteY1" fmla="*/ 182799 h 326957"/>
              <a:gd name="connsiteX2" fmla="*/ 4459 w 5944"/>
              <a:gd name="connsiteY2" fmla="*/ 323272 h 32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326957">
                <a:moveTo>
                  <a:pt x="4459" y="4459"/>
                </a:moveTo>
                <a:lnTo>
                  <a:pt x="4459" y="182799"/>
                </a:lnTo>
                <a:lnTo>
                  <a:pt x="4459" y="32327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C9D76D76-7A08-4EE3-B4F8-698BDD32D42C}"/>
              </a:ext>
            </a:extLst>
          </p:cNvPr>
          <p:cNvSpPr/>
          <p:nvPr/>
        </p:nvSpPr>
        <p:spPr>
          <a:xfrm>
            <a:off x="5108915" y="2251968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2C6F66-C090-450F-8C19-CF23A6922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37" y="91440"/>
            <a:ext cx="5365155" cy="32502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5DFEFE-B304-49CB-889F-D85CB42B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748" y="3341716"/>
            <a:ext cx="6234547" cy="17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2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Two Independent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38297" y="653087"/>
            <a:ext cx="8643938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between two unrelated groups?</a:t>
            </a: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F1C1B2-AA0C-4279-B8C5-5915CEAD7C18}"/>
              </a:ext>
            </a:extLst>
          </p:cNvPr>
          <p:cNvGrpSpPr/>
          <p:nvPr/>
        </p:nvGrpSpPr>
        <p:grpSpPr>
          <a:xfrm>
            <a:off x="2455521" y="1089835"/>
            <a:ext cx="4982025" cy="3799186"/>
            <a:chOff x="2331246" y="472947"/>
            <a:chExt cx="4481507" cy="419760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6D525F6-8E96-422B-9560-04CD66AD8B23}"/>
                </a:ext>
              </a:extLst>
            </p:cNvPr>
            <p:cNvGrpSpPr/>
            <p:nvPr/>
          </p:nvGrpSpPr>
          <p:grpSpPr>
            <a:xfrm>
              <a:off x="5199411" y="3130038"/>
              <a:ext cx="1613342" cy="717041"/>
              <a:chOff x="3002610" y="4012763"/>
              <a:chExt cx="1613342" cy="717041"/>
            </a:xfrm>
          </p:grpSpPr>
          <p:sp>
            <p:nvSpPr>
              <p:cNvPr id="238" name="Rounded Rectangle 1">
                <a:extLst>
                  <a:ext uri="{FF2B5EF4-FFF2-40B4-BE49-F238E27FC236}">
                    <a16:creationId xmlns:a16="http://schemas.microsoft.com/office/drawing/2014/main" id="{CE283D65-16D1-4F2B-89B1-60E6C5450EF0}"/>
                  </a:ext>
                </a:extLst>
              </p:cNvPr>
              <p:cNvSpPr/>
              <p:nvPr/>
            </p:nvSpPr>
            <p:spPr>
              <a:xfrm>
                <a:off x="3002610" y="4096786"/>
                <a:ext cx="1500971" cy="633018"/>
              </a:xfrm>
              <a:custGeom>
                <a:avLst/>
                <a:gdLst/>
                <a:ahLst/>
                <a:cxnLst/>
                <a:rect l="0" t="0" r="0" b="0"/>
                <a:pathLst>
                  <a:path w="1613342" h="717041">
                    <a:moveTo>
                      <a:pt x="100833" y="0"/>
                    </a:moveTo>
                    <a:lnTo>
                      <a:pt x="1512508" y="0"/>
                    </a:lnTo>
                    <a:cubicBezTo>
                      <a:pt x="1512508" y="0"/>
                      <a:pt x="1613342" y="0"/>
                      <a:pt x="1613342" y="100833"/>
                    </a:cubicBezTo>
                    <a:lnTo>
                      <a:pt x="1613342" y="616207"/>
                    </a:lnTo>
                    <a:cubicBezTo>
                      <a:pt x="1613342" y="616207"/>
                      <a:pt x="1613342" y="717041"/>
                      <a:pt x="1512508" y="717041"/>
                    </a:cubicBezTo>
                    <a:lnTo>
                      <a:pt x="100833" y="717041"/>
                    </a:lnTo>
                    <a:cubicBezTo>
                      <a:pt x="100833" y="717041"/>
                      <a:pt x="0" y="717041"/>
                      <a:pt x="0" y="61620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9" name="Rounded Rectangle 2">
                <a:extLst>
                  <a:ext uri="{FF2B5EF4-FFF2-40B4-BE49-F238E27FC236}">
                    <a16:creationId xmlns:a16="http://schemas.microsoft.com/office/drawing/2014/main" id="{EBB7397C-5B21-42D0-BF74-8F933684EDAD}"/>
                  </a:ext>
                </a:extLst>
              </p:cNvPr>
              <p:cNvSpPr/>
              <p:nvPr/>
            </p:nvSpPr>
            <p:spPr>
              <a:xfrm>
                <a:off x="3002610" y="4012763"/>
                <a:ext cx="1613342" cy="717041"/>
              </a:xfrm>
              <a:custGeom>
                <a:avLst/>
                <a:gdLst/>
                <a:ahLst/>
                <a:cxnLst/>
                <a:rect l="0" t="0" r="0" b="0"/>
                <a:pathLst>
                  <a:path w="1613342" h="717041">
                    <a:moveTo>
                      <a:pt x="100833" y="0"/>
                    </a:moveTo>
                    <a:lnTo>
                      <a:pt x="1512508" y="0"/>
                    </a:lnTo>
                    <a:cubicBezTo>
                      <a:pt x="1512508" y="0"/>
                      <a:pt x="1613342" y="0"/>
                      <a:pt x="1613342" y="100833"/>
                    </a:cubicBezTo>
                    <a:lnTo>
                      <a:pt x="1613342" y="616207"/>
                    </a:lnTo>
                    <a:cubicBezTo>
                      <a:pt x="1613342" y="616207"/>
                      <a:pt x="1613342" y="717041"/>
                      <a:pt x="1512508" y="717041"/>
                    </a:cubicBezTo>
                    <a:lnTo>
                      <a:pt x="100833" y="717041"/>
                    </a:lnTo>
                    <a:cubicBezTo>
                      <a:pt x="100833" y="717041"/>
                      <a:pt x="0" y="717041"/>
                      <a:pt x="0" y="61620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F38B4EE-2CFF-4FDE-B20B-10F676888966}"/>
                </a:ext>
              </a:extLst>
            </p:cNvPr>
            <p:cNvGrpSpPr/>
            <p:nvPr/>
          </p:nvGrpSpPr>
          <p:grpSpPr>
            <a:xfrm>
              <a:off x="5278145" y="1361807"/>
              <a:ext cx="1455817" cy="603042"/>
              <a:chOff x="3081344" y="2244532"/>
              <a:chExt cx="1455817" cy="603042"/>
            </a:xfrm>
          </p:grpSpPr>
          <p:sp>
            <p:nvSpPr>
              <p:cNvPr id="236" name="Rounded Rectangle 4">
                <a:extLst>
                  <a:ext uri="{FF2B5EF4-FFF2-40B4-BE49-F238E27FC236}">
                    <a16:creationId xmlns:a16="http://schemas.microsoft.com/office/drawing/2014/main" id="{DA9E26B6-E6B6-4164-8307-A036132B2A61}"/>
                  </a:ext>
                </a:extLst>
              </p:cNvPr>
              <p:cNvSpPr/>
              <p:nvPr/>
            </p:nvSpPr>
            <p:spPr>
              <a:xfrm>
                <a:off x="3081344" y="2244532"/>
                <a:ext cx="1455817" cy="603042"/>
              </a:xfrm>
              <a:custGeom>
                <a:avLst/>
                <a:gdLst/>
                <a:ahLst/>
                <a:cxnLst/>
                <a:rect l="0" t="0" r="0" b="0"/>
                <a:pathLst>
                  <a:path w="1455817" h="603042">
                    <a:moveTo>
                      <a:pt x="100833" y="0"/>
                    </a:moveTo>
                    <a:lnTo>
                      <a:pt x="1354983" y="0"/>
                    </a:lnTo>
                    <a:cubicBezTo>
                      <a:pt x="1354983" y="0"/>
                      <a:pt x="1455817" y="0"/>
                      <a:pt x="1455817" y="100833"/>
                    </a:cubicBezTo>
                    <a:lnTo>
                      <a:pt x="1455817" y="502208"/>
                    </a:lnTo>
                    <a:cubicBezTo>
                      <a:pt x="1455817" y="502208"/>
                      <a:pt x="1455817" y="603042"/>
                      <a:pt x="1354983" y="603042"/>
                    </a:cubicBezTo>
                    <a:lnTo>
                      <a:pt x="100833" y="603042"/>
                    </a:lnTo>
                    <a:cubicBezTo>
                      <a:pt x="100833" y="603042"/>
                      <a:pt x="0" y="603042"/>
                      <a:pt x="0" y="502208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7" name="Rounded Rectangle 5">
                <a:extLst>
                  <a:ext uri="{FF2B5EF4-FFF2-40B4-BE49-F238E27FC236}">
                    <a16:creationId xmlns:a16="http://schemas.microsoft.com/office/drawing/2014/main" id="{89666E2C-415C-49A4-B041-FE3C4B40D9A8}"/>
                  </a:ext>
                </a:extLst>
              </p:cNvPr>
              <p:cNvSpPr/>
              <p:nvPr/>
            </p:nvSpPr>
            <p:spPr>
              <a:xfrm>
                <a:off x="3081344" y="2244532"/>
                <a:ext cx="1455817" cy="603042"/>
              </a:xfrm>
              <a:custGeom>
                <a:avLst/>
                <a:gdLst/>
                <a:ahLst/>
                <a:cxnLst/>
                <a:rect l="0" t="0" r="0" b="0"/>
                <a:pathLst>
                  <a:path w="1455817" h="603042">
                    <a:moveTo>
                      <a:pt x="100833" y="0"/>
                    </a:moveTo>
                    <a:lnTo>
                      <a:pt x="1354983" y="0"/>
                    </a:lnTo>
                    <a:cubicBezTo>
                      <a:pt x="1354983" y="0"/>
                      <a:pt x="1455817" y="0"/>
                      <a:pt x="1455817" y="100833"/>
                    </a:cubicBezTo>
                    <a:lnTo>
                      <a:pt x="1455817" y="502208"/>
                    </a:lnTo>
                    <a:cubicBezTo>
                      <a:pt x="1455817" y="502208"/>
                      <a:pt x="1455817" y="603042"/>
                      <a:pt x="1354983" y="603042"/>
                    </a:cubicBezTo>
                    <a:lnTo>
                      <a:pt x="100833" y="603042"/>
                    </a:lnTo>
                    <a:cubicBezTo>
                      <a:pt x="100833" y="603042"/>
                      <a:pt x="0" y="603042"/>
                      <a:pt x="0" y="502208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F37CDC3-3215-4DC0-8606-6E5E9797367F}"/>
                </a:ext>
              </a:extLst>
            </p:cNvPr>
            <p:cNvGrpSpPr/>
            <p:nvPr/>
          </p:nvGrpSpPr>
          <p:grpSpPr>
            <a:xfrm>
              <a:off x="3675698" y="3012395"/>
              <a:ext cx="1075561" cy="806671"/>
              <a:chOff x="1478897" y="3895120"/>
              <a:chExt cx="1075561" cy="806671"/>
            </a:xfrm>
          </p:grpSpPr>
          <p:sp>
            <p:nvSpPr>
              <p:cNvPr id="234" name="Rounded Rectangle 7">
                <a:extLst>
                  <a:ext uri="{FF2B5EF4-FFF2-40B4-BE49-F238E27FC236}">
                    <a16:creationId xmlns:a16="http://schemas.microsoft.com/office/drawing/2014/main" id="{B92DA373-4C48-4431-BEF2-7CAC9B770B15}"/>
                  </a:ext>
                </a:extLst>
              </p:cNvPr>
              <p:cNvSpPr/>
              <p:nvPr/>
            </p:nvSpPr>
            <p:spPr>
              <a:xfrm>
                <a:off x="1478897" y="3895120"/>
                <a:ext cx="1075561" cy="806671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806671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739448"/>
                    </a:lnTo>
                    <a:cubicBezTo>
                      <a:pt x="1075561" y="739448"/>
                      <a:pt x="1075561" y="806671"/>
                      <a:pt x="1008339" y="806671"/>
                    </a:cubicBezTo>
                    <a:lnTo>
                      <a:pt x="67222" y="806671"/>
                    </a:lnTo>
                    <a:cubicBezTo>
                      <a:pt x="67222" y="806671"/>
                      <a:pt x="0" y="806671"/>
                      <a:pt x="0" y="739448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5" name="Rounded Rectangle 8">
                <a:extLst>
                  <a:ext uri="{FF2B5EF4-FFF2-40B4-BE49-F238E27FC236}">
                    <a16:creationId xmlns:a16="http://schemas.microsoft.com/office/drawing/2014/main" id="{F2C25FC6-EC68-418B-B602-0CA8BBD6D6EE}"/>
                  </a:ext>
                </a:extLst>
              </p:cNvPr>
              <p:cNvSpPr/>
              <p:nvPr/>
            </p:nvSpPr>
            <p:spPr>
              <a:xfrm>
                <a:off x="1478897" y="3895120"/>
                <a:ext cx="1075561" cy="806671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806671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739448"/>
                    </a:lnTo>
                    <a:cubicBezTo>
                      <a:pt x="1075561" y="739448"/>
                      <a:pt x="1075561" y="806671"/>
                      <a:pt x="1008339" y="806671"/>
                    </a:cubicBezTo>
                    <a:lnTo>
                      <a:pt x="67222" y="806671"/>
                    </a:lnTo>
                    <a:cubicBezTo>
                      <a:pt x="67222" y="806671"/>
                      <a:pt x="0" y="806671"/>
                      <a:pt x="0" y="739448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19B06AD-3DBC-482A-9CB1-1035E5966871}"/>
                </a:ext>
              </a:extLst>
            </p:cNvPr>
            <p:cNvGrpSpPr/>
            <p:nvPr/>
          </p:nvGrpSpPr>
          <p:grpSpPr>
            <a:xfrm>
              <a:off x="5311787" y="472947"/>
              <a:ext cx="1388595" cy="575201"/>
              <a:chOff x="3114986" y="1355672"/>
              <a:chExt cx="1388595" cy="575201"/>
            </a:xfrm>
          </p:grpSpPr>
          <p:sp>
            <p:nvSpPr>
              <p:cNvPr id="232" name="Rounded Rectangle 10">
                <a:extLst>
                  <a:ext uri="{FF2B5EF4-FFF2-40B4-BE49-F238E27FC236}">
                    <a16:creationId xmlns:a16="http://schemas.microsoft.com/office/drawing/2014/main" id="{2FD35ECE-FA70-404A-B603-CAC48165CF40}"/>
                  </a:ext>
                </a:extLst>
              </p:cNvPr>
              <p:cNvSpPr/>
              <p:nvPr/>
            </p:nvSpPr>
            <p:spPr>
              <a:xfrm>
                <a:off x="3114986" y="1355672"/>
                <a:ext cx="1388595" cy="575201"/>
              </a:xfrm>
              <a:custGeom>
                <a:avLst/>
                <a:gdLst/>
                <a:ahLst/>
                <a:cxnLst/>
                <a:rect l="0" t="0" r="0" b="0"/>
                <a:pathLst>
                  <a:path w="1388595" h="575201">
                    <a:moveTo>
                      <a:pt x="100833" y="0"/>
                    </a:moveTo>
                    <a:lnTo>
                      <a:pt x="1287761" y="0"/>
                    </a:lnTo>
                    <a:cubicBezTo>
                      <a:pt x="1287761" y="0"/>
                      <a:pt x="1388595" y="0"/>
                      <a:pt x="1388595" y="100833"/>
                    </a:cubicBezTo>
                    <a:lnTo>
                      <a:pt x="1388595" y="474367"/>
                    </a:lnTo>
                    <a:cubicBezTo>
                      <a:pt x="1388595" y="474367"/>
                      <a:pt x="1388595" y="575201"/>
                      <a:pt x="1287761" y="575201"/>
                    </a:cubicBezTo>
                    <a:lnTo>
                      <a:pt x="100833" y="575201"/>
                    </a:lnTo>
                    <a:cubicBezTo>
                      <a:pt x="100833" y="575201"/>
                      <a:pt x="0" y="575201"/>
                      <a:pt x="0" y="47436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3" name="Rounded Rectangle 11">
                <a:extLst>
                  <a:ext uri="{FF2B5EF4-FFF2-40B4-BE49-F238E27FC236}">
                    <a16:creationId xmlns:a16="http://schemas.microsoft.com/office/drawing/2014/main" id="{2C749084-4079-438F-AF4F-F798296C97A8}"/>
                  </a:ext>
                </a:extLst>
              </p:cNvPr>
              <p:cNvSpPr/>
              <p:nvPr/>
            </p:nvSpPr>
            <p:spPr>
              <a:xfrm>
                <a:off x="3114986" y="1355672"/>
                <a:ext cx="1388595" cy="575201"/>
              </a:xfrm>
              <a:custGeom>
                <a:avLst/>
                <a:gdLst/>
                <a:ahLst/>
                <a:cxnLst/>
                <a:rect l="0" t="0" r="0" b="0"/>
                <a:pathLst>
                  <a:path w="1388595" h="575201">
                    <a:moveTo>
                      <a:pt x="100833" y="0"/>
                    </a:moveTo>
                    <a:lnTo>
                      <a:pt x="1287761" y="0"/>
                    </a:lnTo>
                    <a:cubicBezTo>
                      <a:pt x="1287761" y="0"/>
                      <a:pt x="1388595" y="0"/>
                      <a:pt x="1388595" y="100833"/>
                    </a:cubicBezTo>
                    <a:lnTo>
                      <a:pt x="1388595" y="474367"/>
                    </a:lnTo>
                    <a:cubicBezTo>
                      <a:pt x="1388595" y="474367"/>
                      <a:pt x="1388595" y="575201"/>
                      <a:pt x="1287761" y="575201"/>
                    </a:cubicBezTo>
                    <a:lnTo>
                      <a:pt x="100833" y="575201"/>
                    </a:lnTo>
                    <a:cubicBezTo>
                      <a:pt x="100833" y="575201"/>
                      <a:pt x="0" y="575201"/>
                      <a:pt x="0" y="47436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3D1AAD3-AA2D-4D52-B5BF-A2602F714D0D}"/>
                </a:ext>
              </a:extLst>
            </p:cNvPr>
            <p:cNvGrpSpPr/>
            <p:nvPr/>
          </p:nvGrpSpPr>
          <p:grpSpPr>
            <a:xfrm>
              <a:off x="2331246" y="1227372"/>
              <a:ext cx="1142784" cy="672226"/>
              <a:chOff x="134445" y="2110097"/>
              <a:chExt cx="1142784" cy="672226"/>
            </a:xfrm>
          </p:grpSpPr>
          <p:sp>
            <p:nvSpPr>
              <p:cNvPr id="230" name="Rounded Rectangle 13">
                <a:extLst>
                  <a:ext uri="{FF2B5EF4-FFF2-40B4-BE49-F238E27FC236}">
                    <a16:creationId xmlns:a16="http://schemas.microsoft.com/office/drawing/2014/main" id="{B9D6FD34-1A28-4F6A-9EF4-6D8BF7960FD2}"/>
                  </a:ext>
                </a:extLst>
              </p:cNvPr>
              <p:cNvSpPr/>
              <p:nvPr/>
            </p:nvSpPr>
            <p:spPr>
              <a:xfrm>
                <a:off x="134445" y="2110097"/>
                <a:ext cx="1142784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142784" h="672226">
                    <a:moveTo>
                      <a:pt x="67222" y="0"/>
                    </a:moveTo>
                    <a:lnTo>
                      <a:pt x="1075561" y="0"/>
                    </a:lnTo>
                    <a:cubicBezTo>
                      <a:pt x="1075561" y="0"/>
                      <a:pt x="1142784" y="0"/>
                      <a:pt x="1142784" y="67222"/>
                    </a:cubicBezTo>
                    <a:lnTo>
                      <a:pt x="1142784" y="605003"/>
                    </a:lnTo>
                    <a:cubicBezTo>
                      <a:pt x="1142784" y="605003"/>
                      <a:pt x="1142784" y="672226"/>
                      <a:pt x="1075561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1" name="Rounded Rectangle 14">
                <a:extLst>
                  <a:ext uri="{FF2B5EF4-FFF2-40B4-BE49-F238E27FC236}">
                    <a16:creationId xmlns:a16="http://schemas.microsoft.com/office/drawing/2014/main" id="{D6B6244F-865A-4F94-8DB6-F8D741C601E7}"/>
                  </a:ext>
                </a:extLst>
              </p:cNvPr>
              <p:cNvSpPr/>
              <p:nvPr/>
            </p:nvSpPr>
            <p:spPr>
              <a:xfrm>
                <a:off x="134445" y="2110097"/>
                <a:ext cx="1142784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142784" h="672226">
                    <a:moveTo>
                      <a:pt x="67222" y="0"/>
                    </a:moveTo>
                    <a:lnTo>
                      <a:pt x="1075561" y="0"/>
                    </a:lnTo>
                    <a:cubicBezTo>
                      <a:pt x="1075561" y="0"/>
                      <a:pt x="1142784" y="0"/>
                      <a:pt x="1142784" y="67222"/>
                    </a:cubicBezTo>
                    <a:lnTo>
                      <a:pt x="1142784" y="605003"/>
                    </a:lnTo>
                    <a:cubicBezTo>
                      <a:pt x="1142784" y="605003"/>
                      <a:pt x="1142784" y="672226"/>
                      <a:pt x="1075561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58C63217-FFB5-422A-BBFB-0C797E8A405E}"/>
                </a:ext>
              </a:extLst>
            </p:cNvPr>
            <p:cNvGrpSpPr/>
            <p:nvPr/>
          </p:nvGrpSpPr>
          <p:grpSpPr>
            <a:xfrm>
              <a:off x="5465100" y="4048741"/>
              <a:ext cx="1261208" cy="605003"/>
              <a:chOff x="3268299" y="4931466"/>
              <a:chExt cx="1261208" cy="605003"/>
            </a:xfrm>
          </p:grpSpPr>
          <p:sp>
            <p:nvSpPr>
              <p:cNvPr id="228" name="Rounded Rectangle 16">
                <a:extLst>
                  <a:ext uri="{FF2B5EF4-FFF2-40B4-BE49-F238E27FC236}">
                    <a16:creationId xmlns:a16="http://schemas.microsoft.com/office/drawing/2014/main" id="{56D9E5C7-DB2C-4D4F-8E36-75594174B1D6}"/>
                  </a:ext>
                </a:extLst>
              </p:cNvPr>
              <p:cNvSpPr/>
              <p:nvPr/>
            </p:nvSpPr>
            <p:spPr>
              <a:xfrm>
                <a:off x="3268299" y="4931466"/>
                <a:ext cx="1261208" cy="605003"/>
              </a:xfrm>
              <a:custGeom>
                <a:avLst/>
                <a:gdLst/>
                <a:ahLst/>
                <a:cxnLst/>
                <a:rect l="0" t="0" r="0" b="0"/>
                <a:pathLst>
                  <a:path w="1261208" h="605003">
                    <a:moveTo>
                      <a:pt x="67222" y="0"/>
                    </a:moveTo>
                    <a:lnTo>
                      <a:pt x="1193985" y="0"/>
                    </a:lnTo>
                    <a:cubicBezTo>
                      <a:pt x="1193985" y="0"/>
                      <a:pt x="1261208" y="0"/>
                      <a:pt x="1261208" y="67222"/>
                    </a:cubicBezTo>
                    <a:lnTo>
                      <a:pt x="1261208" y="537780"/>
                    </a:lnTo>
                    <a:cubicBezTo>
                      <a:pt x="1261208" y="537780"/>
                      <a:pt x="1261208" y="605003"/>
                      <a:pt x="1193985" y="605003"/>
                    </a:cubicBezTo>
                    <a:lnTo>
                      <a:pt x="67222" y="605003"/>
                    </a:lnTo>
                    <a:cubicBezTo>
                      <a:pt x="67222" y="605003"/>
                      <a:pt x="0" y="605003"/>
                      <a:pt x="0" y="537780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9" name="Rounded Rectangle 17">
                <a:extLst>
                  <a:ext uri="{FF2B5EF4-FFF2-40B4-BE49-F238E27FC236}">
                    <a16:creationId xmlns:a16="http://schemas.microsoft.com/office/drawing/2014/main" id="{7E4980FB-A55C-4344-B974-71F13F11855C}"/>
                  </a:ext>
                </a:extLst>
              </p:cNvPr>
              <p:cNvSpPr/>
              <p:nvPr/>
            </p:nvSpPr>
            <p:spPr>
              <a:xfrm>
                <a:off x="3268299" y="4931466"/>
                <a:ext cx="1261208" cy="605003"/>
              </a:xfrm>
              <a:custGeom>
                <a:avLst/>
                <a:gdLst/>
                <a:ahLst/>
                <a:cxnLst/>
                <a:rect l="0" t="0" r="0" b="0"/>
                <a:pathLst>
                  <a:path w="1261208" h="605003">
                    <a:moveTo>
                      <a:pt x="67222" y="0"/>
                    </a:moveTo>
                    <a:lnTo>
                      <a:pt x="1193985" y="0"/>
                    </a:lnTo>
                    <a:cubicBezTo>
                      <a:pt x="1193985" y="0"/>
                      <a:pt x="1261208" y="0"/>
                      <a:pt x="1261208" y="67222"/>
                    </a:cubicBezTo>
                    <a:lnTo>
                      <a:pt x="1261208" y="537780"/>
                    </a:lnTo>
                    <a:cubicBezTo>
                      <a:pt x="1261208" y="537780"/>
                      <a:pt x="1261208" y="605003"/>
                      <a:pt x="1193985" y="605003"/>
                    </a:cubicBezTo>
                    <a:lnTo>
                      <a:pt x="67222" y="605003"/>
                    </a:lnTo>
                    <a:cubicBezTo>
                      <a:pt x="67222" y="605003"/>
                      <a:pt x="0" y="605003"/>
                      <a:pt x="0" y="537780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7CAF438-C54E-466B-B83E-3AF6A7A670FB}"/>
                </a:ext>
              </a:extLst>
            </p:cNvPr>
            <p:cNvGrpSpPr/>
            <p:nvPr/>
          </p:nvGrpSpPr>
          <p:grpSpPr>
            <a:xfrm>
              <a:off x="3081898" y="2144100"/>
              <a:ext cx="1008339" cy="672226"/>
              <a:chOff x="885097" y="3026825"/>
              <a:chExt cx="1008339" cy="672226"/>
            </a:xfrm>
          </p:grpSpPr>
          <p:sp>
            <p:nvSpPr>
              <p:cNvPr id="226" name="Rounded Rectangle 19">
                <a:extLst>
                  <a:ext uri="{FF2B5EF4-FFF2-40B4-BE49-F238E27FC236}">
                    <a16:creationId xmlns:a16="http://schemas.microsoft.com/office/drawing/2014/main" id="{A2D25A47-5120-491D-B505-C82BEA6B7864}"/>
                  </a:ext>
                </a:extLst>
              </p:cNvPr>
              <p:cNvSpPr/>
              <p:nvPr/>
            </p:nvSpPr>
            <p:spPr>
              <a:xfrm>
                <a:off x="885097" y="3026825"/>
                <a:ext cx="1008339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008339" h="672226">
                    <a:moveTo>
                      <a:pt x="67222" y="0"/>
                    </a:moveTo>
                    <a:lnTo>
                      <a:pt x="941116" y="0"/>
                    </a:lnTo>
                    <a:cubicBezTo>
                      <a:pt x="941116" y="0"/>
                      <a:pt x="1008339" y="0"/>
                      <a:pt x="1008339" y="67222"/>
                    </a:cubicBezTo>
                    <a:lnTo>
                      <a:pt x="1008339" y="605003"/>
                    </a:lnTo>
                    <a:cubicBezTo>
                      <a:pt x="1008339" y="605003"/>
                      <a:pt x="1008339" y="672226"/>
                      <a:pt x="941116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7" name="Rounded Rectangle 20">
                <a:extLst>
                  <a:ext uri="{FF2B5EF4-FFF2-40B4-BE49-F238E27FC236}">
                    <a16:creationId xmlns:a16="http://schemas.microsoft.com/office/drawing/2014/main" id="{72EB3806-16B6-46C2-B995-AD5E30A7A65B}"/>
                  </a:ext>
                </a:extLst>
              </p:cNvPr>
              <p:cNvSpPr/>
              <p:nvPr/>
            </p:nvSpPr>
            <p:spPr>
              <a:xfrm>
                <a:off x="885097" y="3026825"/>
                <a:ext cx="1008339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008339" h="672226">
                    <a:moveTo>
                      <a:pt x="67222" y="0"/>
                    </a:moveTo>
                    <a:lnTo>
                      <a:pt x="941116" y="0"/>
                    </a:lnTo>
                    <a:cubicBezTo>
                      <a:pt x="941116" y="0"/>
                      <a:pt x="1008339" y="0"/>
                      <a:pt x="1008339" y="67222"/>
                    </a:cubicBezTo>
                    <a:lnTo>
                      <a:pt x="1008339" y="605003"/>
                    </a:lnTo>
                    <a:cubicBezTo>
                      <a:pt x="1008339" y="605003"/>
                      <a:pt x="1008339" y="672226"/>
                      <a:pt x="941116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DD6548F-02A5-43A1-B4D0-6FA25A0595A1}"/>
                </a:ext>
              </a:extLst>
            </p:cNvPr>
            <p:cNvGrpSpPr/>
            <p:nvPr/>
          </p:nvGrpSpPr>
          <p:grpSpPr>
            <a:xfrm>
              <a:off x="4319915" y="4048744"/>
              <a:ext cx="1075561" cy="621809"/>
              <a:chOff x="2123114" y="4931469"/>
              <a:chExt cx="1075561" cy="621809"/>
            </a:xfrm>
          </p:grpSpPr>
          <p:sp>
            <p:nvSpPr>
              <p:cNvPr id="224" name="Rounded Rectangle 22">
                <a:extLst>
                  <a:ext uri="{FF2B5EF4-FFF2-40B4-BE49-F238E27FC236}">
                    <a16:creationId xmlns:a16="http://schemas.microsoft.com/office/drawing/2014/main" id="{2458F249-2882-4E6B-99E6-B38D64FA6ACD}"/>
                  </a:ext>
                </a:extLst>
              </p:cNvPr>
              <p:cNvSpPr/>
              <p:nvPr/>
            </p:nvSpPr>
            <p:spPr>
              <a:xfrm>
                <a:off x="2123114" y="4931469"/>
                <a:ext cx="1075561" cy="621809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621809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554586"/>
                    </a:lnTo>
                    <a:cubicBezTo>
                      <a:pt x="1075561" y="554586"/>
                      <a:pt x="1075561" y="621809"/>
                      <a:pt x="1008339" y="621809"/>
                    </a:cubicBezTo>
                    <a:lnTo>
                      <a:pt x="67222" y="621809"/>
                    </a:lnTo>
                    <a:cubicBezTo>
                      <a:pt x="67222" y="621809"/>
                      <a:pt x="0" y="621809"/>
                      <a:pt x="0" y="554586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5" name="Rounded Rectangle 23">
                <a:extLst>
                  <a:ext uri="{FF2B5EF4-FFF2-40B4-BE49-F238E27FC236}">
                    <a16:creationId xmlns:a16="http://schemas.microsoft.com/office/drawing/2014/main" id="{8A744D18-7FD9-4373-8FF8-30B89F9546BC}"/>
                  </a:ext>
                </a:extLst>
              </p:cNvPr>
              <p:cNvSpPr/>
              <p:nvPr/>
            </p:nvSpPr>
            <p:spPr>
              <a:xfrm>
                <a:off x="2123114" y="4931469"/>
                <a:ext cx="1075561" cy="621809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621809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554586"/>
                    </a:lnTo>
                    <a:cubicBezTo>
                      <a:pt x="1075561" y="554586"/>
                      <a:pt x="1075561" y="621809"/>
                      <a:pt x="1008339" y="621809"/>
                    </a:cubicBezTo>
                    <a:lnTo>
                      <a:pt x="67222" y="621809"/>
                    </a:lnTo>
                    <a:cubicBezTo>
                      <a:pt x="67222" y="621809"/>
                      <a:pt x="0" y="621809"/>
                      <a:pt x="0" y="554586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52E4DCE-F68D-4A9C-9DE6-F6FA4543E99D}"/>
                </a:ext>
              </a:extLst>
            </p:cNvPr>
            <p:cNvGrpSpPr/>
            <p:nvPr/>
          </p:nvGrpSpPr>
          <p:grpSpPr>
            <a:xfrm>
              <a:off x="5535519" y="2278546"/>
              <a:ext cx="941116" cy="537780"/>
              <a:chOff x="3338718" y="3161271"/>
              <a:chExt cx="941116" cy="537780"/>
            </a:xfrm>
          </p:grpSpPr>
          <p:sp>
            <p:nvSpPr>
              <p:cNvPr id="222" name="Rounded Rectangle 25">
                <a:extLst>
                  <a:ext uri="{FF2B5EF4-FFF2-40B4-BE49-F238E27FC236}">
                    <a16:creationId xmlns:a16="http://schemas.microsoft.com/office/drawing/2014/main" id="{22220D63-770D-4FC9-A27D-7EA1A7C8DE18}"/>
                  </a:ext>
                </a:extLst>
              </p:cNvPr>
              <p:cNvSpPr/>
              <p:nvPr/>
            </p:nvSpPr>
            <p:spPr>
              <a:xfrm>
                <a:off x="3338718" y="3161271"/>
                <a:ext cx="941116" cy="537780"/>
              </a:xfrm>
              <a:custGeom>
                <a:avLst/>
                <a:gdLst/>
                <a:ahLst/>
                <a:cxnLst/>
                <a:rect l="0" t="0" r="0" b="0"/>
                <a:pathLst>
                  <a:path w="941116" h="537780">
                    <a:moveTo>
                      <a:pt x="100833" y="0"/>
                    </a:moveTo>
                    <a:lnTo>
                      <a:pt x="840282" y="0"/>
                    </a:lnTo>
                    <a:cubicBezTo>
                      <a:pt x="840282" y="0"/>
                      <a:pt x="941116" y="0"/>
                      <a:pt x="941116" y="100833"/>
                    </a:cubicBezTo>
                    <a:lnTo>
                      <a:pt x="941116" y="436947"/>
                    </a:lnTo>
                    <a:cubicBezTo>
                      <a:pt x="941116" y="436947"/>
                      <a:pt x="941116" y="537780"/>
                      <a:pt x="840282" y="537780"/>
                    </a:cubicBezTo>
                    <a:lnTo>
                      <a:pt x="100833" y="537780"/>
                    </a:lnTo>
                    <a:cubicBezTo>
                      <a:pt x="100833" y="537780"/>
                      <a:pt x="0" y="537780"/>
                      <a:pt x="0" y="43694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3" name="Rounded Rectangle 26">
                <a:extLst>
                  <a:ext uri="{FF2B5EF4-FFF2-40B4-BE49-F238E27FC236}">
                    <a16:creationId xmlns:a16="http://schemas.microsoft.com/office/drawing/2014/main" id="{7ACA536A-1FAC-4973-B49F-4AB50650660D}"/>
                  </a:ext>
                </a:extLst>
              </p:cNvPr>
              <p:cNvSpPr/>
              <p:nvPr/>
            </p:nvSpPr>
            <p:spPr>
              <a:xfrm>
                <a:off x="3338718" y="3161271"/>
                <a:ext cx="941116" cy="537780"/>
              </a:xfrm>
              <a:custGeom>
                <a:avLst/>
                <a:gdLst/>
                <a:ahLst/>
                <a:cxnLst/>
                <a:rect l="0" t="0" r="0" b="0"/>
                <a:pathLst>
                  <a:path w="941116" h="537780">
                    <a:moveTo>
                      <a:pt x="100833" y="0"/>
                    </a:moveTo>
                    <a:lnTo>
                      <a:pt x="840282" y="0"/>
                    </a:lnTo>
                    <a:cubicBezTo>
                      <a:pt x="840282" y="0"/>
                      <a:pt x="941116" y="0"/>
                      <a:pt x="941116" y="100833"/>
                    </a:cubicBezTo>
                    <a:lnTo>
                      <a:pt x="941116" y="436947"/>
                    </a:lnTo>
                    <a:cubicBezTo>
                      <a:pt x="941116" y="436947"/>
                      <a:pt x="941116" y="537780"/>
                      <a:pt x="840282" y="537780"/>
                    </a:cubicBezTo>
                    <a:lnTo>
                      <a:pt x="100833" y="537780"/>
                    </a:lnTo>
                    <a:cubicBezTo>
                      <a:pt x="100833" y="537780"/>
                      <a:pt x="0" y="537780"/>
                      <a:pt x="0" y="43694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76" name="TextBox 28">
              <a:extLst>
                <a:ext uri="{FF2B5EF4-FFF2-40B4-BE49-F238E27FC236}">
                  <a16:creationId xmlns:a16="http://schemas.microsoft.com/office/drawing/2014/main" id="{E0ABFDF5-CF2B-4999-8CDE-DF7343C4258F}"/>
                </a:ext>
              </a:extLst>
            </p:cNvPr>
            <p:cNvSpPr txBox="1"/>
            <p:nvPr/>
          </p:nvSpPr>
          <p:spPr>
            <a:xfrm>
              <a:off x="6084509" y="1055114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77" name="TextBox 29">
              <a:extLst>
                <a:ext uri="{FF2B5EF4-FFF2-40B4-BE49-F238E27FC236}">
                  <a16:creationId xmlns:a16="http://schemas.microsoft.com/office/drawing/2014/main" id="{7A047683-7005-4120-B739-F19C5C9D5EB9}"/>
                </a:ext>
              </a:extLst>
            </p:cNvPr>
            <p:cNvSpPr txBox="1"/>
            <p:nvPr/>
          </p:nvSpPr>
          <p:spPr>
            <a:xfrm>
              <a:off x="6084509" y="3854076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78" name="TextBox 30">
              <a:extLst>
                <a:ext uri="{FF2B5EF4-FFF2-40B4-BE49-F238E27FC236}">
                  <a16:creationId xmlns:a16="http://schemas.microsoft.com/office/drawing/2014/main" id="{6D5D388E-E972-47D6-9141-DD5B98DB4E00}"/>
                </a:ext>
              </a:extLst>
            </p:cNvPr>
            <p:cNvSpPr txBox="1"/>
            <p:nvPr/>
          </p:nvSpPr>
          <p:spPr>
            <a:xfrm>
              <a:off x="5121314" y="834747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79" name="TextBox 31">
              <a:extLst>
                <a:ext uri="{FF2B5EF4-FFF2-40B4-BE49-F238E27FC236}">
                  <a16:creationId xmlns:a16="http://schemas.microsoft.com/office/drawing/2014/main" id="{32B66BB5-E329-47F4-BC17-505097802EA0}"/>
                </a:ext>
              </a:extLst>
            </p:cNvPr>
            <p:cNvSpPr txBox="1"/>
            <p:nvPr/>
          </p:nvSpPr>
          <p:spPr>
            <a:xfrm>
              <a:off x="5087703" y="1737553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80" name="TextBox 32">
              <a:extLst>
                <a:ext uri="{FF2B5EF4-FFF2-40B4-BE49-F238E27FC236}">
                  <a16:creationId xmlns:a16="http://schemas.microsoft.com/office/drawing/2014/main" id="{8FADA5A1-669A-4DAE-85B8-80D9B68E5499}"/>
                </a:ext>
              </a:extLst>
            </p:cNvPr>
            <p:cNvSpPr txBox="1"/>
            <p:nvPr/>
          </p:nvSpPr>
          <p:spPr>
            <a:xfrm>
              <a:off x="6084509" y="1971842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81" name="TextBox 33">
              <a:extLst>
                <a:ext uri="{FF2B5EF4-FFF2-40B4-BE49-F238E27FC236}">
                  <a16:creationId xmlns:a16="http://schemas.microsoft.com/office/drawing/2014/main" id="{361882B9-A7B8-4399-AD68-94CA9A79FEFD}"/>
                </a:ext>
              </a:extLst>
            </p:cNvPr>
            <p:cNvSpPr txBox="1"/>
            <p:nvPr/>
          </p:nvSpPr>
          <p:spPr>
            <a:xfrm>
              <a:off x="6084509" y="2823332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82" name="TextBox 35">
              <a:extLst>
                <a:ext uri="{FF2B5EF4-FFF2-40B4-BE49-F238E27FC236}">
                  <a16:creationId xmlns:a16="http://schemas.microsoft.com/office/drawing/2014/main" id="{956F2872-8C60-4F9D-A28E-2E63FF336B3B}"/>
                </a:ext>
              </a:extLst>
            </p:cNvPr>
            <p:cNvSpPr txBox="1"/>
            <p:nvPr/>
          </p:nvSpPr>
          <p:spPr>
            <a:xfrm>
              <a:off x="5008946" y="3607596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83" name="TextBox 36">
              <a:extLst>
                <a:ext uri="{FF2B5EF4-FFF2-40B4-BE49-F238E27FC236}">
                  <a16:creationId xmlns:a16="http://schemas.microsoft.com/office/drawing/2014/main" id="{D04C8D44-9DC7-4CB5-9CC0-654CEA116090}"/>
                </a:ext>
              </a:extLst>
            </p:cNvPr>
            <p:cNvSpPr txBox="1"/>
            <p:nvPr/>
          </p:nvSpPr>
          <p:spPr>
            <a:xfrm>
              <a:off x="5345060" y="2621664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20AF726-1F0A-46B5-8FCB-BC6FE2E7F716}"/>
                </a:ext>
              </a:extLst>
            </p:cNvPr>
            <p:cNvGrpSpPr/>
            <p:nvPr/>
          </p:nvGrpSpPr>
          <p:grpSpPr>
            <a:xfrm>
              <a:off x="3549656" y="1663329"/>
              <a:ext cx="1728741" cy="472238"/>
              <a:chOff x="1352855" y="2546054"/>
              <a:chExt cx="1728741" cy="472238"/>
            </a:xfrm>
          </p:grpSpPr>
          <p:sp>
            <p:nvSpPr>
              <p:cNvPr id="220" name="Rounded Rectangle 37">
                <a:extLst>
                  <a:ext uri="{FF2B5EF4-FFF2-40B4-BE49-F238E27FC236}">
                    <a16:creationId xmlns:a16="http://schemas.microsoft.com/office/drawing/2014/main" id="{9DA4F49A-9AC2-4862-8D6D-8B1952F88179}"/>
                  </a:ext>
                </a:extLst>
              </p:cNvPr>
              <p:cNvSpPr/>
              <p:nvPr/>
            </p:nvSpPr>
            <p:spPr>
              <a:xfrm>
                <a:off x="1389267" y="2546054"/>
                <a:ext cx="1692329" cy="469437"/>
              </a:xfrm>
              <a:custGeom>
                <a:avLst/>
                <a:gdLst/>
                <a:ahLst/>
                <a:cxnLst/>
                <a:rect l="0" t="0" r="0" b="0"/>
                <a:pathLst>
                  <a:path w="1692329" h="469437">
                    <a:moveTo>
                      <a:pt x="0" y="469437"/>
                    </a:moveTo>
                    <a:lnTo>
                      <a:pt x="0" y="240320"/>
                    </a:lnTo>
                    <a:lnTo>
                      <a:pt x="0" y="0"/>
                    </a:lnTo>
                    <a:lnTo>
                      <a:pt x="845884" y="0"/>
                    </a:lnTo>
                    <a:lnTo>
                      <a:pt x="1692329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1" name="Rounded Rectangle 38">
                <a:extLst>
                  <a:ext uri="{FF2B5EF4-FFF2-40B4-BE49-F238E27FC236}">
                    <a16:creationId xmlns:a16="http://schemas.microsoft.com/office/drawing/2014/main" id="{1314A8A0-3912-48E1-BBF5-70F2C98D1FD9}"/>
                  </a:ext>
                </a:extLst>
              </p:cNvPr>
              <p:cNvSpPr/>
              <p:nvPr/>
            </p:nvSpPr>
            <p:spPr>
              <a:xfrm>
                <a:off x="1352855" y="2981880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BDBF359-0D15-416E-AA6D-115932DD36AF}"/>
                </a:ext>
              </a:extLst>
            </p:cNvPr>
            <p:cNvGrpSpPr/>
            <p:nvPr/>
          </p:nvGrpSpPr>
          <p:grpSpPr>
            <a:xfrm>
              <a:off x="5969669" y="1964840"/>
              <a:ext cx="72824" cy="305303"/>
              <a:chOff x="3772868" y="2847565"/>
              <a:chExt cx="72824" cy="305303"/>
            </a:xfrm>
          </p:grpSpPr>
          <p:sp>
            <p:nvSpPr>
              <p:cNvPr id="218" name="Rounded Rectangle 40">
                <a:extLst>
                  <a:ext uri="{FF2B5EF4-FFF2-40B4-BE49-F238E27FC236}">
                    <a16:creationId xmlns:a16="http://schemas.microsoft.com/office/drawing/2014/main" id="{8B325EB9-F209-4EF9-A443-0FE2F978CC11}"/>
                  </a:ext>
                </a:extLst>
              </p:cNvPr>
              <p:cNvSpPr/>
              <p:nvPr/>
            </p:nvSpPr>
            <p:spPr>
              <a:xfrm>
                <a:off x="3809281" y="2847565"/>
                <a:ext cx="5601" cy="302501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302501">
                    <a:moveTo>
                      <a:pt x="0" y="0"/>
                    </a:moveTo>
                    <a:lnTo>
                      <a:pt x="0" y="78426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235279"/>
                    </a:lnTo>
                    <a:lnTo>
                      <a:pt x="0" y="302501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9" name="Rounded Rectangle 41">
                <a:extLst>
                  <a:ext uri="{FF2B5EF4-FFF2-40B4-BE49-F238E27FC236}">
                    <a16:creationId xmlns:a16="http://schemas.microsoft.com/office/drawing/2014/main" id="{785103E2-B361-448B-8CFA-F8E4CECBF751}"/>
                  </a:ext>
                </a:extLst>
              </p:cNvPr>
              <p:cNvSpPr/>
              <p:nvPr/>
            </p:nvSpPr>
            <p:spPr>
              <a:xfrm>
                <a:off x="3772868" y="3116456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947B703-FB59-443C-BF0C-C4135552CD13}"/>
                </a:ext>
              </a:extLst>
            </p:cNvPr>
            <p:cNvGrpSpPr/>
            <p:nvPr/>
          </p:nvGrpSpPr>
          <p:grpSpPr>
            <a:xfrm>
              <a:off x="5969669" y="1048111"/>
              <a:ext cx="72824" cy="305303"/>
              <a:chOff x="3772868" y="1930836"/>
              <a:chExt cx="72824" cy="305303"/>
            </a:xfrm>
          </p:grpSpPr>
          <p:sp>
            <p:nvSpPr>
              <p:cNvPr id="216" name="Rounded Rectangle 43">
                <a:extLst>
                  <a:ext uri="{FF2B5EF4-FFF2-40B4-BE49-F238E27FC236}">
                    <a16:creationId xmlns:a16="http://schemas.microsoft.com/office/drawing/2014/main" id="{06F425EB-64CD-4060-B88C-29D67355D3B8}"/>
                  </a:ext>
                </a:extLst>
              </p:cNvPr>
              <p:cNvSpPr/>
              <p:nvPr/>
            </p:nvSpPr>
            <p:spPr>
              <a:xfrm>
                <a:off x="3809281" y="1930836"/>
                <a:ext cx="5601" cy="302501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302501">
                    <a:moveTo>
                      <a:pt x="0" y="0"/>
                    </a:moveTo>
                    <a:lnTo>
                      <a:pt x="0" y="78426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235279"/>
                    </a:lnTo>
                    <a:lnTo>
                      <a:pt x="0" y="302501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7" name="Rounded Rectangle 44">
                <a:extLst>
                  <a:ext uri="{FF2B5EF4-FFF2-40B4-BE49-F238E27FC236}">
                    <a16:creationId xmlns:a16="http://schemas.microsoft.com/office/drawing/2014/main" id="{33B40651-B6B5-40EC-812A-FF35AA889D9B}"/>
                  </a:ext>
                </a:extLst>
              </p:cNvPr>
              <p:cNvSpPr/>
              <p:nvPr/>
            </p:nvSpPr>
            <p:spPr>
              <a:xfrm>
                <a:off x="3772868" y="2199727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CCE73AA3-6CAC-403F-9852-723D53E07FC1}"/>
                </a:ext>
              </a:extLst>
            </p:cNvPr>
            <p:cNvGrpSpPr/>
            <p:nvPr/>
          </p:nvGrpSpPr>
          <p:grpSpPr>
            <a:xfrm>
              <a:off x="4177067" y="2547439"/>
              <a:ext cx="1358456" cy="456553"/>
              <a:chOff x="1980266" y="3430164"/>
              <a:chExt cx="1358456" cy="456553"/>
            </a:xfrm>
          </p:grpSpPr>
          <p:sp>
            <p:nvSpPr>
              <p:cNvPr id="214" name="Rounded Rectangle 46">
                <a:extLst>
                  <a:ext uri="{FF2B5EF4-FFF2-40B4-BE49-F238E27FC236}">
                    <a16:creationId xmlns:a16="http://schemas.microsoft.com/office/drawing/2014/main" id="{FF158C79-5E7B-48F6-A45A-D5F4D20210BB}"/>
                  </a:ext>
                </a:extLst>
              </p:cNvPr>
              <p:cNvSpPr/>
              <p:nvPr/>
            </p:nvSpPr>
            <p:spPr>
              <a:xfrm>
                <a:off x="2016678" y="3430164"/>
                <a:ext cx="1322044" cy="453752"/>
              </a:xfrm>
              <a:custGeom>
                <a:avLst/>
                <a:gdLst/>
                <a:ahLst/>
                <a:cxnLst/>
                <a:rect l="0" t="0" r="0" b="0"/>
                <a:pathLst>
                  <a:path w="1322044" h="453752">
                    <a:moveTo>
                      <a:pt x="0" y="453752"/>
                    </a:moveTo>
                    <a:lnTo>
                      <a:pt x="0" y="232478"/>
                    </a:lnTo>
                    <a:lnTo>
                      <a:pt x="0" y="0"/>
                    </a:lnTo>
                    <a:lnTo>
                      <a:pt x="661022" y="0"/>
                    </a:lnTo>
                    <a:lnTo>
                      <a:pt x="1322044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5" name="Rounded Rectangle 47">
                <a:extLst>
                  <a:ext uri="{FF2B5EF4-FFF2-40B4-BE49-F238E27FC236}">
                    <a16:creationId xmlns:a16="http://schemas.microsoft.com/office/drawing/2014/main" id="{FD62AA69-B53D-4C47-8830-D7D42B736382}"/>
                  </a:ext>
                </a:extLst>
              </p:cNvPr>
              <p:cNvSpPr/>
              <p:nvPr/>
            </p:nvSpPr>
            <p:spPr>
              <a:xfrm>
                <a:off x="1980266" y="3850305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6B96C0-34CD-404A-9546-D35130B51EAC}"/>
                </a:ext>
              </a:extLst>
            </p:cNvPr>
            <p:cNvGrpSpPr/>
            <p:nvPr/>
          </p:nvGrpSpPr>
          <p:grpSpPr>
            <a:xfrm>
              <a:off x="5964956" y="2816329"/>
              <a:ext cx="72824" cy="375325"/>
              <a:chOff x="3768155" y="3699054"/>
              <a:chExt cx="72824" cy="375325"/>
            </a:xfrm>
          </p:grpSpPr>
          <p:sp>
            <p:nvSpPr>
              <p:cNvPr id="212" name="Rounded Rectangle 49">
                <a:extLst>
                  <a:ext uri="{FF2B5EF4-FFF2-40B4-BE49-F238E27FC236}">
                    <a16:creationId xmlns:a16="http://schemas.microsoft.com/office/drawing/2014/main" id="{60F36C33-2ED8-4E03-82D9-1CCECF079CBA}"/>
                  </a:ext>
                </a:extLst>
              </p:cNvPr>
              <p:cNvSpPr/>
              <p:nvPr/>
            </p:nvSpPr>
            <p:spPr>
              <a:xfrm flipH="1">
                <a:off x="3768155" y="3699054"/>
                <a:ext cx="41126" cy="354319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302501">
                    <a:moveTo>
                      <a:pt x="0" y="0"/>
                    </a:moveTo>
                    <a:lnTo>
                      <a:pt x="0" y="156852"/>
                    </a:lnTo>
                    <a:lnTo>
                      <a:pt x="0" y="302501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3" name="Rounded Rectangle 50">
                <a:extLst>
                  <a:ext uri="{FF2B5EF4-FFF2-40B4-BE49-F238E27FC236}">
                    <a16:creationId xmlns:a16="http://schemas.microsoft.com/office/drawing/2014/main" id="{CB83E08E-79B0-497D-9690-F2AEAD2B099B}"/>
                  </a:ext>
                </a:extLst>
              </p:cNvPr>
              <p:cNvSpPr/>
              <p:nvPr/>
            </p:nvSpPr>
            <p:spPr>
              <a:xfrm>
                <a:off x="3768155" y="4037967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31BEE41-208B-4FD4-8AE4-4F0D056CB28E}"/>
                </a:ext>
              </a:extLst>
            </p:cNvPr>
            <p:cNvGrpSpPr/>
            <p:nvPr/>
          </p:nvGrpSpPr>
          <p:grpSpPr>
            <a:xfrm>
              <a:off x="4821284" y="3488556"/>
              <a:ext cx="378126" cy="551785"/>
              <a:chOff x="2624483" y="4371281"/>
              <a:chExt cx="378126" cy="551785"/>
            </a:xfrm>
          </p:grpSpPr>
          <p:sp>
            <p:nvSpPr>
              <p:cNvPr id="210" name="Rounded Rectangle 52">
                <a:extLst>
                  <a:ext uri="{FF2B5EF4-FFF2-40B4-BE49-F238E27FC236}">
                    <a16:creationId xmlns:a16="http://schemas.microsoft.com/office/drawing/2014/main" id="{B51EAE7B-EC29-4AEC-B00B-009166E62C62}"/>
                  </a:ext>
                </a:extLst>
              </p:cNvPr>
              <p:cNvSpPr/>
              <p:nvPr/>
            </p:nvSpPr>
            <p:spPr>
              <a:xfrm>
                <a:off x="2660895" y="4371281"/>
                <a:ext cx="341714" cy="548984"/>
              </a:xfrm>
              <a:custGeom>
                <a:avLst/>
                <a:gdLst/>
                <a:ahLst/>
                <a:cxnLst/>
                <a:rect l="0" t="0" r="0" b="0"/>
                <a:pathLst>
                  <a:path w="341714" h="548984">
                    <a:moveTo>
                      <a:pt x="0" y="548984"/>
                    </a:moveTo>
                    <a:lnTo>
                      <a:pt x="0" y="280094"/>
                    </a:lnTo>
                    <a:lnTo>
                      <a:pt x="0" y="0"/>
                    </a:lnTo>
                    <a:lnTo>
                      <a:pt x="170857" y="0"/>
                    </a:lnTo>
                    <a:lnTo>
                      <a:pt x="341714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1" name="Rounded Rectangle 53">
                <a:extLst>
                  <a:ext uri="{FF2B5EF4-FFF2-40B4-BE49-F238E27FC236}">
                    <a16:creationId xmlns:a16="http://schemas.microsoft.com/office/drawing/2014/main" id="{0765310E-F1E6-4B90-84E5-7AACA86101DA}"/>
                  </a:ext>
                </a:extLst>
              </p:cNvPr>
              <p:cNvSpPr/>
              <p:nvPr/>
            </p:nvSpPr>
            <p:spPr>
              <a:xfrm>
                <a:off x="2624483" y="4886654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FD5B2B2-CA33-4272-B805-FE41C42D46C1}"/>
                </a:ext>
              </a:extLst>
            </p:cNvPr>
            <p:cNvGrpSpPr/>
            <p:nvPr/>
          </p:nvGrpSpPr>
          <p:grpSpPr>
            <a:xfrm>
              <a:off x="5972471" y="3847073"/>
              <a:ext cx="72264" cy="193265"/>
              <a:chOff x="3775670" y="4729798"/>
              <a:chExt cx="72264" cy="193265"/>
            </a:xfrm>
          </p:grpSpPr>
          <p:sp>
            <p:nvSpPr>
              <p:cNvPr id="208" name="Rounded Rectangle 55">
                <a:extLst>
                  <a:ext uri="{FF2B5EF4-FFF2-40B4-BE49-F238E27FC236}">
                    <a16:creationId xmlns:a16="http://schemas.microsoft.com/office/drawing/2014/main" id="{9F3D76A3-CCAB-44FA-8C1F-E2261971F109}"/>
                  </a:ext>
                </a:extLst>
              </p:cNvPr>
              <p:cNvSpPr/>
              <p:nvPr/>
            </p:nvSpPr>
            <p:spPr>
              <a:xfrm>
                <a:off x="3809281" y="4729798"/>
                <a:ext cx="5601" cy="190464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190464">
                    <a:moveTo>
                      <a:pt x="3193" y="190464"/>
                    </a:moveTo>
                    <a:lnTo>
                      <a:pt x="1680" y="100833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9" name="Rounded Rectangle 56">
                <a:extLst>
                  <a:ext uri="{FF2B5EF4-FFF2-40B4-BE49-F238E27FC236}">
                    <a16:creationId xmlns:a16="http://schemas.microsoft.com/office/drawing/2014/main" id="{6A3535E5-3FF4-4EA2-8F47-4E15C5D3B311}"/>
                  </a:ext>
                </a:extLst>
              </p:cNvPr>
              <p:cNvSpPr/>
              <p:nvPr/>
            </p:nvSpPr>
            <p:spPr>
              <a:xfrm>
                <a:off x="3775670" y="4886091"/>
                <a:ext cx="72264" cy="36972"/>
              </a:xfrm>
              <a:custGeom>
                <a:avLst/>
                <a:gdLst/>
                <a:ahLst/>
                <a:cxnLst/>
                <a:rect l="0" t="0" r="0" b="0"/>
                <a:pathLst>
                  <a:path w="72264" h="36972">
                    <a:moveTo>
                      <a:pt x="72264" y="0"/>
                    </a:moveTo>
                    <a:lnTo>
                      <a:pt x="36972" y="36972"/>
                    </a:lnTo>
                    <a:lnTo>
                      <a:pt x="0" y="112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D31F887-1A0E-4B00-983B-111769CA23C7}"/>
                </a:ext>
              </a:extLst>
            </p:cNvPr>
            <p:cNvGrpSpPr/>
            <p:nvPr/>
          </p:nvGrpSpPr>
          <p:grpSpPr>
            <a:xfrm>
              <a:off x="2866226" y="760522"/>
              <a:ext cx="2445782" cy="458234"/>
              <a:chOff x="669425" y="1643247"/>
              <a:chExt cx="2445782" cy="458234"/>
            </a:xfrm>
          </p:grpSpPr>
          <p:sp>
            <p:nvSpPr>
              <p:cNvPr id="206" name="Rounded Rectangle 58">
                <a:extLst>
                  <a:ext uri="{FF2B5EF4-FFF2-40B4-BE49-F238E27FC236}">
                    <a16:creationId xmlns:a16="http://schemas.microsoft.com/office/drawing/2014/main" id="{606D4A79-C9A3-4E10-A111-51C57F3421DC}"/>
                  </a:ext>
                </a:extLst>
              </p:cNvPr>
              <p:cNvSpPr/>
              <p:nvPr/>
            </p:nvSpPr>
            <p:spPr>
              <a:xfrm>
                <a:off x="705837" y="1643247"/>
                <a:ext cx="2409370" cy="455433"/>
              </a:xfrm>
              <a:custGeom>
                <a:avLst/>
                <a:gdLst/>
                <a:ahLst/>
                <a:cxnLst/>
                <a:rect l="0" t="0" r="0" b="0"/>
                <a:pathLst>
                  <a:path w="2409370" h="455433">
                    <a:moveTo>
                      <a:pt x="0" y="455433"/>
                    </a:moveTo>
                    <a:lnTo>
                      <a:pt x="0" y="233598"/>
                    </a:lnTo>
                    <a:lnTo>
                      <a:pt x="0" y="0"/>
                    </a:lnTo>
                    <a:lnTo>
                      <a:pt x="1204405" y="0"/>
                    </a:lnTo>
                    <a:lnTo>
                      <a:pt x="240937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7" name="Rounded Rectangle 59">
                <a:extLst>
                  <a:ext uri="{FF2B5EF4-FFF2-40B4-BE49-F238E27FC236}">
                    <a16:creationId xmlns:a16="http://schemas.microsoft.com/office/drawing/2014/main" id="{33323C49-13B0-4D2D-B614-5BB5B27F4929}"/>
                  </a:ext>
                </a:extLst>
              </p:cNvPr>
              <p:cNvSpPr/>
              <p:nvPr/>
            </p:nvSpPr>
            <p:spPr>
              <a:xfrm>
                <a:off x="669425" y="2065069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92" name="Rounded Rectangle 61">
              <a:extLst>
                <a:ext uri="{FF2B5EF4-FFF2-40B4-BE49-F238E27FC236}">
                  <a16:creationId xmlns:a16="http://schemas.microsoft.com/office/drawing/2014/main" id="{5CE65B37-E395-4A71-9B1A-5F8488CA16C3}"/>
                </a:ext>
              </a:extLst>
            </p:cNvPr>
            <p:cNvSpPr/>
            <p:nvPr/>
          </p:nvSpPr>
          <p:spPr>
            <a:xfrm>
              <a:off x="2398463" y="1478785"/>
              <a:ext cx="168061" cy="168728"/>
            </a:xfrm>
            <a:custGeom>
              <a:avLst/>
              <a:gdLst/>
              <a:ahLst/>
              <a:cxnLst/>
              <a:rect l="0" t="0" r="0" b="0"/>
              <a:pathLst>
                <a:path w="168061" h="168728">
                  <a:moveTo>
                    <a:pt x="63026" y="32322"/>
                  </a:moveTo>
                  <a:lnTo>
                    <a:pt x="63026" y="128114"/>
                  </a:lnTo>
                  <a:cubicBezTo>
                    <a:pt x="63026" y="133142"/>
                    <a:pt x="58950" y="137217"/>
                    <a:pt x="53923" y="137217"/>
                  </a:cubicBezTo>
                  <a:lnTo>
                    <a:pt x="48321" y="137217"/>
                  </a:lnTo>
                  <a:cubicBezTo>
                    <a:pt x="43246" y="137039"/>
                    <a:pt x="39071" y="133162"/>
                    <a:pt x="38518" y="128114"/>
                  </a:cubicBezTo>
                  <a:lnTo>
                    <a:pt x="38518" y="67124"/>
                  </a:lnTo>
                  <a:cubicBezTo>
                    <a:pt x="38519" y="66092"/>
                    <a:pt x="38056" y="65115"/>
                    <a:pt x="37257" y="64463"/>
                  </a:cubicBezTo>
                  <a:cubicBezTo>
                    <a:pt x="36475" y="63821"/>
                    <a:pt x="35457" y="63541"/>
                    <a:pt x="34456" y="63692"/>
                  </a:cubicBezTo>
                  <a:cubicBezTo>
                    <a:pt x="32545" y="63836"/>
                    <a:pt x="30626" y="63836"/>
                    <a:pt x="28714" y="63692"/>
                  </a:cubicBezTo>
                  <a:cubicBezTo>
                    <a:pt x="18721" y="63842"/>
                    <a:pt x="9141" y="59714"/>
                    <a:pt x="2386" y="52349"/>
                  </a:cubicBezTo>
                  <a:cubicBezTo>
                    <a:pt x="859" y="50687"/>
                    <a:pt x="10" y="48513"/>
                    <a:pt x="5" y="46257"/>
                  </a:cubicBezTo>
                  <a:lnTo>
                    <a:pt x="5" y="18247"/>
                  </a:lnTo>
                  <a:cubicBezTo>
                    <a:pt x="0" y="15980"/>
                    <a:pt x="821" y="13789"/>
                    <a:pt x="2316" y="12085"/>
                  </a:cubicBezTo>
                  <a:cubicBezTo>
                    <a:pt x="9106" y="4719"/>
                    <a:pt x="18697" y="573"/>
                    <a:pt x="28714" y="671"/>
                  </a:cubicBezTo>
                  <a:cubicBezTo>
                    <a:pt x="46906" y="0"/>
                    <a:pt x="62230" y="14135"/>
                    <a:pt x="63026" y="32322"/>
                  </a:cubicBezTo>
                  <a:close/>
                  <a:moveTo>
                    <a:pt x="21612" y="36353"/>
                  </a:moveTo>
                  <a:cubicBezTo>
                    <a:pt x="22680" y="35286"/>
                    <a:pt x="23272" y="33832"/>
                    <a:pt x="23253" y="32322"/>
                  </a:cubicBezTo>
                  <a:cubicBezTo>
                    <a:pt x="23253" y="29189"/>
                    <a:pt x="20713" y="26650"/>
                    <a:pt x="17581" y="26650"/>
                  </a:cubicBezTo>
                  <a:cubicBezTo>
                    <a:pt x="14448" y="26650"/>
                    <a:pt x="11909" y="29189"/>
                    <a:pt x="11909" y="32322"/>
                  </a:cubicBezTo>
                  <a:cubicBezTo>
                    <a:pt x="11909" y="35454"/>
                    <a:pt x="14448" y="37994"/>
                    <a:pt x="17581" y="37994"/>
                  </a:cubicBezTo>
                  <a:cubicBezTo>
                    <a:pt x="19091" y="38013"/>
                    <a:pt x="20545" y="37421"/>
                    <a:pt x="21612" y="36353"/>
                  </a:cubicBezTo>
                  <a:close/>
                  <a:moveTo>
                    <a:pt x="76681" y="91072"/>
                  </a:moveTo>
                  <a:cubicBezTo>
                    <a:pt x="76233" y="91685"/>
                    <a:pt x="75441" y="91939"/>
                    <a:pt x="74720" y="91702"/>
                  </a:cubicBezTo>
                  <a:cubicBezTo>
                    <a:pt x="74001" y="91459"/>
                    <a:pt x="73520" y="90780"/>
                    <a:pt x="73530" y="90021"/>
                  </a:cubicBezTo>
                  <a:lnTo>
                    <a:pt x="73530" y="32322"/>
                  </a:lnTo>
                  <a:cubicBezTo>
                    <a:pt x="74325" y="14135"/>
                    <a:pt x="89649" y="0"/>
                    <a:pt x="107841" y="671"/>
                  </a:cubicBezTo>
                  <a:cubicBezTo>
                    <a:pt x="117834" y="521"/>
                    <a:pt x="127415" y="4649"/>
                    <a:pt x="134170" y="12015"/>
                  </a:cubicBezTo>
                  <a:cubicBezTo>
                    <a:pt x="135713" y="13695"/>
                    <a:pt x="136564" y="15896"/>
                    <a:pt x="136551" y="18177"/>
                  </a:cubicBezTo>
                  <a:lnTo>
                    <a:pt x="136551" y="46186"/>
                  </a:lnTo>
                  <a:cubicBezTo>
                    <a:pt x="136539" y="48429"/>
                    <a:pt x="135719" y="50592"/>
                    <a:pt x="134240" y="52279"/>
                  </a:cubicBezTo>
                  <a:cubicBezTo>
                    <a:pt x="127450" y="59644"/>
                    <a:pt x="117859" y="63791"/>
                    <a:pt x="107841" y="63692"/>
                  </a:cubicBezTo>
                  <a:cubicBezTo>
                    <a:pt x="105926" y="63790"/>
                    <a:pt x="104007" y="63743"/>
                    <a:pt x="102099" y="63552"/>
                  </a:cubicBezTo>
                  <a:cubicBezTo>
                    <a:pt x="101099" y="63401"/>
                    <a:pt x="100081" y="63681"/>
                    <a:pt x="99298" y="64323"/>
                  </a:cubicBezTo>
                  <a:cubicBezTo>
                    <a:pt x="98500" y="64975"/>
                    <a:pt x="98037" y="65952"/>
                    <a:pt x="98038" y="66983"/>
                  </a:cubicBezTo>
                  <a:lnTo>
                    <a:pt x="98038" y="71745"/>
                  </a:lnTo>
                  <a:cubicBezTo>
                    <a:pt x="98053" y="72427"/>
                    <a:pt x="97670" y="73056"/>
                    <a:pt x="97057" y="73356"/>
                  </a:cubicBezTo>
                  <a:cubicBezTo>
                    <a:pt x="88922" y="77511"/>
                    <a:pt x="81927" y="83593"/>
                    <a:pt x="76681" y="91072"/>
                  </a:cubicBezTo>
                  <a:close/>
                  <a:moveTo>
                    <a:pt x="115038" y="28336"/>
                  </a:moveTo>
                  <a:cubicBezTo>
                    <a:pt x="113973" y="29388"/>
                    <a:pt x="113373" y="30824"/>
                    <a:pt x="113373" y="32322"/>
                  </a:cubicBezTo>
                  <a:cubicBezTo>
                    <a:pt x="113345" y="34622"/>
                    <a:pt x="114708" y="36712"/>
                    <a:pt x="116825" y="37612"/>
                  </a:cubicBezTo>
                  <a:cubicBezTo>
                    <a:pt x="118942" y="38512"/>
                    <a:pt x="121393" y="38044"/>
                    <a:pt x="123030" y="36427"/>
                  </a:cubicBezTo>
                  <a:cubicBezTo>
                    <a:pt x="124667" y="34811"/>
                    <a:pt x="125165" y="32366"/>
                    <a:pt x="124291" y="30238"/>
                  </a:cubicBezTo>
                  <a:cubicBezTo>
                    <a:pt x="123418" y="28110"/>
                    <a:pt x="121345" y="26720"/>
                    <a:pt x="119045" y="26720"/>
                  </a:cubicBezTo>
                  <a:cubicBezTo>
                    <a:pt x="117547" y="26701"/>
                    <a:pt x="116104" y="27283"/>
                    <a:pt x="115038" y="28336"/>
                  </a:cubicBezTo>
                  <a:close/>
                  <a:moveTo>
                    <a:pt x="168061" y="123212"/>
                  </a:moveTo>
                  <a:cubicBezTo>
                    <a:pt x="168061" y="148350"/>
                    <a:pt x="147683" y="168728"/>
                    <a:pt x="122546" y="168728"/>
                  </a:cubicBezTo>
                  <a:cubicBezTo>
                    <a:pt x="97409" y="168728"/>
                    <a:pt x="77031" y="148350"/>
                    <a:pt x="77031" y="123212"/>
                  </a:cubicBezTo>
                  <a:cubicBezTo>
                    <a:pt x="77031" y="98075"/>
                    <a:pt x="97409" y="77697"/>
                    <a:pt x="122546" y="77697"/>
                  </a:cubicBezTo>
                  <a:cubicBezTo>
                    <a:pt x="147667" y="77736"/>
                    <a:pt x="168023" y="98091"/>
                    <a:pt x="168061" y="123212"/>
                  </a:cubicBezTo>
                  <a:close/>
                  <a:moveTo>
                    <a:pt x="131229" y="124473"/>
                  </a:moveTo>
                  <a:cubicBezTo>
                    <a:pt x="130887" y="124143"/>
                    <a:pt x="130693" y="123688"/>
                    <a:pt x="130693" y="123212"/>
                  </a:cubicBezTo>
                  <a:cubicBezTo>
                    <a:pt x="130693" y="122737"/>
                    <a:pt x="130887" y="122282"/>
                    <a:pt x="131229" y="121952"/>
                  </a:cubicBezTo>
                  <a:lnTo>
                    <a:pt x="141102" y="112079"/>
                  </a:lnTo>
                  <a:cubicBezTo>
                    <a:pt x="143030" y="110009"/>
                    <a:pt x="142974" y="106785"/>
                    <a:pt x="140974" y="104785"/>
                  </a:cubicBezTo>
                  <a:cubicBezTo>
                    <a:pt x="138974" y="102785"/>
                    <a:pt x="135749" y="102728"/>
                    <a:pt x="133680" y="104656"/>
                  </a:cubicBezTo>
                  <a:lnTo>
                    <a:pt x="123806" y="114529"/>
                  </a:lnTo>
                  <a:cubicBezTo>
                    <a:pt x="123477" y="114872"/>
                    <a:pt x="123022" y="115065"/>
                    <a:pt x="122546" y="115065"/>
                  </a:cubicBezTo>
                  <a:cubicBezTo>
                    <a:pt x="122071" y="115065"/>
                    <a:pt x="121616" y="114872"/>
                    <a:pt x="121286" y="114529"/>
                  </a:cubicBezTo>
                  <a:lnTo>
                    <a:pt x="111412" y="104656"/>
                  </a:lnTo>
                  <a:cubicBezTo>
                    <a:pt x="110103" y="103251"/>
                    <a:pt x="108131" y="102673"/>
                    <a:pt x="106271" y="103148"/>
                  </a:cubicBezTo>
                  <a:cubicBezTo>
                    <a:pt x="104410" y="103623"/>
                    <a:pt x="102957" y="105076"/>
                    <a:pt x="102482" y="106937"/>
                  </a:cubicBezTo>
                  <a:cubicBezTo>
                    <a:pt x="102006" y="108798"/>
                    <a:pt x="102585" y="110769"/>
                    <a:pt x="103990" y="112079"/>
                  </a:cubicBezTo>
                  <a:lnTo>
                    <a:pt x="113863" y="121952"/>
                  </a:lnTo>
                  <a:cubicBezTo>
                    <a:pt x="114205" y="122282"/>
                    <a:pt x="114399" y="122737"/>
                    <a:pt x="114399" y="123212"/>
                  </a:cubicBezTo>
                  <a:cubicBezTo>
                    <a:pt x="114399" y="123688"/>
                    <a:pt x="114205" y="124143"/>
                    <a:pt x="113863" y="124473"/>
                  </a:cubicBezTo>
                  <a:lnTo>
                    <a:pt x="103990" y="134346"/>
                  </a:lnTo>
                  <a:cubicBezTo>
                    <a:pt x="102062" y="136415"/>
                    <a:pt x="102119" y="139640"/>
                    <a:pt x="104118" y="141640"/>
                  </a:cubicBezTo>
                  <a:cubicBezTo>
                    <a:pt x="106118" y="143640"/>
                    <a:pt x="109343" y="143697"/>
                    <a:pt x="111412" y="141769"/>
                  </a:cubicBezTo>
                  <a:lnTo>
                    <a:pt x="121286" y="131895"/>
                  </a:lnTo>
                  <a:cubicBezTo>
                    <a:pt x="121616" y="131553"/>
                    <a:pt x="122071" y="131360"/>
                    <a:pt x="122546" y="131360"/>
                  </a:cubicBezTo>
                  <a:cubicBezTo>
                    <a:pt x="123022" y="131360"/>
                    <a:pt x="123477" y="131553"/>
                    <a:pt x="123806" y="131895"/>
                  </a:cubicBezTo>
                  <a:lnTo>
                    <a:pt x="133680" y="141769"/>
                  </a:lnTo>
                  <a:cubicBezTo>
                    <a:pt x="135749" y="143697"/>
                    <a:pt x="138974" y="143640"/>
                    <a:pt x="140974" y="141640"/>
                  </a:cubicBezTo>
                  <a:cubicBezTo>
                    <a:pt x="142974" y="139640"/>
                    <a:pt x="143030" y="136415"/>
                    <a:pt x="141102" y="134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3" name="Rounded Rectangle 62">
              <a:extLst>
                <a:ext uri="{FF2B5EF4-FFF2-40B4-BE49-F238E27FC236}">
                  <a16:creationId xmlns:a16="http://schemas.microsoft.com/office/drawing/2014/main" id="{57C4736A-82E3-43E0-B1B1-9567CADF8DEE}"/>
                </a:ext>
              </a:extLst>
            </p:cNvPr>
            <p:cNvSpPr/>
            <p:nvPr/>
          </p:nvSpPr>
          <p:spPr>
            <a:xfrm>
              <a:off x="3147958" y="2396268"/>
              <a:ext cx="172899" cy="169116"/>
            </a:xfrm>
            <a:custGeom>
              <a:avLst/>
              <a:gdLst/>
              <a:ahLst/>
              <a:cxnLst/>
              <a:rect l="0" t="0" r="0" b="0"/>
              <a:pathLst>
                <a:path w="172899" h="169116">
                  <a:moveTo>
                    <a:pt x="165011" y="141332"/>
                  </a:moveTo>
                  <a:cubicBezTo>
                    <a:pt x="157122" y="158572"/>
                    <a:pt x="139374" y="169116"/>
                    <a:pt x="120461" y="167799"/>
                  </a:cubicBezTo>
                  <a:cubicBezTo>
                    <a:pt x="101548" y="166482"/>
                    <a:pt x="85432" y="153579"/>
                    <a:pt x="80009" y="135413"/>
                  </a:cubicBezTo>
                  <a:lnTo>
                    <a:pt x="43177" y="162442"/>
                  </a:lnTo>
                  <a:cubicBezTo>
                    <a:pt x="39481" y="165103"/>
                    <a:pt x="34491" y="165079"/>
                    <a:pt x="30820" y="162382"/>
                  </a:cubicBezTo>
                  <a:cubicBezTo>
                    <a:pt x="27150" y="159685"/>
                    <a:pt x="25636" y="154930"/>
                    <a:pt x="27071" y="150608"/>
                  </a:cubicBezTo>
                  <a:lnTo>
                    <a:pt x="42056" y="104882"/>
                  </a:lnTo>
                  <a:cubicBezTo>
                    <a:pt x="42476" y="103511"/>
                    <a:pt x="42035" y="102022"/>
                    <a:pt x="40936" y="101101"/>
                  </a:cubicBezTo>
                  <a:lnTo>
                    <a:pt x="4664" y="70991"/>
                  </a:lnTo>
                  <a:cubicBezTo>
                    <a:pt x="1238" y="68125"/>
                    <a:pt x="0" y="63406"/>
                    <a:pt x="1576" y="59227"/>
                  </a:cubicBezTo>
                  <a:cubicBezTo>
                    <a:pt x="3153" y="55048"/>
                    <a:pt x="7201" y="52323"/>
                    <a:pt x="11666" y="52435"/>
                  </a:cubicBezTo>
                  <a:lnTo>
                    <a:pt x="54311" y="52435"/>
                  </a:lnTo>
                  <a:cubicBezTo>
                    <a:pt x="55785" y="52434"/>
                    <a:pt x="57100" y="51510"/>
                    <a:pt x="57602" y="50124"/>
                  </a:cubicBezTo>
                  <a:lnTo>
                    <a:pt x="72867" y="6920"/>
                  </a:lnTo>
                  <a:cubicBezTo>
                    <a:pt x="74374" y="2766"/>
                    <a:pt x="78321" y="0"/>
                    <a:pt x="82740" y="0"/>
                  </a:cubicBezTo>
                  <a:cubicBezTo>
                    <a:pt x="87159" y="0"/>
                    <a:pt x="91106" y="2765"/>
                    <a:pt x="92613" y="6920"/>
                  </a:cubicBezTo>
                  <a:lnTo>
                    <a:pt x="107879" y="50124"/>
                  </a:lnTo>
                  <a:cubicBezTo>
                    <a:pt x="108380" y="51510"/>
                    <a:pt x="109696" y="52434"/>
                    <a:pt x="111170" y="52435"/>
                  </a:cubicBezTo>
                  <a:lnTo>
                    <a:pt x="153604" y="52435"/>
                  </a:lnTo>
                  <a:cubicBezTo>
                    <a:pt x="158034" y="52360"/>
                    <a:pt x="162035" y="55073"/>
                    <a:pt x="163604" y="59216"/>
                  </a:cubicBezTo>
                  <a:cubicBezTo>
                    <a:pt x="165173" y="63360"/>
                    <a:pt x="163974" y="68042"/>
                    <a:pt x="160606" y="70921"/>
                  </a:cubicBezTo>
                  <a:lnTo>
                    <a:pt x="146181" y="82895"/>
                  </a:lnTo>
                  <a:cubicBezTo>
                    <a:pt x="149727" y="84948"/>
                    <a:pt x="152997" y="87442"/>
                    <a:pt x="155915" y="90318"/>
                  </a:cubicBezTo>
                  <a:cubicBezTo>
                    <a:pt x="169276" y="103768"/>
                    <a:pt x="172899" y="124092"/>
                    <a:pt x="165011" y="141332"/>
                  </a:cubicBezTo>
                  <a:close/>
                  <a:moveTo>
                    <a:pt x="123704" y="153970"/>
                  </a:moveTo>
                  <a:cubicBezTo>
                    <a:pt x="132060" y="153970"/>
                    <a:pt x="140072" y="150644"/>
                    <a:pt x="145971" y="144726"/>
                  </a:cubicBezTo>
                  <a:cubicBezTo>
                    <a:pt x="158288" y="132424"/>
                    <a:pt x="158297" y="112466"/>
                    <a:pt x="145990" y="100154"/>
                  </a:cubicBezTo>
                  <a:cubicBezTo>
                    <a:pt x="133683" y="87842"/>
                    <a:pt x="113724" y="87842"/>
                    <a:pt x="101418" y="100154"/>
                  </a:cubicBezTo>
                  <a:cubicBezTo>
                    <a:pt x="89111" y="112466"/>
                    <a:pt x="89119" y="132424"/>
                    <a:pt x="101436" y="144726"/>
                  </a:cubicBezTo>
                  <a:cubicBezTo>
                    <a:pt x="107335" y="150644"/>
                    <a:pt x="115348" y="153970"/>
                    <a:pt x="123704" y="153970"/>
                  </a:cubicBezTo>
                  <a:close/>
                  <a:moveTo>
                    <a:pt x="139809" y="113775"/>
                  </a:moveTo>
                  <a:lnTo>
                    <a:pt x="132387" y="121198"/>
                  </a:lnTo>
                  <a:cubicBezTo>
                    <a:pt x="132044" y="121528"/>
                    <a:pt x="131851" y="121983"/>
                    <a:pt x="131851" y="122458"/>
                  </a:cubicBezTo>
                  <a:cubicBezTo>
                    <a:pt x="131851" y="122934"/>
                    <a:pt x="132044" y="123389"/>
                    <a:pt x="132387" y="123719"/>
                  </a:cubicBezTo>
                  <a:lnTo>
                    <a:pt x="139809" y="131141"/>
                  </a:lnTo>
                  <a:cubicBezTo>
                    <a:pt x="141737" y="133211"/>
                    <a:pt x="141681" y="136435"/>
                    <a:pt x="139681" y="138435"/>
                  </a:cubicBezTo>
                  <a:cubicBezTo>
                    <a:pt x="137681" y="140435"/>
                    <a:pt x="134456" y="140492"/>
                    <a:pt x="132387" y="138564"/>
                  </a:cubicBezTo>
                  <a:lnTo>
                    <a:pt x="124964" y="131141"/>
                  </a:lnTo>
                  <a:cubicBezTo>
                    <a:pt x="124634" y="130799"/>
                    <a:pt x="124179" y="130606"/>
                    <a:pt x="123704" y="130606"/>
                  </a:cubicBezTo>
                  <a:cubicBezTo>
                    <a:pt x="123228" y="130606"/>
                    <a:pt x="122773" y="130799"/>
                    <a:pt x="122443" y="131141"/>
                  </a:cubicBezTo>
                  <a:lnTo>
                    <a:pt x="115021" y="138564"/>
                  </a:lnTo>
                  <a:cubicBezTo>
                    <a:pt x="112952" y="140492"/>
                    <a:pt x="109727" y="140435"/>
                    <a:pt x="107727" y="138435"/>
                  </a:cubicBezTo>
                  <a:cubicBezTo>
                    <a:pt x="105727" y="136435"/>
                    <a:pt x="105670" y="133211"/>
                    <a:pt x="107598" y="131141"/>
                  </a:cubicBezTo>
                  <a:lnTo>
                    <a:pt x="115021" y="123719"/>
                  </a:lnTo>
                  <a:cubicBezTo>
                    <a:pt x="115363" y="123389"/>
                    <a:pt x="115557" y="122934"/>
                    <a:pt x="115557" y="122458"/>
                  </a:cubicBezTo>
                  <a:cubicBezTo>
                    <a:pt x="115557" y="121983"/>
                    <a:pt x="115363" y="121528"/>
                    <a:pt x="115021" y="121198"/>
                  </a:cubicBezTo>
                  <a:lnTo>
                    <a:pt x="107598" y="113775"/>
                  </a:lnTo>
                  <a:cubicBezTo>
                    <a:pt x="105670" y="111706"/>
                    <a:pt x="105727" y="108482"/>
                    <a:pt x="107727" y="106482"/>
                  </a:cubicBezTo>
                  <a:cubicBezTo>
                    <a:pt x="109727" y="104482"/>
                    <a:pt x="112952" y="104425"/>
                    <a:pt x="115021" y="106353"/>
                  </a:cubicBezTo>
                  <a:lnTo>
                    <a:pt x="122443" y="113775"/>
                  </a:lnTo>
                  <a:cubicBezTo>
                    <a:pt x="122773" y="114118"/>
                    <a:pt x="123228" y="114311"/>
                    <a:pt x="123704" y="114311"/>
                  </a:cubicBezTo>
                  <a:cubicBezTo>
                    <a:pt x="124179" y="114311"/>
                    <a:pt x="124634" y="114118"/>
                    <a:pt x="124964" y="113775"/>
                  </a:cubicBezTo>
                  <a:lnTo>
                    <a:pt x="132387" y="106353"/>
                  </a:lnTo>
                  <a:cubicBezTo>
                    <a:pt x="134437" y="104305"/>
                    <a:pt x="137759" y="104305"/>
                    <a:pt x="139809" y="106353"/>
                  </a:cubicBezTo>
                  <a:cubicBezTo>
                    <a:pt x="141857" y="108403"/>
                    <a:pt x="141857" y="111725"/>
                    <a:pt x="139809" y="1137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4" name="Rounded Rectangle 63">
              <a:extLst>
                <a:ext uri="{FF2B5EF4-FFF2-40B4-BE49-F238E27FC236}">
                  <a16:creationId xmlns:a16="http://schemas.microsoft.com/office/drawing/2014/main" id="{C399E5A2-790C-4367-A137-42EBB7E78D25}"/>
                </a:ext>
              </a:extLst>
            </p:cNvPr>
            <p:cNvSpPr/>
            <p:nvPr/>
          </p:nvSpPr>
          <p:spPr>
            <a:xfrm>
              <a:off x="5625154" y="4267215"/>
              <a:ext cx="168056" cy="168056"/>
            </a:xfrm>
            <a:custGeom>
              <a:avLst/>
              <a:gdLst/>
              <a:ahLst/>
              <a:cxnLst/>
              <a:rect l="0" t="0" r="0" b="0"/>
              <a:pathLst>
                <a:path w="168056" h="168056">
                  <a:moveTo>
                    <a:pt x="168056" y="84028"/>
                  </a:moveTo>
                  <a:cubicBezTo>
                    <a:pt x="168056" y="130435"/>
                    <a:pt x="130435" y="168056"/>
                    <a:pt x="84028" y="168056"/>
                  </a:cubicBezTo>
                  <a:cubicBezTo>
                    <a:pt x="37620" y="168056"/>
                    <a:pt x="0" y="130435"/>
                    <a:pt x="0" y="84028"/>
                  </a:cubicBezTo>
                  <a:cubicBezTo>
                    <a:pt x="0" y="37620"/>
                    <a:pt x="37620" y="0"/>
                    <a:pt x="84028" y="0"/>
                  </a:cubicBezTo>
                  <a:cubicBezTo>
                    <a:pt x="130435" y="0"/>
                    <a:pt x="168056" y="37620"/>
                    <a:pt x="168056" y="84028"/>
                  </a:cubicBezTo>
                  <a:close/>
                  <a:moveTo>
                    <a:pt x="133855" y="52159"/>
                  </a:moveTo>
                  <a:cubicBezTo>
                    <a:pt x="133565" y="50302"/>
                    <a:pt x="132541" y="48640"/>
                    <a:pt x="131014" y="47545"/>
                  </a:cubicBezTo>
                  <a:cubicBezTo>
                    <a:pt x="127914" y="45288"/>
                    <a:pt x="123575" y="45943"/>
                    <a:pt x="121280" y="49016"/>
                  </a:cubicBezTo>
                  <a:lnTo>
                    <a:pt x="77586" y="108326"/>
                  </a:lnTo>
                  <a:lnTo>
                    <a:pt x="49016" y="85498"/>
                  </a:lnTo>
                  <a:cubicBezTo>
                    <a:pt x="46025" y="83145"/>
                    <a:pt x="41703" y="83612"/>
                    <a:pt x="39283" y="86549"/>
                  </a:cubicBezTo>
                  <a:cubicBezTo>
                    <a:pt x="38108" y="87995"/>
                    <a:pt x="37558" y="89851"/>
                    <a:pt x="37755" y="91704"/>
                  </a:cubicBezTo>
                  <a:cubicBezTo>
                    <a:pt x="37952" y="93557"/>
                    <a:pt x="38880" y="95255"/>
                    <a:pt x="40333" y="96422"/>
                  </a:cubicBezTo>
                  <a:lnTo>
                    <a:pt x="74575" y="123801"/>
                  </a:lnTo>
                  <a:cubicBezTo>
                    <a:pt x="76065" y="124990"/>
                    <a:pt x="77975" y="125521"/>
                    <a:pt x="79865" y="125269"/>
                  </a:cubicBezTo>
                  <a:cubicBezTo>
                    <a:pt x="81754" y="125018"/>
                    <a:pt x="83460" y="124008"/>
                    <a:pt x="84588" y="122471"/>
                  </a:cubicBezTo>
                  <a:lnTo>
                    <a:pt x="132554" y="57419"/>
                  </a:lnTo>
                  <a:cubicBezTo>
                    <a:pt x="133676" y="55911"/>
                    <a:pt x="134145" y="54016"/>
                    <a:pt x="133855" y="521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5" name="Rounded Rectangle 64">
              <a:extLst>
                <a:ext uri="{FF2B5EF4-FFF2-40B4-BE49-F238E27FC236}">
                  <a16:creationId xmlns:a16="http://schemas.microsoft.com/office/drawing/2014/main" id="{7E1FB3E7-6BE9-4971-B8F6-7C98A487F26D}"/>
                </a:ext>
              </a:extLst>
            </p:cNvPr>
            <p:cNvSpPr/>
            <p:nvPr/>
          </p:nvSpPr>
          <p:spPr>
            <a:xfrm>
              <a:off x="3742916" y="3331474"/>
              <a:ext cx="168080" cy="168300"/>
            </a:xfrm>
            <a:custGeom>
              <a:avLst/>
              <a:gdLst/>
              <a:ahLst/>
              <a:cxnLst/>
              <a:rect l="0" t="0" r="0" b="0"/>
              <a:pathLst>
                <a:path w="168080" h="168300">
                  <a:moveTo>
                    <a:pt x="107911" y="106244"/>
                  </a:moveTo>
                  <a:lnTo>
                    <a:pt x="138021" y="68501"/>
                  </a:lnTo>
                  <a:cubicBezTo>
                    <a:pt x="139501" y="70178"/>
                    <a:pt x="141379" y="71454"/>
                    <a:pt x="143483" y="72213"/>
                  </a:cubicBezTo>
                  <a:lnTo>
                    <a:pt x="152376" y="75364"/>
                  </a:lnTo>
                  <a:cubicBezTo>
                    <a:pt x="157560" y="77265"/>
                    <a:pt x="161007" y="82201"/>
                    <a:pt x="161007" y="87723"/>
                  </a:cubicBezTo>
                  <a:cubicBezTo>
                    <a:pt x="161007" y="93245"/>
                    <a:pt x="157560" y="98180"/>
                    <a:pt x="152376" y="100082"/>
                  </a:cubicBezTo>
                  <a:lnTo>
                    <a:pt x="143483" y="103233"/>
                  </a:lnTo>
                  <a:cubicBezTo>
                    <a:pt x="139980" y="104492"/>
                    <a:pt x="137175" y="107175"/>
                    <a:pt x="135760" y="110618"/>
                  </a:cubicBezTo>
                  <a:cubicBezTo>
                    <a:pt x="134346" y="114061"/>
                    <a:pt x="134455" y="117941"/>
                    <a:pt x="136060" y="121299"/>
                  </a:cubicBezTo>
                  <a:lnTo>
                    <a:pt x="140052" y="129772"/>
                  </a:lnTo>
                  <a:cubicBezTo>
                    <a:pt x="142138" y="134716"/>
                    <a:pt x="141014" y="140431"/>
                    <a:pt x="137212" y="144217"/>
                  </a:cubicBezTo>
                  <a:cubicBezTo>
                    <a:pt x="133411" y="148004"/>
                    <a:pt x="127691" y="149104"/>
                    <a:pt x="122756" y="146998"/>
                  </a:cubicBezTo>
                  <a:lnTo>
                    <a:pt x="114283" y="142936"/>
                  </a:lnTo>
                  <a:cubicBezTo>
                    <a:pt x="110895" y="141430"/>
                    <a:pt x="107027" y="141430"/>
                    <a:pt x="103639" y="142936"/>
                  </a:cubicBezTo>
                  <a:cubicBezTo>
                    <a:pt x="100214" y="144391"/>
                    <a:pt x="97549" y="147208"/>
                    <a:pt x="96287" y="150709"/>
                  </a:cubicBezTo>
                  <a:lnTo>
                    <a:pt x="93136" y="159532"/>
                  </a:lnTo>
                  <a:cubicBezTo>
                    <a:pt x="91297" y="164784"/>
                    <a:pt x="86341" y="168300"/>
                    <a:pt x="80777" y="168300"/>
                  </a:cubicBezTo>
                  <a:cubicBezTo>
                    <a:pt x="75212" y="168300"/>
                    <a:pt x="70256" y="164784"/>
                    <a:pt x="68417" y="159532"/>
                  </a:cubicBezTo>
                  <a:lnTo>
                    <a:pt x="65266" y="150709"/>
                  </a:lnTo>
                  <a:cubicBezTo>
                    <a:pt x="64022" y="147194"/>
                    <a:pt x="61345" y="144372"/>
                    <a:pt x="57900" y="142943"/>
                  </a:cubicBezTo>
                  <a:cubicBezTo>
                    <a:pt x="54456" y="141515"/>
                    <a:pt x="50567" y="141614"/>
                    <a:pt x="47200" y="143217"/>
                  </a:cubicBezTo>
                  <a:lnTo>
                    <a:pt x="38727" y="147278"/>
                  </a:lnTo>
                  <a:cubicBezTo>
                    <a:pt x="33690" y="149781"/>
                    <a:pt x="27618" y="148806"/>
                    <a:pt x="23617" y="144852"/>
                  </a:cubicBezTo>
                  <a:cubicBezTo>
                    <a:pt x="19616" y="140899"/>
                    <a:pt x="18569" y="134839"/>
                    <a:pt x="21011" y="129772"/>
                  </a:cubicBezTo>
                  <a:lnTo>
                    <a:pt x="25073" y="121299"/>
                  </a:lnTo>
                  <a:cubicBezTo>
                    <a:pt x="26675" y="117932"/>
                    <a:pt x="26774" y="114044"/>
                    <a:pt x="25346" y="110599"/>
                  </a:cubicBezTo>
                  <a:cubicBezTo>
                    <a:pt x="23917" y="107155"/>
                    <a:pt x="21095" y="104478"/>
                    <a:pt x="17580" y="103233"/>
                  </a:cubicBezTo>
                  <a:lnTo>
                    <a:pt x="8757" y="100082"/>
                  </a:lnTo>
                  <a:cubicBezTo>
                    <a:pt x="3535" y="98269"/>
                    <a:pt x="26" y="93356"/>
                    <a:pt x="4" y="87828"/>
                  </a:cubicBezTo>
                  <a:cubicBezTo>
                    <a:pt x="0" y="82242"/>
                    <a:pt x="3502" y="77255"/>
                    <a:pt x="8757" y="75364"/>
                  </a:cubicBezTo>
                  <a:lnTo>
                    <a:pt x="17580" y="72213"/>
                  </a:lnTo>
                  <a:cubicBezTo>
                    <a:pt x="21091" y="70984"/>
                    <a:pt x="23913" y="68320"/>
                    <a:pt x="25342" y="64887"/>
                  </a:cubicBezTo>
                  <a:cubicBezTo>
                    <a:pt x="26772" y="61453"/>
                    <a:pt x="26674" y="57574"/>
                    <a:pt x="25073" y="54217"/>
                  </a:cubicBezTo>
                  <a:lnTo>
                    <a:pt x="21011" y="45744"/>
                  </a:lnTo>
                  <a:cubicBezTo>
                    <a:pt x="18569" y="40677"/>
                    <a:pt x="19616" y="34617"/>
                    <a:pt x="23617" y="30663"/>
                  </a:cubicBezTo>
                  <a:cubicBezTo>
                    <a:pt x="27618" y="26710"/>
                    <a:pt x="33690" y="25735"/>
                    <a:pt x="38727" y="28238"/>
                  </a:cubicBezTo>
                  <a:lnTo>
                    <a:pt x="47200" y="32509"/>
                  </a:lnTo>
                  <a:cubicBezTo>
                    <a:pt x="50614" y="34011"/>
                    <a:pt x="54501" y="34011"/>
                    <a:pt x="57914" y="32509"/>
                  </a:cubicBezTo>
                  <a:cubicBezTo>
                    <a:pt x="61345" y="31099"/>
                    <a:pt x="64017" y="28300"/>
                    <a:pt x="65266" y="24807"/>
                  </a:cubicBezTo>
                  <a:lnTo>
                    <a:pt x="68417" y="15914"/>
                  </a:lnTo>
                  <a:cubicBezTo>
                    <a:pt x="70319" y="10729"/>
                    <a:pt x="75254" y="7283"/>
                    <a:pt x="80777" y="7283"/>
                  </a:cubicBezTo>
                  <a:cubicBezTo>
                    <a:pt x="86299" y="7283"/>
                    <a:pt x="91234" y="10729"/>
                    <a:pt x="93136" y="15914"/>
                  </a:cubicBezTo>
                  <a:lnTo>
                    <a:pt x="96287" y="24807"/>
                  </a:lnTo>
                  <a:cubicBezTo>
                    <a:pt x="98727" y="31575"/>
                    <a:pt x="106149" y="35130"/>
                    <a:pt x="112952" y="32789"/>
                  </a:cubicBezTo>
                  <a:lnTo>
                    <a:pt x="89915" y="61639"/>
                  </a:lnTo>
                  <a:lnTo>
                    <a:pt x="81092" y="52816"/>
                  </a:lnTo>
                  <a:cubicBezTo>
                    <a:pt x="72815" y="45104"/>
                    <a:pt x="59916" y="45331"/>
                    <a:pt x="51916" y="53331"/>
                  </a:cubicBezTo>
                  <a:cubicBezTo>
                    <a:pt x="43917" y="61331"/>
                    <a:pt x="43689" y="74229"/>
                    <a:pt x="51402" y="82506"/>
                  </a:cubicBezTo>
                  <a:lnTo>
                    <a:pt x="77030" y="107995"/>
                  </a:lnTo>
                  <a:cubicBezTo>
                    <a:pt x="81251" y="112082"/>
                    <a:pt x="86990" y="114215"/>
                    <a:pt x="92856" y="113877"/>
                  </a:cubicBezTo>
                  <a:cubicBezTo>
                    <a:pt x="98720" y="113549"/>
                    <a:pt x="104180" y="110781"/>
                    <a:pt x="107911" y="106244"/>
                  </a:cubicBezTo>
                  <a:close/>
                  <a:moveTo>
                    <a:pt x="167765" y="9578"/>
                  </a:moveTo>
                  <a:cubicBezTo>
                    <a:pt x="168080" y="12350"/>
                    <a:pt x="167279" y="15133"/>
                    <a:pt x="165540" y="17314"/>
                  </a:cubicBezTo>
                  <a:lnTo>
                    <a:pt x="99718" y="99662"/>
                  </a:lnTo>
                  <a:cubicBezTo>
                    <a:pt x="97833" y="101981"/>
                    <a:pt x="95059" y="103400"/>
                    <a:pt x="92076" y="103573"/>
                  </a:cubicBezTo>
                  <a:cubicBezTo>
                    <a:pt x="89092" y="103747"/>
                    <a:pt x="86174" y="102657"/>
                    <a:pt x="84033" y="100572"/>
                  </a:cubicBezTo>
                  <a:lnTo>
                    <a:pt x="58824" y="75084"/>
                  </a:lnTo>
                  <a:cubicBezTo>
                    <a:pt x="56840" y="73123"/>
                    <a:pt x="55723" y="70450"/>
                    <a:pt x="55723" y="67661"/>
                  </a:cubicBezTo>
                  <a:cubicBezTo>
                    <a:pt x="55723" y="64872"/>
                    <a:pt x="56840" y="62199"/>
                    <a:pt x="58824" y="60239"/>
                  </a:cubicBezTo>
                  <a:cubicBezTo>
                    <a:pt x="62941" y="56181"/>
                    <a:pt x="69553" y="56181"/>
                    <a:pt x="73669" y="60239"/>
                  </a:cubicBezTo>
                  <a:lnTo>
                    <a:pt x="91035" y="77254"/>
                  </a:lnTo>
                  <a:lnTo>
                    <a:pt x="149085" y="4220"/>
                  </a:lnTo>
                  <a:cubicBezTo>
                    <a:pt x="150819" y="2035"/>
                    <a:pt x="153352" y="630"/>
                    <a:pt x="156123" y="315"/>
                  </a:cubicBezTo>
                  <a:cubicBezTo>
                    <a:pt x="158895" y="0"/>
                    <a:pt x="161679" y="800"/>
                    <a:pt x="163860" y="2539"/>
                  </a:cubicBezTo>
                  <a:cubicBezTo>
                    <a:pt x="166044" y="4274"/>
                    <a:pt x="167449" y="6806"/>
                    <a:pt x="167764" y="9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6" name="Rounded Rectangle 65">
              <a:extLst>
                <a:ext uri="{FF2B5EF4-FFF2-40B4-BE49-F238E27FC236}">
                  <a16:creationId xmlns:a16="http://schemas.microsoft.com/office/drawing/2014/main" id="{9B20538F-C03E-4268-8574-214348056F1C}"/>
                </a:ext>
              </a:extLst>
            </p:cNvPr>
            <p:cNvSpPr/>
            <p:nvPr/>
          </p:nvSpPr>
          <p:spPr>
            <a:xfrm>
              <a:off x="4404288" y="4275340"/>
              <a:ext cx="169161" cy="168499"/>
            </a:xfrm>
            <a:custGeom>
              <a:avLst/>
              <a:gdLst/>
              <a:ahLst/>
              <a:cxnLst/>
              <a:rect l="0" t="0" r="0" b="0"/>
              <a:pathLst>
                <a:path w="169161" h="168499">
                  <a:moveTo>
                    <a:pt x="168701" y="9114"/>
                  </a:moveTo>
                  <a:cubicBezTo>
                    <a:pt x="169161" y="11863"/>
                    <a:pt x="168502" y="14683"/>
                    <a:pt x="166871" y="16943"/>
                  </a:cubicBezTo>
                  <a:lnTo>
                    <a:pt x="61345" y="163993"/>
                  </a:lnTo>
                  <a:cubicBezTo>
                    <a:pt x="59509" y="166443"/>
                    <a:pt x="56713" y="167990"/>
                    <a:pt x="53661" y="168245"/>
                  </a:cubicBezTo>
                  <a:cubicBezTo>
                    <a:pt x="50610" y="168499"/>
                    <a:pt x="47596" y="167436"/>
                    <a:pt x="45380" y="165323"/>
                  </a:cubicBezTo>
                  <a:lnTo>
                    <a:pt x="3856" y="123729"/>
                  </a:lnTo>
                  <a:cubicBezTo>
                    <a:pt x="0" y="119591"/>
                    <a:pt x="113" y="113141"/>
                    <a:pt x="4113" y="109141"/>
                  </a:cubicBezTo>
                  <a:cubicBezTo>
                    <a:pt x="8113" y="105142"/>
                    <a:pt x="14562" y="105028"/>
                    <a:pt x="18701" y="108884"/>
                  </a:cubicBezTo>
                  <a:lnTo>
                    <a:pt x="51542" y="141725"/>
                  </a:lnTo>
                  <a:lnTo>
                    <a:pt x="149785" y="4689"/>
                  </a:lnTo>
                  <a:cubicBezTo>
                    <a:pt x="151401" y="2421"/>
                    <a:pt x="153857" y="894"/>
                    <a:pt x="156606" y="447"/>
                  </a:cubicBezTo>
                  <a:cubicBezTo>
                    <a:pt x="159355" y="0"/>
                    <a:pt x="162168" y="670"/>
                    <a:pt x="164420" y="2308"/>
                  </a:cubicBezTo>
                  <a:cubicBezTo>
                    <a:pt x="166699" y="3914"/>
                    <a:pt x="168240" y="6365"/>
                    <a:pt x="168701" y="9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7" name="TextBox 66">
              <a:extLst>
                <a:ext uri="{FF2B5EF4-FFF2-40B4-BE49-F238E27FC236}">
                  <a16:creationId xmlns:a16="http://schemas.microsoft.com/office/drawing/2014/main" id="{79D215EA-28F1-4BF0-9EAE-25DA5217F4B5}"/>
                </a:ext>
              </a:extLst>
            </p:cNvPr>
            <p:cNvSpPr txBox="1"/>
            <p:nvPr/>
          </p:nvSpPr>
          <p:spPr>
            <a:xfrm>
              <a:off x="2611340" y="1318402"/>
              <a:ext cx="722643" cy="5881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STOP. Use
a paired
test.</a:t>
              </a:r>
            </a:p>
          </p:txBody>
        </p:sp>
        <p:sp>
          <p:nvSpPr>
            <p:cNvPr id="198" name="TextBox 67">
              <a:extLst>
                <a:ext uri="{FF2B5EF4-FFF2-40B4-BE49-F238E27FC236}">
                  <a16:creationId xmlns:a16="http://schemas.microsoft.com/office/drawing/2014/main" id="{DC1F8996-3FDF-4700-9771-374584CFD4E4}"/>
                </a:ext>
              </a:extLst>
            </p:cNvPr>
            <p:cNvSpPr txBox="1"/>
            <p:nvPr/>
          </p:nvSpPr>
          <p:spPr>
            <a:xfrm>
              <a:off x="5553449" y="1502274"/>
              <a:ext cx="991533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>
                  <a:solidFill>
                    <a:srgbClr val="FFFFFF"/>
                  </a:solidFill>
                  <a:latin typeface="Arial"/>
                </a:rPr>
                <a:t>Outcome data
Interval/Ratio?</a:t>
              </a:r>
            </a:p>
          </p:txBody>
        </p:sp>
        <p:sp>
          <p:nvSpPr>
            <p:cNvPr id="199" name="TextBox 68">
              <a:extLst>
                <a:ext uri="{FF2B5EF4-FFF2-40B4-BE49-F238E27FC236}">
                  <a16:creationId xmlns:a16="http://schemas.microsoft.com/office/drawing/2014/main" id="{64769A92-9A58-4160-9B9A-C5A33ACF8FD8}"/>
                </a:ext>
              </a:extLst>
            </p:cNvPr>
            <p:cNvSpPr txBox="1"/>
            <p:nvPr/>
          </p:nvSpPr>
          <p:spPr>
            <a:xfrm>
              <a:off x="3361993" y="2235131"/>
              <a:ext cx="562989" cy="5881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STOP. t-
test not
valid.</a:t>
              </a:r>
            </a:p>
          </p:txBody>
        </p:sp>
        <p:sp>
          <p:nvSpPr>
            <p:cNvPr id="200" name="TextBox 69">
              <a:extLst>
                <a:ext uri="{FF2B5EF4-FFF2-40B4-BE49-F238E27FC236}">
                  <a16:creationId xmlns:a16="http://schemas.microsoft.com/office/drawing/2014/main" id="{FCAEF884-DF44-4FFA-B997-BE660C45A79A}"/>
                </a:ext>
              </a:extLst>
            </p:cNvPr>
            <p:cNvSpPr txBox="1"/>
            <p:nvPr/>
          </p:nvSpPr>
          <p:spPr>
            <a:xfrm>
              <a:off x="5753045" y="2386385"/>
              <a:ext cx="546183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>
                  <a:solidFill>
                    <a:srgbClr val="FFFFFF"/>
                  </a:solidFill>
                  <a:latin typeface="Arial"/>
                </a:rPr>
                <a:t>Data
normal?</a:t>
              </a:r>
            </a:p>
          </p:txBody>
        </p:sp>
        <p:sp>
          <p:nvSpPr>
            <p:cNvPr id="201" name="TextBox 70">
              <a:extLst>
                <a:ext uri="{FF2B5EF4-FFF2-40B4-BE49-F238E27FC236}">
                  <a16:creationId xmlns:a16="http://schemas.microsoft.com/office/drawing/2014/main" id="{4EFDC383-7960-49F4-B0B7-019D8372D66B}"/>
                </a:ext>
              </a:extLst>
            </p:cNvPr>
            <p:cNvSpPr txBox="1"/>
            <p:nvPr/>
          </p:nvSpPr>
          <p:spPr>
            <a:xfrm>
              <a:off x="3955792" y="3170649"/>
              <a:ext cx="705837" cy="5881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Mann-
Whitney U
Test.</a:t>
              </a:r>
            </a:p>
          </p:txBody>
        </p:sp>
        <p:sp>
          <p:nvSpPr>
            <p:cNvPr id="202" name="TextBox 71">
              <a:extLst>
                <a:ext uri="{FF2B5EF4-FFF2-40B4-BE49-F238E27FC236}">
                  <a16:creationId xmlns:a16="http://schemas.microsoft.com/office/drawing/2014/main" id="{27B05FDA-5F11-46F5-8AA0-7C2D3419122E}"/>
                </a:ext>
              </a:extLst>
            </p:cNvPr>
            <p:cNvSpPr txBox="1"/>
            <p:nvPr/>
          </p:nvSpPr>
          <p:spPr>
            <a:xfrm>
              <a:off x="5366683" y="3356163"/>
              <a:ext cx="1159590" cy="3921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 dirty="0">
                  <a:solidFill>
                    <a:srgbClr val="FFFFFF"/>
                  </a:solidFill>
                  <a:latin typeface="Arial"/>
                </a:rPr>
                <a:t>Variances equal?
(Homogeneity)</a:t>
              </a:r>
            </a:p>
          </p:txBody>
        </p:sp>
        <p:sp>
          <p:nvSpPr>
            <p:cNvPr id="203" name="TextBox 72">
              <a:extLst>
                <a:ext uri="{FF2B5EF4-FFF2-40B4-BE49-F238E27FC236}">
                  <a16:creationId xmlns:a16="http://schemas.microsoft.com/office/drawing/2014/main" id="{14CE6297-9953-460A-8DC6-E82BFD969EA5}"/>
                </a:ext>
              </a:extLst>
            </p:cNvPr>
            <p:cNvSpPr txBox="1"/>
            <p:nvPr/>
          </p:nvSpPr>
          <p:spPr>
            <a:xfrm>
              <a:off x="5576754" y="599468"/>
              <a:ext cx="949519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 dirty="0">
                  <a:solidFill>
                    <a:srgbClr val="FFFFFF"/>
                  </a:solidFill>
                  <a:latin typeface="Arial"/>
                </a:rPr>
                <a:t>Observations
independent?</a:t>
              </a:r>
            </a:p>
          </p:txBody>
        </p:sp>
        <p:sp>
          <p:nvSpPr>
            <p:cNvPr id="204" name="TextBox 73">
              <a:extLst>
                <a:ext uri="{FF2B5EF4-FFF2-40B4-BE49-F238E27FC236}">
                  <a16:creationId xmlns:a16="http://schemas.microsoft.com/office/drawing/2014/main" id="{98FBBD33-6651-40FC-8F06-79FE7DAF9B0C}"/>
                </a:ext>
              </a:extLst>
            </p:cNvPr>
            <p:cNvSpPr txBox="1"/>
            <p:nvPr/>
          </p:nvSpPr>
          <p:spPr>
            <a:xfrm>
              <a:off x="4617935" y="4198592"/>
              <a:ext cx="680629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Welch's t-
test.</a:t>
              </a:r>
            </a:p>
          </p:txBody>
        </p:sp>
        <p:sp>
          <p:nvSpPr>
            <p:cNvPr id="205" name="TextBox 74">
              <a:extLst>
                <a:ext uri="{FF2B5EF4-FFF2-40B4-BE49-F238E27FC236}">
                  <a16:creationId xmlns:a16="http://schemas.microsoft.com/office/drawing/2014/main" id="{C7B70E6D-7678-400D-81F1-7BCD241A8069}"/>
                </a:ext>
              </a:extLst>
            </p:cNvPr>
            <p:cNvSpPr txBox="1"/>
            <p:nvPr/>
          </p:nvSpPr>
          <p:spPr>
            <a:xfrm>
              <a:off x="5844524" y="4190189"/>
              <a:ext cx="806671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>
                  <a:solidFill>
                    <a:srgbClr val="FFFFFF"/>
                  </a:solidFill>
                  <a:latin typeface="Arial"/>
                </a:rPr>
                <a:t>Student's t-
test.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2933</Words>
  <Application>Microsoft Office PowerPoint</Application>
  <PresentationFormat>On-screen Show (16:9)</PresentationFormat>
  <Paragraphs>276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Merriweather</vt:lpstr>
      <vt:lpstr>Noto Sans</vt:lpstr>
      <vt:lpstr>Roboto</vt:lpstr>
      <vt:lpstr>Segoe UI</vt:lpstr>
      <vt:lpstr>Shantell Sans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Nasim Reza</cp:lastModifiedBy>
  <cp:revision>115</cp:revision>
  <dcterms:created xsi:type="dcterms:W3CDTF">2025-06-23T04:05:07Z</dcterms:created>
  <dcterms:modified xsi:type="dcterms:W3CDTF">2025-08-27T11:06:24Z</dcterms:modified>
</cp:coreProperties>
</file>