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0" r:id="rId4"/>
    <p:sldId id="272" r:id="rId5"/>
    <p:sldId id="275" r:id="rId6"/>
    <p:sldId id="276" r:id="rId7"/>
    <p:sldId id="304" r:id="rId8"/>
    <p:sldId id="277" r:id="rId9"/>
    <p:sldId id="278" r:id="rId10"/>
    <p:sldId id="279" r:id="rId11"/>
    <p:sldId id="281" r:id="rId12"/>
    <p:sldId id="282" r:id="rId13"/>
    <p:sldId id="305" r:id="rId14"/>
    <p:sldId id="274" r:id="rId15"/>
    <p:sldId id="283" r:id="rId16"/>
    <p:sldId id="284" r:id="rId17"/>
    <p:sldId id="280" r:id="rId18"/>
    <p:sldId id="285" r:id="rId19"/>
    <p:sldId id="286" r:id="rId20"/>
    <p:sldId id="287" r:id="rId21"/>
    <p:sldId id="288" r:id="rId22"/>
    <p:sldId id="306" r:id="rId23"/>
    <p:sldId id="307" r:id="rId24"/>
    <p:sldId id="308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D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0691" autoAdjust="0"/>
  </p:normalViewPr>
  <p:slideViewPr>
    <p:cSldViewPr snapToGrid="0">
      <p:cViewPr varScale="1">
        <p:scale>
          <a:sx n="61" d="100"/>
          <a:sy n="61" d="100"/>
        </p:scale>
        <p:origin x="108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628" y="-1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A2FA0-BA1B-4441-866B-6DDAD984660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9399B-F492-494C-AB37-2756E873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7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4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7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22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08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3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5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3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5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6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9399B-F492-494C-AB37-2756E87306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005BB-CE30-A412-6B2D-F1F1B0A24813}"/>
              </a:ext>
            </a:extLst>
          </p:cNvPr>
          <p:cNvSpPr txBox="1"/>
          <p:nvPr userDrawn="1"/>
        </p:nvSpPr>
        <p:spPr>
          <a:xfrm>
            <a:off x="1" y="6175332"/>
            <a:ext cx="613774" cy="68266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03097684-DBF6-2E4A-890C-A2DB914AB7BF}" type="slidenum">
              <a:rPr lang="en-GB" altLang="en-BD" sz="1100" b="1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/>
              <a:t>‹#›</a:t>
            </a:fld>
            <a:endParaRPr lang="en-GB" altLang="en-BD" sz="11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8136-344B-4D64-BC26-EC475BFF0BA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FC7B6-F890-4542-9595-56269AF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0898136-344B-4D64-BC26-EC475BFF0BA2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EFC7B6-F890-4542-9595-56269AF11E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5674305"/>
            <a:ext cx="12192000" cy="118872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6410" y="6157540"/>
            <a:ext cx="6413989" cy="222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Solving public health problems through innovative scientific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09588" y="6157540"/>
            <a:ext cx="2286000" cy="22225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www.icddrb.org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00D4B7B-B819-D1AC-5B1E-F1B03C72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1" y="534433"/>
            <a:ext cx="18954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81242-5DF3-473D-9BC4-5F678AA9A9C1}"/>
              </a:ext>
            </a:extLst>
          </p:cNvPr>
          <p:cNvSpPr txBox="1"/>
          <p:nvPr/>
        </p:nvSpPr>
        <p:spPr>
          <a:xfrm>
            <a:off x="600364" y="2339899"/>
            <a:ext cx="1099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DATA TYPE</a:t>
            </a: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8ED7E066-CF70-1C11-282B-1D19957936B0}"/>
              </a:ext>
            </a:extLst>
          </p:cNvPr>
          <p:cNvSpPr txBox="1"/>
          <p:nvPr/>
        </p:nvSpPr>
        <p:spPr>
          <a:xfrm>
            <a:off x="8077200" y="4321438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Md. Yunus Abedin</a:t>
            </a:r>
          </a:p>
          <a:p>
            <a:r>
              <a:rPr lang="en-US" sz="2400" dirty="0"/>
              <a:t>Data Management Assistant</a:t>
            </a:r>
          </a:p>
          <a:p>
            <a:r>
              <a:rPr lang="en-US" sz="2400" dirty="0"/>
              <a:t>Nutrition Research Division</a:t>
            </a:r>
          </a:p>
        </p:txBody>
      </p:sp>
    </p:spTree>
    <p:extLst>
      <p:ext uri="{BB962C8B-B14F-4D97-AF65-F5344CB8AC3E}">
        <p14:creationId xmlns:p14="http://schemas.microsoft.com/office/powerpoint/2010/main" val="7743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10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052052" y="70693"/>
            <a:ext cx="92787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3DC1C-F8F6-48B0-BFC1-4714F071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3" y="333376"/>
            <a:ext cx="10372889" cy="58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11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887790" y="618813"/>
            <a:ext cx="927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Primary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 flipV="1">
            <a:off x="6420465" y="2566512"/>
            <a:ext cx="5456998" cy="980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876A8-F1C1-4F63-B7AA-389C086782B5}"/>
              </a:ext>
            </a:extLst>
          </p:cNvPr>
          <p:cNvSpPr txBox="1"/>
          <p:nvPr/>
        </p:nvSpPr>
        <p:spPr>
          <a:xfrm>
            <a:off x="700977" y="1799302"/>
            <a:ext cx="10006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Original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First‐hand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You collect it for your own research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Specific to your needs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More insights in any specific issue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B52762-98E5-4052-9BE8-85AC9243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74" y="5275091"/>
            <a:ext cx="11201400" cy="838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60B53F-95DA-4A3D-9F8F-96BBC573E92E}"/>
              </a:ext>
            </a:extLst>
          </p:cNvPr>
          <p:cNvSpPr txBox="1"/>
          <p:nvPr/>
        </p:nvSpPr>
        <p:spPr>
          <a:xfrm>
            <a:off x="700977" y="3979245"/>
            <a:ext cx="10006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Collection Procedure </a:t>
            </a:r>
            <a:r>
              <a:rPr lang="en-US" sz="2400" dirty="0"/>
              <a:t>: Through interviews, Observation, Case Studies,     			   Questionnaires</a:t>
            </a:r>
          </a:p>
        </p:txBody>
      </p:sp>
    </p:spTree>
    <p:extLst>
      <p:ext uri="{BB962C8B-B14F-4D97-AF65-F5344CB8AC3E}">
        <p14:creationId xmlns:p14="http://schemas.microsoft.com/office/powerpoint/2010/main" val="39746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12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495300" y="808560"/>
            <a:ext cx="103042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Secondary data 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Someone collected and </a:t>
            </a:r>
            <a:r>
              <a:rPr lang="en-US" sz="2400" dirty="0" err="1">
                <a:latin typeface="+mj-lt"/>
              </a:rPr>
              <a:t>publihed</a:t>
            </a:r>
            <a:r>
              <a:rPr lang="en-US" sz="2400" dirty="0">
                <a:latin typeface="+mj-lt"/>
              </a:rPr>
              <a:t> previously and you are using</a:t>
            </a:r>
          </a:p>
          <a:p>
            <a:r>
              <a:rPr lang="en-US" sz="2400" dirty="0">
                <a:latin typeface="+mj-lt"/>
              </a:rPr>
              <a:t>     (We re‐use)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Saves 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Saves Money/Saves Man Hours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 flipV="1">
            <a:off x="6420465" y="2566512"/>
            <a:ext cx="5456998" cy="980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15B7A-6FFD-4CD7-BA49-309178CCCF8F}"/>
              </a:ext>
            </a:extLst>
          </p:cNvPr>
          <p:cNvSpPr txBox="1"/>
          <p:nvPr/>
        </p:nvSpPr>
        <p:spPr>
          <a:xfrm>
            <a:off x="495300" y="3541288"/>
            <a:ext cx="10304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Collection Procedure </a:t>
            </a:r>
            <a:r>
              <a:rPr lang="en-US" sz="2000" dirty="0"/>
              <a:t>: Government Agencies(</a:t>
            </a:r>
            <a:r>
              <a:rPr lang="en-US" sz="2000" dirty="0" err="1"/>
              <a:t>e.g.BBS</a:t>
            </a:r>
            <a:r>
              <a:rPr lang="en-US" sz="2000" dirty="0"/>
              <a:t>),Academic Journals, Research  			              Institutions, International Organization(e.g. World Bank, WHO)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023D2-4D31-4398-8AA0-3746F77AF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4560716"/>
            <a:ext cx="10900287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13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052052" y="70693"/>
            <a:ext cx="92787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3DC1C-F8F6-48B0-BFC1-4714F071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3" y="333375"/>
            <a:ext cx="10398996" cy="58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14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393291" y="531984"/>
            <a:ext cx="11210392" cy="3908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3200" u="sng" dirty="0">
                <a:solidFill>
                  <a:schemeClr val="tx1"/>
                </a:solidFill>
              </a:rPr>
              <a:t>Qualitative Data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Data that describes qualities, characteristics, or attributes rather than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answers questions like </a:t>
            </a:r>
            <a:r>
              <a:rPr lang="en-US" sz="2400" b="1" dirty="0"/>
              <a:t>“What? Why? How?”</a:t>
            </a:r>
            <a:r>
              <a:rPr lang="en-US" sz="2400" dirty="0"/>
              <a:t> instead of </a:t>
            </a:r>
            <a:r>
              <a:rPr lang="en-US" sz="2400" b="1" dirty="0"/>
              <a:t>“How many?” or “How much?”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Usually expressed in </a:t>
            </a:r>
            <a:r>
              <a:rPr lang="en-US" sz="2400" b="1" dirty="0"/>
              <a:t>words, images, or symbols</a:t>
            </a:r>
            <a:r>
              <a:rPr lang="en-US" sz="2400" dirty="0"/>
              <a:t> rather than numeric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15D59-3115-41F8-A3F2-07578F9D91AE}"/>
              </a:ext>
            </a:extLst>
          </p:cNvPr>
          <p:cNvSpPr txBox="1"/>
          <p:nvPr/>
        </p:nvSpPr>
        <p:spPr>
          <a:xfrm>
            <a:off x="612648" y="3839728"/>
            <a:ext cx="100356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Collection Procedure </a:t>
            </a:r>
            <a:r>
              <a:rPr lang="en-US" sz="2000" dirty="0"/>
              <a:t>: Interviews, Focus groups, Observations, Case studies, Document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7FD53-9A78-4D3B-9922-4158BAE93FFC}"/>
              </a:ext>
            </a:extLst>
          </p:cNvPr>
          <p:cNvSpPr txBox="1"/>
          <p:nvPr/>
        </p:nvSpPr>
        <p:spPr>
          <a:xfrm>
            <a:off x="596882" y="4975390"/>
            <a:ext cx="9891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: Interview transcripts, Social media comments, Photos, Videos, Open ended  	    survey response, Smell, Emotion, Beauty</a:t>
            </a:r>
          </a:p>
        </p:txBody>
      </p:sp>
    </p:spTree>
    <p:extLst>
      <p:ext uri="{BB962C8B-B14F-4D97-AF65-F5344CB8AC3E}">
        <p14:creationId xmlns:p14="http://schemas.microsoft.com/office/powerpoint/2010/main" val="36643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15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45499" y="1461805"/>
            <a:ext cx="10953230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Quantitative data is </a:t>
            </a:r>
            <a:r>
              <a:rPr lang="en-US" sz="2400" b="1" dirty="0"/>
              <a:t>numeric information</a:t>
            </a:r>
            <a:r>
              <a:rPr lang="en-US" sz="2400" dirty="0"/>
              <a:t> that can be </a:t>
            </a:r>
            <a:r>
              <a:rPr lang="en-US" sz="2400" b="1" dirty="0"/>
              <a:t>measured, counted, and analyzed statistically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It answers questions like </a:t>
            </a:r>
            <a:r>
              <a:rPr lang="en-US" sz="2400" b="1" dirty="0"/>
              <a:t>“How many?”, “How much?” or</a:t>
            </a:r>
            <a:r>
              <a:rPr lang="en-US" sz="2400" dirty="0"/>
              <a:t> </a:t>
            </a:r>
            <a:r>
              <a:rPr lang="en-US" sz="2400" b="1" dirty="0"/>
              <a:t>“How often?”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59286-80A4-4FA2-966F-8C4C432C3028}"/>
              </a:ext>
            </a:extLst>
          </p:cNvPr>
          <p:cNvSpPr txBox="1"/>
          <p:nvPr/>
        </p:nvSpPr>
        <p:spPr>
          <a:xfrm>
            <a:off x="612648" y="625046"/>
            <a:ext cx="335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Quantitative Data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3C1567-908C-4FE0-9F82-741D9DDD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99" y="3180558"/>
            <a:ext cx="120868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procedure: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Surveys with close-ended questions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Yes/No, Likert scales).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(scientific measurements).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 with numeric recording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frequency counts)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 &amp; official statistics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(government, company records)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83CF7-724D-46C2-B80D-9247B497A461}"/>
              </a:ext>
            </a:extLst>
          </p:cNvPr>
          <p:cNvSpPr txBox="1"/>
          <p:nvPr/>
        </p:nvSpPr>
        <p:spPr>
          <a:xfrm>
            <a:off x="445499" y="5552997"/>
            <a:ext cx="96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Age, Height, Weight, Exam Scores, Income, Number of customers visiting a store</a:t>
            </a:r>
          </a:p>
        </p:txBody>
      </p:sp>
    </p:spTree>
    <p:extLst>
      <p:ext uri="{BB962C8B-B14F-4D97-AF65-F5344CB8AC3E}">
        <p14:creationId xmlns:p14="http://schemas.microsoft.com/office/powerpoint/2010/main" val="40175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16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052052" y="70693"/>
            <a:ext cx="92787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DD0B9-D841-4D52-A179-06E7DDC47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352579"/>
            <a:ext cx="9140347" cy="56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17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515007" y="609373"/>
            <a:ext cx="11414234" cy="39087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Discrete data</a:t>
            </a:r>
          </a:p>
          <a:p>
            <a:endParaRPr lang="en-US" sz="32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Consists of countable, separate, and distinct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Represents whole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cannot be divided into smaller meaningful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fraction or decimals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Gap exist between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Finite or countable infinite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109BF-57FC-4EA6-A806-3D4F1ABF92CD}"/>
              </a:ext>
            </a:extLst>
          </p:cNvPr>
          <p:cNvSpPr txBox="1"/>
          <p:nvPr/>
        </p:nvSpPr>
        <p:spPr>
          <a:xfrm>
            <a:off x="422786" y="4352364"/>
            <a:ext cx="10192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 : Number of children in a family(e.g. 2,3,4,5,6 or 7….)</a:t>
            </a:r>
          </a:p>
          <a:p>
            <a:r>
              <a:rPr lang="en-US" sz="2000" dirty="0"/>
              <a:t>               Number of cars, Number of students, Number of rice in a pot , Show size, etc.</a:t>
            </a:r>
            <a:r>
              <a:rPr lang="en-US" dirty="0"/>
              <a:t>  	  	  </a:t>
            </a:r>
          </a:p>
        </p:txBody>
      </p:sp>
    </p:spTree>
    <p:extLst>
      <p:ext uri="{BB962C8B-B14F-4D97-AF65-F5344CB8AC3E}">
        <p14:creationId xmlns:p14="http://schemas.microsoft.com/office/powerpoint/2010/main" val="424522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18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24310" y="702881"/>
            <a:ext cx="10668095" cy="892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u="sng" dirty="0"/>
              <a:t>Continuous data</a:t>
            </a:r>
          </a:p>
          <a:p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8E5740-4E79-4597-B919-5F327979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0" y="1492129"/>
            <a:ext cx="106680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Measurable that means </a:t>
            </a:r>
            <a:r>
              <a:rPr lang="en-US" sz="2400" dirty="0"/>
              <a:t>It is usually obtained through measurement rather than counting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take infinite possible 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 a range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Decimals/fractions are possible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5.3 kg, 2.75 hours)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gaps between 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values are continuous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24F82-B8A8-4379-B456-C6C680C7F77A}"/>
              </a:ext>
            </a:extLst>
          </p:cNvPr>
          <p:cNvSpPr txBox="1"/>
          <p:nvPr/>
        </p:nvSpPr>
        <p:spPr>
          <a:xfrm>
            <a:off x="424310" y="4239745"/>
            <a:ext cx="108322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Example: </a:t>
            </a:r>
            <a:r>
              <a:rPr lang="en-US" altLang="en-US" sz="2000" dirty="0">
                <a:latin typeface="Arial" panose="020B0604020202020204" pitchFamily="34" charset="0"/>
              </a:rPr>
              <a:t>Height of a person (</a:t>
            </a:r>
            <a:r>
              <a:rPr lang="en-US" altLang="en-US" sz="2000" i="1" dirty="0">
                <a:latin typeface="Arial" panose="020B0604020202020204" pitchFamily="34" charset="0"/>
              </a:rPr>
              <a:t>170.2 cm</a:t>
            </a:r>
            <a:r>
              <a:rPr lang="en-US" altLang="en-US" sz="2000" dirty="0">
                <a:latin typeface="Arial" panose="020B0604020202020204" pitchFamily="34" charset="0"/>
              </a:rPr>
              <a:t>), Weight of a bag (</a:t>
            </a:r>
            <a:r>
              <a:rPr lang="en-US" altLang="en-US" sz="2000" i="1" dirty="0">
                <a:latin typeface="Arial" panose="020B0604020202020204" pitchFamily="34" charset="0"/>
              </a:rPr>
              <a:t>12.75 kg</a:t>
            </a:r>
            <a:r>
              <a:rPr lang="en-US" altLang="en-US" sz="2000" dirty="0">
                <a:latin typeface="Arial" panose="020B0604020202020204" pitchFamily="34" charset="0"/>
              </a:rPr>
              <a:t>), Time taken to run a </a:t>
            </a:r>
            <a:r>
              <a:rPr lang="en-US" altLang="en-US" sz="2000" dirty="0" smtClean="0">
                <a:latin typeface="Arial" panose="020B0604020202020204" pitchFamily="34" charset="0"/>
              </a:rPr>
              <a:t>		   race(5.98 </a:t>
            </a:r>
            <a:r>
              <a:rPr lang="en-US" altLang="en-US" sz="2000" dirty="0">
                <a:latin typeface="Arial" panose="020B0604020202020204" pitchFamily="34" charset="0"/>
              </a:rPr>
              <a:t>sec</a:t>
            </a:r>
            <a:r>
              <a:rPr lang="en-US" altLang="en-US" sz="2000" dirty="0">
                <a:latin typeface="Arial" panose="020B0604020202020204" pitchFamily="34" charset="0"/>
              </a:rPr>
              <a:t>), Temperature (</a:t>
            </a:r>
            <a:r>
              <a:rPr lang="en-US" altLang="en-US" sz="2000" i="1" dirty="0">
                <a:latin typeface="Arial" panose="020B0604020202020204" pitchFamily="34" charset="0"/>
              </a:rPr>
              <a:t>36.6°C</a:t>
            </a:r>
            <a:r>
              <a:rPr lang="en-US" altLang="en-US" sz="2000" dirty="0">
                <a:latin typeface="Arial" panose="020B0604020202020204" pitchFamily="34" charset="0"/>
              </a:rPr>
              <a:t>), Distance between two cities (</a:t>
            </a:r>
            <a:r>
              <a:rPr lang="en-US" altLang="en-US" sz="2000" i="1" dirty="0">
                <a:latin typeface="Arial" panose="020B0604020202020204" pitchFamily="34" charset="0"/>
              </a:rPr>
              <a:t>325.4 km</a:t>
            </a:r>
            <a:r>
              <a:rPr lang="en-US" altLang="en-US" sz="2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	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2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19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934064" y="1258301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3DF7F-E080-42BD-A419-D6EF8FBC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34659"/>
              </p:ext>
            </p:extLst>
          </p:nvPr>
        </p:nvGraphicFramePr>
        <p:xfrm>
          <a:off x="740940" y="2120383"/>
          <a:ext cx="1051560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2722682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019462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9959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Discrete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Continuous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375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Nature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81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Possible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Whole numbers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Any value (fractions/decimals allowed)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28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students, goals scored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Height, weight, time,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4412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9A6953-84BF-4E25-8890-EA1A154D5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7998"/>
              </p:ext>
            </p:extLst>
          </p:nvPr>
        </p:nvGraphicFramePr>
        <p:xfrm>
          <a:off x="612648" y="1927123"/>
          <a:ext cx="10379817" cy="243007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379817">
                  <a:extLst>
                    <a:ext uri="{9D8B030D-6E8A-4147-A177-3AD203B41FA5}">
                      <a16:colId xmlns:a16="http://schemas.microsoft.com/office/drawing/2014/main" val="2524182663"/>
                    </a:ext>
                  </a:extLst>
                </a:gridCol>
              </a:tblGrid>
              <a:tr h="2430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06370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32E976-AF80-4256-9EAF-2E7C39E2A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42573"/>
              </p:ext>
            </p:extLst>
          </p:nvPr>
        </p:nvGraphicFramePr>
        <p:xfrm>
          <a:off x="2930013" y="2212258"/>
          <a:ext cx="208280" cy="202544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877223257"/>
                    </a:ext>
                  </a:extLst>
                </a:gridCol>
              </a:tblGrid>
              <a:tr h="2025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15498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35D924A-DAF0-4582-ADAE-BC2F94B2329D}"/>
              </a:ext>
            </a:extLst>
          </p:cNvPr>
          <p:cNvSpPr txBox="1"/>
          <p:nvPr/>
        </p:nvSpPr>
        <p:spPr>
          <a:xfrm>
            <a:off x="612648" y="631503"/>
            <a:ext cx="796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🔹 </a:t>
            </a:r>
            <a:r>
              <a:rPr lang="en-US" sz="2800" u="sng" dirty="0"/>
              <a:t>Discrete vs Continuous (Quick Comparison)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36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2045109" y="1003501"/>
            <a:ext cx="517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Presentation outline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2045109" y="2222091"/>
            <a:ext cx="7600336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What is data and information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Data and its classification  </a:t>
            </a:r>
          </a:p>
          <a:p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83283-D18A-986C-34F9-E0DEFCC566CA}"/>
              </a:ext>
            </a:extLst>
          </p:cNvPr>
          <p:cNvSpPr txBox="1"/>
          <p:nvPr/>
        </p:nvSpPr>
        <p:spPr>
          <a:xfrm>
            <a:off x="2815098" y="5625895"/>
            <a:ext cx="517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8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20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934064" y="1258301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61143-EA65-4031-9D25-B0691FCB9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7" y="90997"/>
            <a:ext cx="10468308" cy="60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2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21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934064" y="1258301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859576-1E94-4AC5-8896-C9CF718C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63359"/>
              </p:ext>
            </p:extLst>
          </p:nvPr>
        </p:nvGraphicFramePr>
        <p:xfrm>
          <a:off x="583057" y="1489133"/>
          <a:ext cx="10645285" cy="4513234"/>
        </p:xfrm>
        <a:graphic>
          <a:graphicData uri="http://schemas.openxmlformats.org/drawingml/2006/table">
            <a:tbl>
              <a:tblPr/>
              <a:tblGrid>
                <a:gridCol w="1520755">
                  <a:extLst>
                    <a:ext uri="{9D8B030D-6E8A-4147-A177-3AD203B41FA5}">
                      <a16:colId xmlns:a16="http://schemas.microsoft.com/office/drawing/2014/main" val="3409255746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3346371087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4043809265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2501718495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782608426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273534396"/>
                    </a:ext>
                  </a:extLst>
                </a:gridCol>
                <a:gridCol w="1520755">
                  <a:extLst>
                    <a:ext uri="{9D8B030D-6E8A-4147-A177-3AD203B41FA5}">
                      <a16:colId xmlns:a16="http://schemas.microsoft.com/office/drawing/2014/main" val="2010071086"/>
                    </a:ext>
                  </a:extLst>
                </a:gridCol>
              </a:tblGrid>
              <a:tr h="596088">
                <a:tc>
                  <a:txBody>
                    <a:bodyPr/>
                    <a:lstStyle/>
                    <a:p>
                      <a:r>
                        <a:rPr lang="en-US" sz="1600" b="1" dirty="0"/>
                        <a:t>Scale</a:t>
                      </a:r>
                      <a:endParaRPr lang="en-US" sz="16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Nature of Data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Examples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Order?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Equal Intervals?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True Zero?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Allowed Statistics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493682"/>
                  </a:ext>
                </a:extLst>
              </a:tr>
              <a:tr h="851554">
                <a:tc>
                  <a:txBody>
                    <a:bodyPr/>
                    <a:lstStyle/>
                    <a:p>
                      <a:r>
                        <a:rPr lang="en-US" sz="1600" b="1"/>
                        <a:t>Nominal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Categories / Labels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Gender, Blood type, Colors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Mode, Frequencies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8272"/>
                  </a:ext>
                </a:extLst>
              </a:tr>
              <a:tr h="1107019">
                <a:tc>
                  <a:txBody>
                    <a:bodyPr/>
                    <a:lstStyle/>
                    <a:p>
                      <a:r>
                        <a:rPr lang="en-US" sz="1600" b="1"/>
                        <a:t>Ordinal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Ordered Categories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Satisfaction level, Education level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Median, Percentiles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46888"/>
                  </a:ext>
                </a:extLst>
              </a:tr>
              <a:tr h="851554">
                <a:tc>
                  <a:txBody>
                    <a:bodyPr/>
                    <a:lstStyle/>
                    <a:p>
                      <a:r>
                        <a:rPr lang="en-US" sz="1600" b="1"/>
                        <a:t>Interval</a:t>
                      </a:r>
                      <a:endParaRPr lang="en-US" sz="16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Numeric, equal spacing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Temperature (°C, °F), IQ, Years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❌</a:t>
                      </a:r>
                      <a:r>
                        <a:rPr lang="en-US" sz="1600" dirty="0"/>
                        <a:t> No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Mean, Std. Deviation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8575"/>
                  </a:ext>
                </a:extLst>
              </a:tr>
              <a:tr h="1107019">
                <a:tc>
                  <a:txBody>
                    <a:bodyPr/>
                    <a:lstStyle/>
                    <a:p>
                      <a:r>
                        <a:rPr lang="en-US" sz="1600" b="1" dirty="0"/>
                        <a:t>Ratio</a:t>
                      </a:r>
                      <a:endParaRPr lang="en-US" sz="16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Numeric, equal spacing, true 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Weight, Height, Age, Income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600" dirty="0"/>
                        <a:t> Yes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statistics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5173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A12266-C5E7-48B2-8156-067D1D5A497B}"/>
              </a:ext>
            </a:extLst>
          </p:cNvPr>
          <p:cNvSpPr txBox="1"/>
          <p:nvPr/>
        </p:nvSpPr>
        <p:spPr>
          <a:xfrm>
            <a:off x="583057" y="393968"/>
            <a:ext cx="67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🔹</a:t>
            </a:r>
            <a:r>
              <a:rPr lang="en-US" sz="2800" dirty="0"/>
              <a:t> Scales of Measurement in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22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22785" y="1612740"/>
            <a:ext cx="11602161" cy="42165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u="sng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Cross-sectional Data</a:t>
            </a:r>
            <a:r>
              <a:rPr lang="en-US" sz="2400" dirty="0"/>
              <a:t> → Collected at one point in time (e.g., survey in </a:t>
            </a:r>
            <a:r>
              <a:rPr lang="en-US" sz="2400" dirty="0" smtClean="0"/>
              <a:t>2025)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Time Series Data</a:t>
            </a:r>
            <a:r>
              <a:rPr lang="en-US" sz="2400" dirty="0"/>
              <a:t> → </a:t>
            </a:r>
            <a:r>
              <a:rPr lang="en-US" sz="2400" dirty="0" smtClean="0"/>
              <a:t>Collected </a:t>
            </a:r>
            <a:r>
              <a:rPr lang="en-US" sz="2400" dirty="0"/>
              <a:t>over time (e.g., stock prices daily, rainfall </a:t>
            </a:r>
            <a:r>
              <a:rPr lang="en-US" sz="2400" dirty="0" smtClean="0"/>
              <a:t>				       monthly)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Panel Data</a:t>
            </a:r>
            <a:r>
              <a:rPr lang="en-US" sz="2400" b="1" dirty="0"/>
              <a:t> </a:t>
            </a:r>
            <a:r>
              <a:rPr lang="en-US" sz="2400" dirty="0" smtClean="0"/>
              <a:t>→</a:t>
            </a:r>
            <a:r>
              <a:rPr lang="en-US" sz="2400" b="1" dirty="0"/>
              <a:t> </a:t>
            </a:r>
            <a:r>
              <a:rPr lang="en-US" sz="2400" dirty="0"/>
              <a:t>multiple subjects (individuals, firms, countries, etc.) over multiple </a:t>
            </a:r>
            <a:r>
              <a:rPr lang="en-US" sz="2400" dirty="0" smtClean="0"/>
              <a:t>		       time </a:t>
            </a:r>
            <a:r>
              <a:rPr lang="en-US" sz="2400" dirty="0"/>
              <a:t>periods.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Structured Data</a:t>
            </a:r>
            <a:r>
              <a:rPr lang="en-US" sz="2400" dirty="0" smtClean="0"/>
              <a:t> → Organized, fits into rows/columns (e.g., Excel spreadsheet)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Unstructured Data</a:t>
            </a:r>
            <a:r>
              <a:rPr lang="en-US" sz="2400" dirty="0" smtClean="0"/>
              <a:t> → Free form, not easily organized (e.g., videos, emails, 					images)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Semi-structured </a:t>
            </a:r>
            <a:r>
              <a:rPr lang="en-US" sz="2400" b="1" dirty="0"/>
              <a:t>Data</a:t>
            </a:r>
            <a:r>
              <a:rPr lang="en-US" sz="2400" dirty="0"/>
              <a:t> → Mixed format (e.g., JSON, XML files)</a:t>
            </a:r>
            <a:endParaRPr lang="en-US" sz="2400" dirty="0"/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531" y="739210"/>
            <a:ext cx="644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Other classification</a:t>
            </a:r>
            <a:endParaRPr lang="en-US" sz="3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109BF-57FC-4EA6-A806-3D4F1ABF92CD}"/>
              </a:ext>
            </a:extLst>
          </p:cNvPr>
          <p:cNvSpPr txBox="1"/>
          <p:nvPr/>
        </p:nvSpPr>
        <p:spPr>
          <a:xfrm>
            <a:off x="422786" y="4148803"/>
            <a:ext cx="95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	  </a:t>
            </a:r>
          </a:p>
        </p:txBody>
      </p:sp>
    </p:spTree>
    <p:extLst>
      <p:ext uri="{BB962C8B-B14F-4D97-AF65-F5344CB8AC3E}">
        <p14:creationId xmlns:p14="http://schemas.microsoft.com/office/powerpoint/2010/main" val="355130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6324" y="144653"/>
            <a:ext cx="644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Other classification </a:t>
            </a:r>
            <a:r>
              <a:rPr lang="en-US" sz="2400" u="sng" dirty="0" smtClean="0"/>
              <a:t>cont.</a:t>
            </a:r>
            <a:endParaRPr lang="en-US" sz="2400" u="sng" dirty="0"/>
          </a:p>
        </p:txBody>
      </p:sp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23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22785" y="1612740"/>
            <a:ext cx="11602161" cy="892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u="sng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109BF-57FC-4EA6-A806-3D4F1ABF92CD}"/>
              </a:ext>
            </a:extLst>
          </p:cNvPr>
          <p:cNvSpPr txBox="1"/>
          <p:nvPr/>
        </p:nvSpPr>
        <p:spPr>
          <a:xfrm>
            <a:off x="422786" y="4148803"/>
            <a:ext cx="95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	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20731"/>
              </p:ext>
            </p:extLst>
          </p:nvPr>
        </p:nvGraphicFramePr>
        <p:xfrm>
          <a:off x="306324" y="1692166"/>
          <a:ext cx="10515600" cy="3899336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608152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07114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0877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7289146"/>
                    </a:ext>
                  </a:extLst>
                </a:gridCol>
              </a:tblGrid>
              <a:tr h="97483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Cross-sectional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Time-series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Panel Data (Longitudinal)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67483"/>
                  </a:ext>
                </a:extLst>
              </a:tr>
              <a:tr h="974834">
                <a:tc>
                  <a:txBody>
                    <a:bodyPr/>
                    <a:lstStyle/>
                    <a:p>
                      <a:r>
                        <a:rPr lang="en-US" b="1" dirty="0"/>
                        <a:t>Dimension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point, many entities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One entity, many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Many entities, many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755151"/>
                  </a:ext>
                </a:extLst>
              </a:tr>
              <a:tr h="974834">
                <a:tc>
                  <a:txBody>
                    <a:bodyPr/>
                    <a:lstStyle/>
                    <a:p>
                      <a:r>
                        <a:rPr lang="en-US" b="1"/>
                        <a:t>Focus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Variation across subjects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Trend over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Both variation across &amp; within entities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70870"/>
                  </a:ext>
                </a:extLst>
              </a:tr>
              <a:tr h="974834"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Education level of 500 people in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price of Apple (2010–2025)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prices of 50 companies (2010–2025)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15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2784" y="1255995"/>
            <a:ext cx="8101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🔹 </a:t>
            </a:r>
            <a:r>
              <a:rPr lang="en-US" sz="2400" b="1" dirty="0" smtClean="0"/>
              <a:t>Cross-sectional VS Time series VS Panel data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971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9184" y="160624"/>
            <a:ext cx="644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Other classification </a:t>
            </a:r>
            <a:r>
              <a:rPr lang="en-US" sz="2400" u="sng" dirty="0" smtClean="0"/>
              <a:t>cont.</a:t>
            </a:r>
            <a:endParaRPr lang="en-US" sz="2400" u="sng" dirty="0"/>
          </a:p>
        </p:txBody>
      </p:sp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24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22785" y="1612740"/>
            <a:ext cx="11602161" cy="892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u="sng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109BF-57FC-4EA6-A806-3D4F1ABF92CD}"/>
              </a:ext>
            </a:extLst>
          </p:cNvPr>
          <p:cNvSpPr txBox="1"/>
          <p:nvPr/>
        </p:nvSpPr>
        <p:spPr>
          <a:xfrm>
            <a:off x="422786" y="4148803"/>
            <a:ext cx="957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	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203204"/>
              </p:ext>
            </p:extLst>
          </p:nvPr>
        </p:nvGraphicFramePr>
        <p:xfrm>
          <a:off x="189184" y="1611373"/>
          <a:ext cx="11571892" cy="4568740"/>
        </p:xfrm>
        <a:graphic>
          <a:graphicData uri="http://schemas.openxmlformats.org/drawingml/2006/table">
            <a:tbl>
              <a:tblPr/>
              <a:tblGrid>
                <a:gridCol w="2892973">
                  <a:extLst>
                    <a:ext uri="{9D8B030D-6E8A-4147-A177-3AD203B41FA5}">
                      <a16:colId xmlns:a16="http://schemas.microsoft.com/office/drawing/2014/main" val="1608152257"/>
                    </a:ext>
                  </a:extLst>
                </a:gridCol>
                <a:gridCol w="2892973">
                  <a:extLst>
                    <a:ext uri="{9D8B030D-6E8A-4147-A177-3AD203B41FA5}">
                      <a16:colId xmlns:a16="http://schemas.microsoft.com/office/drawing/2014/main" val="2207114291"/>
                    </a:ext>
                  </a:extLst>
                </a:gridCol>
                <a:gridCol w="2892973">
                  <a:extLst>
                    <a:ext uri="{9D8B030D-6E8A-4147-A177-3AD203B41FA5}">
                      <a16:colId xmlns:a16="http://schemas.microsoft.com/office/drawing/2014/main" val="102087730"/>
                    </a:ext>
                  </a:extLst>
                </a:gridCol>
                <a:gridCol w="2892973">
                  <a:extLst>
                    <a:ext uri="{9D8B030D-6E8A-4147-A177-3AD203B41FA5}">
                      <a16:colId xmlns:a16="http://schemas.microsoft.com/office/drawing/2014/main" val="1887289146"/>
                    </a:ext>
                  </a:extLst>
                </a:gridCol>
              </a:tblGrid>
              <a:tr h="112131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Structured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Semi-Structured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Unstructured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67483"/>
                  </a:ext>
                </a:extLst>
              </a:tr>
              <a:tr h="1149141">
                <a:tc>
                  <a:txBody>
                    <a:bodyPr/>
                    <a:lstStyle/>
                    <a:p>
                      <a:r>
                        <a:rPr lang="en-US" b="1" dirty="0"/>
                        <a:t>Format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Organized in rows &amp;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Some organization with tags/keys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predefined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755151"/>
                  </a:ext>
                </a:extLst>
              </a:tr>
              <a:tr h="1149141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databases (SQL)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NoSQL DBs, JSON/XML, data lakes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lakes, file systems, Hadoop,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70870"/>
                  </a:ext>
                </a:extLst>
              </a:tr>
              <a:tr h="1149141">
                <a:tc>
                  <a:txBody>
                    <a:bodyPr/>
                    <a:lstStyle/>
                    <a:p>
                      <a:r>
                        <a:rPr lang="en-US" b="1" dirty="0"/>
                        <a:t>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Bank records, customer info, sensor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XML, emails, HTML, log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documents, images, audio, video, social media posts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1531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184" y="1130804"/>
            <a:ext cx="891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🔹 </a:t>
            </a:r>
            <a:r>
              <a:rPr lang="en-US" sz="2400" b="1" dirty="0" smtClean="0"/>
              <a:t>Structured VS Semi structured VS Unstructured Data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361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6A8DEA-862D-E598-6AC5-5C359DF8BCA2}"/>
              </a:ext>
            </a:extLst>
          </p:cNvPr>
          <p:cNvCxnSpPr/>
          <p:nvPr/>
        </p:nvCxnSpPr>
        <p:spPr>
          <a:xfrm>
            <a:off x="626455" y="5156757"/>
            <a:ext cx="10972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64A39AB-7EDF-47BA-AA2E-411BA515B943}"/>
              </a:ext>
            </a:extLst>
          </p:cNvPr>
          <p:cNvSpPr txBox="1">
            <a:spLocks/>
          </p:cNvSpPr>
          <p:nvPr/>
        </p:nvSpPr>
        <p:spPr>
          <a:xfrm>
            <a:off x="654736" y="5266933"/>
            <a:ext cx="5441264" cy="482600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icddr,b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thanks its core donors for their on-going support</a:t>
            </a:r>
            <a:endParaRPr lang="en-GB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CCE22418-C5CE-AA64-3934-1C53A62B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89" y="5266933"/>
            <a:ext cx="44481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9152B9-5447-7264-0D4A-B36784777BF2}"/>
              </a:ext>
            </a:extLst>
          </p:cNvPr>
          <p:cNvSpPr txBox="1"/>
          <p:nvPr/>
        </p:nvSpPr>
        <p:spPr>
          <a:xfrm>
            <a:off x="3927835" y="2101882"/>
            <a:ext cx="433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US"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3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766915" y="422540"/>
            <a:ext cx="8183485" cy="128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In a research</a:t>
            </a: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425677" y="1484672"/>
            <a:ext cx="8554066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562AA-424D-4721-AA98-881B616E9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96" y="2050965"/>
            <a:ext cx="11444283" cy="31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4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12955" y="2212258"/>
            <a:ext cx="1149391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7A27A-FAEE-4FEA-9B25-8545836FC2CB}"/>
              </a:ext>
            </a:extLst>
          </p:cNvPr>
          <p:cNvSpPr txBox="1"/>
          <p:nvPr/>
        </p:nvSpPr>
        <p:spPr>
          <a:xfrm>
            <a:off x="612648" y="534642"/>
            <a:ext cx="436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So what you collect?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E94D-7452-4271-94FE-42D9A3BA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62" y="1969916"/>
            <a:ext cx="10153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5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209368" y="595832"/>
            <a:ext cx="7757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Short Review on Epidemiology</a:t>
            </a: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839233"/>
            <a:ext cx="10668095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 Is SCIENTIFIC METHOD?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1171E-187F-4842-8C7A-34B14428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2" y="103091"/>
            <a:ext cx="10281494" cy="60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6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209368" y="595832"/>
            <a:ext cx="7757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E096AD-D6B1-4376-9AE3-BD805B6D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8" y="182410"/>
            <a:ext cx="9822425" cy="53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7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403219" y="914400"/>
            <a:ext cx="1162172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CE537-703E-4882-9B25-DD650EBB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354" y="269440"/>
            <a:ext cx="9381510" cy="56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8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209368" y="595832"/>
            <a:ext cx="92787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250C-F572-4092-8B14-C6A4DA14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998" y="404571"/>
            <a:ext cx="9429136" cy="56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0" y="6217920"/>
            <a:ext cx="12192000" cy="640080"/>
          </a:xfrm>
          <a:solidFill>
            <a:srgbClr val="33586B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34" y="6322548"/>
            <a:ext cx="1536813" cy="4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9DFD5-CB50-775E-4F10-5AD69C266E48}"/>
              </a:ext>
            </a:extLst>
          </p:cNvPr>
          <p:cNvSpPr txBox="1"/>
          <p:nvPr/>
        </p:nvSpPr>
        <p:spPr>
          <a:xfrm>
            <a:off x="0" y="6230558"/>
            <a:ext cx="612648" cy="621792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0D5B95DB-F476-434D-BB33-FED3EC20058D}" type="slidenum">
              <a:rPr lang="en-GB" altLang="en-BD" sz="1400" b="1" smtClean="0">
                <a:solidFill>
                  <a:srgbClr val="E2E2E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 eaLnBrk="1" hangingPunct="1">
                <a:defRPr/>
              </a:pPr>
              <a:t>9</a:t>
            </a:fld>
            <a:endParaRPr lang="en-GB" altLang="en-BD" sz="1400" b="1" dirty="0">
              <a:solidFill>
                <a:srgbClr val="E2E2E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533F-E4ED-93E0-39C9-D4ECC5B6D3D9}"/>
              </a:ext>
            </a:extLst>
          </p:cNvPr>
          <p:cNvSpPr txBox="1"/>
          <p:nvPr/>
        </p:nvSpPr>
        <p:spPr>
          <a:xfrm>
            <a:off x="1091381" y="869218"/>
            <a:ext cx="92787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4DA03-C22F-7EFA-5D8B-F30744DE84F1}"/>
              </a:ext>
            </a:extLst>
          </p:cNvPr>
          <p:cNvSpPr txBox="1"/>
          <p:nvPr/>
        </p:nvSpPr>
        <p:spPr>
          <a:xfrm>
            <a:off x="1209368" y="1734605"/>
            <a:ext cx="10668095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0B929-643F-4811-A8DA-3FD316FB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66" y="481350"/>
            <a:ext cx="8829368" cy="53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847</Words>
  <Application>Microsoft Office PowerPoint</Application>
  <PresentationFormat>Widescreen</PresentationFormat>
  <Paragraphs>236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AR-Rafi Khan</dc:creator>
  <cp:lastModifiedBy>TOHA</cp:lastModifiedBy>
  <cp:revision>231</cp:revision>
  <dcterms:created xsi:type="dcterms:W3CDTF">2023-06-06T08:09:39Z</dcterms:created>
  <dcterms:modified xsi:type="dcterms:W3CDTF">2025-08-25T20:00:18Z</dcterms:modified>
</cp:coreProperties>
</file>