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8" r:id="rId5"/>
    <p:sldId id="270" r:id="rId6"/>
    <p:sldId id="269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1EA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10"/>
  </p:normalViewPr>
  <p:slideViewPr>
    <p:cSldViewPr snapToGrid="0" snapToObjects="1">
      <p:cViewPr>
        <p:scale>
          <a:sx n="140" d="100"/>
          <a:sy n="140" d="100"/>
        </p:scale>
        <p:origin x="636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133" y="1235869"/>
            <a:ext cx="854917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Choosing the Right Statistical Test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042247" y="2221706"/>
            <a:ext cx="513094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Framework for Making Informed Decisions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514266" y="3243263"/>
            <a:ext cx="229598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Presenter</a:t>
            </a:r>
            <a:r>
              <a:rPr lang="en-US" sz="1350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</a:t>
            </a:r>
            <a:r>
              <a:rPr lang="en-US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Nasim</a:t>
            </a:r>
            <a:r>
              <a:rPr lang="en-US" sz="1350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Reza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028601" y="3671322"/>
            <a:ext cx="1075615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June 22, 2025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57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among three or more unrelated groups?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385888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Option: One-way ANOVA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194310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571500" y="22074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Interval/Ratio data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571500" y="24360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observations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571500" y="26646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Normality within groups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571500" y="28932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Homogeneity of variances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28625" y="3300413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428625" y="3564731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means of three or more independent groups.</a:t>
            </a:r>
            <a:endParaRPr lang="en-US" sz="1013" dirty="0"/>
          </a:p>
        </p:txBody>
      </p:sp>
      <p:sp>
        <p:nvSpPr>
          <p:cNvPr id="14" name="Shape 11"/>
          <p:cNvSpPr/>
          <p:nvPr/>
        </p:nvSpPr>
        <p:spPr>
          <a:xfrm>
            <a:off x="428625" y="3936206"/>
            <a:ext cx="3829050" cy="48577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15" name="Shape 12"/>
          <p:cNvSpPr/>
          <p:nvPr/>
        </p:nvSpPr>
        <p:spPr>
          <a:xfrm>
            <a:off x="428625" y="3936206"/>
            <a:ext cx="21431" cy="48577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6" name="Text 13"/>
          <p:cNvSpPr/>
          <p:nvPr/>
        </p:nvSpPr>
        <p:spPr>
          <a:xfrm>
            <a:off x="428625" y="3936206"/>
            <a:ext cx="3900488" cy="48577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Note: If ANOVA shows significance, post-hoc tests (e.g., Tukey's HSD) are needed to determine which specific groups differ.</a:t>
            </a:r>
            <a:endParaRPr lang="en-US" sz="900" dirty="0"/>
          </a:p>
        </p:txBody>
      </p:sp>
      <p:sp>
        <p:nvSpPr>
          <p:cNvPr id="17" name="Shape 14"/>
          <p:cNvSpPr/>
          <p:nvPr/>
        </p:nvSpPr>
        <p:spPr>
          <a:xfrm>
            <a:off x="47434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Text 15"/>
          <p:cNvSpPr/>
          <p:nvPr/>
        </p:nvSpPr>
        <p:spPr>
          <a:xfrm>
            <a:off x="4886325" y="1385888"/>
            <a:ext cx="3900488" cy="600075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Non-parametric Alternative: Kruskal-Wallis H test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4886325" y="2200275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4886325" y="2464594"/>
            <a:ext cx="390048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assumptions for ANOVA are violated (especially normality/homogeneity).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4886325" y="302895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5029200" y="32932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Ordinal/Interval/Ratio data</a:t>
            </a:r>
            <a:endParaRPr lang="en-US" sz="1013" dirty="0"/>
          </a:p>
        </p:txBody>
      </p:sp>
      <p:sp>
        <p:nvSpPr>
          <p:cNvPr id="23" name="Text 20"/>
          <p:cNvSpPr/>
          <p:nvPr/>
        </p:nvSpPr>
        <p:spPr>
          <a:xfrm>
            <a:off x="5029200" y="35218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observations</a:t>
            </a:r>
            <a:endParaRPr lang="en-US" sz="1013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86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across three or more related measurements?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171574"/>
            <a:ext cx="4114800" cy="315753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392906" y="1278731"/>
            <a:ext cx="3971925" cy="307181"/>
          </a:xfrm>
          <a:prstGeom prst="rect">
            <a:avLst/>
          </a:prstGeom>
          <a:noFill/>
          <a:ln/>
        </p:spPr>
        <p:txBody>
          <a:bodyPr wrap="square" lIns="0" tIns="0" rIns="0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Option: Repeated Measures ANOVA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392906" y="1728788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8" name="Text 5"/>
          <p:cNvSpPr/>
          <p:nvPr/>
        </p:nvSpPr>
        <p:spPr>
          <a:xfrm>
            <a:off x="535781" y="1935956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Interval/Ratio data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535781" y="2135981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subjects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535781" y="2336006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Normality of differences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535781" y="2536031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Sphericity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392906" y="2864644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392906" y="3071813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means across three or more related samples.</a:t>
            </a: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4743450" y="1171575"/>
            <a:ext cx="4114800" cy="315753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Text 12"/>
          <p:cNvSpPr/>
          <p:nvPr/>
        </p:nvSpPr>
        <p:spPr>
          <a:xfrm>
            <a:off x="4850606" y="1278731"/>
            <a:ext cx="3971925" cy="307181"/>
          </a:xfrm>
          <a:prstGeom prst="rect">
            <a:avLst/>
          </a:prstGeom>
          <a:noFill/>
          <a:ln/>
        </p:spPr>
        <p:txBody>
          <a:bodyPr wrap="square" lIns="0" tIns="0" rIns="0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Non-parametric Alternative: Friedman test</a:t>
            </a:r>
            <a:endParaRPr lang="en-US" sz="1238" dirty="0"/>
          </a:p>
        </p:txBody>
      </p:sp>
      <p:sp>
        <p:nvSpPr>
          <p:cNvPr id="16" name="Text 13"/>
          <p:cNvSpPr/>
          <p:nvPr/>
        </p:nvSpPr>
        <p:spPr>
          <a:xfrm>
            <a:off x="4850606" y="1728788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4850606" y="1935956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assumptions for Repeated Measures ANOVA are violated.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4850606" y="2235994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4993481" y="2443163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Ordinal/Interval/Ratio data</a:t>
            </a:r>
            <a:endParaRPr lang="en-US" sz="900" dirty="0"/>
          </a:p>
        </p:txBody>
      </p:sp>
      <p:sp>
        <p:nvSpPr>
          <p:cNvPr id="20" name="Text 17"/>
          <p:cNvSpPr/>
          <p:nvPr/>
        </p:nvSpPr>
        <p:spPr>
          <a:xfrm>
            <a:off x="4993481" y="2643188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subjects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007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Analyzing Categorical Data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Are observed frequencies/proportions different from expected, or is there an association between categorical variables?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85750" y="1457325"/>
            <a:ext cx="4186238" cy="285750"/>
          </a:xfrm>
          <a:prstGeom prst="rect">
            <a:avLst/>
          </a:prstGeom>
          <a:noFill/>
          <a:ln/>
        </p:spPr>
        <p:txBody>
          <a:bodyPr wrap="square" lIns="0" tIns="0" rIns="0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Independent Categorical Data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85750" y="1850231"/>
            <a:ext cx="4114800" cy="17573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Text 4"/>
          <p:cNvSpPr/>
          <p:nvPr/>
        </p:nvSpPr>
        <p:spPr>
          <a:xfrm>
            <a:off x="392906" y="1957388"/>
            <a:ext cx="397192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Chi-square test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392906" y="2243138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535781" y="2450306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Independent observations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535781" y="2650331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Expected cell counts &gt; 5 (or a reasonable proportion)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392906" y="2893219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392906" y="3100388"/>
            <a:ext cx="39719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Testing association between two categorical variables, or goodness-of-fit for one categorical variable.</a:t>
            </a:r>
            <a:endParaRPr lang="en-US" sz="900" dirty="0"/>
          </a:p>
        </p:txBody>
      </p:sp>
      <p:sp>
        <p:nvSpPr>
          <p:cNvPr id="13" name="Shape 10"/>
          <p:cNvSpPr/>
          <p:nvPr/>
        </p:nvSpPr>
        <p:spPr>
          <a:xfrm>
            <a:off x="285750" y="3714750"/>
            <a:ext cx="4114800" cy="15573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Text 11"/>
          <p:cNvSpPr/>
          <p:nvPr/>
        </p:nvSpPr>
        <p:spPr>
          <a:xfrm>
            <a:off x="392906" y="3821906"/>
            <a:ext cx="397192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Fisher's exact test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392906" y="4107656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535781" y="4314825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Independent observations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392906" y="4557713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392906" y="4764881"/>
            <a:ext cx="39719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Preferred over Chi-square when expected cell counts are very low (especially in 2x2 tables).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4743450" y="1457325"/>
            <a:ext cx="4186238" cy="285750"/>
          </a:xfrm>
          <a:prstGeom prst="rect">
            <a:avLst/>
          </a:prstGeom>
          <a:noFill/>
          <a:ln/>
        </p:spPr>
        <p:txBody>
          <a:bodyPr wrap="square" lIns="0" tIns="0" rIns="0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Dependent Categorical Data</a:t>
            </a:r>
            <a:endParaRPr lang="en-US" sz="1238" dirty="0"/>
          </a:p>
        </p:txBody>
      </p:sp>
      <p:sp>
        <p:nvSpPr>
          <p:cNvPr id="20" name="Shape 17"/>
          <p:cNvSpPr/>
          <p:nvPr/>
        </p:nvSpPr>
        <p:spPr>
          <a:xfrm>
            <a:off x="4743450" y="1850231"/>
            <a:ext cx="4114800" cy="175736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Text 18"/>
          <p:cNvSpPr/>
          <p:nvPr/>
        </p:nvSpPr>
        <p:spPr>
          <a:xfrm>
            <a:off x="4850606" y="1957388"/>
            <a:ext cx="397192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McNemar's test</a:t>
            </a:r>
            <a:endParaRPr lang="en-US" sz="1125" dirty="0"/>
          </a:p>
        </p:txBody>
      </p:sp>
      <p:sp>
        <p:nvSpPr>
          <p:cNvPr id="22" name="Text 19"/>
          <p:cNvSpPr/>
          <p:nvPr/>
        </p:nvSpPr>
        <p:spPr>
          <a:xfrm>
            <a:off x="4850606" y="2243138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4993481" y="2450306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Paired nominal data</a:t>
            </a:r>
            <a:endParaRPr lang="en-US" sz="900" dirty="0"/>
          </a:p>
        </p:txBody>
      </p:sp>
      <p:sp>
        <p:nvSpPr>
          <p:cNvPr id="24" name="Text 21"/>
          <p:cNvSpPr/>
          <p:nvPr/>
        </p:nvSpPr>
        <p:spPr>
          <a:xfrm>
            <a:off x="4850606" y="2693194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4850606" y="2900363"/>
            <a:ext cx="39719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proportions in paired samples (e.g., before/after intervention on a binary outcome).</a:t>
            </a:r>
            <a:endParaRPr 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You Run the Test: Data Exploration is Key!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Proper exploration helps ensure your test selection is appropriate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9" y="1335881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094" y="12430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Visualizing Data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750094" y="14930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histograms, box plots, and scatter plots to understand your data's distribution and relationships.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285750" y="20145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9" y="2107406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0094" y="20145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Checking for Outliers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750094" y="22645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Identify and decide how to handle extreme values that may influence your results.</a:t>
            </a:r>
            <a:endParaRPr lang="en-US" sz="900" dirty="0"/>
          </a:p>
        </p:txBody>
      </p:sp>
      <p:sp>
        <p:nvSpPr>
          <p:cNvPr id="13" name="Shape 8"/>
          <p:cNvSpPr/>
          <p:nvPr/>
        </p:nvSpPr>
        <p:spPr>
          <a:xfrm>
            <a:off x="285750" y="26146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4" name="Text 9"/>
          <p:cNvSpPr/>
          <p:nvPr/>
        </p:nvSpPr>
        <p:spPr>
          <a:xfrm>
            <a:off x="750094" y="26146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Normality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750094" y="28646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Q-Q plots and Shapiro-Wilk test to check if your data follows a normal distribution.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285750" y="33861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8" y="3479006"/>
            <a:ext cx="214313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0094" y="33861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Homogeneity of Variances</a:t>
            </a:r>
            <a:endParaRPr lang="en-US" sz="1125" dirty="0"/>
          </a:p>
        </p:txBody>
      </p:sp>
      <p:sp>
        <p:nvSpPr>
          <p:cNvPr id="19" name="Text 13"/>
          <p:cNvSpPr/>
          <p:nvPr/>
        </p:nvSpPr>
        <p:spPr>
          <a:xfrm>
            <a:off x="750094" y="36361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Levene's test to check if different groups have similar variances.</a:t>
            </a:r>
            <a:endParaRPr lang="en-US" sz="9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0" y="1359377"/>
            <a:ext cx="3429000" cy="2624742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5429250" y="4243388"/>
            <a:ext cx="3429000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5"/>
          <p:cNvSpPr/>
          <p:nvPr/>
        </p:nvSpPr>
        <p:spPr>
          <a:xfrm>
            <a:off x="5429250" y="4243388"/>
            <a:ext cx="3500438" cy="600075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 inspection is often more informative than relying solely on statistical tests for assumptions!</a:t>
            </a:r>
            <a:endParaRPr lang="en-US" sz="1013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151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322819"/>
            <a:ext cx="8643938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Checklist for Test Selection</a:t>
            </a:r>
            <a:endParaRPr lang="en-US" sz="2025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1E4FE5-CD76-4DB6-94B4-C5980EDE04C2}"/>
              </a:ext>
            </a:extLst>
          </p:cNvPr>
          <p:cNvGrpSpPr/>
          <p:nvPr/>
        </p:nvGrpSpPr>
        <p:grpSpPr>
          <a:xfrm>
            <a:off x="1327150" y="887337"/>
            <a:ext cx="6489700" cy="4040263"/>
            <a:chOff x="1143000" y="1243013"/>
            <a:chExt cx="6858000" cy="4900613"/>
          </a:xfrm>
        </p:grpSpPr>
        <p:sp>
          <p:nvSpPr>
            <p:cNvPr id="5" name="Shape 2"/>
            <p:cNvSpPr/>
            <p:nvPr/>
          </p:nvSpPr>
          <p:spPr>
            <a:xfrm>
              <a:off x="1143000" y="1243013"/>
              <a:ext cx="6858000" cy="4900613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6" name="Text 3"/>
            <p:cNvSpPr/>
            <p:nvPr/>
          </p:nvSpPr>
          <p:spPr>
            <a:xfrm>
              <a:off x="1357313" y="1477919"/>
              <a:ext cx="69060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Question</a:t>
              </a:r>
              <a:endParaRPr lang="en-US" sz="1125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6749309" y="1477919"/>
              <a:ext cx="1108816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Your Response</a:t>
              </a:r>
              <a:endParaRPr lang="en-US" sz="1125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357313" y="21044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Research Question:</a:t>
              </a:r>
              <a:endParaRPr lang="en-US" sz="1013" dirty="0"/>
            </a:p>
          </p:txBody>
        </p:sp>
        <p:sp>
          <p:nvSpPr>
            <p:cNvPr id="9" name="Shape 6"/>
            <p:cNvSpPr/>
            <p:nvPr/>
          </p:nvSpPr>
          <p:spPr>
            <a:xfrm>
              <a:off x="3929063" y="20216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0" name="Text 7"/>
            <p:cNvSpPr/>
            <p:nvPr/>
          </p:nvSpPr>
          <p:spPr>
            <a:xfrm>
              <a:off x="3929063" y="2035740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What are you trying to find out?</a:t>
              </a:r>
              <a:endParaRPr lang="en-US" sz="1013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357313" y="25902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Number of Variables/Groups:</a:t>
              </a:r>
              <a:endParaRPr lang="en-US" sz="1013" dirty="0"/>
            </a:p>
          </p:txBody>
        </p:sp>
        <p:sp>
          <p:nvSpPr>
            <p:cNvPr id="12" name="Shape 9"/>
            <p:cNvSpPr/>
            <p:nvPr/>
          </p:nvSpPr>
          <p:spPr>
            <a:xfrm>
              <a:off x="3929063" y="25074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3" name="Text 10"/>
            <p:cNvSpPr/>
            <p:nvPr/>
          </p:nvSpPr>
          <p:spPr>
            <a:xfrm>
              <a:off x="3929063" y="2521515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How many are involved?</a:t>
              </a:r>
              <a:endParaRPr lang="en-US" sz="1013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1357313" y="30760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Variable Type(s):</a:t>
              </a:r>
              <a:endParaRPr lang="en-US" sz="1013" dirty="0"/>
            </a:p>
          </p:txBody>
        </p:sp>
        <p:sp>
          <p:nvSpPr>
            <p:cNvPr id="15" name="Shape 12"/>
            <p:cNvSpPr/>
            <p:nvPr/>
          </p:nvSpPr>
          <p:spPr>
            <a:xfrm>
              <a:off x="3929063" y="29932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6" name="Text 13"/>
            <p:cNvSpPr/>
            <p:nvPr/>
          </p:nvSpPr>
          <p:spPr>
            <a:xfrm>
              <a:off x="3929063" y="3007290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Nominal, Ordinal, Interval, Ratio?</a:t>
              </a:r>
              <a:endParaRPr lang="en-US" sz="1013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357313" y="35618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Independence of Observations:</a:t>
              </a:r>
              <a:endParaRPr lang="en-US" sz="1013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929063" y="34790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9" name="Text 16"/>
            <p:cNvSpPr/>
            <p:nvPr/>
          </p:nvSpPr>
          <p:spPr>
            <a:xfrm>
              <a:off x="3929063" y="3493065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Paired or Independent?</a:t>
              </a:r>
              <a:endParaRPr lang="en-US" sz="1013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1357313" y="40475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Distribution:</a:t>
              </a:r>
              <a:endParaRPr lang="en-US" sz="1013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3929063" y="39647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2" name="Text 19"/>
            <p:cNvSpPr/>
            <p:nvPr/>
          </p:nvSpPr>
          <p:spPr>
            <a:xfrm>
              <a:off x="3929063" y="397884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Normal or non-normal?</a:t>
              </a:r>
              <a:endParaRPr lang="en-US" sz="1013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1357313" y="45333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Assumptions Met?</a:t>
              </a:r>
              <a:endParaRPr lang="en-US" sz="1013" dirty="0"/>
            </a:p>
          </p:txBody>
        </p:sp>
        <p:sp>
          <p:nvSpPr>
            <p:cNvPr id="24" name="Shape 21"/>
            <p:cNvSpPr/>
            <p:nvPr/>
          </p:nvSpPr>
          <p:spPr>
            <a:xfrm>
              <a:off x="3929063" y="44505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5" name="Text 22"/>
            <p:cNvSpPr/>
            <p:nvPr/>
          </p:nvSpPr>
          <p:spPr>
            <a:xfrm>
              <a:off x="3929063" y="4464615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Yes/No</a:t>
              </a:r>
              <a:endParaRPr lang="en-US" sz="1013" dirty="0"/>
            </a:p>
          </p:txBody>
        </p:sp>
        <p:sp>
          <p:nvSpPr>
            <p:cNvPr id="26" name="Text 23"/>
            <p:cNvSpPr/>
            <p:nvPr/>
          </p:nvSpPr>
          <p:spPr>
            <a:xfrm>
              <a:off x="1357313" y="50191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Chosen Test:</a:t>
              </a:r>
              <a:endParaRPr lang="en-US" sz="1013" dirty="0"/>
            </a:p>
          </p:txBody>
        </p:sp>
        <p:sp>
          <p:nvSpPr>
            <p:cNvPr id="27" name="Shape 24"/>
            <p:cNvSpPr/>
            <p:nvPr/>
          </p:nvSpPr>
          <p:spPr>
            <a:xfrm>
              <a:off x="3929063" y="49363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8" name="Text 25"/>
            <p:cNvSpPr/>
            <p:nvPr/>
          </p:nvSpPr>
          <p:spPr>
            <a:xfrm>
              <a:off x="3929063" y="495039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Based on above criteria</a:t>
              </a:r>
              <a:endParaRPr lang="en-US" sz="1013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1357313" y="55049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Alternative Test (if needed):</a:t>
              </a:r>
              <a:endParaRPr lang="en-US" sz="1013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929063" y="54221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31" name="Text 28"/>
            <p:cNvSpPr/>
            <p:nvPr/>
          </p:nvSpPr>
          <p:spPr>
            <a:xfrm>
              <a:off x="3929063" y="5436165"/>
              <a:ext cx="37988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If assumptions not met</a:t>
              </a:r>
              <a:endParaRPr lang="en-US" sz="1013" dirty="0"/>
            </a:p>
          </p:txBody>
        </p:sp>
      </p:grpSp>
      <p:sp>
        <p:nvSpPr>
          <p:cNvPr id="32" name="Text 29"/>
          <p:cNvSpPr/>
          <p:nvPr/>
        </p:nvSpPr>
        <p:spPr>
          <a:xfrm>
            <a:off x="285750" y="6243638"/>
            <a:ext cx="8643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This checklist can be used as a printable handout for future reference.</a:t>
            </a:r>
            <a:endParaRPr lang="en-US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95572" y="891183"/>
            <a:ext cx="28242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Thank You!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714500" y="1948458"/>
            <a:ext cx="578643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taking the time to learn about selecting the right statistical test for your research needs.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3664214" y="3305770"/>
            <a:ext cx="1886982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Any Questions?</a:t>
            </a:r>
            <a:endParaRPr lang="en-US" sz="202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357688" y="3905845"/>
            <a:ext cx="428625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Questions Before Choosing a Test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5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992981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What is your research question?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1285875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Is there a difference? Is there a relationship? Is there an effect over time?</a:t>
            </a:r>
            <a:endParaRPr lang="en-US" sz="1013" dirty="0"/>
          </a:p>
        </p:txBody>
      </p:sp>
      <p:sp>
        <p:nvSpPr>
          <p:cNvPr id="8" name="Shape 5"/>
          <p:cNvSpPr/>
          <p:nvPr/>
        </p:nvSpPr>
        <p:spPr>
          <a:xfrm>
            <a:off x="285750" y="1764506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285750" y="1764506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0" name="Text 7"/>
          <p:cNvSpPr/>
          <p:nvPr/>
        </p:nvSpPr>
        <p:spPr>
          <a:xfrm>
            <a:off x="428625" y="1871663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What type of data do you have?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428625" y="2164556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Nominal, Ordinal, Interval, Ratio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285750" y="2643188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285750" y="2643188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4" name="Text 11"/>
          <p:cNvSpPr/>
          <p:nvPr/>
        </p:nvSpPr>
        <p:spPr>
          <a:xfrm>
            <a:off x="428625" y="2750344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How many groups/variables are you comparing?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428625" y="3043238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Two, three+, paired, independent</a:t>
            </a:r>
            <a:endParaRPr lang="en-US" sz="1013" dirty="0"/>
          </a:p>
        </p:txBody>
      </p:sp>
      <p:sp>
        <p:nvSpPr>
          <p:cNvPr id="16" name="Shape 13"/>
          <p:cNvSpPr/>
          <p:nvPr/>
        </p:nvSpPr>
        <p:spPr>
          <a:xfrm>
            <a:off x="285750" y="3521869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285750" y="3521869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8" name="Text 15"/>
          <p:cNvSpPr/>
          <p:nvPr/>
        </p:nvSpPr>
        <p:spPr>
          <a:xfrm>
            <a:off x="428625" y="362902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Are your data normally distributed?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428625" y="3921919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vs. Non-parametric</a:t>
            </a:r>
            <a:endParaRPr lang="en-US" sz="1013" dirty="0"/>
          </a:p>
        </p:txBody>
      </p:sp>
      <p:sp>
        <p:nvSpPr>
          <p:cNvPr id="20" name="Shape 17"/>
          <p:cNvSpPr/>
          <p:nvPr/>
        </p:nvSpPr>
        <p:spPr>
          <a:xfrm>
            <a:off x="285750" y="4400550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285750" y="4400550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22" name="Text 19"/>
          <p:cNvSpPr/>
          <p:nvPr/>
        </p:nvSpPr>
        <p:spPr>
          <a:xfrm>
            <a:off x="428625" y="4507706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Are your observations independent?</a:t>
            </a:r>
            <a:endParaRPr lang="en-US" sz="1350" dirty="0"/>
          </a:p>
        </p:txBody>
      </p:sp>
      <p:sp>
        <p:nvSpPr>
          <p:cNvPr id="23" name="Text 20"/>
          <p:cNvSpPr/>
          <p:nvPr/>
        </p:nvSpPr>
        <p:spPr>
          <a:xfrm>
            <a:off x="428625" y="4800600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Independent vs. Dependent samples</a:t>
            </a:r>
            <a:endParaRPr lang="en-US" sz="1013" dirty="0"/>
          </a:p>
        </p:txBody>
      </p:sp>
      <p:pic>
        <p:nvPicPr>
          <p:cNvPr id="2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1625705"/>
            <a:ext cx="3429000" cy="2449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4">
            <a:extLst>
              <a:ext uri="{FF2B5EF4-FFF2-40B4-BE49-F238E27FC236}">
                <a16:creationId xmlns:a16="http://schemas.microsoft.com/office/drawing/2014/main" id="{281835BF-CF75-42D4-92F8-BA2D2192CD93}"/>
              </a:ext>
            </a:extLst>
          </p:cNvPr>
          <p:cNvSpPr/>
          <p:nvPr/>
        </p:nvSpPr>
        <p:spPr>
          <a:xfrm>
            <a:off x="4737600" y="2726109"/>
            <a:ext cx="573156" cy="245346"/>
          </a:xfrm>
          <a:custGeom>
            <a:avLst/>
            <a:gdLst/>
            <a:ahLst/>
            <a:cxnLst/>
            <a:rect l="0" t="0" r="0" b="0"/>
            <a:pathLst>
              <a:path w="1005496" h="301648">
                <a:moveTo>
                  <a:pt x="67033" y="0"/>
                </a:moveTo>
                <a:lnTo>
                  <a:pt x="938463" y="0"/>
                </a:lnTo>
                <a:cubicBezTo>
                  <a:pt x="938463" y="0"/>
                  <a:pt x="1005496" y="0"/>
                  <a:pt x="1005496" y="67033"/>
                </a:cubicBezTo>
                <a:lnTo>
                  <a:pt x="1005496" y="234615"/>
                </a:lnTo>
                <a:cubicBezTo>
                  <a:pt x="1005496" y="234615"/>
                  <a:pt x="1005496" y="301648"/>
                  <a:pt x="938463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Rounded Rectangle 14">
            <a:extLst>
              <a:ext uri="{FF2B5EF4-FFF2-40B4-BE49-F238E27FC236}">
                <a16:creationId xmlns:a16="http://schemas.microsoft.com/office/drawing/2014/main" id="{7D739BD8-930B-4179-AE7E-3AA522465B4D}"/>
              </a:ext>
            </a:extLst>
          </p:cNvPr>
          <p:cNvSpPr/>
          <p:nvPr/>
        </p:nvSpPr>
        <p:spPr>
          <a:xfrm>
            <a:off x="6708737" y="1302281"/>
            <a:ext cx="817823" cy="245346"/>
          </a:xfrm>
          <a:custGeom>
            <a:avLst/>
            <a:gdLst/>
            <a:ahLst/>
            <a:cxnLst/>
            <a:rect l="0" t="0" r="0" b="0"/>
            <a:pathLst>
              <a:path w="1005496" h="301648">
                <a:moveTo>
                  <a:pt x="67033" y="0"/>
                </a:moveTo>
                <a:lnTo>
                  <a:pt x="938463" y="0"/>
                </a:lnTo>
                <a:cubicBezTo>
                  <a:pt x="938463" y="0"/>
                  <a:pt x="1005496" y="0"/>
                  <a:pt x="1005496" y="67033"/>
                </a:cubicBezTo>
                <a:lnTo>
                  <a:pt x="1005496" y="234615"/>
                </a:lnTo>
                <a:cubicBezTo>
                  <a:pt x="1005496" y="234615"/>
                  <a:pt x="1005496" y="301648"/>
                  <a:pt x="938463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3739816" y="237342"/>
            <a:ext cx="166436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Data</a:t>
            </a:r>
          </a:p>
        </p:txBody>
      </p:sp>
      <p:sp>
        <p:nvSpPr>
          <p:cNvPr id="5" name="Shape 2"/>
          <p:cNvSpPr/>
          <p:nvPr/>
        </p:nvSpPr>
        <p:spPr>
          <a:xfrm>
            <a:off x="324131" y="705199"/>
            <a:ext cx="4186005" cy="857250"/>
          </a:xfrm>
          <a:prstGeom prst="rect">
            <a:avLst/>
          </a:prstGeom>
          <a:solidFill>
            <a:srgbClr val="FFFFFF"/>
          </a:solidFill>
          <a:ln/>
        </p:spPr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2C160D3-93D7-482B-A94E-6F1D928EDA70}"/>
              </a:ext>
            </a:extLst>
          </p:cNvPr>
          <p:cNvGrpSpPr/>
          <p:nvPr/>
        </p:nvGrpSpPr>
        <p:grpSpPr>
          <a:xfrm>
            <a:off x="304800" y="739590"/>
            <a:ext cx="4205336" cy="4291699"/>
            <a:chOff x="285750" y="1558740"/>
            <a:chExt cx="3868728" cy="4291699"/>
          </a:xfrm>
        </p:grpSpPr>
        <p:sp>
          <p:nvSpPr>
            <p:cNvPr id="6" name="Text 3"/>
            <p:cNvSpPr/>
            <p:nvPr/>
          </p:nvSpPr>
          <p:spPr>
            <a:xfrm>
              <a:off x="392906" y="1558740"/>
              <a:ext cx="1080233" cy="2077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1A73E8"/>
                  </a:solidFill>
                  <a:latin typeface="Segoe UI" pitchFamily="34" charset="0"/>
                  <a:cs typeface="Segoe UI" pitchFamily="34" charset="-120"/>
                </a:rPr>
                <a:t>Nominal Data</a:t>
              </a:r>
            </a:p>
          </p:txBody>
        </p:sp>
        <p:sp>
          <p:nvSpPr>
            <p:cNvPr id="7" name="Text 4"/>
            <p:cNvSpPr/>
            <p:nvPr/>
          </p:nvSpPr>
          <p:spPr>
            <a:xfrm>
              <a:off x="392906" y="1848995"/>
              <a:ext cx="2779716" cy="155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Segoe UI" pitchFamily="34" charset="0"/>
                  <a:cs typeface="Segoe UI" pitchFamily="34" charset="-120"/>
                </a:rPr>
                <a:t>Categorical data with no inherent order or ranking.</a:t>
              </a:r>
            </a:p>
          </p:txBody>
        </p:sp>
        <p:sp>
          <p:nvSpPr>
            <p:cNvPr id="8" name="Text 5"/>
            <p:cNvSpPr/>
            <p:nvPr/>
          </p:nvSpPr>
          <p:spPr>
            <a:xfrm>
              <a:off x="392906" y="2054137"/>
              <a:ext cx="2995103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i="1" dirty="0">
                  <a:solidFill>
                    <a:srgbClr val="666666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Examples: Gender, Blood type, Ethnicity, Colors, Yes/No responses</a:t>
              </a:r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hape 6"/>
            <p:cNvSpPr/>
            <p:nvPr/>
          </p:nvSpPr>
          <p:spPr>
            <a:xfrm>
              <a:off x="296853" y="2451734"/>
              <a:ext cx="3857625" cy="1178719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392906" y="2523146"/>
              <a:ext cx="990433" cy="2077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1A73E8"/>
                  </a:solidFill>
                  <a:latin typeface="Segoe UI" pitchFamily="34" charset="0"/>
                  <a:cs typeface="Segoe UI" pitchFamily="34" charset="-120"/>
                </a:rPr>
                <a:t>Ordinal Data</a:t>
              </a:r>
            </a:p>
          </p:txBody>
        </p:sp>
        <p:sp>
          <p:nvSpPr>
            <p:cNvPr id="11" name="Text 8"/>
            <p:cNvSpPr/>
            <p:nvPr/>
          </p:nvSpPr>
          <p:spPr>
            <a:xfrm>
              <a:off x="392906" y="2821188"/>
              <a:ext cx="3643313" cy="3117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013" dirty="0">
                  <a:solidFill>
                    <a:srgbClr val="333333"/>
                  </a:solidFill>
                  <a:latin typeface="Segoe UI" pitchFamily="34" charset="0"/>
                  <a:cs typeface="Segoe UI" pitchFamily="34" charset="-120"/>
                </a:rPr>
                <a:t>Categorical data with a clear order or ranking, but intervals between values may not be equal.</a:t>
              </a:r>
            </a:p>
          </p:txBody>
        </p:sp>
        <p:sp>
          <p:nvSpPr>
            <p:cNvPr id="12" name="Text 9"/>
            <p:cNvSpPr/>
            <p:nvPr/>
          </p:nvSpPr>
          <p:spPr>
            <a:xfrm>
              <a:off x="392906" y="3195753"/>
              <a:ext cx="3643313" cy="2769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i="1" dirty="0">
                  <a:solidFill>
                    <a:srgbClr val="666666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Examples: Education level, Satisfaction ratings, Likert scales (1-5), Medal rankings (Gold, Silver, Bronze)</a:t>
              </a:r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hape 10"/>
            <p:cNvSpPr/>
            <p:nvPr/>
          </p:nvSpPr>
          <p:spPr>
            <a:xfrm>
              <a:off x="285750" y="3698583"/>
              <a:ext cx="3857625" cy="1028700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14" name="Text 11"/>
            <p:cNvSpPr/>
            <p:nvPr/>
          </p:nvSpPr>
          <p:spPr>
            <a:xfrm>
              <a:off x="392906" y="3809021"/>
              <a:ext cx="1014527" cy="2077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1A73E8"/>
                  </a:solidFill>
                  <a:latin typeface="Segoe UI" pitchFamily="34" charset="0"/>
                  <a:cs typeface="Segoe UI" pitchFamily="34" charset="-120"/>
                </a:rPr>
                <a:t>Interval Data</a:t>
              </a:r>
            </a:p>
          </p:txBody>
        </p:sp>
        <p:sp>
          <p:nvSpPr>
            <p:cNvPr id="15" name="Text 12"/>
            <p:cNvSpPr/>
            <p:nvPr/>
          </p:nvSpPr>
          <p:spPr>
            <a:xfrm>
              <a:off x="392906" y="4107063"/>
              <a:ext cx="3643313" cy="3117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Segoe UI" pitchFamily="34" charset="0"/>
                  <a:cs typeface="Segoe UI" pitchFamily="34" charset="-120"/>
                </a:rPr>
                <a:t>Numerical data with equal intervals between values, but no true zero point.</a:t>
              </a:r>
            </a:p>
          </p:txBody>
        </p:sp>
        <p:sp>
          <p:nvSpPr>
            <p:cNvPr id="16" name="Text 13"/>
            <p:cNvSpPr/>
            <p:nvPr/>
          </p:nvSpPr>
          <p:spPr>
            <a:xfrm>
              <a:off x="392906" y="4475868"/>
              <a:ext cx="3125451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i="1" dirty="0">
                  <a:solidFill>
                    <a:srgbClr val="666666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Examples: Temperature in Celsius/Fahrenheit, IQ scores, pH scale</a:t>
              </a:r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Shape 14"/>
            <p:cNvSpPr/>
            <p:nvPr/>
          </p:nvSpPr>
          <p:spPr>
            <a:xfrm>
              <a:off x="285750" y="4821739"/>
              <a:ext cx="3857625" cy="1028700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18" name="Text 15"/>
            <p:cNvSpPr/>
            <p:nvPr/>
          </p:nvSpPr>
          <p:spPr>
            <a:xfrm>
              <a:off x="392906" y="4944877"/>
              <a:ext cx="823620" cy="2077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0" b="1" dirty="0">
                  <a:solidFill>
                    <a:srgbClr val="1A73E8"/>
                  </a:solidFill>
                  <a:latin typeface="Segoe UI" pitchFamily="34" charset="0"/>
                  <a:cs typeface="Segoe UI" pitchFamily="34" charset="-120"/>
                </a:rPr>
                <a:t>Ratio Data</a:t>
              </a:r>
            </a:p>
          </p:txBody>
        </p:sp>
        <p:sp>
          <p:nvSpPr>
            <p:cNvPr id="19" name="Text 16"/>
            <p:cNvSpPr/>
            <p:nvPr/>
          </p:nvSpPr>
          <p:spPr>
            <a:xfrm>
              <a:off x="392906" y="5242919"/>
              <a:ext cx="3643313" cy="3117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013" dirty="0">
                  <a:solidFill>
                    <a:srgbClr val="333333"/>
                  </a:solidFill>
                  <a:latin typeface="Segoe UI" pitchFamily="34" charset="0"/>
                  <a:cs typeface="Segoe UI" pitchFamily="34" charset="-120"/>
                </a:rPr>
                <a:t>Numerical data with equal intervals and a true zero point, allowing for meaningful ratios.</a:t>
              </a:r>
            </a:p>
          </p:txBody>
        </p:sp>
        <p:sp>
          <p:nvSpPr>
            <p:cNvPr id="20" name="Text 17"/>
            <p:cNvSpPr/>
            <p:nvPr/>
          </p:nvSpPr>
          <p:spPr>
            <a:xfrm>
              <a:off x="392906" y="5611724"/>
              <a:ext cx="3409492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i="1" dirty="0">
                  <a:solidFill>
                    <a:srgbClr val="666666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Examples: Height, Weight, Age, Income, Distance, Temperature in Kelvin</a:t>
              </a:r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8F3435A-3AF0-4114-9249-4D30138FB67D}"/>
              </a:ext>
            </a:extLst>
          </p:cNvPr>
          <p:cNvGrpSpPr/>
          <p:nvPr/>
        </p:nvGrpSpPr>
        <p:grpSpPr>
          <a:xfrm>
            <a:off x="4827446" y="925173"/>
            <a:ext cx="3813669" cy="4016422"/>
            <a:chOff x="2262850" y="1173616"/>
            <a:chExt cx="4688824" cy="4938103"/>
          </a:xfrm>
        </p:grpSpPr>
        <p:sp>
          <p:nvSpPr>
            <p:cNvPr id="79" name="Rounded Rectangle 1">
              <a:extLst>
                <a:ext uri="{FF2B5EF4-FFF2-40B4-BE49-F238E27FC236}">
                  <a16:creationId xmlns:a16="http://schemas.microsoft.com/office/drawing/2014/main" id="{FD3C76C0-9D5E-4AF1-8AAE-5875DEF4C94E}"/>
                </a:ext>
              </a:extLst>
            </p:cNvPr>
            <p:cNvSpPr/>
            <p:nvPr/>
          </p:nvSpPr>
          <p:spPr>
            <a:xfrm>
              <a:off x="5879145" y="3028198"/>
              <a:ext cx="1072529" cy="402198"/>
            </a:xfrm>
            <a:custGeom>
              <a:avLst/>
              <a:gdLst/>
              <a:ahLst/>
              <a:cxnLst/>
              <a:rect l="0" t="0" r="0" b="0"/>
              <a:pathLst>
                <a:path w="1072529" h="40219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335165"/>
                  </a:lnTo>
                  <a:cubicBezTo>
                    <a:pt x="1072529" y="335165"/>
                    <a:pt x="1072529" y="402198"/>
                    <a:pt x="1005496" y="402198"/>
                  </a:cubicBezTo>
                  <a:lnTo>
                    <a:pt x="67033" y="402198"/>
                  </a:lnTo>
                  <a:cubicBezTo>
                    <a:pt x="67033" y="402198"/>
                    <a:pt x="0" y="402198"/>
                    <a:pt x="0" y="33516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ounded Rectangle 2">
              <a:extLst>
                <a:ext uri="{FF2B5EF4-FFF2-40B4-BE49-F238E27FC236}">
                  <a16:creationId xmlns:a16="http://schemas.microsoft.com/office/drawing/2014/main" id="{7B2A9A7B-537C-4E44-A4CD-951E844014C0}"/>
                </a:ext>
              </a:extLst>
            </p:cNvPr>
            <p:cNvSpPr/>
            <p:nvPr/>
          </p:nvSpPr>
          <p:spPr>
            <a:xfrm>
              <a:off x="5879145" y="3542119"/>
              <a:ext cx="1072529" cy="402198"/>
            </a:xfrm>
            <a:custGeom>
              <a:avLst/>
              <a:gdLst/>
              <a:ahLst/>
              <a:cxnLst/>
              <a:rect l="0" t="0" r="0" b="0"/>
              <a:pathLst>
                <a:path w="1072529" h="40219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335165"/>
                  </a:lnTo>
                  <a:cubicBezTo>
                    <a:pt x="1072529" y="335165"/>
                    <a:pt x="1072529" y="402198"/>
                    <a:pt x="1005496" y="402198"/>
                  </a:cubicBezTo>
                  <a:lnTo>
                    <a:pt x="67033" y="402198"/>
                  </a:lnTo>
                  <a:cubicBezTo>
                    <a:pt x="67033" y="402198"/>
                    <a:pt x="0" y="402198"/>
                    <a:pt x="0" y="33516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Rounded Rectangle 3">
              <a:extLst>
                <a:ext uri="{FF2B5EF4-FFF2-40B4-BE49-F238E27FC236}">
                  <a16:creationId xmlns:a16="http://schemas.microsoft.com/office/drawing/2014/main" id="{5BA8BA92-85CA-4579-BFCD-6F39DF2720B5}"/>
                </a:ext>
              </a:extLst>
            </p:cNvPr>
            <p:cNvSpPr/>
            <p:nvPr/>
          </p:nvSpPr>
          <p:spPr>
            <a:xfrm>
              <a:off x="5879145" y="1586987"/>
              <a:ext cx="1072529" cy="402198"/>
            </a:xfrm>
            <a:custGeom>
              <a:avLst/>
              <a:gdLst/>
              <a:ahLst/>
              <a:cxnLst/>
              <a:rect l="0" t="0" r="0" b="0"/>
              <a:pathLst>
                <a:path w="1072529" h="40219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335165"/>
                  </a:lnTo>
                  <a:cubicBezTo>
                    <a:pt x="1072529" y="335165"/>
                    <a:pt x="1072529" y="402198"/>
                    <a:pt x="1005496" y="402198"/>
                  </a:cubicBezTo>
                  <a:lnTo>
                    <a:pt x="67033" y="402198"/>
                  </a:lnTo>
                  <a:cubicBezTo>
                    <a:pt x="67033" y="402198"/>
                    <a:pt x="0" y="402198"/>
                    <a:pt x="0" y="33516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ounded Rectangle 4">
              <a:extLst>
                <a:ext uri="{FF2B5EF4-FFF2-40B4-BE49-F238E27FC236}">
                  <a16:creationId xmlns:a16="http://schemas.microsoft.com/office/drawing/2014/main" id="{2A56C5F0-4747-4F78-A179-5496ACAD44C4}"/>
                </a:ext>
              </a:extLst>
            </p:cNvPr>
            <p:cNvSpPr/>
            <p:nvPr/>
          </p:nvSpPr>
          <p:spPr>
            <a:xfrm>
              <a:off x="5879145" y="2514278"/>
              <a:ext cx="1072529" cy="402198"/>
            </a:xfrm>
            <a:custGeom>
              <a:avLst/>
              <a:gdLst/>
              <a:ahLst/>
              <a:cxnLst/>
              <a:rect l="0" t="0" r="0" b="0"/>
              <a:pathLst>
                <a:path w="1072529" h="40219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335165"/>
                  </a:lnTo>
                  <a:cubicBezTo>
                    <a:pt x="1072529" y="335165"/>
                    <a:pt x="1072529" y="402198"/>
                    <a:pt x="1005496" y="402198"/>
                  </a:cubicBezTo>
                  <a:lnTo>
                    <a:pt x="67033" y="402198"/>
                  </a:lnTo>
                  <a:cubicBezTo>
                    <a:pt x="67033" y="402198"/>
                    <a:pt x="0" y="402198"/>
                    <a:pt x="0" y="33516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ounded Rectangle 5">
              <a:extLst>
                <a:ext uri="{FF2B5EF4-FFF2-40B4-BE49-F238E27FC236}">
                  <a16:creationId xmlns:a16="http://schemas.microsoft.com/office/drawing/2014/main" id="{721ED47D-B2B7-4AD2-8321-84A2B564DDFE}"/>
                </a:ext>
              </a:extLst>
            </p:cNvPr>
            <p:cNvSpPr/>
            <p:nvPr/>
          </p:nvSpPr>
          <p:spPr>
            <a:xfrm>
              <a:off x="5879145" y="4056039"/>
              <a:ext cx="1072529" cy="402198"/>
            </a:xfrm>
            <a:custGeom>
              <a:avLst/>
              <a:gdLst/>
              <a:ahLst/>
              <a:cxnLst/>
              <a:rect l="0" t="0" r="0" b="0"/>
              <a:pathLst>
                <a:path w="1072529" h="40219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335165"/>
                  </a:lnTo>
                  <a:cubicBezTo>
                    <a:pt x="1072529" y="335165"/>
                    <a:pt x="1072529" y="402198"/>
                    <a:pt x="1005496" y="402198"/>
                  </a:cubicBezTo>
                  <a:lnTo>
                    <a:pt x="67033" y="402198"/>
                  </a:lnTo>
                  <a:cubicBezTo>
                    <a:pt x="67033" y="402198"/>
                    <a:pt x="0" y="402198"/>
                    <a:pt x="0" y="33516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Rounded Rectangle 6">
              <a:extLst>
                <a:ext uri="{FF2B5EF4-FFF2-40B4-BE49-F238E27FC236}">
                  <a16:creationId xmlns:a16="http://schemas.microsoft.com/office/drawing/2014/main" id="{CD379650-2164-45BA-8734-A159C3A6CED2}"/>
                </a:ext>
              </a:extLst>
            </p:cNvPr>
            <p:cNvSpPr/>
            <p:nvPr/>
          </p:nvSpPr>
          <p:spPr>
            <a:xfrm>
              <a:off x="3175478" y="4469410"/>
              <a:ext cx="1072529" cy="402198"/>
            </a:xfrm>
            <a:custGeom>
              <a:avLst/>
              <a:gdLst/>
              <a:ahLst/>
              <a:cxnLst/>
              <a:rect l="0" t="0" r="0" b="0"/>
              <a:pathLst>
                <a:path w="1072529" h="40219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335165"/>
                  </a:lnTo>
                  <a:cubicBezTo>
                    <a:pt x="1072529" y="335165"/>
                    <a:pt x="1072529" y="402198"/>
                    <a:pt x="1005496" y="402198"/>
                  </a:cubicBezTo>
                  <a:lnTo>
                    <a:pt x="67033" y="402198"/>
                  </a:lnTo>
                  <a:cubicBezTo>
                    <a:pt x="67033" y="402198"/>
                    <a:pt x="0" y="402198"/>
                    <a:pt x="0" y="33516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Rounded Rectangle 7">
              <a:extLst>
                <a:ext uri="{FF2B5EF4-FFF2-40B4-BE49-F238E27FC236}">
                  <a16:creationId xmlns:a16="http://schemas.microsoft.com/office/drawing/2014/main" id="{A32C363B-765C-444E-BA2D-893327F976AA}"/>
                </a:ext>
              </a:extLst>
            </p:cNvPr>
            <p:cNvSpPr/>
            <p:nvPr/>
          </p:nvSpPr>
          <p:spPr>
            <a:xfrm>
              <a:off x="3175478" y="2179113"/>
              <a:ext cx="1072529" cy="402198"/>
            </a:xfrm>
            <a:custGeom>
              <a:avLst/>
              <a:gdLst/>
              <a:ahLst/>
              <a:cxnLst/>
              <a:rect l="0" t="0" r="0" b="0"/>
              <a:pathLst>
                <a:path w="1072529" h="40219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335165"/>
                  </a:lnTo>
                  <a:cubicBezTo>
                    <a:pt x="1072529" y="335165"/>
                    <a:pt x="1072529" y="402198"/>
                    <a:pt x="1005496" y="402198"/>
                  </a:cubicBezTo>
                  <a:lnTo>
                    <a:pt x="67033" y="402198"/>
                  </a:lnTo>
                  <a:cubicBezTo>
                    <a:pt x="67033" y="402198"/>
                    <a:pt x="0" y="402198"/>
                    <a:pt x="0" y="33516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BBECFEFB-E6C2-4F59-801C-F5C9CAF95446}"/>
                </a:ext>
              </a:extLst>
            </p:cNvPr>
            <p:cNvSpPr/>
            <p:nvPr/>
          </p:nvSpPr>
          <p:spPr>
            <a:xfrm>
              <a:off x="5879145" y="1173616"/>
              <a:ext cx="1072529" cy="301648"/>
            </a:xfrm>
            <a:custGeom>
              <a:avLst/>
              <a:gdLst/>
              <a:ahLst/>
              <a:cxnLst/>
              <a:rect l="0" t="0" r="0" b="0"/>
              <a:pathLst>
                <a:path w="1072529" h="30164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234615"/>
                  </a:lnTo>
                  <a:cubicBezTo>
                    <a:pt x="1072529" y="234615"/>
                    <a:pt x="1072529" y="301648"/>
                    <a:pt x="1005496" y="301648"/>
                  </a:cubicBezTo>
                  <a:lnTo>
                    <a:pt x="67033" y="301648"/>
                  </a:lnTo>
                  <a:cubicBezTo>
                    <a:pt x="67033" y="301648"/>
                    <a:pt x="0" y="301648"/>
                    <a:pt x="0" y="23461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ounded Rectangle 9">
              <a:extLst>
                <a:ext uri="{FF2B5EF4-FFF2-40B4-BE49-F238E27FC236}">
                  <a16:creationId xmlns:a16="http://schemas.microsoft.com/office/drawing/2014/main" id="{99B610BC-D6F8-4AEE-9CB9-BACD5C2941B8}"/>
                </a:ext>
              </a:extLst>
            </p:cNvPr>
            <p:cNvSpPr/>
            <p:nvPr/>
          </p:nvSpPr>
          <p:spPr>
            <a:xfrm>
              <a:off x="5879145" y="5810071"/>
              <a:ext cx="1072529" cy="301648"/>
            </a:xfrm>
            <a:custGeom>
              <a:avLst/>
              <a:gdLst/>
              <a:ahLst/>
              <a:cxnLst/>
              <a:rect l="0" t="0" r="0" b="0"/>
              <a:pathLst>
                <a:path w="1072529" h="30164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234615"/>
                  </a:lnTo>
                  <a:cubicBezTo>
                    <a:pt x="1072529" y="234615"/>
                    <a:pt x="1072529" y="301648"/>
                    <a:pt x="1005496" y="301648"/>
                  </a:cubicBezTo>
                  <a:lnTo>
                    <a:pt x="67033" y="301648"/>
                  </a:lnTo>
                  <a:cubicBezTo>
                    <a:pt x="67033" y="301648"/>
                    <a:pt x="0" y="301648"/>
                    <a:pt x="0" y="23461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Rounded Rectangle 10">
              <a:extLst>
                <a:ext uri="{FF2B5EF4-FFF2-40B4-BE49-F238E27FC236}">
                  <a16:creationId xmlns:a16="http://schemas.microsoft.com/office/drawing/2014/main" id="{D7CCBE33-BE35-47B0-A620-B48896825C6F}"/>
                </a:ext>
              </a:extLst>
            </p:cNvPr>
            <p:cNvSpPr/>
            <p:nvPr/>
          </p:nvSpPr>
          <p:spPr>
            <a:xfrm>
              <a:off x="5879145" y="5396701"/>
              <a:ext cx="1072529" cy="301648"/>
            </a:xfrm>
            <a:custGeom>
              <a:avLst/>
              <a:gdLst/>
              <a:ahLst/>
              <a:cxnLst/>
              <a:rect l="0" t="0" r="0" b="0"/>
              <a:pathLst>
                <a:path w="1072529" h="30164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234615"/>
                  </a:lnTo>
                  <a:cubicBezTo>
                    <a:pt x="1072529" y="234615"/>
                    <a:pt x="1072529" y="301648"/>
                    <a:pt x="1005496" y="301648"/>
                  </a:cubicBezTo>
                  <a:lnTo>
                    <a:pt x="67033" y="301648"/>
                  </a:lnTo>
                  <a:cubicBezTo>
                    <a:pt x="67033" y="301648"/>
                    <a:pt x="0" y="301648"/>
                    <a:pt x="0" y="23461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Rounded Rectangle 11">
              <a:extLst>
                <a:ext uri="{FF2B5EF4-FFF2-40B4-BE49-F238E27FC236}">
                  <a16:creationId xmlns:a16="http://schemas.microsoft.com/office/drawing/2014/main" id="{F750BD04-D762-4C3B-BD66-428ACCFEB68C}"/>
                </a:ext>
              </a:extLst>
            </p:cNvPr>
            <p:cNvSpPr/>
            <p:nvPr/>
          </p:nvSpPr>
          <p:spPr>
            <a:xfrm>
              <a:off x="5879145" y="4569959"/>
              <a:ext cx="1072529" cy="301648"/>
            </a:xfrm>
            <a:custGeom>
              <a:avLst/>
              <a:gdLst/>
              <a:ahLst/>
              <a:cxnLst/>
              <a:rect l="0" t="0" r="0" b="0"/>
              <a:pathLst>
                <a:path w="1072529" h="30164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234615"/>
                  </a:lnTo>
                  <a:cubicBezTo>
                    <a:pt x="1072529" y="234615"/>
                    <a:pt x="1072529" y="301648"/>
                    <a:pt x="1005496" y="301648"/>
                  </a:cubicBezTo>
                  <a:lnTo>
                    <a:pt x="67033" y="301648"/>
                  </a:lnTo>
                  <a:cubicBezTo>
                    <a:pt x="67033" y="301648"/>
                    <a:pt x="0" y="301648"/>
                    <a:pt x="0" y="23461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Rounded Rectangle 12">
              <a:extLst>
                <a:ext uri="{FF2B5EF4-FFF2-40B4-BE49-F238E27FC236}">
                  <a16:creationId xmlns:a16="http://schemas.microsoft.com/office/drawing/2014/main" id="{4D9719BE-21F2-4365-B5CB-1362FC40FBEC}"/>
                </a:ext>
              </a:extLst>
            </p:cNvPr>
            <p:cNvSpPr/>
            <p:nvPr/>
          </p:nvSpPr>
          <p:spPr>
            <a:xfrm>
              <a:off x="5879145" y="4983330"/>
              <a:ext cx="1072529" cy="301648"/>
            </a:xfrm>
            <a:custGeom>
              <a:avLst/>
              <a:gdLst/>
              <a:ahLst/>
              <a:cxnLst/>
              <a:rect l="0" t="0" r="0" b="0"/>
              <a:pathLst>
                <a:path w="1072529" h="30164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234615"/>
                  </a:lnTo>
                  <a:cubicBezTo>
                    <a:pt x="1072529" y="234615"/>
                    <a:pt x="1072529" y="301648"/>
                    <a:pt x="1005496" y="301648"/>
                  </a:cubicBezTo>
                  <a:lnTo>
                    <a:pt x="67033" y="301648"/>
                  </a:lnTo>
                  <a:cubicBezTo>
                    <a:pt x="67033" y="301648"/>
                    <a:pt x="0" y="301648"/>
                    <a:pt x="0" y="23461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Rounded Rectangle 13">
              <a:extLst>
                <a:ext uri="{FF2B5EF4-FFF2-40B4-BE49-F238E27FC236}">
                  <a16:creationId xmlns:a16="http://schemas.microsoft.com/office/drawing/2014/main" id="{8F0C3EC0-67B2-4CC8-961A-59E96C06C68F}"/>
                </a:ext>
              </a:extLst>
            </p:cNvPr>
            <p:cNvSpPr/>
            <p:nvPr/>
          </p:nvSpPr>
          <p:spPr>
            <a:xfrm>
              <a:off x="5879145" y="2100907"/>
              <a:ext cx="1072529" cy="301648"/>
            </a:xfrm>
            <a:custGeom>
              <a:avLst/>
              <a:gdLst/>
              <a:ahLst/>
              <a:cxnLst/>
              <a:rect l="0" t="0" r="0" b="0"/>
              <a:pathLst>
                <a:path w="1072529" h="301648">
                  <a:moveTo>
                    <a:pt x="67033" y="0"/>
                  </a:moveTo>
                  <a:lnTo>
                    <a:pt x="1005496" y="0"/>
                  </a:lnTo>
                  <a:cubicBezTo>
                    <a:pt x="1005496" y="0"/>
                    <a:pt x="1072529" y="0"/>
                    <a:pt x="1072529" y="67033"/>
                  </a:cubicBezTo>
                  <a:lnTo>
                    <a:pt x="1072529" y="234615"/>
                  </a:lnTo>
                  <a:cubicBezTo>
                    <a:pt x="1072529" y="234615"/>
                    <a:pt x="1072529" y="301648"/>
                    <a:pt x="1005496" y="301648"/>
                  </a:cubicBezTo>
                  <a:lnTo>
                    <a:pt x="67033" y="301648"/>
                  </a:lnTo>
                  <a:cubicBezTo>
                    <a:pt x="67033" y="301648"/>
                    <a:pt x="0" y="301648"/>
                    <a:pt x="0" y="23461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Rounded Rectangle 14">
              <a:extLst>
                <a:ext uri="{FF2B5EF4-FFF2-40B4-BE49-F238E27FC236}">
                  <a16:creationId xmlns:a16="http://schemas.microsoft.com/office/drawing/2014/main" id="{4E31CB81-02C6-47F4-A07A-C19C1927C230}"/>
                </a:ext>
              </a:extLst>
            </p:cNvPr>
            <p:cNvSpPr/>
            <p:nvPr/>
          </p:nvSpPr>
          <p:spPr>
            <a:xfrm>
              <a:off x="4560828" y="2821513"/>
              <a:ext cx="1005496" cy="301648"/>
            </a:xfrm>
            <a:custGeom>
              <a:avLst/>
              <a:gdLst/>
              <a:ahLst/>
              <a:cxnLst/>
              <a:rect l="0" t="0" r="0" b="0"/>
              <a:pathLst>
                <a:path w="1005496" h="301648">
                  <a:moveTo>
                    <a:pt x="67033" y="0"/>
                  </a:moveTo>
                  <a:lnTo>
                    <a:pt x="938463" y="0"/>
                  </a:lnTo>
                  <a:cubicBezTo>
                    <a:pt x="938463" y="0"/>
                    <a:pt x="1005496" y="0"/>
                    <a:pt x="1005496" y="67033"/>
                  </a:cubicBezTo>
                  <a:lnTo>
                    <a:pt x="1005496" y="234615"/>
                  </a:lnTo>
                  <a:cubicBezTo>
                    <a:pt x="1005496" y="234615"/>
                    <a:pt x="1005496" y="301648"/>
                    <a:pt x="938463" y="301648"/>
                  </a:cubicBezTo>
                  <a:lnTo>
                    <a:pt x="67033" y="301648"/>
                  </a:lnTo>
                  <a:cubicBezTo>
                    <a:pt x="67033" y="301648"/>
                    <a:pt x="0" y="301648"/>
                    <a:pt x="0" y="23461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Rounded Rectangle 16">
              <a:extLst>
                <a:ext uri="{FF2B5EF4-FFF2-40B4-BE49-F238E27FC236}">
                  <a16:creationId xmlns:a16="http://schemas.microsoft.com/office/drawing/2014/main" id="{58E41B9E-46BA-4A97-A9CA-E09AB55D2504}"/>
                </a:ext>
              </a:extLst>
            </p:cNvPr>
            <p:cNvSpPr/>
            <p:nvPr/>
          </p:nvSpPr>
          <p:spPr>
            <a:xfrm>
              <a:off x="4560828" y="3849354"/>
              <a:ext cx="1005496" cy="301648"/>
            </a:xfrm>
            <a:custGeom>
              <a:avLst/>
              <a:gdLst/>
              <a:ahLst/>
              <a:cxnLst/>
              <a:rect l="0" t="0" r="0" b="0"/>
              <a:pathLst>
                <a:path w="1005496" h="301648">
                  <a:moveTo>
                    <a:pt x="67033" y="0"/>
                  </a:moveTo>
                  <a:lnTo>
                    <a:pt x="938463" y="0"/>
                  </a:lnTo>
                  <a:cubicBezTo>
                    <a:pt x="938463" y="0"/>
                    <a:pt x="1005496" y="0"/>
                    <a:pt x="1005496" y="67033"/>
                  </a:cubicBezTo>
                  <a:lnTo>
                    <a:pt x="1005496" y="234615"/>
                  </a:lnTo>
                  <a:cubicBezTo>
                    <a:pt x="1005496" y="234615"/>
                    <a:pt x="1005496" y="301648"/>
                    <a:pt x="938463" y="301648"/>
                  </a:cubicBezTo>
                  <a:lnTo>
                    <a:pt x="67033" y="301648"/>
                  </a:lnTo>
                  <a:cubicBezTo>
                    <a:pt x="67033" y="301648"/>
                    <a:pt x="0" y="301648"/>
                    <a:pt x="0" y="23461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Rounded Rectangle 17">
              <a:extLst>
                <a:ext uri="{FF2B5EF4-FFF2-40B4-BE49-F238E27FC236}">
                  <a16:creationId xmlns:a16="http://schemas.microsoft.com/office/drawing/2014/main" id="{67529FDF-147E-42EB-8028-C28293F6FC75}"/>
                </a:ext>
              </a:extLst>
            </p:cNvPr>
            <p:cNvSpPr/>
            <p:nvPr/>
          </p:nvSpPr>
          <p:spPr>
            <a:xfrm>
              <a:off x="4560828" y="5190015"/>
              <a:ext cx="1005496" cy="301648"/>
            </a:xfrm>
            <a:custGeom>
              <a:avLst/>
              <a:gdLst/>
              <a:ahLst/>
              <a:cxnLst/>
              <a:rect l="0" t="0" r="0" b="0"/>
              <a:pathLst>
                <a:path w="1005496" h="301648">
                  <a:moveTo>
                    <a:pt x="67033" y="0"/>
                  </a:moveTo>
                  <a:lnTo>
                    <a:pt x="938463" y="0"/>
                  </a:lnTo>
                  <a:cubicBezTo>
                    <a:pt x="938463" y="0"/>
                    <a:pt x="1005496" y="0"/>
                    <a:pt x="1005496" y="67033"/>
                  </a:cubicBezTo>
                  <a:lnTo>
                    <a:pt x="1005496" y="234615"/>
                  </a:lnTo>
                  <a:cubicBezTo>
                    <a:pt x="1005496" y="234615"/>
                    <a:pt x="1005496" y="301648"/>
                    <a:pt x="938463" y="301648"/>
                  </a:cubicBezTo>
                  <a:lnTo>
                    <a:pt x="67033" y="301648"/>
                  </a:lnTo>
                  <a:cubicBezTo>
                    <a:pt x="67033" y="301648"/>
                    <a:pt x="0" y="301648"/>
                    <a:pt x="0" y="234615"/>
                  </a:cubicBezTo>
                  <a:lnTo>
                    <a:pt x="0" y="67033"/>
                  </a:lnTo>
                  <a:cubicBezTo>
                    <a:pt x="0" y="67033"/>
                    <a:pt x="0" y="0"/>
                    <a:pt x="67033" y="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1920E7-0E2C-4899-ADEC-937F355B9909}"/>
                </a:ext>
              </a:extLst>
            </p:cNvPr>
            <p:cNvGrpSpPr/>
            <p:nvPr/>
          </p:nvGrpSpPr>
          <p:grpSpPr>
            <a:xfrm>
              <a:off x="5566324" y="4684474"/>
              <a:ext cx="304441" cy="656366"/>
              <a:chOff x="3508064" y="4248221"/>
              <a:chExt cx="304441" cy="656366"/>
            </a:xfrm>
          </p:grpSpPr>
          <p:sp>
            <p:nvSpPr>
              <p:cNvPr id="181" name="Rounded Rectangle 20">
                <a:extLst>
                  <a:ext uri="{FF2B5EF4-FFF2-40B4-BE49-F238E27FC236}">
                    <a16:creationId xmlns:a16="http://schemas.microsoft.com/office/drawing/2014/main" id="{51DF833B-3396-4E60-8FD4-E8E021DB6EE3}"/>
                  </a:ext>
                </a:extLst>
              </p:cNvPr>
              <p:cNvSpPr/>
              <p:nvPr/>
            </p:nvSpPr>
            <p:spPr>
              <a:xfrm>
                <a:off x="3508064" y="4284531"/>
                <a:ext cx="301648" cy="620056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620056">
                    <a:moveTo>
                      <a:pt x="301648" y="0"/>
                    </a:moveTo>
                    <a:lnTo>
                      <a:pt x="234615" y="0"/>
                    </a:lnTo>
                    <a:lnTo>
                      <a:pt x="156410" y="0"/>
                    </a:lnTo>
                    <a:lnTo>
                      <a:pt x="156410" y="310028"/>
                    </a:lnTo>
                    <a:lnTo>
                      <a:pt x="156410" y="620056"/>
                    </a:lnTo>
                    <a:lnTo>
                      <a:pt x="78205" y="620056"/>
                    </a:lnTo>
                    <a:lnTo>
                      <a:pt x="0" y="620056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Rounded Rectangle 21">
                <a:extLst>
                  <a:ext uri="{FF2B5EF4-FFF2-40B4-BE49-F238E27FC236}">
                    <a16:creationId xmlns:a16="http://schemas.microsoft.com/office/drawing/2014/main" id="{3B0B4AC8-FE2C-4F6A-83C7-F96458D665C5}"/>
                  </a:ext>
                </a:extLst>
              </p:cNvPr>
              <p:cNvSpPr/>
              <p:nvPr/>
            </p:nvSpPr>
            <p:spPr>
              <a:xfrm>
                <a:off x="3776196" y="4248221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95E255C-57BC-4DDD-9515-39F74EBD22FF}"/>
                </a:ext>
              </a:extLst>
            </p:cNvPr>
            <p:cNvGrpSpPr/>
            <p:nvPr/>
          </p:nvGrpSpPr>
          <p:grpSpPr>
            <a:xfrm>
              <a:off x="5566324" y="5340840"/>
              <a:ext cx="304441" cy="242994"/>
              <a:chOff x="3508064" y="4904587"/>
              <a:chExt cx="304441" cy="242994"/>
            </a:xfrm>
          </p:grpSpPr>
          <p:sp>
            <p:nvSpPr>
              <p:cNvPr id="179" name="Rounded Rectangle 23">
                <a:extLst>
                  <a:ext uri="{FF2B5EF4-FFF2-40B4-BE49-F238E27FC236}">
                    <a16:creationId xmlns:a16="http://schemas.microsoft.com/office/drawing/2014/main" id="{81021A4D-932B-480A-B88A-5E1628F5CD55}"/>
                  </a:ext>
                </a:extLst>
              </p:cNvPr>
              <p:cNvSpPr/>
              <p:nvPr/>
            </p:nvSpPr>
            <p:spPr>
              <a:xfrm>
                <a:off x="3508064" y="4904587"/>
                <a:ext cx="301648" cy="206685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206685">
                    <a:moveTo>
                      <a:pt x="0" y="0"/>
                    </a:moveTo>
                    <a:lnTo>
                      <a:pt x="78205" y="0"/>
                    </a:lnTo>
                    <a:lnTo>
                      <a:pt x="156410" y="0"/>
                    </a:lnTo>
                    <a:lnTo>
                      <a:pt x="156410" y="103342"/>
                    </a:lnTo>
                    <a:lnTo>
                      <a:pt x="156410" y="206685"/>
                    </a:lnTo>
                    <a:lnTo>
                      <a:pt x="234615" y="206685"/>
                    </a:lnTo>
                    <a:lnTo>
                      <a:pt x="301648" y="206685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Rounded Rectangle 24">
                <a:extLst>
                  <a:ext uri="{FF2B5EF4-FFF2-40B4-BE49-F238E27FC236}">
                    <a16:creationId xmlns:a16="http://schemas.microsoft.com/office/drawing/2014/main" id="{811D74B0-1809-49A9-8B02-68B7FF21E1EA}"/>
                  </a:ext>
                </a:extLst>
              </p:cNvPr>
              <p:cNvSpPr/>
              <p:nvPr/>
            </p:nvSpPr>
            <p:spPr>
              <a:xfrm>
                <a:off x="3776196" y="5074962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B2EB2DF-30F7-4A0F-A1F1-06FE3A9F58E4}"/>
                </a:ext>
              </a:extLst>
            </p:cNvPr>
            <p:cNvGrpSpPr/>
            <p:nvPr/>
          </p:nvGrpSpPr>
          <p:grpSpPr>
            <a:xfrm>
              <a:off x="4248007" y="1751777"/>
              <a:ext cx="304441" cy="628434"/>
              <a:chOff x="2189747" y="1315524"/>
              <a:chExt cx="304441" cy="628434"/>
            </a:xfrm>
          </p:grpSpPr>
          <p:sp>
            <p:nvSpPr>
              <p:cNvPr id="177" name="Rounded Rectangle 26">
                <a:extLst>
                  <a:ext uri="{FF2B5EF4-FFF2-40B4-BE49-F238E27FC236}">
                    <a16:creationId xmlns:a16="http://schemas.microsoft.com/office/drawing/2014/main" id="{120583B2-0AA5-463C-BDDA-DA56FD787E40}"/>
                  </a:ext>
                </a:extLst>
              </p:cNvPr>
              <p:cNvSpPr/>
              <p:nvPr/>
            </p:nvSpPr>
            <p:spPr>
              <a:xfrm>
                <a:off x="2189747" y="1351833"/>
                <a:ext cx="301648" cy="592125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592125">
                    <a:moveTo>
                      <a:pt x="301648" y="0"/>
                    </a:moveTo>
                    <a:lnTo>
                      <a:pt x="234615" y="0"/>
                    </a:lnTo>
                    <a:lnTo>
                      <a:pt x="156410" y="0"/>
                    </a:lnTo>
                    <a:lnTo>
                      <a:pt x="156410" y="296062"/>
                    </a:lnTo>
                    <a:lnTo>
                      <a:pt x="156410" y="592125"/>
                    </a:lnTo>
                    <a:lnTo>
                      <a:pt x="78205" y="592125"/>
                    </a:lnTo>
                    <a:lnTo>
                      <a:pt x="0" y="592125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Rounded Rectangle 27">
                <a:extLst>
                  <a:ext uri="{FF2B5EF4-FFF2-40B4-BE49-F238E27FC236}">
                    <a16:creationId xmlns:a16="http://schemas.microsoft.com/office/drawing/2014/main" id="{506285F9-8B14-41B6-9AAB-DEB62F9FFF58}"/>
                  </a:ext>
                </a:extLst>
              </p:cNvPr>
              <p:cNvSpPr/>
              <p:nvPr/>
            </p:nvSpPr>
            <p:spPr>
              <a:xfrm>
                <a:off x="2457879" y="1315524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AE889CF-7CF3-4E34-9462-DDAF5EDFF924}"/>
                </a:ext>
              </a:extLst>
            </p:cNvPr>
            <p:cNvGrpSpPr/>
            <p:nvPr/>
          </p:nvGrpSpPr>
          <p:grpSpPr>
            <a:xfrm>
              <a:off x="4248007" y="2380212"/>
              <a:ext cx="304441" cy="628435"/>
              <a:chOff x="2189747" y="1943959"/>
              <a:chExt cx="304441" cy="628435"/>
            </a:xfrm>
          </p:grpSpPr>
          <p:sp>
            <p:nvSpPr>
              <p:cNvPr id="175" name="Rounded Rectangle 29">
                <a:extLst>
                  <a:ext uri="{FF2B5EF4-FFF2-40B4-BE49-F238E27FC236}">
                    <a16:creationId xmlns:a16="http://schemas.microsoft.com/office/drawing/2014/main" id="{E3FD2E30-7C31-4A00-B693-488262928420}"/>
                  </a:ext>
                </a:extLst>
              </p:cNvPr>
              <p:cNvSpPr/>
              <p:nvPr/>
            </p:nvSpPr>
            <p:spPr>
              <a:xfrm>
                <a:off x="2189747" y="1943959"/>
                <a:ext cx="301648" cy="592125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592125">
                    <a:moveTo>
                      <a:pt x="0" y="0"/>
                    </a:moveTo>
                    <a:lnTo>
                      <a:pt x="78205" y="0"/>
                    </a:lnTo>
                    <a:lnTo>
                      <a:pt x="156410" y="0"/>
                    </a:lnTo>
                    <a:lnTo>
                      <a:pt x="156410" y="296062"/>
                    </a:lnTo>
                    <a:lnTo>
                      <a:pt x="156410" y="592125"/>
                    </a:lnTo>
                    <a:lnTo>
                      <a:pt x="234615" y="592125"/>
                    </a:lnTo>
                    <a:lnTo>
                      <a:pt x="301648" y="592125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Rounded Rectangle 30">
                <a:extLst>
                  <a:ext uri="{FF2B5EF4-FFF2-40B4-BE49-F238E27FC236}">
                    <a16:creationId xmlns:a16="http://schemas.microsoft.com/office/drawing/2014/main" id="{D7B94CA6-8EC6-4AA1-A713-24706FBC1449}"/>
                  </a:ext>
                </a:extLst>
              </p:cNvPr>
              <p:cNvSpPr/>
              <p:nvPr/>
            </p:nvSpPr>
            <p:spPr>
              <a:xfrm>
                <a:off x="2457879" y="2499775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F1AE3FB-E3F8-4C51-82E4-135CAE1839A8}"/>
                </a:ext>
              </a:extLst>
            </p:cNvPr>
            <p:cNvGrpSpPr/>
            <p:nvPr/>
          </p:nvGrpSpPr>
          <p:grpSpPr>
            <a:xfrm>
              <a:off x="2862656" y="3525360"/>
              <a:ext cx="304442" cy="1181458"/>
              <a:chOff x="804396" y="3089107"/>
              <a:chExt cx="304442" cy="1181458"/>
            </a:xfrm>
          </p:grpSpPr>
          <p:sp>
            <p:nvSpPr>
              <p:cNvPr id="173" name="Rounded Rectangle 32">
                <a:extLst>
                  <a:ext uri="{FF2B5EF4-FFF2-40B4-BE49-F238E27FC236}">
                    <a16:creationId xmlns:a16="http://schemas.microsoft.com/office/drawing/2014/main" id="{BDF958BD-3E4A-42FC-B5D4-B3859EE80FB5}"/>
                  </a:ext>
                </a:extLst>
              </p:cNvPr>
              <p:cNvSpPr/>
              <p:nvPr/>
            </p:nvSpPr>
            <p:spPr>
              <a:xfrm>
                <a:off x="804396" y="3089107"/>
                <a:ext cx="301648" cy="1145148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1145148">
                    <a:moveTo>
                      <a:pt x="0" y="0"/>
                    </a:moveTo>
                    <a:lnTo>
                      <a:pt x="78205" y="0"/>
                    </a:lnTo>
                    <a:lnTo>
                      <a:pt x="156410" y="0"/>
                    </a:lnTo>
                    <a:lnTo>
                      <a:pt x="156410" y="572574"/>
                    </a:lnTo>
                    <a:lnTo>
                      <a:pt x="156410" y="1145148"/>
                    </a:lnTo>
                    <a:lnTo>
                      <a:pt x="234615" y="1145148"/>
                    </a:lnTo>
                    <a:lnTo>
                      <a:pt x="301648" y="1145148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Rounded Rectangle 33">
                <a:extLst>
                  <a:ext uri="{FF2B5EF4-FFF2-40B4-BE49-F238E27FC236}">
                    <a16:creationId xmlns:a16="http://schemas.microsoft.com/office/drawing/2014/main" id="{FE103FFA-4B89-4A70-B9D3-06A45B0259EF}"/>
                  </a:ext>
                </a:extLst>
              </p:cNvPr>
              <p:cNvSpPr/>
              <p:nvPr/>
            </p:nvSpPr>
            <p:spPr>
              <a:xfrm>
                <a:off x="1072529" y="4197946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42D132B-3A8A-4207-AC44-4BD649BA9851}"/>
                </a:ext>
              </a:extLst>
            </p:cNvPr>
            <p:cNvGrpSpPr/>
            <p:nvPr/>
          </p:nvGrpSpPr>
          <p:grpSpPr>
            <a:xfrm>
              <a:off x="5566324" y="2972337"/>
              <a:ext cx="304441" cy="293270"/>
              <a:chOff x="3508064" y="2536084"/>
              <a:chExt cx="304441" cy="293270"/>
            </a:xfrm>
          </p:grpSpPr>
          <p:sp>
            <p:nvSpPr>
              <p:cNvPr id="171" name="Rounded Rectangle 35">
                <a:extLst>
                  <a:ext uri="{FF2B5EF4-FFF2-40B4-BE49-F238E27FC236}">
                    <a16:creationId xmlns:a16="http://schemas.microsoft.com/office/drawing/2014/main" id="{6C5930AE-7470-4C17-8C47-81903171CCE6}"/>
                  </a:ext>
                </a:extLst>
              </p:cNvPr>
              <p:cNvSpPr/>
              <p:nvPr/>
            </p:nvSpPr>
            <p:spPr>
              <a:xfrm>
                <a:off x="3508064" y="2536084"/>
                <a:ext cx="301648" cy="256960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256960">
                    <a:moveTo>
                      <a:pt x="0" y="0"/>
                    </a:moveTo>
                    <a:lnTo>
                      <a:pt x="78205" y="0"/>
                    </a:lnTo>
                    <a:lnTo>
                      <a:pt x="156410" y="0"/>
                    </a:lnTo>
                    <a:lnTo>
                      <a:pt x="156410" y="128480"/>
                    </a:lnTo>
                    <a:lnTo>
                      <a:pt x="156410" y="256960"/>
                    </a:lnTo>
                    <a:lnTo>
                      <a:pt x="234615" y="256960"/>
                    </a:lnTo>
                    <a:lnTo>
                      <a:pt x="301648" y="256960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Rounded Rectangle 36">
                <a:extLst>
                  <a:ext uri="{FF2B5EF4-FFF2-40B4-BE49-F238E27FC236}">
                    <a16:creationId xmlns:a16="http://schemas.microsoft.com/office/drawing/2014/main" id="{DFB46AE4-6DF7-4CC1-8267-1AC648A39380}"/>
                  </a:ext>
                </a:extLst>
              </p:cNvPr>
              <p:cNvSpPr/>
              <p:nvPr/>
            </p:nvSpPr>
            <p:spPr>
              <a:xfrm>
                <a:off x="3776196" y="2756735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7B46B5C-734B-4B06-9E7D-D8B993D0FCB0}"/>
                </a:ext>
              </a:extLst>
            </p:cNvPr>
            <p:cNvGrpSpPr/>
            <p:nvPr/>
          </p:nvGrpSpPr>
          <p:grpSpPr>
            <a:xfrm>
              <a:off x="2862656" y="2343902"/>
              <a:ext cx="304442" cy="1181458"/>
              <a:chOff x="804396" y="1907649"/>
              <a:chExt cx="304442" cy="1181458"/>
            </a:xfrm>
          </p:grpSpPr>
          <p:sp>
            <p:nvSpPr>
              <p:cNvPr id="169" name="Rounded Rectangle 38">
                <a:extLst>
                  <a:ext uri="{FF2B5EF4-FFF2-40B4-BE49-F238E27FC236}">
                    <a16:creationId xmlns:a16="http://schemas.microsoft.com/office/drawing/2014/main" id="{0CE8E897-CDB4-4A6B-AA51-F8067078A5B1}"/>
                  </a:ext>
                </a:extLst>
              </p:cNvPr>
              <p:cNvSpPr/>
              <p:nvPr/>
            </p:nvSpPr>
            <p:spPr>
              <a:xfrm>
                <a:off x="804396" y="1943959"/>
                <a:ext cx="301648" cy="1145148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1145148">
                    <a:moveTo>
                      <a:pt x="301648" y="0"/>
                    </a:moveTo>
                    <a:lnTo>
                      <a:pt x="234615" y="0"/>
                    </a:lnTo>
                    <a:lnTo>
                      <a:pt x="156410" y="0"/>
                    </a:lnTo>
                    <a:lnTo>
                      <a:pt x="156410" y="572574"/>
                    </a:lnTo>
                    <a:lnTo>
                      <a:pt x="156410" y="1145148"/>
                    </a:lnTo>
                    <a:lnTo>
                      <a:pt x="78205" y="1145148"/>
                    </a:lnTo>
                    <a:lnTo>
                      <a:pt x="0" y="1145148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Rounded Rectangle 39">
                <a:extLst>
                  <a:ext uri="{FF2B5EF4-FFF2-40B4-BE49-F238E27FC236}">
                    <a16:creationId xmlns:a16="http://schemas.microsoft.com/office/drawing/2014/main" id="{6D0F5C07-CAC2-49C7-869C-3CB0E4EB7A89}"/>
                  </a:ext>
                </a:extLst>
              </p:cNvPr>
              <p:cNvSpPr/>
              <p:nvPr/>
            </p:nvSpPr>
            <p:spPr>
              <a:xfrm>
                <a:off x="1072529" y="1907649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87C752D-5F9E-4DC0-B969-979579937AA8}"/>
                </a:ext>
              </a:extLst>
            </p:cNvPr>
            <p:cNvGrpSpPr/>
            <p:nvPr/>
          </p:nvGrpSpPr>
          <p:grpSpPr>
            <a:xfrm>
              <a:off x="5566324" y="1751777"/>
              <a:ext cx="304441" cy="72619"/>
              <a:chOff x="3508064" y="1315524"/>
              <a:chExt cx="304441" cy="72619"/>
            </a:xfrm>
          </p:grpSpPr>
          <p:sp>
            <p:nvSpPr>
              <p:cNvPr id="167" name="Rounded Rectangle 41">
                <a:extLst>
                  <a:ext uri="{FF2B5EF4-FFF2-40B4-BE49-F238E27FC236}">
                    <a16:creationId xmlns:a16="http://schemas.microsoft.com/office/drawing/2014/main" id="{2041CFE2-E6FF-44EE-BB07-580B9E939C1E}"/>
                  </a:ext>
                </a:extLst>
              </p:cNvPr>
              <p:cNvSpPr/>
              <p:nvPr/>
            </p:nvSpPr>
            <p:spPr>
              <a:xfrm>
                <a:off x="3508064" y="1351833"/>
                <a:ext cx="301648" cy="5586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5586">
                    <a:moveTo>
                      <a:pt x="0" y="0"/>
                    </a:moveTo>
                    <a:lnTo>
                      <a:pt x="156410" y="0"/>
                    </a:lnTo>
                    <a:lnTo>
                      <a:pt x="301648" y="0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Rounded Rectangle 42">
                <a:extLst>
                  <a:ext uri="{FF2B5EF4-FFF2-40B4-BE49-F238E27FC236}">
                    <a16:creationId xmlns:a16="http://schemas.microsoft.com/office/drawing/2014/main" id="{C68A04A8-6FF3-4F47-B5F9-F8FAE958E599}"/>
                  </a:ext>
                </a:extLst>
              </p:cNvPr>
              <p:cNvSpPr/>
              <p:nvPr/>
            </p:nvSpPr>
            <p:spPr>
              <a:xfrm>
                <a:off x="3776196" y="1315524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183D8F-B69E-4973-9804-84DAFFC5D67E}"/>
                </a:ext>
              </a:extLst>
            </p:cNvPr>
            <p:cNvGrpSpPr/>
            <p:nvPr/>
          </p:nvGrpSpPr>
          <p:grpSpPr>
            <a:xfrm>
              <a:off x="5566324" y="3706908"/>
              <a:ext cx="304441" cy="293270"/>
              <a:chOff x="3508064" y="3270655"/>
              <a:chExt cx="304441" cy="293270"/>
            </a:xfrm>
          </p:grpSpPr>
          <p:sp>
            <p:nvSpPr>
              <p:cNvPr id="165" name="Rounded Rectangle 44">
                <a:extLst>
                  <a:ext uri="{FF2B5EF4-FFF2-40B4-BE49-F238E27FC236}">
                    <a16:creationId xmlns:a16="http://schemas.microsoft.com/office/drawing/2014/main" id="{39A01400-286B-43A9-8BE4-AA253EEDAC66}"/>
                  </a:ext>
                </a:extLst>
              </p:cNvPr>
              <p:cNvSpPr/>
              <p:nvPr/>
            </p:nvSpPr>
            <p:spPr>
              <a:xfrm>
                <a:off x="3508064" y="3306965"/>
                <a:ext cx="301648" cy="256960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256960">
                    <a:moveTo>
                      <a:pt x="301648" y="0"/>
                    </a:moveTo>
                    <a:lnTo>
                      <a:pt x="234615" y="0"/>
                    </a:lnTo>
                    <a:lnTo>
                      <a:pt x="156410" y="0"/>
                    </a:lnTo>
                    <a:lnTo>
                      <a:pt x="156410" y="128480"/>
                    </a:lnTo>
                    <a:lnTo>
                      <a:pt x="156410" y="256960"/>
                    </a:lnTo>
                    <a:lnTo>
                      <a:pt x="78205" y="256960"/>
                    </a:lnTo>
                    <a:lnTo>
                      <a:pt x="0" y="256960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Rounded Rectangle 45">
                <a:extLst>
                  <a:ext uri="{FF2B5EF4-FFF2-40B4-BE49-F238E27FC236}">
                    <a16:creationId xmlns:a16="http://schemas.microsoft.com/office/drawing/2014/main" id="{7A99B07A-46D5-4BFD-8601-3525956001FC}"/>
                  </a:ext>
                </a:extLst>
              </p:cNvPr>
              <p:cNvSpPr/>
              <p:nvPr/>
            </p:nvSpPr>
            <p:spPr>
              <a:xfrm>
                <a:off x="3776196" y="3270655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2D179BA-066B-46A4-B24E-8B87678D4DC5}"/>
                </a:ext>
              </a:extLst>
            </p:cNvPr>
            <p:cNvGrpSpPr/>
            <p:nvPr/>
          </p:nvGrpSpPr>
          <p:grpSpPr>
            <a:xfrm>
              <a:off x="5566324" y="4000178"/>
              <a:ext cx="304441" cy="293270"/>
              <a:chOff x="3508064" y="3563925"/>
              <a:chExt cx="304441" cy="293270"/>
            </a:xfrm>
          </p:grpSpPr>
          <p:sp>
            <p:nvSpPr>
              <p:cNvPr id="163" name="Rounded Rectangle 47">
                <a:extLst>
                  <a:ext uri="{FF2B5EF4-FFF2-40B4-BE49-F238E27FC236}">
                    <a16:creationId xmlns:a16="http://schemas.microsoft.com/office/drawing/2014/main" id="{92CF6997-362D-4E85-AD09-E000A044E0E2}"/>
                  </a:ext>
                </a:extLst>
              </p:cNvPr>
              <p:cNvSpPr/>
              <p:nvPr/>
            </p:nvSpPr>
            <p:spPr>
              <a:xfrm>
                <a:off x="3508064" y="3563925"/>
                <a:ext cx="301648" cy="256960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256960">
                    <a:moveTo>
                      <a:pt x="0" y="0"/>
                    </a:moveTo>
                    <a:lnTo>
                      <a:pt x="78205" y="0"/>
                    </a:lnTo>
                    <a:lnTo>
                      <a:pt x="156410" y="0"/>
                    </a:lnTo>
                    <a:lnTo>
                      <a:pt x="156410" y="128480"/>
                    </a:lnTo>
                    <a:lnTo>
                      <a:pt x="156410" y="256960"/>
                    </a:lnTo>
                    <a:lnTo>
                      <a:pt x="234615" y="256960"/>
                    </a:lnTo>
                    <a:lnTo>
                      <a:pt x="301648" y="256960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4" name="Rounded Rectangle 48">
                <a:extLst>
                  <a:ext uri="{FF2B5EF4-FFF2-40B4-BE49-F238E27FC236}">
                    <a16:creationId xmlns:a16="http://schemas.microsoft.com/office/drawing/2014/main" id="{3E3F502C-84D1-4FD8-B32E-A468B9AC45D8}"/>
                  </a:ext>
                </a:extLst>
              </p:cNvPr>
              <p:cNvSpPr/>
              <p:nvPr/>
            </p:nvSpPr>
            <p:spPr>
              <a:xfrm>
                <a:off x="3776196" y="3784576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165A430-E800-4E3C-BB41-38F1066327D3}"/>
                </a:ext>
              </a:extLst>
            </p:cNvPr>
            <p:cNvGrpSpPr/>
            <p:nvPr/>
          </p:nvGrpSpPr>
          <p:grpSpPr>
            <a:xfrm>
              <a:off x="5566324" y="1288131"/>
              <a:ext cx="304441" cy="499955"/>
              <a:chOff x="3508064" y="851878"/>
              <a:chExt cx="304441" cy="499955"/>
            </a:xfrm>
          </p:grpSpPr>
          <p:sp>
            <p:nvSpPr>
              <p:cNvPr id="161" name="Rounded Rectangle 50">
                <a:extLst>
                  <a:ext uri="{FF2B5EF4-FFF2-40B4-BE49-F238E27FC236}">
                    <a16:creationId xmlns:a16="http://schemas.microsoft.com/office/drawing/2014/main" id="{38CF6A20-9F16-4FAE-99EC-977334729E1C}"/>
                  </a:ext>
                </a:extLst>
              </p:cNvPr>
              <p:cNvSpPr/>
              <p:nvPr/>
            </p:nvSpPr>
            <p:spPr>
              <a:xfrm>
                <a:off x="3508064" y="888188"/>
                <a:ext cx="301648" cy="463645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463645">
                    <a:moveTo>
                      <a:pt x="301648" y="0"/>
                    </a:moveTo>
                    <a:lnTo>
                      <a:pt x="234615" y="0"/>
                    </a:lnTo>
                    <a:lnTo>
                      <a:pt x="156410" y="0"/>
                    </a:lnTo>
                    <a:lnTo>
                      <a:pt x="156410" y="231822"/>
                    </a:lnTo>
                    <a:lnTo>
                      <a:pt x="156410" y="463645"/>
                    </a:lnTo>
                    <a:lnTo>
                      <a:pt x="78205" y="463645"/>
                    </a:lnTo>
                    <a:lnTo>
                      <a:pt x="0" y="463645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Rounded Rectangle 51">
                <a:extLst>
                  <a:ext uri="{FF2B5EF4-FFF2-40B4-BE49-F238E27FC236}">
                    <a16:creationId xmlns:a16="http://schemas.microsoft.com/office/drawing/2014/main" id="{1218614B-2015-45FF-8A25-F72B4A75DD4F}"/>
                  </a:ext>
                </a:extLst>
              </p:cNvPr>
              <p:cNvSpPr/>
              <p:nvPr/>
            </p:nvSpPr>
            <p:spPr>
              <a:xfrm>
                <a:off x="3776196" y="851878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52AE199-E046-482B-8346-77D7F655BEAE}"/>
                </a:ext>
              </a:extLst>
            </p:cNvPr>
            <p:cNvGrpSpPr/>
            <p:nvPr/>
          </p:nvGrpSpPr>
          <p:grpSpPr>
            <a:xfrm>
              <a:off x="5566324" y="1788086"/>
              <a:ext cx="304441" cy="499955"/>
              <a:chOff x="3508064" y="1351833"/>
              <a:chExt cx="304441" cy="499955"/>
            </a:xfrm>
          </p:grpSpPr>
          <p:sp>
            <p:nvSpPr>
              <p:cNvPr id="159" name="Rounded Rectangle 53">
                <a:extLst>
                  <a:ext uri="{FF2B5EF4-FFF2-40B4-BE49-F238E27FC236}">
                    <a16:creationId xmlns:a16="http://schemas.microsoft.com/office/drawing/2014/main" id="{02908402-1CCA-4680-8799-24843DD54B8B}"/>
                  </a:ext>
                </a:extLst>
              </p:cNvPr>
              <p:cNvSpPr/>
              <p:nvPr/>
            </p:nvSpPr>
            <p:spPr>
              <a:xfrm>
                <a:off x="3508064" y="1351833"/>
                <a:ext cx="301648" cy="463645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463645">
                    <a:moveTo>
                      <a:pt x="0" y="0"/>
                    </a:moveTo>
                    <a:lnTo>
                      <a:pt x="78205" y="0"/>
                    </a:lnTo>
                    <a:lnTo>
                      <a:pt x="156410" y="0"/>
                    </a:lnTo>
                    <a:lnTo>
                      <a:pt x="156410" y="231822"/>
                    </a:lnTo>
                    <a:lnTo>
                      <a:pt x="156410" y="463645"/>
                    </a:lnTo>
                    <a:lnTo>
                      <a:pt x="234615" y="463645"/>
                    </a:lnTo>
                    <a:lnTo>
                      <a:pt x="301648" y="463645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Rounded Rectangle 54">
                <a:extLst>
                  <a:ext uri="{FF2B5EF4-FFF2-40B4-BE49-F238E27FC236}">
                    <a16:creationId xmlns:a16="http://schemas.microsoft.com/office/drawing/2014/main" id="{727FAFC8-2910-4AF9-A178-9B0FF361008C}"/>
                  </a:ext>
                </a:extLst>
              </p:cNvPr>
              <p:cNvSpPr/>
              <p:nvPr/>
            </p:nvSpPr>
            <p:spPr>
              <a:xfrm>
                <a:off x="3776196" y="1779169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EE5F175-5658-47BC-8998-09E2C4D6C8DA}"/>
                </a:ext>
              </a:extLst>
            </p:cNvPr>
            <p:cNvGrpSpPr/>
            <p:nvPr/>
          </p:nvGrpSpPr>
          <p:grpSpPr>
            <a:xfrm>
              <a:off x="4248007" y="3963868"/>
              <a:ext cx="304441" cy="706640"/>
              <a:chOff x="2189747" y="3527615"/>
              <a:chExt cx="304441" cy="706640"/>
            </a:xfrm>
          </p:grpSpPr>
          <p:sp>
            <p:nvSpPr>
              <p:cNvPr id="157" name="Rounded Rectangle 56">
                <a:extLst>
                  <a:ext uri="{FF2B5EF4-FFF2-40B4-BE49-F238E27FC236}">
                    <a16:creationId xmlns:a16="http://schemas.microsoft.com/office/drawing/2014/main" id="{0A83260A-7B44-4676-BE5F-7287E8761D13}"/>
                  </a:ext>
                </a:extLst>
              </p:cNvPr>
              <p:cNvSpPr/>
              <p:nvPr/>
            </p:nvSpPr>
            <p:spPr>
              <a:xfrm>
                <a:off x="2189747" y="3563925"/>
                <a:ext cx="301648" cy="670330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670330">
                    <a:moveTo>
                      <a:pt x="301648" y="0"/>
                    </a:moveTo>
                    <a:lnTo>
                      <a:pt x="234615" y="0"/>
                    </a:lnTo>
                    <a:lnTo>
                      <a:pt x="156410" y="0"/>
                    </a:lnTo>
                    <a:lnTo>
                      <a:pt x="156410" y="335165"/>
                    </a:lnTo>
                    <a:lnTo>
                      <a:pt x="156410" y="670330"/>
                    </a:lnTo>
                    <a:lnTo>
                      <a:pt x="78205" y="670330"/>
                    </a:lnTo>
                    <a:lnTo>
                      <a:pt x="0" y="670330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Rounded Rectangle 57">
                <a:extLst>
                  <a:ext uri="{FF2B5EF4-FFF2-40B4-BE49-F238E27FC236}">
                    <a16:creationId xmlns:a16="http://schemas.microsoft.com/office/drawing/2014/main" id="{54FECB98-72C9-4CA3-9F34-807D563EAE47}"/>
                  </a:ext>
                </a:extLst>
              </p:cNvPr>
              <p:cNvSpPr/>
              <p:nvPr/>
            </p:nvSpPr>
            <p:spPr>
              <a:xfrm>
                <a:off x="2457879" y="3527615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AB66DA3-D032-4F5B-B1C6-667D89F9B4FA}"/>
                </a:ext>
              </a:extLst>
            </p:cNvPr>
            <p:cNvGrpSpPr/>
            <p:nvPr/>
          </p:nvGrpSpPr>
          <p:grpSpPr>
            <a:xfrm>
              <a:off x="5566324" y="2679068"/>
              <a:ext cx="304441" cy="293269"/>
              <a:chOff x="3508064" y="2242815"/>
              <a:chExt cx="304441" cy="293269"/>
            </a:xfrm>
          </p:grpSpPr>
          <p:sp>
            <p:nvSpPr>
              <p:cNvPr id="155" name="Rounded Rectangle 59">
                <a:extLst>
                  <a:ext uri="{FF2B5EF4-FFF2-40B4-BE49-F238E27FC236}">
                    <a16:creationId xmlns:a16="http://schemas.microsoft.com/office/drawing/2014/main" id="{9C0D685E-688A-44D4-875D-80A2C2D5396E}"/>
                  </a:ext>
                </a:extLst>
              </p:cNvPr>
              <p:cNvSpPr/>
              <p:nvPr/>
            </p:nvSpPr>
            <p:spPr>
              <a:xfrm>
                <a:off x="3508064" y="2279124"/>
                <a:ext cx="301648" cy="256960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256960">
                    <a:moveTo>
                      <a:pt x="301648" y="0"/>
                    </a:moveTo>
                    <a:lnTo>
                      <a:pt x="234615" y="0"/>
                    </a:lnTo>
                    <a:lnTo>
                      <a:pt x="156410" y="0"/>
                    </a:lnTo>
                    <a:lnTo>
                      <a:pt x="156410" y="128480"/>
                    </a:lnTo>
                    <a:lnTo>
                      <a:pt x="156410" y="256960"/>
                    </a:lnTo>
                    <a:lnTo>
                      <a:pt x="78205" y="256960"/>
                    </a:lnTo>
                    <a:lnTo>
                      <a:pt x="0" y="256960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Rounded Rectangle 60">
                <a:extLst>
                  <a:ext uri="{FF2B5EF4-FFF2-40B4-BE49-F238E27FC236}">
                    <a16:creationId xmlns:a16="http://schemas.microsoft.com/office/drawing/2014/main" id="{AB990D47-CA9C-4922-A697-2B0FE0F99CB4}"/>
                  </a:ext>
                </a:extLst>
              </p:cNvPr>
              <p:cNvSpPr/>
              <p:nvPr/>
            </p:nvSpPr>
            <p:spPr>
              <a:xfrm>
                <a:off x="3776196" y="2242815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69B8657-177B-4635-A24F-C62510140FEE}"/>
                </a:ext>
              </a:extLst>
            </p:cNvPr>
            <p:cNvGrpSpPr/>
            <p:nvPr/>
          </p:nvGrpSpPr>
          <p:grpSpPr>
            <a:xfrm>
              <a:off x="5566324" y="5097845"/>
              <a:ext cx="304441" cy="242994"/>
              <a:chOff x="3508064" y="4661592"/>
              <a:chExt cx="304441" cy="242994"/>
            </a:xfrm>
          </p:grpSpPr>
          <p:sp>
            <p:nvSpPr>
              <p:cNvPr id="153" name="Rounded Rectangle 62">
                <a:extLst>
                  <a:ext uri="{FF2B5EF4-FFF2-40B4-BE49-F238E27FC236}">
                    <a16:creationId xmlns:a16="http://schemas.microsoft.com/office/drawing/2014/main" id="{99F233A6-1DC9-40F7-A2B7-B3FFE7DBE385}"/>
                  </a:ext>
                </a:extLst>
              </p:cNvPr>
              <p:cNvSpPr/>
              <p:nvPr/>
            </p:nvSpPr>
            <p:spPr>
              <a:xfrm>
                <a:off x="3508064" y="4697901"/>
                <a:ext cx="301648" cy="206685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206685">
                    <a:moveTo>
                      <a:pt x="301648" y="0"/>
                    </a:moveTo>
                    <a:lnTo>
                      <a:pt x="234615" y="0"/>
                    </a:lnTo>
                    <a:lnTo>
                      <a:pt x="156410" y="0"/>
                    </a:lnTo>
                    <a:lnTo>
                      <a:pt x="156410" y="103342"/>
                    </a:lnTo>
                    <a:lnTo>
                      <a:pt x="156410" y="206685"/>
                    </a:lnTo>
                    <a:lnTo>
                      <a:pt x="78205" y="206685"/>
                    </a:lnTo>
                    <a:lnTo>
                      <a:pt x="0" y="206685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Rounded Rectangle 63">
                <a:extLst>
                  <a:ext uri="{FF2B5EF4-FFF2-40B4-BE49-F238E27FC236}">
                    <a16:creationId xmlns:a16="http://schemas.microsoft.com/office/drawing/2014/main" id="{C7FEFCAB-6E77-47A4-9B8B-F99B2075EEB5}"/>
                  </a:ext>
                </a:extLst>
              </p:cNvPr>
              <p:cNvSpPr/>
              <p:nvPr/>
            </p:nvSpPr>
            <p:spPr>
              <a:xfrm>
                <a:off x="3776196" y="4661592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D3E17D0-08CA-4259-9C70-3162E7301E48}"/>
                </a:ext>
              </a:extLst>
            </p:cNvPr>
            <p:cNvGrpSpPr/>
            <p:nvPr/>
          </p:nvGrpSpPr>
          <p:grpSpPr>
            <a:xfrm>
              <a:off x="4248007" y="4670509"/>
              <a:ext cx="304441" cy="706640"/>
              <a:chOff x="2189747" y="4234256"/>
              <a:chExt cx="304441" cy="706640"/>
            </a:xfrm>
          </p:grpSpPr>
          <p:sp>
            <p:nvSpPr>
              <p:cNvPr id="151" name="Rounded Rectangle 65">
                <a:extLst>
                  <a:ext uri="{FF2B5EF4-FFF2-40B4-BE49-F238E27FC236}">
                    <a16:creationId xmlns:a16="http://schemas.microsoft.com/office/drawing/2014/main" id="{F1E326A4-3CA9-47ED-9C8A-40EB5FE92AF0}"/>
                  </a:ext>
                </a:extLst>
              </p:cNvPr>
              <p:cNvSpPr/>
              <p:nvPr/>
            </p:nvSpPr>
            <p:spPr>
              <a:xfrm>
                <a:off x="2189747" y="4234256"/>
                <a:ext cx="301648" cy="670330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670330">
                    <a:moveTo>
                      <a:pt x="0" y="0"/>
                    </a:moveTo>
                    <a:lnTo>
                      <a:pt x="78205" y="0"/>
                    </a:lnTo>
                    <a:lnTo>
                      <a:pt x="156410" y="0"/>
                    </a:lnTo>
                    <a:lnTo>
                      <a:pt x="156410" y="335165"/>
                    </a:lnTo>
                    <a:lnTo>
                      <a:pt x="156410" y="670330"/>
                    </a:lnTo>
                    <a:lnTo>
                      <a:pt x="234615" y="670330"/>
                    </a:lnTo>
                    <a:lnTo>
                      <a:pt x="301648" y="670330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Rounded Rectangle 66">
                <a:extLst>
                  <a:ext uri="{FF2B5EF4-FFF2-40B4-BE49-F238E27FC236}">
                    <a16:creationId xmlns:a16="http://schemas.microsoft.com/office/drawing/2014/main" id="{4774E305-AF2F-4CC6-8AF6-008BDA62E74E}"/>
                  </a:ext>
                </a:extLst>
              </p:cNvPr>
              <p:cNvSpPr/>
              <p:nvPr/>
            </p:nvSpPr>
            <p:spPr>
              <a:xfrm>
                <a:off x="2457879" y="4868277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F4640E0-1583-439F-9D0A-0B4037AB0F93}"/>
                </a:ext>
              </a:extLst>
            </p:cNvPr>
            <p:cNvGrpSpPr/>
            <p:nvPr/>
          </p:nvGrpSpPr>
          <p:grpSpPr>
            <a:xfrm>
              <a:off x="5566324" y="5340840"/>
              <a:ext cx="304441" cy="656365"/>
              <a:chOff x="3508064" y="4904587"/>
              <a:chExt cx="304441" cy="656365"/>
            </a:xfrm>
          </p:grpSpPr>
          <p:sp>
            <p:nvSpPr>
              <p:cNvPr id="149" name="Rounded Rectangle 68">
                <a:extLst>
                  <a:ext uri="{FF2B5EF4-FFF2-40B4-BE49-F238E27FC236}">
                    <a16:creationId xmlns:a16="http://schemas.microsoft.com/office/drawing/2014/main" id="{00DD1975-37EB-4A08-9FC6-C6095581CEE7}"/>
                  </a:ext>
                </a:extLst>
              </p:cNvPr>
              <p:cNvSpPr/>
              <p:nvPr/>
            </p:nvSpPr>
            <p:spPr>
              <a:xfrm>
                <a:off x="3508064" y="4904587"/>
                <a:ext cx="301648" cy="620056"/>
              </a:xfrm>
              <a:custGeom>
                <a:avLst/>
                <a:gdLst/>
                <a:ahLst/>
                <a:cxnLst/>
                <a:rect l="0" t="0" r="0" b="0"/>
                <a:pathLst>
                  <a:path w="301648" h="620056">
                    <a:moveTo>
                      <a:pt x="0" y="0"/>
                    </a:moveTo>
                    <a:lnTo>
                      <a:pt x="78205" y="0"/>
                    </a:lnTo>
                    <a:lnTo>
                      <a:pt x="156410" y="0"/>
                    </a:lnTo>
                    <a:lnTo>
                      <a:pt x="156410" y="310028"/>
                    </a:lnTo>
                    <a:lnTo>
                      <a:pt x="156410" y="620056"/>
                    </a:lnTo>
                    <a:lnTo>
                      <a:pt x="234615" y="620056"/>
                    </a:lnTo>
                    <a:lnTo>
                      <a:pt x="301648" y="620056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Rounded Rectangle 69">
                <a:extLst>
                  <a:ext uri="{FF2B5EF4-FFF2-40B4-BE49-F238E27FC236}">
                    <a16:creationId xmlns:a16="http://schemas.microsoft.com/office/drawing/2014/main" id="{367CB5E6-A83E-4D5A-BEC1-1ED00AE46624}"/>
                  </a:ext>
                </a:extLst>
              </p:cNvPr>
              <p:cNvSpPr/>
              <p:nvPr/>
            </p:nvSpPr>
            <p:spPr>
              <a:xfrm>
                <a:off x="3776196" y="5488333"/>
                <a:ext cx="36309" cy="72619"/>
              </a:xfrm>
              <a:custGeom>
                <a:avLst/>
                <a:gdLst/>
                <a:ahLst/>
                <a:cxnLst/>
                <a:rect l="0" t="0" r="0" b="0"/>
                <a:pathLst>
                  <a:path w="36309" h="72619">
                    <a:moveTo>
                      <a:pt x="0" y="0"/>
                    </a:moveTo>
                    <a:lnTo>
                      <a:pt x="36309" y="36309"/>
                    </a:lnTo>
                    <a:lnTo>
                      <a:pt x="0" y="72619"/>
                    </a:lnTo>
                  </a:path>
                </a:pathLst>
              </a:custGeom>
              <a:noFill/>
              <a:ln w="8379">
                <a:solidFill>
                  <a:srgbClr val="484848"/>
                </a:solidFill>
              </a:ln>
            </p:spPr>
            <p:txBody>
              <a:bodyPr rtlCol="0" anchor="ctr"/>
              <a:lstStyle/>
              <a:p>
                <a:pPr algn="ctr"/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4679BD-64B3-43C1-89A2-F3A6F353380F}"/>
                </a:ext>
              </a:extLst>
            </p:cNvPr>
            <p:cNvSpPr txBox="1"/>
            <p:nvPr/>
          </p:nvSpPr>
          <p:spPr>
            <a:xfrm>
              <a:off x="2471630" y="3475086"/>
              <a:ext cx="262125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dirty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F8382D4-E950-4634-A19D-CC5CF9FB6D62}"/>
                </a:ext>
              </a:extLst>
            </p:cNvPr>
            <p:cNvSpPr txBox="1"/>
            <p:nvPr/>
          </p:nvSpPr>
          <p:spPr>
            <a:xfrm>
              <a:off x="6158450" y="3625910"/>
              <a:ext cx="607024" cy="3027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Number of
Students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4CE2ED1-9A13-4978-86FB-46C140197DAD}"/>
                </a:ext>
              </a:extLst>
            </p:cNvPr>
            <p:cNvSpPr txBox="1"/>
            <p:nvPr/>
          </p:nvSpPr>
          <p:spPr>
            <a:xfrm>
              <a:off x="4840132" y="2922063"/>
              <a:ext cx="411910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Ordinal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0E0174-2BA6-46F5-A960-404DC2C73F00}"/>
                </a:ext>
              </a:extLst>
            </p:cNvPr>
            <p:cNvSpPr txBox="1"/>
            <p:nvPr/>
          </p:nvSpPr>
          <p:spPr>
            <a:xfrm>
              <a:off x="4840132" y="3949903"/>
              <a:ext cx="413881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lang="en-IN" sz="800" b="0" dirty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Interval</a:t>
              </a:r>
              <a:endParaRPr sz="800" b="0" dirty="0">
                <a:solidFill>
                  <a:srgbClr val="1EABD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5DC1988-16D9-4C87-957C-75784B48B362}"/>
                </a:ext>
              </a:extLst>
            </p:cNvPr>
            <p:cNvSpPr txBox="1"/>
            <p:nvPr/>
          </p:nvSpPr>
          <p:spPr>
            <a:xfrm>
              <a:off x="6158450" y="2598068"/>
              <a:ext cx="644470" cy="3027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Satisfaction
Ratings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5EA07EC-D76D-467C-B7AC-AF96ED2D7CB3}"/>
                </a:ext>
              </a:extLst>
            </p:cNvPr>
            <p:cNvSpPr txBox="1"/>
            <p:nvPr/>
          </p:nvSpPr>
          <p:spPr>
            <a:xfrm>
              <a:off x="6158450" y="5910621"/>
              <a:ext cx="271978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Time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B371A39-DB45-4ED3-8ABB-E406E661655C}"/>
                </a:ext>
              </a:extLst>
            </p:cNvPr>
            <p:cNvSpPr txBox="1"/>
            <p:nvPr/>
          </p:nvSpPr>
          <p:spPr>
            <a:xfrm>
              <a:off x="6158450" y="4139830"/>
              <a:ext cx="607024" cy="3027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Number of
Cars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97C9645-3874-43A6-A30E-F8F62DF1B498}"/>
                </a:ext>
              </a:extLst>
            </p:cNvPr>
            <p:cNvSpPr txBox="1"/>
            <p:nvPr/>
          </p:nvSpPr>
          <p:spPr>
            <a:xfrm>
              <a:off x="3454782" y="4553201"/>
              <a:ext cx="569578" cy="3027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 dirty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Numerical
Data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6812DD6-6ACA-4705-B982-FB592F8FE201}"/>
                </a:ext>
              </a:extLst>
            </p:cNvPr>
            <p:cNvSpPr txBox="1"/>
            <p:nvPr/>
          </p:nvSpPr>
          <p:spPr>
            <a:xfrm>
              <a:off x="6158450" y="2201457"/>
              <a:ext cx="405997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 dirty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Yes/No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E6F9FB7-FC3E-42DA-BD30-D70D9882E7C6}"/>
                </a:ext>
              </a:extLst>
            </p:cNvPr>
            <p:cNvSpPr txBox="1"/>
            <p:nvPr/>
          </p:nvSpPr>
          <p:spPr>
            <a:xfrm>
              <a:off x="3454782" y="2262904"/>
              <a:ext cx="632645" cy="3027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 dirty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Categorical
Data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92F2660-F197-479E-9280-2E6DDB538DAA}"/>
                </a:ext>
              </a:extLst>
            </p:cNvPr>
            <p:cNvSpPr txBox="1"/>
            <p:nvPr/>
          </p:nvSpPr>
          <p:spPr>
            <a:xfrm>
              <a:off x="6158450" y="5083880"/>
              <a:ext cx="404026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Weight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39346C3-83DC-46F3-8EFB-FFAAE13CDE5C}"/>
                </a:ext>
              </a:extLst>
            </p:cNvPr>
            <p:cNvSpPr txBox="1"/>
            <p:nvPr/>
          </p:nvSpPr>
          <p:spPr>
            <a:xfrm>
              <a:off x="6158450" y="1670778"/>
              <a:ext cx="593228" cy="3027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Country of
Origin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0D3941-E59D-472F-B434-BB451C533A6B}"/>
                </a:ext>
              </a:extLst>
            </p:cNvPr>
            <p:cNvSpPr txBox="1"/>
            <p:nvPr/>
          </p:nvSpPr>
          <p:spPr>
            <a:xfrm>
              <a:off x="4840132" y="5290565"/>
              <a:ext cx="289717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lang="en-IN" sz="800" b="0" dirty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Ratio</a:t>
              </a:r>
              <a:endParaRPr sz="800" b="0" dirty="0">
                <a:solidFill>
                  <a:srgbClr val="1EABD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C5C6975-EE86-4D91-AFE2-65C5E7988AE6}"/>
                </a:ext>
              </a:extLst>
            </p:cNvPr>
            <p:cNvSpPr txBox="1"/>
            <p:nvPr/>
          </p:nvSpPr>
          <p:spPr>
            <a:xfrm>
              <a:off x="4840132" y="1737812"/>
              <a:ext cx="476948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 dirty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Nominal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40C82E0-409E-40F8-AAD6-5B2B77A56A36}"/>
                </a:ext>
              </a:extLst>
            </p:cNvPr>
            <p:cNvSpPr txBox="1"/>
            <p:nvPr/>
          </p:nvSpPr>
          <p:spPr>
            <a:xfrm>
              <a:off x="6158450" y="5497250"/>
              <a:ext cx="476948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lang="en-IN" sz="800" b="0" dirty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Distance</a:t>
              </a:r>
              <a:endParaRPr sz="800" b="0" dirty="0">
                <a:solidFill>
                  <a:srgbClr val="1EABD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E560EB3-23BB-4EC5-AF93-883B679DCE0F}"/>
                </a:ext>
              </a:extLst>
            </p:cNvPr>
            <p:cNvSpPr txBox="1"/>
            <p:nvPr/>
          </p:nvSpPr>
          <p:spPr>
            <a:xfrm>
              <a:off x="6158450" y="1274166"/>
              <a:ext cx="528190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Eye Color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BE8D4C-E748-4664-B4F0-8FBE75EA47E8}"/>
                </a:ext>
              </a:extLst>
            </p:cNvPr>
            <p:cNvSpPr txBox="1"/>
            <p:nvPr/>
          </p:nvSpPr>
          <p:spPr>
            <a:xfrm>
              <a:off x="6158450" y="3111990"/>
              <a:ext cx="388259" cy="3027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Letter
Grades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F8F665F-FC6A-4CDD-83CB-82DE245BE333}"/>
                </a:ext>
              </a:extLst>
            </p:cNvPr>
            <p:cNvSpPr txBox="1"/>
            <p:nvPr/>
          </p:nvSpPr>
          <p:spPr>
            <a:xfrm>
              <a:off x="6158450" y="4670509"/>
              <a:ext cx="374463" cy="1513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800" b="0">
                  <a:solidFill>
                    <a:srgbClr val="1EABD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Height</a:t>
              </a:r>
            </a:p>
          </p:txBody>
        </p:sp>
        <p:sp>
          <p:nvSpPr>
            <p:cNvPr id="131" name="Rounded Rectangle 89">
              <a:extLst>
                <a:ext uri="{FF2B5EF4-FFF2-40B4-BE49-F238E27FC236}">
                  <a16:creationId xmlns:a16="http://schemas.microsoft.com/office/drawing/2014/main" id="{A233AEFD-8520-4BBC-9029-A99249D26F96}"/>
                </a:ext>
              </a:extLst>
            </p:cNvPr>
            <p:cNvSpPr/>
            <p:nvPr/>
          </p:nvSpPr>
          <p:spPr>
            <a:xfrm>
              <a:off x="2262850" y="3445060"/>
              <a:ext cx="160600" cy="160600"/>
            </a:xfrm>
            <a:custGeom>
              <a:avLst/>
              <a:gdLst/>
              <a:ahLst/>
              <a:cxnLst/>
              <a:rect l="0" t="0" r="0" b="0"/>
              <a:pathLst>
                <a:path w="160600" h="160600">
                  <a:moveTo>
                    <a:pt x="146634" y="111721"/>
                  </a:moveTo>
                  <a:lnTo>
                    <a:pt x="0" y="111721"/>
                  </a:lnTo>
                  <a:moveTo>
                    <a:pt x="146634" y="97756"/>
                  </a:moveTo>
                  <a:lnTo>
                    <a:pt x="146634" y="125687"/>
                  </a:lnTo>
                  <a:cubicBezTo>
                    <a:pt x="146634" y="129543"/>
                    <a:pt x="143508" y="132669"/>
                    <a:pt x="139652" y="132669"/>
                  </a:cubicBezTo>
                  <a:lnTo>
                    <a:pt x="6982" y="132669"/>
                  </a:lnTo>
                  <a:cubicBezTo>
                    <a:pt x="3126" y="132669"/>
                    <a:pt x="0" y="129543"/>
                    <a:pt x="0" y="125687"/>
                  </a:cubicBezTo>
                  <a:lnTo>
                    <a:pt x="0" y="34913"/>
                  </a:lnTo>
                  <a:cubicBezTo>
                    <a:pt x="0" y="31056"/>
                    <a:pt x="3126" y="27930"/>
                    <a:pt x="6982" y="27930"/>
                  </a:cubicBezTo>
                  <a:lnTo>
                    <a:pt x="52369" y="27930"/>
                  </a:lnTo>
                  <a:moveTo>
                    <a:pt x="62843" y="132669"/>
                  </a:moveTo>
                  <a:cubicBezTo>
                    <a:pt x="62357" y="142845"/>
                    <a:pt x="58694" y="152613"/>
                    <a:pt x="52369" y="160600"/>
                  </a:cubicBezTo>
                  <a:moveTo>
                    <a:pt x="94265" y="160600"/>
                  </a:moveTo>
                  <a:cubicBezTo>
                    <a:pt x="87940" y="152613"/>
                    <a:pt x="84277" y="142845"/>
                    <a:pt x="83791" y="132669"/>
                  </a:cubicBezTo>
                  <a:moveTo>
                    <a:pt x="41895" y="160600"/>
                  </a:moveTo>
                  <a:lnTo>
                    <a:pt x="104739" y="160600"/>
                  </a:lnTo>
                  <a:moveTo>
                    <a:pt x="73317" y="0"/>
                  </a:moveTo>
                  <a:lnTo>
                    <a:pt x="80300" y="6982"/>
                  </a:lnTo>
                  <a:moveTo>
                    <a:pt x="97756" y="0"/>
                  </a:moveTo>
                  <a:lnTo>
                    <a:pt x="97756" y="6982"/>
                  </a:lnTo>
                  <a:moveTo>
                    <a:pt x="80300" y="24439"/>
                  </a:moveTo>
                  <a:lnTo>
                    <a:pt x="73317" y="24439"/>
                  </a:lnTo>
                  <a:moveTo>
                    <a:pt x="97756" y="55860"/>
                  </a:moveTo>
                  <a:cubicBezTo>
                    <a:pt x="97756" y="38507"/>
                    <a:pt x="111824" y="24439"/>
                    <a:pt x="129178" y="24439"/>
                  </a:cubicBezTo>
                  <a:cubicBezTo>
                    <a:pt x="146532" y="24439"/>
                    <a:pt x="160600" y="38507"/>
                    <a:pt x="160600" y="55860"/>
                  </a:cubicBezTo>
                  <a:cubicBezTo>
                    <a:pt x="160600" y="73214"/>
                    <a:pt x="146532" y="87282"/>
                    <a:pt x="129178" y="87282"/>
                  </a:cubicBezTo>
                  <a:cubicBezTo>
                    <a:pt x="111824" y="87282"/>
                    <a:pt x="97756" y="73214"/>
                    <a:pt x="97756" y="55860"/>
                  </a:cubicBezTo>
                  <a:moveTo>
                    <a:pt x="94265" y="20947"/>
                  </a:moveTo>
                  <a:lnTo>
                    <a:pt x="106959" y="33642"/>
                  </a:lnTo>
                </a:path>
              </a:pathLst>
            </a:custGeom>
            <a:solidFill>
              <a:srgbClr val="1EABDA"/>
            </a:solidFill>
            <a:ln w="8379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Rounded Rectangle 90">
              <a:extLst>
                <a:ext uri="{FF2B5EF4-FFF2-40B4-BE49-F238E27FC236}">
                  <a16:creationId xmlns:a16="http://schemas.microsoft.com/office/drawing/2014/main" id="{7083BF8D-7470-4525-9162-2D37B3A3DD4C}"/>
                </a:ext>
              </a:extLst>
            </p:cNvPr>
            <p:cNvSpPr/>
            <p:nvPr/>
          </p:nvSpPr>
          <p:spPr>
            <a:xfrm>
              <a:off x="5963635" y="3155980"/>
              <a:ext cx="125836" cy="153617"/>
            </a:xfrm>
            <a:custGeom>
              <a:avLst/>
              <a:gdLst/>
              <a:ahLst/>
              <a:cxnLst/>
              <a:rect l="0" t="0" r="0" b="0"/>
              <a:pathLst>
                <a:path w="125836" h="153617">
                  <a:moveTo>
                    <a:pt x="20947" y="20933"/>
                  </a:moveTo>
                  <a:lnTo>
                    <a:pt x="20947" y="125673"/>
                  </a:lnTo>
                  <a:moveTo>
                    <a:pt x="41895" y="104725"/>
                  </a:moveTo>
                  <a:lnTo>
                    <a:pt x="20947" y="125673"/>
                  </a:lnTo>
                  <a:lnTo>
                    <a:pt x="0" y="104725"/>
                  </a:lnTo>
                  <a:moveTo>
                    <a:pt x="124988" y="153617"/>
                  </a:moveTo>
                  <a:lnTo>
                    <a:pt x="99851" y="153617"/>
                  </a:lnTo>
                  <a:cubicBezTo>
                    <a:pt x="98582" y="153617"/>
                    <a:pt x="97412" y="152928"/>
                    <a:pt x="96797" y="151818"/>
                  </a:cubicBezTo>
                  <a:cubicBezTo>
                    <a:pt x="96182" y="150708"/>
                    <a:pt x="96218" y="149352"/>
                    <a:pt x="96890" y="148275"/>
                  </a:cubicBezTo>
                  <a:lnTo>
                    <a:pt x="125128" y="103098"/>
                  </a:lnTo>
                  <a:cubicBezTo>
                    <a:pt x="125798" y="102026"/>
                    <a:pt x="125836" y="100675"/>
                    <a:pt x="125228" y="99567"/>
                  </a:cubicBezTo>
                  <a:cubicBezTo>
                    <a:pt x="124619" y="98459"/>
                    <a:pt x="123459" y="97766"/>
                    <a:pt x="122195" y="97756"/>
                  </a:cubicBezTo>
                  <a:lnTo>
                    <a:pt x="97058" y="97756"/>
                  </a:lnTo>
                  <a:moveTo>
                    <a:pt x="97756" y="55860"/>
                  </a:moveTo>
                  <a:lnTo>
                    <a:pt x="97756" y="13965"/>
                  </a:lnTo>
                  <a:cubicBezTo>
                    <a:pt x="97756" y="6252"/>
                    <a:pt x="104009" y="0"/>
                    <a:pt x="111721" y="0"/>
                  </a:cubicBezTo>
                  <a:cubicBezTo>
                    <a:pt x="119434" y="0"/>
                    <a:pt x="125687" y="6252"/>
                    <a:pt x="125687" y="13965"/>
                  </a:cubicBezTo>
                  <a:lnTo>
                    <a:pt x="125687" y="55860"/>
                  </a:lnTo>
                  <a:moveTo>
                    <a:pt x="125687" y="27916"/>
                  </a:moveTo>
                  <a:lnTo>
                    <a:pt x="97756" y="27916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ounded Rectangle 91">
              <a:extLst>
                <a:ext uri="{FF2B5EF4-FFF2-40B4-BE49-F238E27FC236}">
                  <a16:creationId xmlns:a16="http://schemas.microsoft.com/office/drawing/2014/main" id="{041CD83B-FF74-4BA8-B001-97EBD26EB83F}"/>
                </a:ext>
              </a:extLst>
            </p:cNvPr>
            <p:cNvSpPr/>
            <p:nvPr/>
          </p:nvSpPr>
          <p:spPr>
            <a:xfrm>
              <a:off x="5949781" y="3662918"/>
              <a:ext cx="160376" cy="160600"/>
            </a:xfrm>
            <a:custGeom>
              <a:avLst/>
              <a:gdLst/>
              <a:ahLst/>
              <a:cxnLst/>
              <a:rect l="0" t="0" r="0" b="0"/>
              <a:pathLst>
                <a:path w="160376" h="160600">
                  <a:moveTo>
                    <a:pt x="69826" y="111721"/>
                  </a:moveTo>
                  <a:lnTo>
                    <a:pt x="6982" y="111721"/>
                  </a:lnTo>
                  <a:cubicBezTo>
                    <a:pt x="3126" y="111721"/>
                    <a:pt x="0" y="108595"/>
                    <a:pt x="0" y="104739"/>
                  </a:cubicBezTo>
                  <a:lnTo>
                    <a:pt x="0" y="6982"/>
                  </a:lnTo>
                  <a:cubicBezTo>
                    <a:pt x="0" y="3126"/>
                    <a:pt x="3126" y="0"/>
                    <a:pt x="6982" y="0"/>
                  </a:cubicBezTo>
                  <a:lnTo>
                    <a:pt x="146634" y="0"/>
                  </a:lnTo>
                  <a:cubicBezTo>
                    <a:pt x="150491" y="0"/>
                    <a:pt x="153617" y="3126"/>
                    <a:pt x="153617" y="6982"/>
                  </a:cubicBezTo>
                  <a:lnTo>
                    <a:pt x="153617" y="97756"/>
                  </a:lnTo>
                  <a:moveTo>
                    <a:pt x="80076" y="80216"/>
                  </a:moveTo>
                  <a:lnTo>
                    <a:pt x="27790" y="27930"/>
                  </a:lnTo>
                  <a:moveTo>
                    <a:pt x="57725" y="80216"/>
                  </a:moveTo>
                  <a:lnTo>
                    <a:pt x="80076" y="80216"/>
                  </a:lnTo>
                  <a:lnTo>
                    <a:pt x="80076" y="57864"/>
                  </a:lnTo>
                  <a:moveTo>
                    <a:pt x="50142" y="27930"/>
                  </a:moveTo>
                  <a:lnTo>
                    <a:pt x="27790" y="27930"/>
                  </a:lnTo>
                  <a:lnTo>
                    <a:pt x="27790" y="50281"/>
                  </a:lnTo>
                  <a:moveTo>
                    <a:pt x="99404" y="160600"/>
                  </a:moveTo>
                  <a:lnTo>
                    <a:pt x="82129" y="139784"/>
                  </a:lnTo>
                  <a:cubicBezTo>
                    <a:pt x="79044" y="136078"/>
                    <a:pt x="79547" y="130573"/>
                    <a:pt x="83253" y="127488"/>
                  </a:cubicBezTo>
                  <a:cubicBezTo>
                    <a:pt x="86959" y="124403"/>
                    <a:pt x="92464" y="124906"/>
                    <a:pt x="95550" y="128612"/>
                  </a:cubicBezTo>
                  <a:lnTo>
                    <a:pt x="104515" y="136160"/>
                  </a:lnTo>
                  <a:lnTo>
                    <a:pt x="104515" y="87282"/>
                  </a:lnTo>
                  <a:cubicBezTo>
                    <a:pt x="104515" y="81498"/>
                    <a:pt x="109205" y="76808"/>
                    <a:pt x="114989" y="76808"/>
                  </a:cubicBezTo>
                  <a:cubicBezTo>
                    <a:pt x="120774" y="76808"/>
                    <a:pt x="125463" y="81498"/>
                    <a:pt x="125463" y="87282"/>
                  </a:cubicBezTo>
                  <a:lnTo>
                    <a:pt x="125463" y="118704"/>
                  </a:lnTo>
                  <a:lnTo>
                    <a:pt x="137096" y="118704"/>
                  </a:lnTo>
                  <a:cubicBezTo>
                    <a:pt x="149948" y="118704"/>
                    <a:pt x="160368" y="129118"/>
                    <a:pt x="160376" y="141970"/>
                  </a:cubicBezTo>
                  <a:lnTo>
                    <a:pt x="160376" y="160600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ounded Rectangle 92">
              <a:extLst>
                <a:ext uri="{FF2B5EF4-FFF2-40B4-BE49-F238E27FC236}">
                  <a16:creationId xmlns:a16="http://schemas.microsoft.com/office/drawing/2014/main" id="{D263908B-CD2E-49F8-9E39-044D7BE53205}"/>
                </a:ext>
              </a:extLst>
            </p:cNvPr>
            <p:cNvSpPr/>
            <p:nvPr/>
          </p:nvSpPr>
          <p:spPr>
            <a:xfrm>
              <a:off x="4631352" y="2906003"/>
              <a:ext cx="160600" cy="140184"/>
            </a:xfrm>
            <a:custGeom>
              <a:avLst/>
              <a:gdLst/>
              <a:ahLst/>
              <a:cxnLst/>
              <a:rect l="0" t="0" r="0" b="0"/>
              <a:pathLst>
                <a:path w="160600" h="140184">
                  <a:moveTo>
                    <a:pt x="41895" y="13951"/>
                  </a:moveTo>
                  <a:lnTo>
                    <a:pt x="160600" y="13951"/>
                  </a:lnTo>
                  <a:moveTo>
                    <a:pt x="41895" y="69812"/>
                  </a:moveTo>
                  <a:lnTo>
                    <a:pt x="160600" y="69812"/>
                  </a:lnTo>
                  <a:moveTo>
                    <a:pt x="160600" y="125673"/>
                  </a:moveTo>
                  <a:lnTo>
                    <a:pt x="41895" y="125673"/>
                  </a:lnTo>
                  <a:moveTo>
                    <a:pt x="0" y="116881"/>
                  </a:moveTo>
                  <a:cubicBezTo>
                    <a:pt x="944" y="113389"/>
                    <a:pt x="4399" y="111196"/>
                    <a:pt x="7961" y="111829"/>
                  </a:cubicBezTo>
                  <a:cubicBezTo>
                    <a:pt x="11524" y="112462"/>
                    <a:pt x="14012" y="115711"/>
                    <a:pt x="13696" y="119315"/>
                  </a:cubicBezTo>
                  <a:cubicBezTo>
                    <a:pt x="13380" y="122919"/>
                    <a:pt x="10363" y="125684"/>
                    <a:pt x="6745" y="125687"/>
                  </a:cubicBezTo>
                  <a:cubicBezTo>
                    <a:pt x="10356" y="125695"/>
                    <a:pt x="13365" y="128455"/>
                    <a:pt x="13684" y="132052"/>
                  </a:cubicBezTo>
                  <a:cubicBezTo>
                    <a:pt x="14003" y="135648"/>
                    <a:pt x="11528" y="138895"/>
                    <a:pt x="7975" y="139540"/>
                  </a:cubicBezTo>
                  <a:cubicBezTo>
                    <a:pt x="4422" y="140184"/>
                    <a:pt x="964" y="138013"/>
                    <a:pt x="0" y="134534"/>
                  </a:cubicBezTo>
                  <a:moveTo>
                    <a:pt x="0" y="62843"/>
                  </a:moveTo>
                  <a:cubicBezTo>
                    <a:pt x="0" y="58987"/>
                    <a:pt x="3126" y="55860"/>
                    <a:pt x="6982" y="55860"/>
                  </a:cubicBezTo>
                  <a:lnTo>
                    <a:pt x="6982" y="55860"/>
                  </a:lnTo>
                  <a:cubicBezTo>
                    <a:pt x="10839" y="55860"/>
                    <a:pt x="13965" y="58987"/>
                    <a:pt x="13965" y="62843"/>
                  </a:cubicBezTo>
                  <a:lnTo>
                    <a:pt x="13965" y="62843"/>
                  </a:lnTo>
                  <a:cubicBezTo>
                    <a:pt x="13965" y="65104"/>
                    <a:pt x="13197" y="67298"/>
                    <a:pt x="11786" y="69065"/>
                  </a:cubicBezTo>
                  <a:lnTo>
                    <a:pt x="0" y="83791"/>
                  </a:lnTo>
                  <a:lnTo>
                    <a:pt x="13965" y="83791"/>
                  </a:lnTo>
                  <a:moveTo>
                    <a:pt x="0" y="0"/>
                  </a:moveTo>
                  <a:lnTo>
                    <a:pt x="3491" y="0"/>
                  </a:lnTo>
                  <a:cubicBezTo>
                    <a:pt x="5419" y="0"/>
                    <a:pt x="6982" y="1563"/>
                    <a:pt x="6982" y="3491"/>
                  </a:cubicBezTo>
                  <a:lnTo>
                    <a:pt x="6982" y="27930"/>
                  </a:lnTo>
                  <a:moveTo>
                    <a:pt x="13965" y="27916"/>
                  </a:moveTo>
                  <a:lnTo>
                    <a:pt x="0" y="27916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Rounded Rectangle 93">
              <a:extLst>
                <a:ext uri="{FF2B5EF4-FFF2-40B4-BE49-F238E27FC236}">
                  <a16:creationId xmlns:a16="http://schemas.microsoft.com/office/drawing/2014/main" id="{0AEAF2B0-8D86-423E-A0FB-31A0E635822B}"/>
                </a:ext>
              </a:extLst>
            </p:cNvPr>
            <p:cNvSpPr/>
            <p:nvPr/>
          </p:nvSpPr>
          <p:spPr>
            <a:xfrm>
              <a:off x="4631352" y="3919878"/>
              <a:ext cx="160600" cy="160600"/>
            </a:xfrm>
            <a:custGeom>
              <a:avLst/>
              <a:gdLst/>
              <a:ahLst/>
              <a:cxnLst/>
              <a:rect l="0" t="0" r="0" b="0"/>
              <a:pathLst>
                <a:path w="160600" h="160600">
                  <a:moveTo>
                    <a:pt x="6982" y="146634"/>
                  </a:moveTo>
                  <a:lnTo>
                    <a:pt x="153617" y="146634"/>
                  </a:lnTo>
                  <a:cubicBezTo>
                    <a:pt x="153617" y="146634"/>
                    <a:pt x="160600" y="146634"/>
                    <a:pt x="160600" y="153617"/>
                  </a:cubicBezTo>
                  <a:lnTo>
                    <a:pt x="160600" y="153617"/>
                  </a:lnTo>
                  <a:cubicBezTo>
                    <a:pt x="160600" y="153617"/>
                    <a:pt x="160600" y="160600"/>
                    <a:pt x="153617" y="160600"/>
                  </a:cubicBezTo>
                  <a:lnTo>
                    <a:pt x="6982" y="160600"/>
                  </a:lnTo>
                  <a:cubicBezTo>
                    <a:pt x="6982" y="160600"/>
                    <a:pt x="0" y="160600"/>
                    <a:pt x="0" y="153617"/>
                  </a:cubicBezTo>
                  <a:lnTo>
                    <a:pt x="0" y="153617"/>
                  </a:lnTo>
                  <a:cubicBezTo>
                    <a:pt x="0" y="153617"/>
                    <a:pt x="0" y="146634"/>
                    <a:pt x="6982" y="146634"/>
                  </a:cubicBezTo>
                  <a:moveTo>
                    <a:pt x="41895" y="62843"/>
                  </a:moveTo>
                  <a:lnTo>
                    <a:pt x="41895" y="0"/>
                  </a:lnTo>
                  <a:moveTo>
                    <a:pt x="118704" y="118704"/>
                  </a:moveTo>
                  <a:lnTo>
                    <a:pt x="118704" y="0"/>
                  </a:lnTo>
                  <a:moveTo>
                    <a:pt x="27930" y="62843"/>
                  </a:moveTo>
                  <a:lnTo>
                    <a:pt x="55860" y="62843"/>
                  </a:lnTo>
                  <a:cubicBezTo>
                    <a:pt x="55860" y="62843"/>
                    <a:pt x="62843" y="62843"/>
                    <a:pt x="62843" y="69826"/>
                  </a:cubicBezTo>
                  <a:lnTo>
                    <a:pt x="62843" y="83791"/>
                  </a:lnTo>
                  <a:cubicBezTo>
                    <a:pt x="62843" y="83791"/>
                    <a:pt x="62843" y="90773"/>
                    <a:pt x="55860" y="90773"/>
                  </a:cubicBezTo>
                  <a:lnTo>
                    <a:pt x="27930" y="90773"/>
                  </a:lnTo>
                  <a:cubicBezTo>
                    <a:pt x="27930" y="90773"/>
                    <a:pt x="20947" y="90773"/>
                    <a:pt x="20947" y="83791"/>
                  </a:cubicBezTo>
                  <a:lnTo>
                    <a:pt x="20947" y="69826"/>
                  </a:lnTo>
                  <a:cubicBezTo>
                    <a:pt x="20947" y="69826"/>
                    <a:pt x="20947" y="62843"/>
                    <a:pt x="27930" y="62843"/>
                  </a:cubicBezTo>
                  <a:moveTo>
                    <a:pt x="27930" y="90773"/>
                  </a:moveTo>
                  <a:lnTo>
                    <a:pt x="55860" y="90773"/>
                  </a:lnTo>
                  <a:cubicBezTo>
                    <a:pt x="55860" y="90773"/>
                    <a:pt x="62843" y="90773"/>
                    <a:pt x="62843" y="97756"/>
                  </a:cubicBezTo>
                  <a:lnTo>
                    <a:pt x="62843" y="111721"/>
                  </a:lnTo>
                  <a:cubicBezTo>
                    <a:pt x="62843" y="111721"/>
                    <a:pt x="62843" y="118704"/>
                    <a:pt x="55860" y="118704"/>
                  </a:cubicBezTo>
                  <a:lnTo>
                    <a:pt x="27930" y="118704"/>
                  </a:lnTo>
                  <a:cubicBezTo>
                    <a:pt x="27930" y="118704"/>
                    <a:pt x="20947" y="118704"/>
                    <a:pt x="20947" y="111721"/>
                  </a:cubicBezTo>
                  <a:lnTo>
                    <a:pt x="20947" y="97756"/>
                  </a:lnTo>
                  <a:cubicBezTo>
                    <a:pt x="20947" y="97756"/>
                    <a:pt x="20947" y="90773"/>
                    <a:pt x="27930" y="90773"/>
                  </a:cubicBezTo>
                  <a:moveTo>
                    <a:pt x="27930" y="118704"/>
                  </a:moveTo>
                  <a:lnTo>
                    <a:pt x="55860" y="118704"/>
                  </a:lnTo>
                  <a:cubicBezTo>
                    <a:pt x="55860" y="118704"/>
                    <a:pt x="62843" y="118704"/>
                    <a:pt x="62843" y="125687"/>
                  </a:cubicBezTo>
                  <a:lnTo>
                    <a:pt x="62843" y="139652"/>
                  </a:lnTo>
                  <a:cubicBezTo>
                    <a:pt x="62843" y="139652"/>
                    <a:pt x="62843" y="146634"/>
                    <a:pt x="55860" y="146634"/>
                  </a:cubicBezTo>
                  <a:lnTo>
                    <a:pt x="27930" y="146634"/>
                  </a:lnTo>
                  <a:cubicBezTo>
                    <a:pt x="27930" y="146634"/>
                    <a:pt x="20947" y="146634"/>
                    <a:pt x="20947" y="139652"/>
                  </a:cubicBezTo>
                  <a:lnTo>
                    <a:pt x="20947" y="125687"/>
                  </a:lnTo>
                  <a:cubicBezTo>
                    <a:pt x="20947" y="125687"/>
                    <a:pt x="20947" y="118704"/>
                    <a:pt x="27930" y="118704"/>
                  </a:cubicBezTo>
                  <a:moveTo>
                    <a:pt x="104739" y="118704"/>
                  </a:moveTo>
                  <a:lnTo>
                    <a:pt x="132669" y="118704"/>
                  </a:lnTo>
                  <a:cubicBezTo>
                    <a:pt x="132669" y="118704"/>
                    <a:pt x="139652" y="118704"/>
                    <a:pt x="139652" y="125687"/>
                  </a:cubicBezTo>
                  <a:lnTo>
                    <a:pt x="139652" y="139652"/>
                  </a:lnTo>
                  <a:cubicBezTo>
                    <a:pt x="139652" y="139652"/>
                    <a:pt x="139652" y="146634"/>
                    <a:pt x="132669" y="146634"/>
                  </a:cubicBezTo>
                  <a:lnTo>
                    <a:pt x="104739" y="146634"/>
                  </a:lnTo>
                  <a:cubicBezTo>
                    <a:pt x="104739" y="146634"/>
                    <a:pt x="97756" y="146634"/>
                    <a:pt x="97756" y="139652"/>
                  </a:cubicBezTo>
                  <a:lnTo>
                    <a:pt x="97756" y="125687"/>
                  </a:lnTo>
                  <a:cubicBezTo>
                    <a:pt x="97756" y="125687"/>
                    <a:pt x="97756" y="118704"/>
                    <a:pt x="104739" y="118704"/>
                  </a:cubicBez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Rounded Rectangle 94">
              <a:extLst>
                <a:ext uri="{FF2B5EF4-FFF2-40B4-BE49-F238E27FC236}">
                  <a16:creationId xmlns:a16="http://schemas.microsoft.com/office/drawing/2014/main" id="{2DE69B05-27D5-4DEE-8504-98AF8AB2F34C}"/>
                </a:ext>
              </a:extLst>
            </p:cNvPr>
            <p:cNvSpPr/>
            <p:nvPr/>
          </p:nvSpPr>
          <p:spPr>
            <a:xfrm>
              <a:off x="5949670" y="2635034"/>
              <a:ext cx="166912" cy="160643"/>
            </a:xfrm>
            <a:custGeom>
              <a:avLst/>
              <a:gdLst/>
              <a:ahLst/>
              <a:cxnLst/>
              <a:rect l="0" t="0" r="0" b="0"/>
              <a:pathLst>
                <a:path w="166912" h="160643">
                  <a:moveTo>
                    <a:pt x="156344" y="50051"/>
                  </a:moveTo>
                  <a:cubicBezTo>
                    <a:pt x="166912" y="80029"/>
                    <a:pt x="157412" y="113412"/>
                    <a:pt x="132645" y="133335"/>
                  </a:cubicBezTo>
                  <a:cubicBezTo>
                    <a:pt x="107877" y="153257"/>
                    <a:pt x="73233" y="155381"/>
                    <a:pt x="46217" y="138634"/>
                  </a:cubicBezTo>
                  <a:lnTo>
                    <a:pt x="0" y="160643"/>
                  </a:lnTo>
                  <a:lnTo>
                    <a:pt x="22009" y="114425"/>
                  </a:lnTo>
                  <a:cubicBezTo>
                    <a:pt x="7633" y="91333"/>
                    <a:pt x="6919" y="62259"/>
                    <a:pt x="20145" y="38489"/>
                  </a:cubicBezTo>
                  <a:cubicBezTo>
                    <a:pt x="33371" y="14720"/>
                    <a:pt x="58454" y="0"/>
                    <a:pt x="85655" y="43"/>
                  </a:cubicBezTo>
                  <a:cubicBezTo>
                    <a:pt x="117441" y="28"/>
                    <a:pt x="145776" y="20074"/>
                    <a:pt x="156344" y="50051"/>
                  </a:cubicBezTo>
                  <a:close/>
                  <a:moveTo>
                    <a:pt x="57606" y="62886"/>
                  </a:moveTo>
                  <a:cubicBezTo>
                    <a:pt x="56642" y="62886"/>
                    <a:pt x="55860" y="63668"/>
                    <a:pt x="55860" y="64632"/>
                  </a:cubicBezTo>
                  <a:cubicBezTo>
                    <a:pt x="55860" y="65596"/>
                    <a:pt x="56642" y="66378"/>
                    <a:pt x="57606" y="66378"/>
                  </a:cubicBezTo>
                  <a:cubicBezTo>
                    <a:pt x="58570" y="66378"/>
                    <a:pt x="59352" y="65596"/>
                    <a:pt x="59352" y="64632"/>
                  </a:cubicBezTo>
                  <a:cubicBezTo>
                    <a:pt x="59352" y="63668"/>
                    <a:pt x="58570" y="62886"/>
                    <a:pt x="57606" y="62886"/>
                  </a:cubicBezTo>
                  <a:moveTo>
                    <a:pt x="113467" y="62886"/>
                  </a:moveTo>
                  <a:cubicBezTo>
                    <a:pt x="112503" y="62886"/>
                    <a:pt x="111721" y="63668"/>
                    <a:pt x="111721" y="64632"/>
                  </a:cubicBezTo>
                  <a:cubicBezTo>
                    <a:pt x="111721" y="65596"/>
                    <a:pt x="112503" y="66378"/>
                    <a:pt x="113467" y="66378"/>
                  </a:cubicBezTo>
                  <a:cubicBezTo>
                    <a:pt x="114431" y="66378"/>
                    <a:pt x="115213" y="65596"/>
                    <a:pt x="115213" y="64632"/>
                  </a:cubicBezTo>
                  <a:cubicBezTo>
                    <a:pt x="115213" y="63668"/>
                    <a:pt x="114431" y="62886"/>
                    <a:pt x="113467" y="62886"/>
                  </a:cubicBezTo>
                  <a:moveTo>
                    <a:pt x="68080" y="87325"/>
                  </a:moveTo>
                  <a:cubicBezTo>
                    <a:pt x="68080" y="96966"/>
                    <a:pt x="75896" y="104782"/>
                    <a:pt x="85537" y="104782"/>
                  </a:cubicBezTo>
                  <a:cubicBezTo>
                    <a:pt x="95177" y="104782"/>
                    <a:pt x="102993" y="96966"/>
                    <a:pt x="102993" y="87325"/>
                  </a:cubicBezTo>
                  <a:close/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ounded Rectangle 95">
              <a:extLst>
                <a:ext uri="{FF2B5EF4-FFF2-40B4-BE49-F238E27FC236}">
                  <a16:creationId xmlns:a16="http://schemas.microsoft.com/office/drawing/2014/main" id="{49BB7D56-9793-4EAE-A00C-6D5385E29BA4}"/>
                </a:ext>
              </a:extLst>
            </p:cNvPr>
            <p:cNvSpPr/>
            <p:nvPr/>
          </p:nvSpPr>
          <p:spPr>
            <a:xfrm>
              <a:off x="5951415" y="4176838"/>
              <a:ext cx="157108" cy="160600"/>
            </a:xfrm>
            <a:custGeom>
              <a:avLst/>
              <a:gdLst/>
              <a:ahLst/>
              <a:cxnLst/>
              <a:rect l="0" t="0" r="0" b="0"/>
              <a:pathLst>
                <a:path w="157108" h="160600">
                  <a:moveTo>
                    <a:pt x="47132" y="118704"/>
                  </a:moveTo>
                  <a:lnTo>
                    <a:pt x="47132" y="118704"/>
                  </a:lnTo>
                  <a:cubicBezTo>
                    <a:pt x="43276" y="118704"/>
                    <a:pt x="40150" y="115578"/>
                    <a:pt x="40150" y="111721"/>
                  </a:cubicBezTo>
                  <a:lnTo>
                    <a:pt x="40150" y="104739"/>
                  </a:lnTo>
                  <a:lnTo>
                    <a:pt x="54115" y="104739"/>
                  </a:lnTo>
                  <a:lnTo>
                    <a:pt x="54115" y="111721"/>
                  </a:lnTo>
                  <a:cubicBezTo>
                    <a:pt x="54115" y="115578"/>
                    <a:pt x="50989" y="118704"/>
                    <a:pt x="47132" y="118704"/>
                  </a:cubicBezTo>
                  <a:close/>
                  <a:moveTo>
                    <a:pt x="109976" y="118704"/>
                  </a:moveTo>
                  <a:lnTo>
                    <a:pt x="109976" y="118704"/>
                  </a:lnTo>
                  <a:cubicBezTo>
                    <a:pt x="106119" y="118704"/>
                    <a:pt x="102993" y="115578"/>
                    <a:pt x="102993" y="111721"/>
                  </a:cubicBezTo>
                  <a:lnTo>
                    <a:pt x="102993" y="104739"/>
                  </a:lnTo>
                  <a:lnTo>
                    <a:pt x="116958" y="104739"/>
                  </a:lnTo>
                  <a:lnTo>
                    <a:pt x="116958" y="111721"/>
                  </a:lnTo>
                  <a:cubicBezTo>
                    <a:pt x="116958" y="115578"/>
                    <a:pt x="113832" y="118704"/>
                    <a:pt x="109976" y="118704"/>
                  </a:cubicBezTo>
                  <a:close/>
                  <a:moveTo>
                    <a:pt x="40198" y="104739"/>
                  </a:moveTo>
                  <a:cubicBezTo>
                    <a:pt x="36342" y="104739"/>
                    <a:pt x="33216" y="101612"/>
                    <a:pt x="33216" y="97756"/>
                  </a:cubicBezTo>
                  <a:lnTo>
                    <a:pt x="33216" y="86682"/>
                  </a:lnTo>
                  <a:cubicBezTo>
                    <a:pt x="33216" y="84830"/>
                    <a:pt x="33952" y="83054"/>
                    <a:pt x="35262" y="81745"/>
                  </a:cubicBezTo>
                  <a:lnTo>
                    <a:pt x="47132" y="69826"/>
                  </a:lnTo>
                  <a:lnTo>
                    <a:pt x="109976" y="69826"/>
                  </a:lnTo>
                  <a:lnTo>
                    <a:pt x="121902" y="81745"/>
                  </a:lnTo>
                  <a:cubicBezTo>
                    <a:pt x="123209" y="83055"/>
                    <a:pt x="123942" y="84831"/>
                    <a:pt x="123941" y="86682"/>
                  </a:cubicBezTo>
                  <a:lnTo>
                    <a:pt x="123941" y="97756"/>
                  </a:lnTo>
                  <a:cubicBezTo>
                    <a:pt x="123941" y="101612"/>
                    <a:pt x="120815" y="104739"/>
                    <a:pt x="116958" y="104739"/>
                  </a:cubicBezTo>
                  <a:close/>
                  <a:moveTo>
                    <a:pt x="109976" y="69826"/>
                  </a:moveTo>
                  <a:lnTo>
                    <a:pt x="47132" y="69826"/>
                  </a:lnTo>
                  <a:lnTo>
                    <a:pt x="52816" y="47181"/>
                  </a:lnTo>
                  <a:cubicBezTo>
                    <a:pt x="53594" y="44074"/>
                    <a:pt x="56386" y="41895"/>
                    <a:pt x="59589" y="41895"/>
                  </a:cubicBezTo>
                  <a:lnTo>
                    <a:pt x="97568" y="41895"/>
                  </a:lnTo>
                  <a:cubicBezTo>
                    <a:pt x="100770" y="41895"/>
                    <a:pt x="103562" y="44074"/>
                    <a:pt x="104341" y="47181"/>
                  </a:cubicBezTo>
                  <a:close/>
                  <a:moveTo>
                    <a:pt x="33188" y="90773"/>
                  </a:moveTo>
                  <a:lnTo>
                    <a:pt x="50644" y="90773"/>
                  </a:lnTo>
                  <a:moveTo>
                    <a:pt x="106505" y="90773"/>
                  </a:moveTo>
                  <a:lnTo>
                    <a:pt x="123962" y="90773"/>
                  </a:lnTo>
                  <a:moveTo>
                    <a:pt x="85557" y="20947"/>
                  </a:moveTo>
                  <a:lnTo>
                    <a:pt x="71592" y="10473"/>
                  </a:lnTo>
                  <a:lnTo>
                    <a:pt x="85557" y="0"/>
                  </a:lnTo>
                  <a:moveTo>
                    <a:pt x="50623" y="8728"/>
                  </a:moveTo>
                  <a:cubicBezTo>
                    <a:pt x="51588" y="8728"/>
                    <a:pt x="52369" y="9509"/>
                    <a:pt x="52369" y="10473"/>
                  </a:cubicBezTo>
                  <a:cubicBezTo>
                    <a:pt x="52369" y="11438"/>
                    <a:pt x="51588" y="12219"/>
                    <a:pt x="50623" y="12219"/>
                  </a:cubicBezTo>
                  <a:cubicBezTo>
                    <a:pt x="49659" y="12219"/>
                    <a:pt x="48878" y="11438"/>
                    <a:pt x="48878" y="10473"/>
                  </a:cubicBezTo>
                  <a:cubicBezTo>
                    <a:pt x="48878" y="9509"/>
                    <a:pt x="49659" y="8728"/>
                    <a:pt x="50623" y="8728"/>
                  </a:cubicBezTo>
                  <a:moveTo>
                    <a:pt x="26184" y="8728"/>
                  </a:moveTo>
                  <a:cubicBezTo>
                    <a:pt x="27148" y="8728"/>
                    <a:pt x="27930" y="9509"/>
                    <a:pt x="27930" y="10473"/>
                  </a:cubicBezTo>
                  <a:cubicBezTo>
                    <a:pt x="27930" y="11438"/>
                    <a:pt x="27148" y="12219"/>
                    <a:pt x="26184" y="12219"/>
                  </a:cubicBezTo>
                  <a:cubicBezTo>
                    <a:pt x="25220" y="12219"/>
                    <a:pt x="24439" y="11438"/>
                    <a:pt x="24439" y="10473"/>
                  </a:cubicBezTo>
                  <a:cubicBezTo>
                    <a:pt x="24439" y="9509"/>
                    <a:pt x="25220" y="8728"/>
                    <a:pt x="26184" y="8728"/>
                  </a:cubicBezTo>
                  <a:moveTo>
                    <a:pt x="1745" y="8728"/>
                  </a:moveTo>
                  <a:cubicBezTo>
                    <a:pt x="2709" y="8728"/>
                    <a:pt x="3491" y="9509"/>
                    <a:pt x="3491" y="10473"/>
                  </a:cubicBezTo>
                  <a:cubicBezTo>
                    <a:pt x="3491" y="11438"/>
                    <a:pt x="2709" y="12219"/>
                    <a:pt x="1745" y="12219"/>
                  </a:cubicBezTo>
                  <a:cubicBezTo>
                    <a:pt x="781" y="12219"/>
                    <a:pt x="0" y="11438"/>
                    <a:pt x="0" y="10473"/>
                  </a:cubicBezTo>
                  <a:cubicBezTo>
                    <a:pt x="0" y="9509"/>
                    <a:pt x="781" y="8728"/>
                    <a:pt x="1745" y="8728"/>
                  </a:cubicBezTo>
                  <a:moveTo>
                    <a:pt x="0" y="31421"/>
                  </a:moveTo>
                  <a:cubicBezTo>
                    <a:pt x="0" y="30457"/>
                    <a:pt x="781" y="29676"/>
                    <a:pt x="1745" y="29676"/>
                  </a:cubicBezTo>
                  <a:cubicBezTo>
                    <a:pt x="2709" y="29676"/>
                    <a:pt x="3491" y="30457"/>
                    <a:pt x="3491" y="31421"/>
                  </a:cubicBezTo>
                  <a:cubicBezTo>
                    <a:pt x="3491" y="32385"/>
                    <a:pt x="2709" y="33167"/>
                    <a:pt x="1745" y="33167"/>
                  </a:cubicBezTo>
                  <a:cubicBezTo>
                    <a:pt x="781" y="33167"/>
                    <a:pt x="0" y="32385"/>
                    <a:pt x="0" y="31421"/>
                  </a:cubicBezTo>
                  <a:moveTo>
                    <a:pt x="0" y="55860"/>
                  </a:moveTo>
                  <a:cubicBezTo>
                    <a:pt x="0" y="54896"/>
                    <a:pt x="781" y="54115"/>
                    <a:pt x="1745" y="54115"/>
                  </a:cubicBezTo>
                  <a:cubicBezTo>
                    <a:pt x="2709" y="54115"/>
                    <a:pt x="3491" y="54896"/>
                    <a:pt x="3491" y="55860"/>
                  </a:cubicBezTo>
                  <a:cubicBezTo>
                    <a:pt x="3491" y="56825"/>
                    <a:pt x="2709" y="57606"/>
                    <a:pt x="1745" y="57606"/>
                  </a:cubicBezTo>
                  <a:cubicBezTo>
                    <a:pt x="781" y="57606"/>
                    <a:pt x="0" y="56825"/>
                    <a:pt x="0" y="55860"/>
                  </a:cubicBezTo>
                  <a:moveTo>
                    <a:pt x="0" y="80300"/>
                  </a:moveTo>
                  <a:cubicBezTo>
                    <a:pt x="0" y="79335"/>
                    <a:pt x="781" y="78554"/>
                    <a:pt x="1745" y="78554"/>
                  </a:cubicBezTo>
                  <a:cubicBezTo>
                    <a:pt x="2709" y="78554"/>
                    <a:pt x="3491" y="79335"/>
                    <a:pt x="3491" y="80300"/>
                  </a:cubicBezTo>
                  <a:cubicBezTo>
                    <a:pt x="3491" y="81264"/>
                    <a:pt x="2709" y="82045"/>
                    <a:pt x="1745" y="82045"/>
                  </a:cubicBezTo>
                  <a:cubicBezTo>
                    <a:pt x="781" y="82045"/>
                    <a:pt x="0" y="81264"/>
                    <a:pt x="0" y="80300"/>
                  </a:cubicBezTo>
                  <a:moveTo>
                    <a:pt x="0" y="104739"/>
                  </a:moveTo>
                  <a:cubicBezTo>
                    <a:pt x="0" y="103775"/>
                    <a:pt x="781" y="102993"/>
                    <a:pt x="1745" y="102993"/>
                  </a:cubicBezTo>
                  <a:cubicBezTo>
                    <a:pt x="2709" y="102993"/>
                    <a:pt x="3491" y="103775"/>
                    <a:pt x="3491" y="104739"/>
                  </a:cubicBezTo>
                  <a:cubicBezTo>
                    <a:pt x="3491" y="105703"/>
                    <a:pt x="2709" y="106484"/>
                    <a:pt x="1745" y="106484"/>
                  </a:cubicBezTo>
                  <a:cubicBezTo>
                    <a:pt x="781" y="106484"/>
                    <a:pt x="0" y="105703"/>
                    <a:pt x="0" y="104739"/>
                  </a:cubicBezTo>
                  <a:moveTo>
                    <a:pt x="0" y="129178"/>
                  </a:moveTo>
                  <a:cubicBezTo>
                    <a:pt x="0" y="128214"/>
                    <a:pt x="781" y="127432"/>
                    <a:pt x="1745" y="127432"/>
                  </a:cubicBezTo>
                  <a:cubicBezTo>
                    <a:pt x="2709" y="127432"/>
                    <a:pt x="3491" y="128214"/>
                    <a:pt x="3491" y="129178"/>
                  </a:cubicBezTo>
                  <a:cubicBezTo>
                    <a:pt x="3491" y="130142"/>
                    <a:pt x="2709" y="130923"/>
                    <a:pt x="1745" y="130923"/>
                  </a:cubicBezTo>
                  <a:cubicBezTo>
                    <a:pt x="781" y="130923"/>
                    <a:pt x="0" y="130142"/>
                    <a:pt x="0" y="129178"/>
                  </a:cubicBezTo>
                  <a:moveTo>
                    <a:pt x="1745" y="148380"/>
                  </a:moveTo>
                  <a:cubicBezTo>
                    <a:pt x="2709" y="148380"/>
                    <a:pt x="3491" y="149162"/>
                    <a:pt x="3491" y="150126"/>
                  </a:cubicBezTo>
                  <a:cubicBezTo>
                    <a:pt x="3491" y="151090"/>
                    <a:pt x="2709" y="151871"/>
                    <a:pt x="1745" y="151871"/>
                  </a:cubicBezTo>
                  <a:cubicBezTo>
                    <a:pt x="781" y="151871"/>
                    <a:pt x="0" y="151090"/>
                    <a:pt x="0" y="150126"/>
                  </a:cubicBezTo>
                  <a:cubicBezTo>
                    <a:pt x="0" y="149162"/>
                    <a:pt x="781" y="148380"/>
                    <a:pt x="1745" y="148380"/>
                  </a:cubicBezTo>
                  <a:moveTo>
                    <a:pt x="26184" y="148380"/>
                  </a:moveTo>
                  <a:cubicBezTo>
                    <a:pt x="27148" y="148380"/>
                    <a:pt x="27930" y="149162"/>
                    <a:pt x="27930" y="150126"/>
                  </a:cubicBezTo>
                  <a:cubicBezTo>
                    <a:pt x="27930" y="151090"/>
                    <a:pt x="27148" y="151871"/>
                    <a:pt x="26184" y="151871"/>
                  </a:cubicBezTo>
                  <a:cubicBezTo>
                    <a:pt x="25220" y="151871"/>
                    <a:pt x="24439" y="151090"/>
                    <a:pt x="24439" y="150126"/>
                  </a:cubicBezTo>
                  <a:cubicBezTo>
                    <a:pt x="24439" y="149162"/>
                    <a:pt x="25220" y="148380"/>
                    <a:pt x="26184" y="148380"/>
                  </a:cubicBezTo>
                  <a:moveTo>
                    <a:pt x="50623" y="148380"/>
                  </a:moveTo>
                  <a:cubicBezTo>
                    <a:pt x="51588" y="148380"/>
                    <a:pt x="52369" y="149162"/>
                    <a:pt x="52369" y="150126"/>
                  </a:cubicBezTo>
                  <a:cubicBezTo>
                    <a:pt x="52369" y="151090"/>
                    <a:pt x="51588" y="151871"/>
                    <a:pt x="50623" y="151871"/>
                  </a:cubicBezTo>
                  <a:cubicBezTo>
                    <a:pt x="49659" y="151871"/>
                    <a:pt x="48878" y="151090"/>
                    <a:pt x="48878" y="150126"/>
                  </a:cubicBezTo>
                  <a:cubicBezTo>
                    <a:pt x="48878" y="149162"/>
                    <a:pt x="49659" y="148380"/>
                    <a:pt x="50623" y="148380"/>
                  </a:cubicBezTo>
                  <a:moveTo>
                    <a:pt x="71592" y="139652"/>
                  </a:moveTo>
                  <a:lnTo>
                    <a:pt x="85557" y="150126"/>
                  </a:lnTo>
                  <a:lnTo>
                    <a:pt x="71592" y="160600"/>
                  </a:lnTo>
                  <a:moveTo>
                    <a:pt x="106484" y="8728"/>
                  </a:moveTo>
                  <a:cubicBezTo>
                    <a:pt x="107448" y="8728"/>
                    <a:pt x="108230" y="9509"/>
                    <a:pt x="108230" y="10473"/>
                  </a:cubicBezTo>
                  <a:cubicBezTo>
                    <a:pt x="108230" y="11438"/>
                    <a:pt x="107448" y="12219"/>
                    <a:pt x="106484" y="12219"/>
                  </a:cubicBezTo>
                  <a:cubicBezTo>
                    <a:pt x="105520" y="12219"/>
                    <a:pt x="104739" y="11438"/>
                    <a:pt x="104739" y="10473"/>
                  </a:cubicBezTo>
                  <a:cubicBezTo>
                    <a:pt x="104739" y="9509"/>
                    <a:pt x="105520" y="8728"/>
                    <a:pt x="106484" y="8728"/>
                  </a:cubicBezTo>
                  <a:moveTo>
                    <a:pt x="130923" y="8728"/>
                  </a:moveTo>
                  <a:cubicBezTo>
                    <a:pt x="131888" y="8728"/>
                    <a:pt x="132669" y="9509"/>
                    <a:pt x="132669" y="10473"/>
                  </a:cubicBezTo>
                  <a:cubicBezTo>
                    <a:pt x="132669" y="11438"/>
                    <a:pt x="131888" y="12219"/>
                    <a:pt x="130923" y="12219"/>
                  </a:cubicBezTo>
                  <a:cubicBezTo>
                    <a:pt x="129959" y="12219"/>
                    <a:pt x="129178" y="11438"/>
                    <a:pt x="129178" y="10473"/>
                  </a:cubicBezTo>
                  <a:cubicBezTo>
                    <a:pt x="129178" y="9509"/>
                    <a:pt x="129959" y="8728"/>
                    <a:pt x="130923" y="8728"/>
                  </a:cubicBezTo>
                  <a:moveTo>
                    <a:pt x="155363" y="8728"/>
                  </a:moveTo>
                  <a:cubicBezTo>
                    <a:pt x="156327" y="8728"/>
                    <a:pt x="157108" y="9509"/>
                    <a:pt x="157108" y="10473"/>
                  </a:cubicBezTo>
                  <a:cubicBezTo>
                    <a:pt x="157108" y="11438"/>
                    <a:pt x="156327" y="12219"/>
                    <a:pt x="155363" y="12219"/>
                  </a:cubicBezTo>
                  <a:cubicBezTo>
                    <a:pt x="154399" y="12219"/>
                    <a:pt x="153617" y="11438"/>
                    <a:pt x="153617" y="10473"/>
                  </a:cubicBezTo>
                  <a:cubicBezTo>
                    <a:pt x="153617" y="9509"/>
                    <a:pt x="154399" y="8728"/>
                    <a:pt x="155363" y="8728"/>
                  </a:cubicBezTo>
                  <a:moveTo>
                    <a:pt x="157108" y="31421"/>
                  </a:moveTo>
                  <a:cubicBezTo>
                    <a:pt x="157108" y="32385"/>
                    <a:pt x="156327" y="33167"/>
                    <a:pt x="155363" y="33167"/>
                  </a:cubicBezTo>
                  <a:cubicBezTo>
                    <a:pt x="154399" y="33167"/>
                    <a:pt x="153617" y="32385"/>
                    <a:pt x="153617" y="31421"/>
                  </a:cubicBezTo>
                  <a:cubicBezTo>
                    <a:pt x="153617" y="30457"/>
                    <a:pt x="154399" y="29676"/>
                    <a:pt x="155363" y="29676"/>
                  </a:cubicBezTo>
                  <a:cubicBezTo>
                    <a:pt x="156327" y="29676"/>
                    <a:pt x="157108" y="30457"/>
                    <a:pt x="157108" y="31421"/>
                  </a:cubicBezTo>
                  <a:moveTo>
                    <a:pt x="157108" y="55860"/>
                  </a:moveTo>
                  <a:cubicBezTo>
                    <a:pt x="157108" y="56825"/>
                    <a:pt x="156327" y="57606"/>
                    <a:pt x="155363" y="57606"/>
                  </a:cubicBezTo>
                  <a:cubicBezTo>
                    <a:pt x="154399" y="57606"/>
                    <a:pt x="153617" y="56825"/>
                    <a:pt x="153617" y="55860"/>
                  </a:cubicBezTo>
                  <a:cubicBezTo>
                    <a:pt x="153617" y="54896"/>
                    <a:pt x="154399" y="54115"/>
                    <a:pt x="155363" y="54115"/>
                  </a:cubicBezTo>
                  <a:cubicBezTo>
                    <a:pt x="156327" y="54115"/>
                    <a:pt x="157108" y="54896"/>
                    <a:pt x="157108" y="55860"/>
                  </a:cubicBezTo>
                  <a:moveTo>
                    <a:pt x="157108" y="80300"/>
                  </a:moveTo>
                  <a:cubicBezTo>
                    <a:pt x="157108" y="81264"/>
                    <a:pt x="156327" y="82045"/>
                    <a:pt x="155363" y="82045"/>
                  </a:cubicBezTo>
                  <a:cubicBezTo>
                    <a:pt x="154399" y="82045"/>
                    <a:pt x="153617" y="81264"/>
                    <a:pt x="153617" y="80300"/>
                  </a:cubicBezTo>
                  <a:cubicBezTo>
                    <a:pt x="153617" y="79335"/>
                    <a:pt x="154399" y="78554"/>
                    <a:pt x="155363" y="78554"/>
                  </a:cubicBezTo>
                  <a:cubicBezTo>
                    <a:pt x="156327" y="78554"/>
                    <a:pt x="157108" y="79335"/>
                    <a:pt x="157108" y="80300"/>
                  </a:cubicBezTo>
                  <a:moveTo>
                    <a:pt x="157108" y="104739"/>
                  </a:moveTo>
                  <a:cubicBezTo>
                    <a:pt x="157108" y="105703"/>
                    <a:pt x="156327" y="106484"/>
                    <a:pt x="155363" y="106484"/>
                  </a:cubicBezTo>
                  <a:cubicBezTo>
                    <a:pt x="154399" y="106484"/>
                    <a:pt x="153617" y="105703"/>
                    <a:pt x="153617" y="104739"/>
                  </a:cubicBezTo>
                  <a:cubicBezTo>
                    <a:pt x="153617" y="103775"/>
                    <a:pt x="154399" y="102993"/>
                    <a:pt x="155363" y="102993"/>
                  </a:cubicBezTo>
                  <a:cubicBezTo>
                    <a:pt x="156327" y="102993"/>
                    <a:pt x="157108" y="103775"/>
                    <a:pt x="157108" y="104739"/>
                  </a:cubicBezTo>
                  <a:moveTo>
                    <a:pt x="157108" y="129178"/>
                  </a:moveTo>
                  <a:cubicBezTo>
                    <a:pt x="157108" y="130142"/>
                    <a:pt x="156327" y="130923"/>
                    <a:pt x="155363" y="130923"/>
                  </a:cubicBezTo>
                  <a:cubicBezTo>
                    <a:pt x="154399" y="130923"/>
                    <a:pt x="153617" y="130142"/>
                    <a:pt x="153617" y="129178"/>
                  </a:cubicBezTo>
                  <a:cubicBezTo>
                    <a:pt x="153617" y="128214"/>
                    <a:pt x="154399" y="127432"/>
                    <a:pt x="155363" y="127432"/>
                  </a:cubicBezTo>
                  <a:cubicBezTo>
                    <a:pt x="156327" y="127432"/>
                    <a:pt x="157108" y="128214"/>
                    <a:pt x="157108" y="129178"/>
                  </a:cubicBezTo>
                  <a:moveTo>
                    <a:pt x="155363" y="148380"/>
                  </a:moveTo>
                  <a:cubicBezTo>
                    <a:pt x="156327" y="148380"/>
                    <a:pt x="157108" y="149162"/>
                    <a:pt x="157108" y="150126"/>
                  </a:cubicBezTo>
                  <a:cubicBezTo>
                    <a:pt x="157108" y="151090"/>
                    <a:pt x="156327" y="151871"/>
                    <a:pt x="155363" y="151871"/>
                  </a:cubicBezTo>
                  <a:cubicBezTo>
                    <a:pt x="154399" y="151871"/>
                    <a:pt x="153617" y="151090"/>
                    <a:pt x="153617" y="150126"/>
                  </a:cubicBezTo>
                  <a:cubicBezTo>
                    <a:pt x="153617" y="149162"/>
                    <a:pt x="154399" y="148380"/>
                    <a:pt x="155363" y="148380"/>
                  </a:cubicBezTo>
                  <a:moveTo>
                    <a:pt x="130923" y="148380"/>
                  </a:moveTo>
                  <a:cubicBezTo>
                    <a:pt x="131888" y="148380"/>
                    <a:pt x="132669" y="149162"/>
                    <a:pt x="132669" y="150126"/>
                  </a:cubicBezTo>
                  <a:cubicBezTo>
                    <a:pt x="132669" y="151090"/>
                    <a:pt x="131888" y="151871"/>
                    <a:pt x="130923" y="151871"/>
                  </a:cubicBezTo>
                  <a:cubicBezTo>
                    <a:pt x="129959" y="151871"/>
                    <a:pt x="129178" y="151090"/>
                    <a:pt x="129178" y="150126"/>
                  </a:cubicBezTo>
                  <a:cubicBezTo>
                    <a:pt x="129178" y="149162"/>
                    <a:pt x="129959" y="148380"/>
                    <a:pt x="130923" y="148380"/>
                  </a:cubicBezTo>
                  <a:moveTo>
                    <a:pt x="106484" y="148380"/>
                  </a:moveTo>
                  <a:cubicBezTo>
                    <a:pt x="107448" y="148380"/>
                    <a:pt x="108230" y="149162"/>
                    <a:pt x="108230" y="150126"/>
                  </a:cubicBezTo>
                  <a:cubicBezTo>
                    <a:pt x="108230" y="151090"/>
                    <a:pt x="107448" y="151871"/>
                    <a:pt x="106484" y="151871"/>
                  </a:cubicBezTo>
                  <a:cubicBezTo>
                    <a:pt x="105520" y="151871"/>
                    <a:pt x="104739" y="151090"/>
                    <a:pt x="104739" y="150126"/>
                  </a:cubicBezTo>
                  <a:cubicBezTo>
                    <a:pt x="104739" y="149162"/>
                    <a:pt x="105520" y="148380"/>
                    <a:pt x="106484" y="148380"/>
                  </a:cubicBez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Rounded Rectangle 96">
              <a:extLst>
                <a:ext uri="{FF2B5EF4-FFF2-40B4-BE49-F238E27FC236}">
                  <a16:creationId xmlns:a16="http://schemas.microsoft.com/office/drawing/2014/main" id="{D4DECEC0-AC7E-4A07-98A9-9752F6CDFAFC}"/>
                </a:ext>
              </a:extLst>
            </p:cNvPr>
            <p:cNvSpPr/>
            <p:nvPr/>
          </p:nvSpPr>
          <p:spPr>
            <a:xfrm>
              <a:off x="3242511" y="4586718"/>
              <a:ext cx="162345" cy="162346"/>
            </a:xfrm>
            <a:custGeom>
              <a:avLst/>
              <a:gdLst/>
              <a:ahLst/>
              <a:cxnLst/>
              <a:rect l="0" t="0" r="0" b="0"/>
              <a:pathLst>
                <a:path w="162345" h="162346">
                  <a:moveTo>
                    <a:pt x="148380" y="5236"/>
                  </a:moveTo>
                  <a:cubicBezTo>
                    <a:pt x="156061" y="5236"/>
                    <a:pt x="162345" y="11521"/>
                    <a:pt x="162345" y="19202"/>
                  </a:cubicBezTo>
                  <a:lnTo>
                    <a:pt x="162345" y="47132"/>
                  </a:lnTo>
                  <a:lnTo>
                    <a:pt x="5236" y="47132"/>
                  </a:lnTo>
                  <a:lnTo>
                    <a:pt x="5236" y="19202"/>
                  </a:lnTo>
                  <a:cubicBezTo>
                    <a:pt x="5236" y="11521"/>
                    <a:pt x="11521" y="5236"/>
                    <a:pt x="19202" y="5236"/>
                  </a:cubicBezTo>
                  <a:close/>
                  <a:moveTo>
                    <a:pt x="57606" y="47132"/>
                  </a:moveTo>
                  <a:lnTo>
                    <a:pt x="57606" y="129527"/>
                  </a:lnTo>
                  <a:lnTo>
                    <a:pt x="19202" y="129527"/>
                  </a:lnTo>
                  <a:cubicBezTo>
                    <a:pt x="11521" y="129527"/>
                    <a:pt x="5236" y="123243"/>
                    <a:pt x="5236" y="115562"/>
                  </a:cubicBezTo>
                  <a:lnTo>
                    <a:pt x="5236" y="47132"/>
                  </a:lnTo>
                  <a:close/>
                  <a:moveTo>
                    <a:pt x="5236" y="89028"/>
                  </a:moveTo>
                  <a:lnTo>
                    <a:pt x="57606" y="89028"/>
                  </a:lnTo>
                  <a:moveTo>
                    <a:pt x="90424" y="129527"/>
                  </a:moveTo>
                  <a:lnTo>
                    <a:pt x="57606" y="129527"/>
                  </a:lnTo>
                  <a:moveTo>
                    <a:pt x="83442" y="89028"/>
                  </a:moveTo>
                  <a:lnTo>
                    <a:pt x="57606" y="89028"/>
                  </a:lnTo>
                  <a:moveTo>
                    <a:pt x="109976" y="47132"/>
                  </a:moveTo>
                  <a:lnTo>
                    <a:pt x="162345" y="47132"/>
                  </a:lnTo>
                  <a:lnTo>
                    <a:pt x="162345" y="59701"/>
                  </a:lnTo>
                  <a:moveTo>
                    <a:pt x="0" y="0"/>
                  </a:moveTo>
                  <a:moveTo>
                    <a:pt x="140699" y="122544"/>
                  </a:moveTo>
                  <a:lnTo>
                    <a:pt x="107881" y="82045"/>
                  </a:lnTo>
                  <a:lnTo>
                    <a:pt x="162345" y="82045"/>
                  </a:lnTo>
                  <a:lnTo>
                    <a:pt x="162345" y="92519"/>
                  </a:lnTo>
                  <a:moveTo>
                    <a:pt x="0" y="0"/>
                  </a:moveTo>
                  <a:moveTo>
                    <a:pt x="162345" y="151872"/>
                  </a:moveTo>
                  <a:lnTo>
                    <a:pt x="162345" y="162346"/>
                  </a:lnTo>
                  <a:lnTo>
                    <a:pt x="107881" y="162346"/>
                  </a:lnTo>
                  <a:lnTo>
                    <a:pt x="140699" y="122544"/>
                  </a:lnTo>
                  <a:moveTo>
                    <a:pt x="109976" y="47132"/>
                  </a:moveTo>
                  <a:lnTo>
                    <a:pt x="109976" y="59701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ounded Rectangle 97">
              <a:extLst>
                <a:ext uri="{FF2B5EF4-FFF2-40B4-BE49-F238E27FC236}">
                  <a16:creationId xmlns:a16="http://schemas.microsoft.com/office/drawing/2014/main" id="{311515C0-90EE-412F-BAA4-36E76D741EF7}"/>
                </a:ext>
              </a:extLst>
            </p:cNvPr>
            <p:cNvSpPr/>
            <p:nvPr/>
          </p:nvSpPr>
          <p:spPr>
            <a:xfrm>
              <a:off x="3245342" y="2311075"/>
              <a:ext cx="161931" cy="138265"/>
            </a:xfrm>
            <a:custGeom>
              <a:avLst/>
              <a:gdLst/>
              <a:ahLst/>
              <a:cxnLst/>
              <a:rect l="0" t="0" r="0" b="0"/>
              <a:pathLst>
                <a:path w="161931" h="138265">
                  <a:moveTo>
                    <a:pt x="70486" y="76273"/>
                  </a:moveTo>
                  <a:cubicBezTo>
                    <a:pt x="81219" y="77390"/>
                    <a:pt x="92032" y="75122"/>
                    <a:pt x="101412" y="69786"/>
                  </a:cubicBezTo>
                  <a:cubicBezTo>
                    <a:pt x="102301" y="69254"/>
                    <a:pt x="102908" y="68355"/>
                    <a:pt x="103068" y="67331"/>
                  </a:cubicBezTo>
                  <a:cubicBezTo>
                    <a:pt x="103229" y="66307"/>
                    <a:pt x="102926" y="65265"/>
                    <a:pt x="102243" y="64486"/>
                  </a:cubicBezTo>
                  <a:cubicBezTo>
                    <a:pt x="98702" y="60450"/>
                    <a:pt x="96251" y="55290"/>
                    <a:pt x="95183" y="39545"/>
                  </a:cubicBezTo>
                  <a:cubicBezTo>
                    <a:pt x="93207" y="10280"/>
                    <a:pt x="73474" y="9"/>
                    <a:pt x="56520" y="9"/>
                  </a:cubicBezTo>
                  <a:cubicBezTo>
                    <a:pt x="39567" y="9"/>
                    <a:pt x="19834" y="10280"/>
                    <a:pt x="17858" y="39545"/>
                  </a:cubicBezTo>
                  <a:cubicBezTo>
                    <a:pt x="16789" y="55290"/>
                    <a:pt x="14366" y="60450"/>
                    <a:pt x="10798" y="64486"/>
                  </a:cubicBezTo>
                  <a:cubicBezTo>
                    <a:pt x="10115" y="65265"/>
                    <a:pt x="9812" y="66307"/>
                    <a:pt x="9972" y="67331"/>
                  </a:cubicBezTo>
                  <a:cubicBezTo>
                    <a:pt x="10133" y="68355"/>
                    <a:pt x="10740" y="69254"/>
                    <a:pt x="11629" y="69786"/>
                  </a:cubicBezTo>
                  <a:cubicBezTo>
                    <a:pt x="21008" y="75125"/>
                    <a:pt x="31822" y="77393"/>
                    <a:pt x="42555" y="76273"/>
                  </a:cubicBezTo>
                  <a:moveTo>
                    <a:pt x="101007" y="100328"/>
                  </a:moveTo>
                  <a:cubicBezTo>
                    <a:pt x="108733" y="105729"/>
                    <a:pt x="113052" y="114792"/>
                    <a:pt x="112381" y="124195"/>
                  </a:cubicBezTo>
                  <a:lnTo>
                    <a:pt x="112381" y="138265"/>
                  </a:lnTo>
                  <a:lnTo>
                    <a:pt x="659" y="138265"/>
                  </a:lnTo>
                  <a:lnTo>
                    <a:pt x="659" y="124195"/>
                  </a:lnTo>
                  <a:cubicBezTo>
                    <a:pt x="0" y="114796"/>
                    <a:pt x="4317" y="105740"/>
                    <a:pt x="12034" y="100335"/>
                  </a:cubicBezTo>
                  <a:cubicBezTo>
                    <a:pt x="20138" y="95131"/>
                    <a:pt x="28762" y="90783"/>
                    <a:pt x="37765" y="87361"/>
                  </a:cubicBezTo>
                  <a:cubicBezTo>
                    <a:pt x="40304" y="86578"/>
                    <a:pt x="42168" y="84405"/>
                    <a:pt x="42555" y="81775"/>
                  </a:cubicBezTo>
                  <a:lnTo>
                    <a:pt x="42555" y="70917"/>
                  </a:lnTo>
                  <a:cubicBezTo>
                    <a:pt x="42555" y="69249"/>
                    <a:pt x="40949" y="67650"/>
                    <a:pt x="39720" y="66525"/>
                  </a:cubicBezTo>
                  <a:cubicBezTo>
                    <a:pt x="35001" y="62544"/>
                    <a:pt x="32219" y="56729"/>
                    <a:pt x="32081" y="50556"/>
                  </a:cubicBezTo>
                  <a:lnTo>
                    <a:pt x="32081" y="35683"/>
                  </a:lnTo>
                  <a:cubicBezTo>
                    <a:pt x="41573" y="34261"/>
                    <a:pt x="50243" y="29488"/>
                    <a:pt x="56520" y="22228"/>
                  </a:cubicBezTo>
                  <a:cubicBezTo>
                    <a:pt x="62798" y="29488"/>
                    <a:pt x="71467" y="34261"/>
                    <a:pt x="80960" y="35683"/>
                  </a:cubicBezTo>
                  <a:lnTo>
                    <a:pt x="80960" y="50556"/>
                  </a:lnTo>
                  <a:cubicBezTo>
                    <a:pt x="80821" y="56727"/>
                    <a:pt x="78042" y="62541"/>
                    <a:pt x="73328" y="66525"/>
                  </a:cubicBezTo>
                  <a:cubicBezTo>
                    <a:pt x="72092" y="67650"/>
                    <a:pt x="70486" y="69242"/>
                    <a:pt x="70486" y="70910"/>
                  </a:cubicBezTo>
                  <a:lnTo>
                    <a:pt x="70486" y="81768"/>
                  </a:lnTo>
                  <a:cubicBezTo>
                    <a:pt x="70873" y="84398"/>
                    <a:pt x="72736" y="86571"/>
                    <a:pt x="75276" y="87354"/>
                  </a:cubicBezTo>
                  <a:cubicBezTo>
                    <a:pt x="84279" y="90776"/>
                    <a:pt x="92902" y="95124"/>
                    <a:pt x="101007" y="100328"/>
                  </a:cubicBezTo>
                  <a:close/>
                  <a:moveTo>
                    <a:pt x="94925" y="1336"/>
                  </a:moveTo>
                  <a:cubicBezTo>
                    <a:pt x="98345" y="445"/>
                    <a:pt x="101865" y="0"/>
                    <a:pt x="105399" y="9"/>
                  </a:cubicBezTo>
                  <a:cubicBezTo>
                    <a:pt x="122352" y="9"/>
                    <a:pt x="142085" y="10280"/>
                    <a:pt x="144061" y="39545"/>
                  </a:cubicBezTo>
                  <a:cubicBezTo>
                    <a:pt x="145130" y="55290"/>
                    <a:pt x="147581" y="60450"/>
                    <a:pt x="151121" y="64486"/>
                  </a:cubicBezTo>
                  <a:cubicBezTo>
                    <a:pt x="151805" y="65265"/>
                    <a:pt x="152107" y="66307"/>
                    <a:pt x="151947" y="67331"/>
                  </a:cubicBezTo>
                  <a:cubicBezTo>
                    <a:pt x="151786" y="68355"/>
                    <a:pt x="151179" y="69254"/>
                    <a:pt x="150290" y="69786"/>
                  </a:cubicBezTo>
                  <a:cubicBezTo>
                    <a:pt x="140910" y="75122"/>
                    <a:pt x="130097" y="77390"/>
                    <a:pt x="119364" y="76273"/>
                  </a:cubicBezTo>
                  <a:moveTo>
                    <a:pt x="105399" y="22228"/>
                  </a:moveTo>
                  <a:cubicBezTo>
                    <a:pt x="111676" y="29488"/>
                    <a:pt x="120346" y="34261"/>
                    <a:pt x="129838" y="35683"/>
                  </a:cubicBezTo>
                  <a:lnTo>
                    <a:pt x="129838" y="50556"/>
                  </a:lnTo>
                  <a:cubicBezTo>
                    <a:pt x="129699" y="56727"/>
                    <a:pt x="126920" y="62541"/>
                    <a:pt x="122206" y="66525"/>
                  </a:cubicBezTo>
                  <a:cubicBezTo>
                    <a:pt x="120970" y="67650"/>
                    <a:pt x="119364" y="69242"/>
                    <a:pt x="119364" y="70910"/>
                  </a:cubicBezTo>
                  <a:lnTo>
                    <a:pt x="119364" y="81768"/>
                  </a:lnTo>
                  <a:cubicBezTo>
                    <a:pt x="119751" y="84398"/>
                    <a:pt x="121615" y="86571"/>
                    <a:pt x="124154" y="87354"/>
                  </a:cubicBezTo>
                  <a:cubicBezTo>
                    <a:pt x="133157" y="90776"/>
                    <a:pt x="141781" y="95124"/>
                    <a:pt x="149885" y="100328"/>
                  </a:cubicBezTo>
                  <a:cubicBezTo>
                    <a:pt x="157611" y="105729"/>
                    <a:pt x="161931" y="114792"/>
                    <a:pt x="161260" y="124195"/>
                  </a:cubicBezTo>
                  <a:lnTo>
                    <a:pt x="161260" y="138265"/>
                  </a:lnTo>
                  <a:lnTo>
                    <a:pt x="129838" y="138265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ounded Rectangle 98">
              <a:extLst>
                <a:ext uri="{FF2B5EF4-FFF2-40B4-BE49-F238E27FC236}">
                  <a16:creationId xmlns:a16="http://schemas.microsoft.com/office/drawing/2014/main" id="{9CA3252B-515C-42E1-8097-D983B1AF4B8B}"/>
                </a:ext>
              </a:extLst>
            </p:cNvPr>
            <p:cNvSpPr/>
            <p:nvPr/>
          </p:nvSpPr>
          <p:spPr>
            <a:xfrm>
              <a:off x="5946178" y="4636992"/>
              <a:ext cx="160954" cy="160155"/>
            </a:xfrm>
            <a:custGeom>
              <a:avLst/>
              <a:gdLst/>
              <a:ahLst/>
              <a:cxnLst/>
              <a:rect l="0" t="0" r="0" b="0"/>
              <a:pathLst>
                <a:path w="160954" h="160155">
                  <a:moveTo>
                    <a:pt x="55848" y="77265"/>
                  </a:moveTo>
                  <a:cubicBezTo>
                    <a:pt x="51991" y="77265"/>
                    <a:pt x="48865" y="74139"/>
                    <a:pt x="48865" y="70282"/>
                  </a:cubicBezTo>
                  <a:lnTo>
                    <a:pt x="48865" y="14409"/>
                  </a:lnTo>
                  <a:cubicBezTo>
                    <a:pt x="48865" y="10552"/>
                    <a:pt x="51991" y="7426"/>
                    <a:pt x="55848" y="7426"/>
                  </a:cubicBezTo>
                  <a:lnTo>
                    <a:pt x="111721" y="7426"/>
                  </a:lnTo>
                  <a:cubicBezTo>
                    <a:pt x="115578" y="7426"/>
                    <a:pt x="118704" y="10552"/>
                    <a:pt x="118704" y="14409"/>
                  </a:cubicBezTo>
                  <a:lnTo>
                    <a:pt x="118704" y="70282"/>
                  </a:lnTo>
                  <a:cubicBezTo>
                    <a:pt x="118704" y="74139"/>
                    <a:pt x="115578" y="77265"/>
                    <a:pt x="111721" y="77265"/>
                  </a:cubicBezTo>
                  <a:close/>
                  <a:moveTo>
                    <a:pt x="6628" y="160155"/>
                  </a:moveTo>
                  <a:lnTo>
                    <a:pt x="160954" y="160155"/>
                  </a:lnTo>
                  <a:moveTo>
                    <a:pt x="0" y="0"/>
                  </a:moveTo>
                  <a:moveTo>
                    <a:pt x="83791" y="136107"/>
                  </a:moveTo>
                  <a:lnTo>
                    <a:pt x="83791" y="77265"/>
                  </a:lnTo>
                  <a:moveTo>
                    <a:pt x="0" y="0"/>
                  </a:moveTo>
                  <a:moveTo>
                    <a:pt x="105042" y="114859"/>
                  </a:moveTo>
                  <a:lnTo>
                    <a:pt x="83793" y="136107"/>
                  </a:lnTo>
                  <a:lnTo>
                    <a:pt x="62543" y="114859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Rounded Rectangle 99">
              <a:extLst>
                <a:ext uri="{FF2B5EF4-FFF2-40B4-BE49-F238E27FC236}">
                  <a16:creationId xmlns:a16="http://schemas.microsoft.com/office/drawing/2014/main" id="{5C973AE5-C238-47FB-B283-7F8C6FC2F330}"/>
                </a:ext>
              </a:extLst>
            </p:cNvPr>
            <p:cNvSpPr/>
            <p:nvPr/>
          </p:nvSpPr>
          <p:spPr>
            <a:xfrm>
              <a:off x="5953147" y="2174909"/>
              <a:ext cx="153645" cy="153645"/>
            </a:xfrm>
            <a:custGeom>
              <a:avLst/>
              <a:gdLst/>
              <a:ahLst/>
              <a:cxnLst/>
              <a:rect l="0" t="0" r="0" b="0"/>
              <a:pathLst>
                <a:path w="153645" h="153645">
                  <a:moveTo>
                    <a:pt x="4307" y="102248"/>
                  </a:moveTo>
                  <a:cubicBezTo>
                    <a:pt x="1517" y="94290"/>
                    <a:pt x="0" y="85733"/>
                    <a:pt x="0" y="76822"/>
                  </a:cubicBezTo>
                  <a:cubicBezTo>
                    <a:pt x="0" y="34394"/>
                    <a:pt x="34394" y="0"/>
                    <a:pt x="76822" y="0"/>
                  </a:cubicBezTo>
                  <a:cubicBezTo>
                    <a:pt x="100341" y="0"/>
                    <a:pt x="121393" y="10569"/>
                    <a:pt x="135484" y="27217"/>
                  </a:cubicBezTo>
                  <a:moveTo>
                    <a:pt x="148942" y="50297"/>
                  </a:moveTo>
                  <a:cubicBezTo>
                    <a:pt x="151983" y="58564"/>
                    <a:pt x="153645" y="67499"/>
                    <a:pt x="153645" y="76822"/>
                  </a:cubicBezTo>
                  <a:cubicBezTo>
                    <a:pt x="153645" y="119250"/>
                    <a:pt x="119250" y="153645"/>
                    <a:pt x="76822" y="153645"/>
                  </a:cubicBezTo>
                  <a:cubicBezTo>
                    <a:pt x="53392" y="153645"/>
                    <a:pt x="32412" y="143155"/>
                    <a:pt x="18321" y="126616"/>
                  </a:cubicBezTo>
                  <a:moveTo>
                    <a:pt x="37913" y="69595"/>
                  </a:moveTo>
                  <a:cubicBezTo>
                    <a:pt x="37913" y="57453"/>
                    <a:pt x="47756" y="47609"/>
                    <a:pt x="59899" y="47609"/>
                  </a:cubicBezTo>
                  <a:cubicBezTo>
                    <a:pt x="66705" y="47609"/>
                    <a:pt x="72788" y="50702"/>
                    <a:pt x="76821" y="55558"/>
                  </a:cubicBezTo>
                  <a:cubicBezTo>
                    <a:pt x="80854" y="50702"/>
                    <a:pt x="86938" y="47609"/>
                    <a:pt x="93744" y="47609"/>
                  </a:cubicBezTo>
                  <a:cubicBezTo>
                    <a:pt x="105886" y="47609"/>
                    <a:pt x="115729" y="57453"/>
                    <a:pt x="115729" y="69595"/>
                  </a:cubicBezTo>
                  <a:cubicBezTo>
                    <a:pt x="115729" y="76230"/>
                    <a:pt x="112791" y="82178"/>
                    <a:pt x="108144" y="86209"/>
                  </a:cubicBezTo>
                  <a:lnTo>
                    <a:pt x="81575" y="110814"/>
                  </a:lnTo>
                  <a:cubicBezTo>
                    <a:pt x="78898" y="113293"/>
                    <a:pt x="74763" y="113293"/>
                    <a:pt x="72086" y="110814"/>
                  </a:cubicBezTo>
                  <a:lnTo>
                    <a:pt x="45738" y="86414"/>
                  </a:lnTo>
                  <a:cubicBezTo>
                    <a:pt x="40953" y="82381"/>
                    <a:pt x="37913" y="76343"/>
                    <a:pt x="37913" y="69595"/>
                  </a:cubicBezTo>
                  <a:close/>
                  <a:moveTo>
                    <a:pt x="113399" y="29471"/>
                  </a:moveTo>
                  <a:lnTo>
                    <a:pt x="137469" y="29471"/>
                  </a:lnTo>
                  <a:lnTo>
                    <a:pt x="137469" y="5401"/>
                  </a:lnTo>
                  <a:moveTo>
                    <a:pt x="40245" y="124172"/>
                  </a:moveTo>
                  <a:lnTo>
                    <a:pt x="16175" y="124172"/>
                  </a:lnTo>
                  <a:lnTo>
                    <a:pt x="16175" y="148243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Rounded Rectangle 100">
              <a:extLst>
                <a:ext uri="{FF2B5EF4-FFF2-40B4-BE49-F238E27FC236}">
                  <a16:creationId xmlns:a16="http://schemas.microsoft.com/office/drawing/2014/main" id="{C9C40C72-DD88-4B5C-8858-AA3DBD26C6C0}"/>
                </a:ext>
              </a:extLst>
            </p:cNvPr>
            <p:cNvSpPr/>
            <p:nvPr/>
          </p:nvSpPr>
          <p:spPr>
            <a:xfrm>
              <a:off x="5951401" y="1279501"/>
              <a:ext cx="157879" cy="90926"/>
            </a:xfrm>
            <a:custGeom>
              <a:avLst/>
              <a:gdLst/>
              <a:ahLst/>
              <a:cxnLst/>
              <a:rect l="0" t="0" r="0" b="0"/>
              <a:pathLst>
                <a:path w="157879" h="90926">
                  <a:moveTo>
                    <a:pt x="141865" y="56489"/>
                  </a:moveTo>
                  <a:cubicBezTo>
                    <a:pt x="142679" y="57678"/>
                    <a:pt x="142679" y="59245"/>
                    <a:pt x="141865" y="60434"/>
                  </a:cubicBezTo>
                  <a:cubicBezTo>
                    <a:pt x="127517" y="79888"/>
                    <a:pt x="104429" y="90926"/>
                    <a:pt x="80279" y="89880"/>
                  </a:cubicBezTo>
                  <a:cubicBezTo>
                    <a:pt x="56131" y="90924"/>
                    <a:pt x="33046" y="79886"/>
                    <a:pt x="18699" y="60434"/>
                  </a:cubicBezTo>
                  <a:cubicBezTo>
                    <a:pt x="17885" y="59245"/>
                    <a:pt x="17885" y="57678"/>
                    <a:pt x="18699" y="56489"/>
                  </a:cubicBezTo>
                  <a:cubicBezTo>
                    <a:pt x="33045" y="37035"/>
                    <a:pt x="56130" y="25993"/>
                    <a:pt x="80279" y="27036"/>
                  </a:cubicBezTo>
                  <a:cubicBezTo>
                    <a:pt x="104430" y="25991"/>
                    <a:pt x="127518" y="37032"/>
                    <a:pt x="141865" y="56489"/>
                  </a:cubicBezTo>
                  <a:close/>
                  <a:moveTo>
                    <a:pt x="48857" y="58458"/>
                  </a:moveTo>
                  <a:cubicBezTo>
                    <a:pt x="48857" y="75812"/>
                    <a:pt x="62925" y="89880"/>
                    <a:pt x="80279" y="89880"/>
                  </a:cubicBezTo>
                  <a:cubicBezTo>
                    <a:pt x="97632" y="89880"/>
                    <a:pt x="111700" y="75812"/>
                    <a:pt x="111700" y="58458"/>
                  </a:cubicBezTo>
                  <a:cubicBezTo>
                    <a:pt x="111700" y="41104"/>
                    <a:pt x="97632" y="27036"/>
                    <a:pt x="80279" y="27036"/>
                  </a:cubicBezTo>
                  <a:cubicBezTo>
                    <a:pt x="62925" y="27036"/>
                    <a:pt x="48857" y="41104"/>
                    <a:pt x="48857" y="58458"/>
                  </a:cubicBezTo>
                  <a:close/>
                  <a:moveTo>
                    <a:pt x="157101" y="32497"/>
                  </a:moveTo>
                  <a:cubicBezTo>
                    <a:pt x="157879" y="42975"/>
                    <a:pt x="151607" y="52696"/>
                    <a:pt x="141740" y="56307"/>
                  </a:cubicBezTo>
                  <a:moveTo>
                    <a:pt x="128696" y="10843"/>
                  </a:moveTo>
                  <a:cubicBezTo>
                    <a:pt x="132915" y="20391"/>
                    <a:pt x="130336" y="31577"/>
                    <a:pt x="122363" y="38313"/>
                  </a:cubicBezTo>
                  <a:moveTo>
                    <a:pt x="94628" y="0"/>
                  </a:moveTo>
                  <a:cubicBezTo>
                    <a:pt x="101846" y="7857"/>
                    <a:pt x="103058" y="19518"/>
                    <a:pt x="97609" y="28691"/>
                  </a:cubicBezTo>
                  <a:moveTo>
                    <a:pt x="58947" y="1214"/>
                  </a:moveTo>
                  <a:cubicBezTo>
                    <a:pt x="68392" y="6299"/>
                    <a:pt x="73391" y="16972"/>
                    <a:pt x="71250" y="27483"/>
                  </a:cubicBezTo>
                  <a:moveTo>
                    <a:pt x="25709" y="14349"/>
                  </a:moveTo>
                  <a:cubicBezTo>
                    <a:pt x="36135" y="15670"/>
                    <a:pt x="44409" y="23764"/>
                    <a:pt x="45959" y="34158"/>
                  </a:cubicBezTo>
                  <a:moveTo>
                    <a:pt x="0" y="37734"/>
                  </a:moveTo>
                  <a:cubicBezTo>
                    <a:pt x="9820" y="36028"/>
                    <a:pt x="19639" y="40749"/>
                    <a:pt x="24439" y="49485"/>
                  </a:cubicBezTo>
                  <a:moveTo>
                    <a:pt x="80279" y="44493"/>
                  </a:moveTo>
                  <a:cubicBezTo>
                    <a:pt x="87991" y="44493"/>
                    <a:pt x="94244" y="50745"/>
                    <a:pt x="94244" y="58458"/>
                  </a:cubicBezTo>
                  <a:cubicBezTo>
                    <a:pt x="94244" y="66171"/>
                    <a:pt x="87991" y="72423"/>
                    <a:pt x="80279" y="72423"/>
                  </a:cubicBezTo>
                  <a:cubicBezTo>
                    <a:pt x="72566" y="72423"/>
                    <a:pt x="66313" y="66171"/>
                    <a:pt x="66313" y="58458"/>
                  </a:cubicBezTo>
                  <a:cubicBezTo>
                    <a:pt x="66313" y="50745"/>
                    <a:pt x="72566" y="44493"/>
                    <a:pt x="80279" y="44493"/>
                  </a:cubicBezTo>
                  <a:close/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ounded Rectangle 101">
              <a:extLst>
                <a:ext uri="{FF2B5EF4-FFF2-40B4-BE49-F238E27FC236}">
                  <a16:creationId xmlns:a16="http://schemas.microsoft.com/office/drawing/2014/main" id="{208D5BA8-2DAA-4CFC-A4FB-00CF2F3F06C4}"/>
                </a:ext>
              </a:extLst>
            </p:cNvPr>
            <p:cNvSpPr/>
            <p:nvPr/>
          </p:nvSpPr>
          <p:spPr>
            <a:xfrm>
              <a:off x="5949670" y="5053854"/>
              <a:ext cx="160600" cy="160600"/>
            </a:xfrm>
            <a:custGeom>
              <a:avLst/>
              <a:gdLst/>
              <a:ahLst/>
              <a:cxnLst/>
              <a:rect l="0" t="0" r="0" b="0"/>
              <a:pathLst>
                <a:path w="160600" h="160600">
                  <a:moveTo>
                    <a:pt x="125687" y="139652"/>
                  </a:moveTo>
                  <a:lnTo>
                    <a:pt x="125687" y="69826"/>
                  </a:lnTo>
                  <a:moveTo>
                    <a:pt x="90773" y="34913"/>
                  </a:moveTo>
                  <a:cubicBezTo>
                    <a:pt x="90773" y="15631"/>
                    <a:pt x="106405" y="0"/>
                    <a:pt x="125687" y="0"/>
                  </a:cubicBezTo>
                  <a:cubicBezTo>
                    <a:pt x="144968" y="0"/>
                    <a:pt x="160600" y="15631"/>
                    <a:pt x="160600" y="34913"/>
                  </a:cubicBezTo>
                  <a:cubicBezTo>
                    <a:pt x="160600" y="54195"/>
                    <a:pt x="144968" y="69826"/>
                    <a:pt x="125687" y="69826"/>
                  </a:cubicBezTo>
                  <a:cubicBezTo>
                    <a:pt x="106405" y="69826"/>
                    <a:pt x="90773" y="54195"/>
                    <a:pt x="90773" y="34913"/>
                  </a:cubicBezTo>
                  <a:moveTo>
                    <a:pt x="3491" y="139652"/>
                  </a:moveTo>
                  <a:lnTo>
                    <a:pt x="125687" y="139652"/>
                  </a:lnTo>
                  <a:lnTo>
                    <a:pt x="125687" y="139652"/>
                  </a:lnTo>
                  <a:lnTo>
                    <a:pt x="125687" y="157108"/>
                  </a:lnTo>
                  <a:cubicBezTo>
                    <a:pt x="125687" y="159036"/>
                    <a:pt x="124123" y="160600"/>
                    <a:pt x="122195" y="160600"/>
                  </a:cubicBezTo>
                  <a:lnTo>
                    <a:pt x="3491" y="160600"/>
                  </a:lnTo>
                  <a:cubicBezTo>
                    <a:pt x="1563" y="160600"/>
                    <a:pt x="0" y="159036"/>
                    <a:pt x="0" y="157108"/>
                  </a:cubicBezTo>
                  <a:lnTo>
                    <a:pt x="0" y="143143"/>
                  </a:lnTo>
                  <a:cubicBezTo>
                    <a:pt x="0" y="141215"/>
                    <a:pt x="1563" y="139652"/>
                    <a:pt x="3491" y="139652"/>
                  </a:cubicBezTo>
                  <a:close/>
                  <a:moveTo>
                    <a:pt x="118920" y="34913"/>
                  </a:moveTo>
                  <a:cubicBezTo>
                    <a:pt x="118920" y="38769"/>
                    <a:pt x="122047" y="41895"/>
                    <a:pt x="125903" y="41895"/>
                  </a:cubicBezTo>
                  <a:cubicBezTo>
                    <a:pt x="129759" y="41895"/>
                    <a:pt x="132886" y="38769"/>
                    <a:pt x="132886" y="34913"/>
                  </a:cubicBezTo>
                  <a:cubicBezTo>
                    <a:pt x="132886" y="31056"/>
                    <a:pt x="129759" y="27930"/>
                    <a:pt x="125903" y="27930"/>
                  </a:cubicBezTo>
                  <a:cubicBezTo>
                    <a:pt x="122047" y="27930"/>
                    <a:pt x="118920" y="31056"/>
                    <a:pt x="118920" y="34913"/>
                  </a:cubicBezTo>
                  <a:moveTo>
                    <a:pt x="139652" y="16583"/>
                  </a:moveTo>
                  <a:lnTo>
                    <a:pt x="130093" y="29326"/>
                  </a:lnTo>
                  <a:moveTo>
                    <a:pt x="31421" y="69826"/>
                  </a:moveTo>
                  <a:lnTo>
                    <a:pt x="31421" y="62843"/>
                  </a:lnTo>
                  <a:cubicBezTo>
                    <a:pt x="31444" y="55140"/>
                    <a:pt x="37683" y="48901"/>
                    <a:pt x="45386" y="48878"/>
                  </a:cubicBezTo>
                  <a:lnTo>
                    <a:pt x="52369" y="48878"/>
                  </a:lnTo>
                  <a:cubicBezTo>
                    <a:pt x="60072" y="48901"/>
                    <a:pt x="66311" y="55140"/>
                    <a:pt x="66334" y="62843"/>
                  </a:cubicBezTo>
                  <a:lnTo>
                    <a:pt x="66334" y="69826"/>
                  </a:lnTo>
                  <a:moveTo>
                    <a:pt x="24439" y="125687"/>
                  </a:moveTo>
                  <a:lnTo>
                    <a:pt x="24439" y="69826"/>
                  </a:lnTo>
                  <a:moveTo>
                    <a:pt x="73317" y="125687"/>
                  </a:moveTo>
                  <a:lnTo>
                    <a:pt x="73317" y="69826"/>
                  </a:lnTo>
                  <a:moveTo>
                    <a:pt x="13965" y="69826"/>
                  </a:moveTo>
                  <a:lnTo>
                    <a:pt x="83791" y="69826"/>
                  </a:lnTo>
                  <a:cubicBezTo>
                    <a:pt x="83791" y="69826"/>
                    <a:pt x="90773" y="69826"/>
                    <a:pt x="90773" y="76808"/>
                  </a:cubicBezTo>
                  <a:lnTo>
                    <a:pt x="90773" y="118704"/>
                  </a:lnTo>
                  <a:cubicBezTo>
                    <a:pt x="90773" y="118704"/>
                    <a:pt x="90773" y="125687"/>
                    <a:pt x="83791" y="125687"/>
                  </a:cubicBezTo>
                  <a:lnTo>
                    <a:pt x="13965" y="125687"/>
                  </a:lnTo>
                  <a:cubicBezTo>
                    <a:pt x="13965" y="125687"/>
                    <a:pt x="6982" y="125687"/>
                    <a:pt x="6982" y="118704"/>
                  </a:cubicBezTo>
                  <a:lnTo>
                    <a:pt x="6982" y="76808"/>
                  </a:lnTo>
                  <a:cubicBezTo>
                    <a:pt x="6982" y="76808"/>
                    <a:pt x="6982" y="69826"/>
                    <a:pt x="13965" y="69826"/>
                  </a:cubicBez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Rounded Rectangle 102">
              <a:extLst>
                <a:ext uri="{FF2B5EF4-FFF2-40B4-BE49-F238E27FC236}">
                  <a16:creationId xmlns:a16="http://schemas.microsoft.com/office/drawing/2014/main" id="{9DB4BB31-8B70-4B65-8A93-A997B27E18F3}"/>
                </a:ext>
              </a:extLst>
            </p:cNvPr>
            <p:cNvSpPr/>
            <p:nvPr/>
          </p:nvSpPr>
          <p:spPr>
            <a:xfrm>
              <a:off x="4631352" y="5260540"/>
              <a:ext cx="160600" cy="160600"/>
            </a:xfrm>
            <a:custGeom>
              <a:avLst/>
              <a:gdLst/>
              <a:ahLst/>
              <a:cxnLst/>
              <a:rect l="0" t="0" r="0" b="0"/>
              <a:pathLst>
                <a:path w="160600" h="160600">
                  <a:moveTo>
                    <a:pt x="104739" y="101247"/>
                  </a:moveTo>
                  <a:cubicBezTo>
                    <a:pt x="104739" y="103176"/>
                    <a:pt x="103176" y="104739"/>
                    <a:pt x="101247" y="104739"/>
                  </a:cubicBezTo>
                  <a:lnTo>
                    <a:pt x="3491" y="104739"/>
                  </a:lnTo>
                  <a:cubicBezTo>
                    <a:pt x="1563" y="104739"/>
                    <a:pt x="0" y="103176"/>
                    <a:pt x="0" y="101247"/>
                  </a:cubicBezTo>
                  <a:lnTo>
                    <a:pt x="0" y="24439"/>
                  </a:lnTo>
                  <a:cubicBezTo>
                    <a:pt x="0" y="10941"/>
                    <a:pt x="10941" y="0"/>
                    <a:pt x="24439" y="0"/>
                  </a:cubicBezTo>
                  <a:lnTo>
                    <a:pt x="52369" y="0"/>
                  </a:lnTo>
                  <a:cubicBezTo>
                    <a:pt x="81292" y="0"/>
                    <a:pt x="104739" y="23446"/>
                    <a:pt x="104739" y="52369"/>
                  </a:cubicBezTo>
                  <a:close/>
                  <a:moveTo>
                    <a:pt x="27930" y="52369"/>
                  </a:moveTo>
                  <a:cubicBezTo>
                    <a:pt x="27930" y="65866"/>
                    <a:pt x="38872" y="76808"/>
                    <a:pt x="52369" y="76808"/>
                  </a:cubicBezTo>
                  <a:cubicBezTo>
                    <a:pt x="65866" y="76808"/>
                    <a:pt x="76808" y="65866"/>
                    <a:pt x="76808" y="52369"/>
                  </a:cubicBezTo>
                  <a:cubicBezTo>
                    <a:pt x="76808" y="38872"/>
                    <a:pt x="65866" y="27930"/>
                    <a:pt x="52369" y="27930"/>
                  </a:cubicBezTo>
                  <a:cubicBezTo>
                    <a:pt x="38872" y="27930"/>
                    <a:pt x="27930" y="38872"/>
                    <a:pt x="27930" y="52369"/>
                  </a:cubicBezTo>
                  <a:close/>
                  <a:moveTo>
                    <a:pt x="160600" y="160600"/>
                  </a:moveTo>
                  <a:cubicBezTo>
                    <a:pt x="160600" y="156743"/>
                    <a:pt x="157473" y="153617"/>
                    <a:pt x="153617" y="153617"/>
                  </a:cubicBezTo>
                  <a:lnTo>
                    <a:pt x="20947" y="153617"/>
                  </a:lnTo>
                  <a:cubicBezTo>
                    <a:pt x="13235" y="153617"/>
                    <a:pt x="6982" y="147365"/>
                    <a:pt x="6982" y="139652"/>
                  </a:cubicBezTo>
                  <a:cubicBezTo>
                    <a:pt x="6982" y="131939"/>
                    <a:pt x="13235" y="125687"/>
                    <a:pt x="20947" y="125687"/>
                  </a:cubicBezTo>
                  <a:lnTo>
                    <a:pt x="143143" y="125687"/>
                  </a:lnTo>
                  <a:cubicBezTo>
                    <a:pt x="152784" y="125687"/>
                    <a:pt x="160600" y="117871"/>
                    <a:pt x="160600" y="108230"/>
                  </a:cubicBezTo>
                  <a:cubicBezTo>
                    <a:pt x="160600" y="98589"/>
                    <a:pt x="152784" y="90773"/>
                    <a:pt x="143143" y="90773"/>
                  </a:cubicBezTo>
                  <a:lnTo>
                    <a:pt x="104739" y="90773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ounded Rectangle 103">
              <a:extLst>
                <a:ext uri="{FF2B5EF4-FFF2-40B4-BE49-F238E27FC236}">
                  <a16:creationId xmlns:a16="http://schemas.microsoft.com/office/drawing/2014/main" id="{7A23E64D-3455-4777-B01F-46FE1C0C1347}"/>
                </a:ext>
              </a:extLst>
            </p:cNvPr>
            <p:cNvSpPr/>
            <p:nvPr/>
          </p:nvSpPr>
          <p:spPr>
            <a:xfrm>
              <a:off x="5967126" y="1708226"/>
              <a:ext cx="125687" cy="159960"/>
            </a:xfrm>
            <a:custGeom>
              <a:avLst/>
              <a:gdLst/>
              <a:ahLst/>
              <a:cxnLst/>
              <a:rect l="0" t="0" r="0" b="0"/>
              <a:pathLst>
                <a:path w="125687" h="159960">
                  <a:moveTo>
                    <a:pt x="125687" y="66334"/>
                  </a:moveTo>
                  <a:cubicBezTo>
                    <a:pt x="125687" y="109815"/>
                    <a:pt x="75956" y="150538"/>
                    <a:pt x="64973" y="158994"/>
                  </a:cubicBezTo>
                  <a:cubicBezTo>
                    <a:pt x="63717" y="159960"/>
                    <a:pt x="61969" y="159960"/>
                    <a:pt x="60713" y="158994"/>
                  </a:cubicBezTo>
                  <a:cubicBezTo>
                    <a:pt x="49723" y="150531"/>
                    <a:pt x="0" y="109815"/>
                    <a:pt x="0" y="66334"/>
                  </a:cubicBezTo>
                  <a:cubicBezTo>
                    <a:pt x="0" y="29704"/>
                    <a:pt x="26205" y="0"/>
                    <a:pt x="62843" y="0"/>
                  </a:cubicBezTo>
                  <a:cubicBezTo>
                    <a:pt x="99481" y="0"/>
                    <a:pt x="125687" y="29704"/>
                    <a:pt x="125687" y="66334"/>
                  </a:cubicBezTo>
                  <a:close/>
                  <a:moveTo>
                    <a:pt x="20947" y="62843"/>
                  </a:moveTo>
                  <a:cubicBezTo>
                    <a:pt x="20947" y="85981"/>
                    <a:pt x="39705" y="104739"/>
                    <a:pt x="62843" y="104739"/>
                  </a:cubicBezTo>
                  <a:cubicBezTo>
                    <a:pt x="85981" y="104739"/>
                    <a:pt x="104739" y="85981"/>
                    <a:pt x="104739" y="62843"/>
                  </a:cubicBezTo>
                  <a:cubicBezTo>
                    <a:pt x="104739" y="39705"/>
                    <a:pt x="85981" y="20947"/>
                    <a:pt x="62843" y="20947"/>
                  </a:cubicBezTo>
                  <a:cubicBezTo>
                    <a:pt x="39705" y="20947"/>
                    <a:pt x="20947" y="39705"/>
                    <a:pt x="20947" y="62843"/>
                  </a:cubicBezTo>
                  <a:close/>
                  <a:moveTo>
                    <a:pt x="23335" y="48878"/>
                  </a:moveTo>
                  <a:lnTo>
                    <a:pt x="102351" y="48878"/>
                  </a:lnTo>
                  <a:moveTo>
                    <a:pt x="24746" y="80300"/>
                  </a:moveTo>
                  <a:lnTo>
                    <a:pt x="100940" y="80300"/>
                  </a:lnTo>
                  <a:moveTo>
                    <a:pt x="56915" y="104299"/>
                  </a:moveTo>
                  <a:cubicBezTo>
                    <a:pt x="41544" y="78781"/>
                    <a:pt x="41544" y="46856"/>
                    <a:pt x="56915" y="21338"/>
                  </a:cubicBezTo>
                  <a:moveTo>
                    <a:pt x="68771" y="21338"/>
                  </a:moveTo>
                  <a:cubicBezTo>
                    <a:pt x="84142" y="46856"/>
                    <a:pt x="84142" y="78781"/>
                    <a:pt x="68771" y="104299"/>
                  </a:cubicBez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ounded Rectangle 104">
              <a:extLst>
                <a:ext uri="{FF2B5EF4-FFF2-40B4-BE49-F238E27FC236}">
                  <a16:creationId xmlns:a16="http://schemas.microsoft.com/office/drawing/2014/main" id="{B077D46D-743E-48DA-993E-990B45A3BB72}"/>
                </a:ext>
              </a:extLst>
            </p:cNvPr>
            <p:cNvSpPr/>
            <p:nvPr/>
          </p:nvSpPr>
          <p:spPr>
            <a:xfrm>
              <a:off x="5992736" y="5467225"/>
              <a:ext cx="72146" cy="160635"/>
            </a:xfrm>
            <a:custGeom>
              <a:avLst/>
              <a:gdLst/>
              <a:ahLst/>
              <a:cxnLst/>
              <a:rect l="0" t="0" r="0" b="0"/>
              <a:pathLst>
                <a:path w="72146" h="160635">
                  <a:moveTo>
                    <a:pt x="57229" y="139934"/>
                  </a:moveTo>
                  <a:cubicBezTo>
                    <a:pt x="53957" y="152144"/>
                    <a:pt x="42892" y="160635"/>
                    <a:pt x="30250" y="160635"/>
                  </a:cubicBezTo>
                  <a:cubicBezTo>
                    <a:pt x="17609" y="160635"/>
                    <a:pt x="6543" y="152144"/>
                    <a:pt x="3271" y="139934"/>
                  </a:cubicBezTo>
                  <a:cubicBezTo>
                    <a:pt x="0" y="127723"/>
                    <a:pt x="5337" y="114837"/>
                    <a:pt x="16285" y="108516"/>
                  </a:cubicBezTo>
                  <a:lnTo>
                    <a:pt x="16285" y="13965"/>
                  </a:lnTo>
                  <a:cubicBezTo>
                    <a:pt x="16285" y="6252"/>
                    <a:pt x="22537" y="0"/>
                    <a:pt x="30250" y="0"/>
                  </a:cubicBezTo>
                  <a:cubicBezTo>
                    <a:pt x="37963" y="0"/>
                    <a:pt x="44215" y="6252"/>
                    <a:pt x="44215" y="13965"/>
                  </a:cubicBezTo>
                  <a:lnTo>
                    <a:pt x="44215" y="108516"/>
                  </a:lnTo>
                  <a:cubicBezTo>
                    <a:pt x="55163" y="114837"/>
                    <a:pt x="60501" y="127723"/>
                    <a:pt x="57229" y="139934"/>
                  </a:cubicBezTo>
                  <a:close/>
                  <a:moveTo>
                    <a:pt x="23267" y="132669"/>
                  </a:moveTo>
                  <a:cubicBezTo>
                    <a:pt x="23267" y="136526"/>
                    <a:pt x="26394" y="139652"/>
                    <a:pt x="30250" y="139652"/>
                  </a:cubicBezTo>
                  <a:cubicBezTo>
                    <a:pt x="34106" y="139652"/>
                    <a:pt x="37233" y="136526"/>
                    <a:pt x="37233" y="132669"/>
                  </a:cubicBezTo>
                  <a:cubicBezTo>
                    <a:pt x="37233" y="128813"/>
                    <a:pt x="34106" y="125687"/>
                    <a:pt x="30250" y="125687"/>
                  </a:cubicBezTo>
                  <a:cubicBezTo>
                    <a:pt x="26394" y="125687"/>
                    <a:pt x="23267" y="128813"/>
                    <a:pt x="23267" y="132669"/>
                  </a:cubicBezTo>
                  <a:close/>
                  <a:moveTo>
                    <a:pt x="30250" y="55860"/>
                  </a:moveTo>
                  <a:lnTo>
                    <a:pt x="30250" y="125687"/>
                  </a:lnTo>
                  <a:moveTo>
                    <a:pt x="72146" y="90773"/>
                  </a:moveTo>
                  <a:lnTo>
                    <a:pt x="58181" y="90773"/>
                  </a:lnTo>
                  <a:moveTo>
                    <a:pt x="58181" y="55860"/>
                  </a:moveTo>
                  <a:lnTo>
                    <a:pt x="72146" y="55860"/>
                  </a:lnTo>
                  <a:moveTo>
                    <a:pt x="72146" y="20947"/>
                  </a:moveTo>
                  <a:lnTo>
                    <a:pt x="58181" y="20947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Rounded Rectangle 105">
              <a:extLst>
                <a:ext uri="{FF2B5EF4-FFF2-40B4-BE49-F238E27FC236}">
                  <a16:creationId xmlns:a16="http://schemas.microsoft.com/office/drawing/2014/main" id="{FB4C2974-002E-4CC0-A364-2CA8C00105F6}"/>
                </a:ext>
              </a:extLst>
            </p:cNvPr>
            <p:cNvSpPr/>
            <p:nvPr/>
          </p:nvSpPr>
          <p:spPr>
            <a:xfrm>
              <a:off x="4631352" y="1721738"/>
              <a:ext cx="160600" cy="139652"/>
            </a:xfrm>
            <a:custGeom>
              <a:avLst/>
              <a:gdLst/>
              <a:ahLst/>
              <a:cxnLst/>
              <a:rect l="0" t="0" r="0" b="0"/>
              <a:pathLst>
                <a:path w="160600" h="139652">
                  <a:moveTo>
                    <a:pt x="13965" y="0"/>
                  </a:moveTo>
                  <a:cubicBezTo>
                    <a:pt x="21677" y="0"/>
                    <a:pt x="27930" y="6252"/>
                    <a:pt x="27930" y="13965"/>
                  </a:cubicBezTo>
                  <a:cubicBezTo>
                    <a:pt x="27930" y="21677"/>
                    <a:pt x="21677" y="27930"/>
                    <a:pt x="13965" y="27930"/>
                  </a:cubicBezTo>
                  <a:cubicBezTo>
                    <a:pt x="6252" y="27930"/>
                    <a:pt x="0" y="21677"/>
                    <a:pt x="0" y="13965"/>
                  </a:cubicBezTo>
                  <a:cubicBezTo>
                    <a:pt x="0" y="6252"/>
                    <a:pt x="6252" y="0"/>
                    <a:pt x="13965" y="0"/>
                  </a:cubicBezTo>
                  <a:close/>
                  <a:moveTo>
                    <a:pt x="160600" y="13965"/>
                  </a:moveTo>
                  <a:lnTo>
                    <a:pt x="55860" y="13965"/>
                  </a:lnTo>
                  <a:moveTo>
                    <a:pt x="13965" y="55860"/>
                  </a:moveTo>
                  <a:cubicBezTo>
                    <a:pt x="21677" y="55860"/>
                    <a:pt x="27930" y="62113"/>
                    <a:pt x="27930" y="69826"/>
                  </a:cubicBezTo>
                  <a:cubicBezTo>
                    <a:pt x="27930" y="77538"/>
                    <a:pt x="21677" y="83791"/>
                    <a:pt x="13965" y="83791"/>
                  </a:cubicBezTo>
                  <a:cubicBezTo>
                    <a:pt x="6252" y="83791"/>
                    <a:pt x="0" y="77538"/>
                    <a:pt x="0" y="69826"/>
                  </a:cubicBezTo>
                  <a:cubicBezTo>
                    <a:pt x="0" y="62113"/>
                    <a:pt x="6252" y="55860"/>
                    <a:pt x="13965" y="55860"/>
                  </a:cubicBezTo>
                  <a:close/>
                  <a:moveTo>
                    <a:pt x="55860" y="69826"/>
                  </a:moveTo>
                  <a:lnTo>
                    <a:pt x="160600" y="69826"/>
                  </a:lnTo>
                  <a:moveTo>
                    <a:pt x="13965" y="111721"/>
                  </a:moveTo>
                  <a:cubicBezTo>
                    <a:pt x="21677" y="111721"/>
                    <a:pt x="27930" y="117974"/>
                    <a:pt x="27930" y="125687"/>
                  </a:cubicBezTo>
                  <a:cubicBezTo>
                    <a:pt x="27930" y="133399"/>
                    <a:pt x="21677" y="139652"/>
                    <a:pt x="13965" y="139652"/>
                  </a:cubicBezTo>
                  <a:cubicBezTo>
                    <a:pt x="6252" y="139652"/>
                    <a:pt x="0" y="133399"/>
                    <a:pt x="0" y="125687"/>
                  </a:cubicBezTo>
                  <a:cubicBezTo>
                    <a:pt x="0" y="117974"/>
                    <a:pt x="6252" y="111721"/>
                    <a:pt x="13965" y="111721"/>
                  </a:cubicBezTo>
                  <a:close/>
                  <a:moveTo>
                    <a:pt x="160600" y="125687"/>
                  </a:moveTo>
                  <a:lnTo>
                    <a:pt x="55860" y="125687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Rounded Rectangle 106">
              <a:extLst>
                <a:ext uri="{FF2B5EF4-FFF2-40B4-BE49-F238E27FC236}">
                  <a16:creationId xmlns:a16="http://schemas.microsoft.com/office/drawing/2014/main" id="{15B851B1-3282-442F-B6EA-2AC0C940746B}"/>
                </a:ext>
              </a:extLst>
            </p:cNvPr>
            <p:cNvSpPr/>
            <p:nvPr/>
          </p:nvSpPr>
          <p:spPr>
            <a:xfrm>
              <a:off x="5949844" y="5880596"/>
              <a:ext cx="146634" cy="160600"/>
            </a:xfrm>
            <a:custGeom>
              <a:avLst/>
              <a:gdLst/>
              <a:ahLst/>
              <a:cxnLst/>
              <a:rect l="0" t="0" r="0" b="0"/>
              <a:pathLst>
                <a:path w="146634" h="160600">
                  <a:moveTo>
                    <a:pt x="83791" y="160600"/>
                  </a:moveTo>
                  <a:cubicBezTo>
                    <a:pt x="39444" y="160600"/>
                    <a:pt x="0" y="124625"/>
                    <a:pt x="0" y="80300"/>
                  </a:cubicBezTo>
                  <a:cubicBezTo>
                    <a:pt x="0" y="35974"/>
                    <a:pt x="39444" y="0"/>
                    <a:pt x="83791" y="0"/>
                  </a:cubicBezTo>
                  <a:close/>
                  <a:moveTo>
                    <a:pt x="27930" y="80307"/>
                  </a:moveTo>
                  <a:lnTo>
                    <a:pt x="13965" y="80307"/>
                  </a:lnTo>
                  <a:moveTo>
                    <a:pt x="146634" y="80307"/>
                  </a:moveTo>
                  <a:lnTo>
                    <a:pt x="132669" y="80307"/>
                  </a:lnTo>
                  <a:moveTo>
                    <a:pt x="33397" y="127230"/>
                  </a:moveTo>
                  <a:lnTo>
                    <a:pt x="43278" y="117356"/>
                  </a:lnTo>
                  <a:moveTo>
                    <a:pt x="127209" y="33418"/>
                  </a:moveTo>
                  <a:lnTo>
                    <a:pt x="117335" y="43292"/>
                  </a:lnTo>
                  <a:moveTo>
                    <a:pt x="127209" y="127230"/>
                  </a:moveTo>
                  <a:lnTo>
                    <a:pt x="117335" y="117356"/>
                  </a:lnTo>
                  <a:moveTo>
                    <a:pt x="43278" y="43292"/>
                  </a:moveTo>
                  <a:lnTo>
                    <a:pt x="33397" y="33418"/>
                  </a:lnTo>
                </a:path>
              </a:pathLst>
            </a:custGeom>
            <a:noFill/>
            <a:ln w="837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87480" y="363419"/>
            <a:ext cx="2569037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Distribution?</a:t>
            </a:r>
          </a:p>
        </p:txBody>
      </p:sp>
      <p:sp>
        <p:nvSpPr>
          <p:cNvPr id="5" name="Shape 2"/>
          <p:cNvSpPr/>
          <p:nvPr/>
        </p:nvSpPr>
        <p:spPr>
          <a:xfrm>
            <a:off x="285750" y="1116013"/>
            <a:ext cx="4121150" cy="10572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282840"/>
            <a:ext cx="14587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A 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88588" y="1276490"/>
            <a:ext cx="710131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distribution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07167" y="1278384"/>
            <a:ext cx="221214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is the pattern of variation in a dataset,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28625" y="1471265"/>
            <a:ext cx="316753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showing how frequently different values occur and how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28625" y="1664147"/>
            <a:ext cx="3088987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they are spread out. It helps us understand the central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428625" y="1857028"/>
            <a:ext cx="2494273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tendency, variability, and shape of our data.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85750" y="2387599"/>
            <a:ext cx="4121150" cy="7723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92906" y="2616200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4" name="Text 11"/>
          <p:cNvSpPr/>
          <p:nvPr/>
        </p:nvSpPr>
        <p:spPr>
          <a:xfrm>
            <a:off x="785813" y="2483475"/>
            <a:ext cx="1702004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Normal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85812" y="2669574"/>
            <a:ext cx="330358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defTabSz="114300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Symmetrical, bell-shaped curve with most values clustering around the mean. Example: Heights in a population.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285750" y="3275806"/>
            <a:ext cx="4121150" cy="776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392906" y="3510756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3537744"/>
            <a:ext cx="142875" cy="142875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785813" y="3381879"/>
            <a:ext cx="1650132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Skewed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785812" y="3564131"/>
            <a:ext cx="356393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Asymmetrical with a longer tail on one side. Can be right-skewed or left-skewed Example: Income distribution.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hape 17"/>
          <p:cNvSpPr/>
          <p:nvPr/>
        </p:nvSpPr>
        <p:spPr>
          <a:xfrm>
            <a:off x="285750" y="4164012"/>
            <a:ext cx="4121150" cy="87153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8"/>
          <p:cNvSpPr/>
          <p:nvPr/>
        </p:nvSpPr>
        <p:spPr>
          <a:xfrm>
            <a:off x="392906" y="4316413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4387850"/>
            <a:ext cx="142875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785813" y="4263735"/>
            <a:ext cx="170309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Bimodal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20"/>
          <p:cNvSpPr/>
          <p:nvPr/>
        </p:nvSpPr>
        <p:spPr>
          <a:xfrm>
            <a:off x="785813" y="4490437"/>
            <a:ext cx="3563936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Has two peaks, indicating two different clusters or subgroups in the data. Example: Exam scores from two different classes.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72" y="2687637"/>
            <a:ext cx="125016" cy="142875"/>
          </a:xfrm>
          <a:prstGeom prst="rect">
            <a:avLst/>
          </a:prstGeom>
        </p:spPr>
      </p:pic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165461"/>
            <a:ext cx="4286250" cy="3115763"/>
          </a:xfrm>
          <a:prstGeom prst="rect">
            <a:avLst/>
          </a:prstGeom>
        </p:spPr>
      </p:pic>
      <p:sp>
        <p:nvSpPr>
          <p:cNvPr id="32" name="Shape 25"/>
          <p:cNvSpPr/>
          <p:nvPr/>
        </p:nvSpPr>
        <p:spPr>
          <a:xfrm>
            <a:off x="4572000" y="4473575"/>
            <a:ext cx="4286250" cy="48577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33" name="Shape 26"/>
          <p:cNvSpPr/>
          <p:nvPr/>
        </p:nvSpPr>
        <p:spPr>
          <a:xfrm>
            <a:off x="4572000" y="4473575"/>
            <a:ext cx="21431" cy="48577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4" name="Text 27"/>
          <p:cNvSpPr/>
          <p:nvPr/>
        </p:nvSpPr>
        <p:spPr>
          <a:xfrm>
            <a:off x="4572000" y="4484348"/>
            <a:ext cx="4286250" cy="46423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950" i="1" dirty="0">
                <a:solidFill>
                  <a:srgbClr val="666666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The shape of your data's distribution helps determine which statistical tests are appropriate to use. Parametric tests typically assume a normal distribution. </a:t>
            </a:r>
            <a:endParaRPr lang="en-US" sz="9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79298" y="322819"/>
            <a:ext cx="4985404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Dependent vs Independent Observations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90649E-5D45-422E-AC6F-7085DA315A77}"/>
              </a:ext>
            </a:extLst>
          </p:cNvPr>
          <p:cNvGrpSpPr/>
          <p:nvPr/>
        </p:nvGrpSpPr>
        <p:grpSpPr>
          <a:xfrm>
            <a:off x="285750" y="792890"/>
            <a:ext cx="3857625" cy="1758023"/>
            <a:chOff x="285750" y="1243014"/>
            <a:chExt cx="3857625" cy="1758023"/>
          </a:xfrm>
        </p:grpSpPr>
        <p:sp>
          <p:nvSpPr>
            <p:cNvPr id="5" name="Shape 2"/>
            <p:cNvSpPr/>
            <p:nvPr/>
          </p:nvSpPr>
          <p:spPr>
            <a:xfrm>
              <a:off x="285750" y="1243014"/>
              <a:ext cx="3857625" cy="1758023"/>
            </a:xfrm>
            <a:prstGeom prst="rect">
              <a:avLst/>
            </a:prstGeom>
            <a:solidFill>
              <a:srgbClr val="FFFFFF"/>
            </a:solidFill>
            <a:ln/>
          </p:spPr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CE420F5-04E6-4657-B1AE-EFBD2A3BF123}"/>
                </a:ext>
              </a:extLst>
            </p:cNvPr>
            <p:cNvGrpSpPr/>
            <p:nvPr/>
          </p:nvGrpSpPr>
          <p:grpSpPr>
            <a:xfrm>
              <a:off x="428625" y="1410503"/>
              <a:ext cx="3714750" cy="1460685"/>
              <a:chOff x="428625" y="1410503"/>
              <a:chExt cx="3714750" cy="1460685"/>
            </a:xfrm>
          </p:grpSpPr>
          <p:sp>
            <p:nvSpPr>
              <p:cNvPr id="6" name="Text 3"/>
              <p:cNvSpPr/>
              <p:nvPr/>
            </p:nvSpPr>
            <p:spPr>
              <a:xfrm>
                <a:off x="1135998" y="1410503"/>
                <a:ext cx="2157129" cy="29367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85090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350" b="1" dirty="0">
                    <a:solidFill>
                      <a:srgbClr val="1A73E8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Independent Observations</a:t>
                </a:r>
                <a:endParaRPr lang="en-US" sz="13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Text 4"/>
              <p:cNvSpPr/>
              <p:nvPr/>
            </p:nvSpPr>
            <p:spPr>
              <a:xfrm>
                <a:off x="428625" y="1793577"/>
                <a:ext cx="3714750" cy="307777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Observations or measurements that do not influence each other. Each data point is completely separate from other data points. </a:t>
                </a: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 5"/>
              <p:cNvSpPr/>
              <p:nvPr/>
            </p:nvSpPr>
            <p:spPr>
              <a:xfrm>
                <a:off x="428625" y="2242790"/>
                <a:ext cx="599523" cy="1538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00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Examples</a:t>
                </a:r>
                <a:r>
                  <a:rPr lang="en-US" sz="942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:</a:t>
                </a:r>
                <a:endParaRPr lang="en-US" sz="942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Text 6"/>
              <p:cNvSpPr/>
              <p:nvPr/>
            </p:nvSpPr>
            <p:spPr>
              <a:xfrm>
                <a:off x="571500" y="2508929"/>
                <a:ext cx="2082301" cy="12881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Random samples from different populations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Text 7"/>
              <p:cNvSpPr/>
              <p:nvPr/>
            </p:nvSpPr>
            <p:spPr>
              <a:xfrm>
                <a:off x="571500" y="2732689"/>
                <a:ext cx="2503891" cy="138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Different participants in </a:t>
                </a:r>
                <a:r>
                  <a:rPr lang="en-US" sz="9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control</a:t>
                </a: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 vs. treatment groups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A8B83-FCB4-4F66-A84A-DCA5E13AD477}"/>
              </a:ext>
            </a:extLst>
          </p:cNvPr>
          <p:cNvGrpSpPr/>
          <p:nvPr/>
        </p:nvGrpSpPr>
        <p:grpSpPr>
          <a:xfrm>
            <a:off x="285749" y="2777173"/>
            <a:ext cx="3857625" cy="1849437"/>
            <a:chOff x="285750" y="3135313"/>
            <a:chExt cx="3857625" cy="1849437"/>
          </a:xfrm>
        </p:grpSpPr>
        <p:sp>
          <p:nvSpPr>
            <p:cNvPr id="13" name="Shape 10"/>
            <p:cNvSpPr/>
            <p:nvPr/>
          </p:nvSpPr>
          <p:spPr>
            <a:xfrm>
              <a:off x="285750" y="3135313"/>
              <a:ext cx="3857625" cy="1849437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14" name="Text 11"/>
            <p:cNvSpPr/>
            <p:nvPr/>
          </p:nvSpPr>
          <p:spPr>
            <a:xfrm>
              <a:off x="1204927" y="3302803"/>
              <a:ext cx="2019271" cy="293670"/>
            </a:xfrm>
            <a:prstGeom prst="rect">
              <a:avLst/>
            </a:prstGeom>
            <a:noFill/>
            <a:ln/>
          </p:spPr>
          <p:txBody>
            <a:bodyPr wrap="none" lIns="0" tIns="0" rIns="0" bIns="8509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1A73E8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Dependent Observations</a:t>
              </a:r>
              <a:endParaRPr lang="en-US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371475" y="3669776"/>
              <a:ext cx="3714750" cy="33997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Observations or measurements that are related to or influenced by each other. Data points have a natural pairing or connection. 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 13"/>
            <p:cNvSpPr/>
            <p:nvPr/>
          </p:nvSpPr>
          <p:spPr>
            <a:xfrm>
              <a:off x="371475" y="4154378"/>
              <a:ext cx="599523" cy="1538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00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Examples</a:t>
              </a:r>
              <a:r>
                <a:rPr lang="en-US" sz="942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:</a:t>
              </a:r>
              <a:endParaRPr lang="en-US" sz="942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 14"/>
            <p:cNvSpPr/>
            <p:nvPr/>
          </p:nvSpPr>
          <p:spPr>
            <a:xfrm>
              <a:off x="515122" y="4454786"/>
              <a:ext cx="2810065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837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Pre-test and </a:t>
              </a:r>
              <a:r>
                <a:rPr lang="en-US" sz="9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post-test</a:t>
              </a:r>
              <a:r>
                <a:rPr lang="en-US" sz="837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measurements on the same subjects</a:t>
              </a:r>
              <a:endParaRPr lang="en-US" sz="837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 16"/>
            <p:cNvSpPr/>
            <p:nvPr/>
          </p:nvSpPr>
          <p:spPr>
            <a:xfrm>
              <a:off x="515122" y="4700311"/>
              <a:ext cx="2726708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837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Repeated </a:t>
              </a:r>
              <a:r>
                <a:rPr lang="en-US" sz="9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measurements</a:t>
              </a:r>
              <a:r>
                <a:rPr lang="en-US" sz="837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over time on the same subjects</a:t>
              </a:r>
              <a:endParaRPr lang="en-US" sz="837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3090761-6626-4A0B-A6CE-FF2CE4C6E5B8}"/>
              </a:ext>
            </a:extLst>
          </p:cNvPr>
          <p:cNvGrpSpPr/>
          <p:nvPr/>
        </p:nvGrpSpPr>
        <p:grpSpPr>
          <a:xfrm>
            <a:off x="4629150" y="866775"/>
            <a:ext cx="4286250" cy="3775417"/>
            <a:chOff x="4629150" y="1254125"/>
            <a:chExt cx="4286250" cy="37754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08B0C9-D45D-4A67-B30E-B6B487C36F01}"/>
                </a:ext>
              </a:extLst>
            </p:cNvPr>
            <p:cNvGrpSpPr/>
            <p:nvPr/>
          </p:nvGrpSpPr>
          <p:grpSpPr>
            <a:xfrm>
              <a:off x="4629150" y="1254125"/>
              <a:ext cx="4286250" cy="3717925"/>
              <a:chOff x="4572000" y="2428875"/>
              <a:chExt cx="4286250" cy="3372990"/>
            </a:xfrm>
          </p:grpSpPr>
          <p:sp>
            <p:nvSpPr>
              <p:cNvPr id="22" name="Shape 18"/>
              <p:cNvSpPr/>
              <p:nvPr/>
            </p:nvSpPr>
            <p:spPr>
              <a:xfrm>
                <a:off x="4572000" y="2428875"/>
                <a:ext cx="4286250" cy="3372990"/>
              </a:xfrm>
              <a:prstGeom prst="rect">
                <a:avLst/>
              </a:prstGeom>
              <a:solidFill>
                <a:srgbClr val="FFFFFF"/>
              </a:solidFill>
              <a:ln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Text 19"/>
              <p:cNvSpPr/>
              <p:nvPr/>
            </p:nvSpPr>
            <p:spPr>
              <a:xfrm>
                <a:off x="5347763" y="2598436"/>
                <a:ext cx="2734723" cy="1609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046" b="1" dirty="0">
                    <a:solidFill>
                      <a:srgbClr val="1A73E8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Statistical Tests Based on Observation Type</a:t>
                </a:r>
                <a:endParaRPr lang="en-US" sz="1046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Shape 20"/>
              <p:cNvSpPr/>
              <p:nvPr/>
            </p:nvSpPr>
            <p:spPr>
              <a:xfrm>
                <a:off x="4718447" y="2896791"/>
                <a:ext cx="1358094" cy="521494"/>
              </a:xfrm>
              <a:prstGeom prst="rect">
                <a:avLst/>
              </a:prstGeom>
              <a:solidFill>
                <a:srgbClr val="1A73E8"/>
              </a:solidFill>
              <a:ln w="99">
                <a:solidFill>
                  <a:srgbClr val="DDDDDD"/>
                </a:solidFill>
                <a:prstDash val="solid"/>
              </a:ln>
            </p:spPr>
          </p:sp>
          <p:sp>
            <p:nvSpPr>
              <p:cNvPr id="25" name="Text 21"/>
              <p:cNvSpPr/>
              <p:nvPr/>
            </p:nvSpPr>
            <p:spPr>
              <a:xfrm>
                <a:off x="4718447" y="2990024"/>
                <a:ext cx="1358094" cy="335028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b="1" dirty="0">
                    <a:solidFill>
                      <a:srgbClr val="FFFFFF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Scenario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Shape 22"/>
              <p:cNvSpPr/>
              <p:nvPr/>
            </p:nvSpPr>
            <p:spPr>
              <a:xfrm>
                <a:off x="6076541" y="2896791"/>
                <a:ext cx="1331054" cy="521494"/>
              </a:xfrm>
              <a:prstGeom prst="rect">
                <a:avLst/>
              </a:prstGeom>
              <a:solidFill>
                <a:srgbClr val="1A73E8"/>
              </a:solidFill>
              <a:ln w="99">
                <a:solidFill>
                  <a:srgbClr val="DDDDDD"/>
                </a:solidFill>
                <a:prstDash val="solid"/>
              </a:ln>
            </p:spPr>
          </p:sp>
          <p:sp>
            <p:nvSpPr>
              <p:cNvPr id="27" name="Text 23"/>
              <p:cNvSpPr/>
              <p:nvPr/>
            </p:nvSpPr>
            <p:spPr>
              <a:xfrm>
                <a:off x="6076541" y="2925615"/>
                <a:ext cx="1331054" cy="463845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b="1" dirty="0">
                    <a:solidFill>
                      <a:srgbClr val="FFFFFF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Independent Observations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Shape 24"/>
              <p:cNvSpPr/>
              <p:nvPr/>
            </p:nvSpPr>
            <p:spPr>
              <a:xfrm>
                <a:off x="7406590" y="2896791"/>
                <a:ext cx="1305213" cy="521494"/>
              </a:xfrm>
              <a:prstGeom prst="rect">
                <a:avLst/>
              </a:prstGeom>
              <a:solidFill>
                <a:srgbClr val="1A73E8"/>
              </a:solidFill>
              <a:ln w="99">
                <a:solidFill>
                  <a:srgbClr val="DDDDDD"/>
                </a:solidFill>
                <a:prstDash val="solid"/>
              </a:ln>
            </p:spPr>
          </p:sp>
          <p:sp>
            <p:nvSpPr>
              <p:cNvPr id="29" name="Text 25"/>
              <p:cNvSpPr/>
              <p:nvPr/>
            </p:nvSpPr>
            <p:spPr>
              <a:xfrm>
                <a:off x="7406590" y="2925615"/>
                <a:ext cx="1305213" cy="463845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b="1" dirty="0">
                    <a:solidFill>
                      <a:srgbClr val="FFFFFF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Dependent Observations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Text 26"/>
              <p:cNvSpPr/>
              <p:nvPr/>
            </p:nvSpPr>
            <p:spPr>
              <a:xfrm>
                <a:off x="4718447" y="3418649"/>
                <a:ext cx="1362615" cy="335028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Two groups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Text 27"/>
              <p:cNvSpPr/>
              <p:nvPr/>
            </p:nvSpPr>
            <p:spPr>
              <a:xfrm>
                <a:off x="6081061" y="3418649"/>
                <a:ext cx="1327091" cy="335028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Independent t-test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Text 28"/>
              <p:cNvSpPr/>
              <p:nvPr/>
            </p:nvSpPr>
            <p:spPr>
              <a:xfrm>
                <a:off x="7408152" y="3418649"/>
                <a:ext cx="1303651" cy="335028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Paired t-test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Shape 29"/>
              <p:cNvSpPr/>
              <p:nvPr/>
            </p:nvSpPr>
            <p:spPr>
              <a:xfrm>
                <a:off x="4718447" y="3761184"/>
                <a:ext cx="3993356" cy="521494"/>
              </a:xfrm>
              <a:prstGeom prst="rect">
                <a:avLst/>
              </a:prstGeom>
              <a:solidFill>
                <a:srgbClr val="F9F9F9"/>
              </a:solidFill>
              <a:ln/>
            </p:spPr>
          </p:sp>
          <p:sp>
            <p:nvSpPr>
              <p:cNvPr id="34" name="Text 30"/>
              <p:cNvSpPr/>
              <p:nvPr/>
            </p:nvSpPr>
            <p:spPr>
              <a:xfrm>
                <a:off x="4718447" y="3790008"/>
                <a:ext cx="1362615" cy="463845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Two groups (non-parametric)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Text 31"/>
              <p:cNvSpPr/>
              <p:nvPr/>
            </p:nvSpPr>
            <p:spPr>
              <a:xfrm>
                <a:off x="6081061" y="3854417"/>
                <a:ext cx="1327091" cy="335028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Mann-Whitney U test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Text 32"/>
              <p:cNvSpPr/>
              <p:nvPr/>
            </p:nvSpPr>
            <p:spPr>
              <a:xfrm>
                <a:off x="7408152" y="3790008"/>
                <a:ext cx="1303651" cy="463845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Wilcoxon signed-rank test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Text 33"/>
              <p:cNvSpPr/>
              <p:nvPr/>
            </p:nvSpPr>
            <p:spPr>
              <a:xfrm>
                <a:off x="4718447" y="4375911"/>
                <a:ext cx="1362615" cy="335028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Three+ groups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Text 34"/>
              <p:cNvSpPr/>
              <p:nvPr/>
            </p:nvSpPr>
            <p:spPr>
              <a:xfrm>
                <a:off x="6081061" y="4375911"/>
                <a:ext cx="1327091" cy="335028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One-way ANOVA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ext 35"/>
              <p:cNvSpPr/>
              <p:nvPr/>
            </p:nvSpPr>
            <p:spPr>
              <a:xfrm>
                <a:off x="7408152" y="4311502"/>
                <a:ext cx="1303651" cy="463845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Repeated Measures ANOVA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Shape 36"/>
              <p:cNvSpPr/>
              <p:nvPr/>
            </p:nvSpPr>
            <p:spPr>
              <a:xfrm>
                <a:off x="4718447" y="4804172"/>
                <a:ext cx="3993356" cy="521494"/>
              </a:xfrm>
              <a:prstGeom prst="rect">
                <a:avLst/>
              </a:prstGeom>
              <a:solidFill>
                <a:srgbClr val="F9F9F9"/>
              </a:solidFill>
              <a:ln/>
            </p:spPr>
          </p:sp>
          <p:sp>
            <p:nvSpPr>
              <p:cNvPr id="41" name="Text 37"/>
              <p:cNvSpPr/>
              <p:nvPr/>
            </p:nvSpPr>
            <p:spPr>
              <a:xfrm>
                <a:off x="4718447" y="4832996"/>
                <a:ext cx="1362615" cy="463845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Three+ groups (non-parametric)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Text 38"/>
              <p:cNvSpPr/>
              <p:nvPr/>
            </p:nvSpPr>
            <p:spPr>
              <a:xfrm>
                <a:off x="6081061" y="4897405"/>
                <a:ext cx="1327091" cy="335028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Kruskal-Wallis H test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Text 39"/>
              <p:cNvSpPr/>
              <p:nvPr/>
            </p:nvSpPr>
            <p:spPr>
              <a:xfrm>
                <a:off x="7408152" y="4897405"/>
                <a:ext cx="1303651" cy="335028"/>
              </a:xfrm>
              <a:prstGeom prst="rect">
                <a:avLst/>
              </a:prstGeom>
              <a:noFill/>
              <a:ln/>
            </p:spPr>
            <p:txBody>
              <a:bodyPr wrap="square" lIns="102108" tIns="102108" rIns="102108" bIns="102108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837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Friedman test</a:t>
                </a:r>
                <a:endParaRPr lang="en-US" sz="837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Text 26">
              <a:extLst>
                <a:ext uri="{FF2B5EF4-FFF2-40B4-BE49-F238E27FC236}">
                  <a16:creationId xmlns:a16="http://schemas.microsoft.com/office/drawing/2014/main" id="{6E986F64-74BB-4BDE-8516-B0B1ED115097}"/>
                </a:ext>
              </a:extLst>
            </p:cNvPr>
            <p:cNvSpPr/>
            <p:nvPr/>
          </p:nvSpPr>
          <p:spPr>
            <a:xfrm>
              <a:off x="4769247" y="4565697"/>
              <a:ext cx="1362615" cy="335028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837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Categorical Data</a:t>
              </a:r>
            </a:p>
          </p:txBody>
        </p:sp>
        <p:sp>
          <p:nvSpPr>
            <p:cNvPr id="55" name="Text 27">
              <a:extLst>
                <a:ext uri="{FF2B5EF4-FFF2-40B4-BE49-F238E27FC236}">
                  <a16:creationId xmlns:a16="http://schemas.microsoft.com/office/drawing/2014/main" id="{7592CC24-804E-48E7-9DFA-0C76A886B1F1}"/>
                </a:ext>
              </a:extLst>
            </p:cNvPr>
            <p:cNvSpPr/>
            <p:nvPr/>
          </p:nvSpPr>
          <p:spPr>
            <a:xfrm>
              <a:off x="6131861" y="4436879"/>
              <a:ext cx="1327091" cy="592663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837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Chi-square test / Fisher's exact test</a:t>
              </a:r>
              <a:endParaRPr lang="en-US" sz="900" dirty="0"/>
            </a:p>
            <a:p>
              <a:pPr algn="ctr"/>
              <a:endParaRPr lang="en-US" sz="837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6" name="Text 28">
              <a:extLst>
                <a:ext uri="{FF2B5EF4-FFF2-40B4-BE49-F238E27FC236}">
                  <a16:creationId xmlns:a16="http://schemas.microsoft.com/office/drawing/2014/main" id="{92959147-F70E-4178-B88B-BBF632ED3154}"/>
                </a:ext>
              </a:extLst>
            </p:cNvPr>
            <p:cNvSpPr/>
            <p:nvPr/>
          </p:nvSpPr>
          <p:spPr>
            <a:xfrm>
              <a:off x="7458952" y="4565697"/>
              <a:ext cx="1303651" cy="335028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837" dirty="0" err="1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McNemar's</a:t>
              </a:r>
              <a:r>
                <a:rPr lang="en-US" sz="837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test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CC8DBF7-0BDA-4EDA-9138-0F85B6655B8F}"/>
              </a:ext>
            </a:extLst>
          </p:cNvPr>
          <p:cNvSpPr/>
          <p:nvPr/>
        </p:nvSpPr>
        <p:spPr>
          <a:xfrm>
            <a:off x="2469437" y="322819"/>
            <a:ext cx="420512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Test Selection Flowchart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226F7A-4D3A-43AF-96A9-5056A9F445AB}"/>
              </a:ext>
            </a:extLst>
          </p:cNvPr>
          <p:cNvSpPr txBox="1"/>
          <p:nvPr/>
        </p:nvSpPr>
        <p:spPr>
          <a:xfrm>
            <a:off x="3072436" y="725346"/>
            <a:ext cx="2963785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5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 Groups Assess Relationships, or Analyze Frequencies?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BE258F-7733-4456-9DFE-3C6FA4AA78D6}"/>
              </a:ext>
            </a:extLst>
          </p:cNvPr>
          <p:cNvSpPr txBox="1"/>
          <p:nvPr/>
        </p:nvSpPr>
        <p:spPr>
          <a:xfrm>
            <a:off x="3492732" y="4412681"/>
            <a:ext cx="664194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
Repeated
Measures
ANOVA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BD5B32-1C77-4FC5-964E-BB2174617093}"/>
              </a:ext>
            </a:extLst>
          </p:cNvPr>
          <p:cNvSpPr txBox="1"/>
          <p:nvPr/>
        </p:nvSpPr>
        <p:spPr>
          <a:xfrm>
            <a:off x="2757133" y="4412681"/>
            <a:ext cx="532198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One-
Way
ANOVA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FBC507-A589-4377-8111-5EF4099C3770}"/>
              </a:ext>
            </a:extLst>
          </p:cNvPr>
          <p:cNvSpPr txBox="1"/>
          <p:nvPr/>
        </p:nvSpPr>
        <p:spPr>
          <a:xfrm>
            <a:off x="2074459" y="1430894"/>
            <a:ext cx="1369513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 Groups </a:t>
            </a:r>
          </a:p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(Numerical Data)</a:t>
            </a:r>
          </a:p>
          <a:p>
            <a:pPr algn="ctr"/>
            <a:endParaRPr lang="en-US" sz="1000" dirty="0">
              <a:solidFill>
                <a:srgbClr val="48484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442FE9-9886-4811-BF19-EAEA90801A4F}"/>
              </a:ext>
            </a:extLst>
          </p:cNvPr>
          <p:cNvSpPr txBox="1"/>
          <p:nvPr/>
        </p:nvSpPr>
        <p:spPr>
          <a:xfrm>
            <a:off x="4009294" y="1424533"/>
            <a:ext cx="118782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Assess Relationships </a:t>
            </a:r>
          </a:p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(Numerical Data)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9F20A6B-7F37-4FC1-8D1D-480D21ED7AB0}"/>
              </a:ext>
            </a:extLst>
          </p:cNvPr>
          <p:cNvSpPr txBox="1"/>
          <p:nvPr/>
        </p:nvSpPr>
        <p:spPr>
          <a:xfrm>
            <a:off x="6100688" y="1459742"/>
            <a:ext cx="114775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Frequencies</a:t>
            </a:r>
          </a:p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(Categorical Data)</a:t>
            </a:r>
          </a:p>
          <a:p>
            <a:pPr algn="ctr"/>
            <a:endParaRPr lang="en-US" sz="1000" dirty="0">
              <a:solidFill>
                <a:srgbClr val="48484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DED27F9-3BF1-4683-A1DD-548E67911182}"/>
              </a:ext>
            </a:extLst>
          </p:cNvPr>
          <p:cNvSpPr txBox="1"/>
          <p:nvPr/>
        </p:nvSpPr>
        <p:spPr>
          <a:xfrm>
            <a:off x="1642061" y="4412681"/>
            <a:ext cx="60112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Paired
t-Test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7A00972-89EF-4087-A039-5585FC8719C8}"/>
              </a:ext>
            </a:extLst>
          </p:cNvPr>
          <p:cNvSpPr txBox="1"/>
          <p:nvPr/>
        </p:nvSpPr>
        <p:spPr>
          <a:xfrm>
            <a:off x="1726291" y="2098155"/>
            <a:ext cx="183732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many groups/measurements?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5D8D41-5B57-443A-9E38-04E6BDEA9A8C}"/>
              </a:ext>
            </a:extLst>
          </p:cNvPr>
          <p:cNvSpPr txBox="1"/>
          <p:nvPr/>
        </p:nvSpPr>
        <p:spPr>
          <a:xfrm>
            <a:off x="4292699" y="2103349"/>
            <a:ext cx="62998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
Correlation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8CDB518-F0DE-447B-B050-9A19C8D8384E}"/>
              </a:ext>
            </a:extLst>
          </p:cNvPr>
          <p:cNvSpPr txBox="1"/>
          <p:nvPr/>
        </p:nvSpPr>
        <p:spPr>
          <a:xfrm>
            <a:off x="5962989" y="2099605"/>
            <a:ext cx="160139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Independent or</a:t>
            </a:r>
          </a:p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Dependent(Paired) Groups?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AFB490-8849-4F34-8A97-38C87AC7A32B}"/>
              </a:ext>
            </a:extLst>
          </p:cNvPr>
          <p:cNvSpPr txBox="1"/>
          <p:nvPr/>
        </p:nvSpPr>
        <p:spPr>
          <a:xfrm>
            <a:off x="286603" y="4424374"/>
            <a:ext cx="117196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IN"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Independent
t-Test (or
Welch's t-test)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7E227-5070-4E19-8EB7-F2D126A9FB97}"/>
              </a:ext>
            </a:extLst>
          </p:cNvPr>
          <p:cNvSpPr txBox="1"/>
          <p:nvPr/>
        </p:nvSpPr>
        <p:spPr>
          <a:xfrm>
            <a:off x="5907965" y="2827847"/>
            <a:ext cx="721351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Independent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23FDFF8-AEC8-43D3-8798-B633CA06E352}"/>
              </a:ext>
            </a:extLst>
          </p:cNvPr>
          <p:cNvSpPr txBox="1"/>
          <p:nvPr/>
        </p:nvSpPr>
        <p:spPr>
          <a:xfrm>
            <a:off x="7611229" y="2834671"/>
            <a:ext cx="629981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ABAAF1-DE5C-41E3-806A-4750E04261D9}"/>
              </a:ext>
            </a:extLst>
          </p:cNvPr>
          <p:cNvSpPr txBox="1"/>
          <p:nvPr/>
        </p:nvSpPr>
        <p:spPr>
          <a:xfrm>
            <a:off x="3254025" y="2796765"/>
            <a:ext cx="32380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&gt;Two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31A4D5B-59CC-4ED2-BB76-798C89911479}"/>
              </a:ext>
            </a:extLst>
          </p:cNvPr>
          <p:cNvSpPr txBox="1"/>
          <p:nvPr/>
        </p:nvSpPr>
        <p:spPr>
          <a:xfrm>
            <a:off x="3429413" y="3985485"/>
            <a:ext cx="629981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BAF453A-4CB4-4F14-9976-65AF3D216DCA}"/>
              </a:ext>
            </a:extLst>
          </p:cNvPr>
          <p:cNvSpPr txBox="1"/>
          <p:nvPr/>
        </p:nvSpPr>
        <p:spPr>
          <a:xfrm>
            <a:off x="5852328" y="3264546"/>
            <a:ext cx="90088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Chi-Square,
Fisher's Exact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59E64E7-6285-4A49-AC85-59B1E49C05DE}"/>
              </a:ext>
            </a:extLst>
          </p:cNvPr>
          <p:cNvSpPr txBox="1"/>
          <p:nvPr/>
        </p:nvSpPr>
        <p:spPr>
          <a:xfrm>
            <a:off x="887104" y="3223961"/>
            <a:ext cx="118735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Independent or Dependent(Paired) Groups?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29C1B41-DD3F-46D8-BDCB-9866F022B202}"/>
              </a:ext>
            </a:extLst>
          </p:cNvPr>
          <p:cNvSpPr txBox="1"/>
          <p:nvPr/>
        </p:nvSpPr>
        <p:spPr>
          <a:xfrm>
            <a:off x="2745033" y="3223961"/>
            <a:ext cx="1316066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Independent or </a:t>
            </a:r>
          </a:p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Dependent (Repeated) </a:t>
            </a:r>
          </a:p>
          <a:p>
            <a:pPr algn="ctr"/>
            <a:r>
              <a:rPr lang="en-US" sz="10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29053D-F4DF-49C9-9558-8B9378C2E29B}"/>
              </a:ext>
            </a:extLst>
          </p:cNvPr>
          <p:cNvSpPr txBox="1"/>
          <p:nvPr/>
        </p:nvSpPr>
        <p:spPr>
          <a:xfrm>
            <a:off x="2661024" y="3985485"/>
            <a:ext cx="721351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Independent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1E7465A-46B4-4606-B8EC-A81A7D312835}"/>
              </a:ext>
            </a:extLst>
          </p:cNvPr>
          <p:cNvSpPr txBox="1"/>
          <p:nvPr/>
        </p:nvSpPr>
        <p:spPr>
          <a:xfrm>
            <a:off x="1649318" y="3985485"/>
            <a:ext cx="629981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EE74AA-EA66-4F47-98EB-0CD564EA0B6E}"/>
              </a:ext>
            </a:extLst>
          </p:cNvPr>
          <p:cNvSpPr txBox="1"/>
          <p:nvPr/>
        </p:nvSpPr>
        <p:spPr>
          <a:xfrm>
            <a:off x="1458565" y="2790456"/>
            <a:ext cx="23564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EEBA88-082C-4EEB-AE07-8F81112104BD}"/>
              </a:ext>
            </a:extLst>
          </p:cNvPr>
          <p:cNvGrpSpPr/>
          <p:nvPr/>
        </p:nvGrpSpPr>
        <p:grpSpPr>
          <a:xfrm>
            <a:off x="3411005" y="3683662"/>
            <a:ext cx="399800" cy="250280"/>
            <a:chOff x="2419695" y="4448413"/>
            <a:chExt cx="399800" cy="250280"/>
          </a:xfrm>
        </p:grpSpPr>
        <p:sp>
          <p:nvSpPr>
            <p:cNvPr id="159" name="Rounded Rectangle 24">
              <a:extLst>
                <a:ext uri="{FF2B5EF4-FFF2-40B4-BE49-F238E27FC236}">
                  <a16:creationId xmlns:a16="http://schemas.microsoft.com/office/drawing/2014/main" id="{D311D931-794A-4C77-A5B2-A4B2EBB4D2DD}"/>
                </a:ext>
              </a:extLst>
            </p:cNvPr>
            <p:cNvSpPr/>
            <p:nvPr/>
          </p:nvSpPr>
          <p:spPr>
            <a:xfrm>
              <a:off x="2419695" y="4448413"/>
              <a:ext cx="359866" cy="247030"/>
            </a:xfrm>
            <a:custGeom>
              <a:avLst/>
              <a:gdLst/>
              <a:ahLst/>
              <a:cxnLst/>
              <a:rect l="0" t="0" r="0" b="0"/>
              <a:pathLst>
                <a:path w="359866" h="247030">
                  <a:moveTo>
                    <a:pt x="357080" y="247030"/>
                  </a:moveTo>
                  <a:cubicBezTo>
                    <a:pt x="357080" y="229850"/>
                    <a:pt x="359866" y="212205"/>
                    <a:pt x="357080" y="195024"/>
                  </a:cubicBezTo>
                  <a:cubicBezTo>
                    <a:pt x="353365" y="173664"/>
                    <a:pt x="358937" y="151376"/>
                    <a:pt x="357080" y="130016"/>
                  </a:cubicBezTo>
                  <a:cubicBezTo>
                    <a:pt x="299037" y="138374"/>
                    <a:pt x="239137" y="134659"/>
                    <a:pt x="180629" y="130016"/>
                  </a:cubicBezTo>
                  <a:cubicBezTo>
                    <a:pt x="122122" y="125372"/>
                    <a:pt x="63150" y="132337"/>
                    <a:pt x="4179" y="130016"/>
                  </a:cubicBezTo>
                  <a:cubicBezTo>
                    <a:pt x="11608" y="109585"/>
                    <a:pt x="0" y="86367"/>
                    <a:pt x="4179" y="65008"/>
                  </a:cubicBezTo>
                  <a:cubicBezTo>
                    <a:pt x="8358" y="43648"/>
                    <a:pt x="1393" y="21359"/>
                    <a:pt x="4179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Rounded Rectangle 25">
              <a:extLst>
                <a:ext uri="{FF2B5EF4-FFF2-40B4-BE49-F238E27FC236}">
                  <a16:creationId xmlns:a16="http://schemas.microsoft.com/office/drawing/2014/main" id="{B9C43DE5-3274-4946-83A7-9CF31E6D43E5}"/>
                </a:ext>
              </a:extLst>
            </p:cNvPr>
            <p:cNvSpPr/>
            <p:nvPr/>
          </p:nvSpPr>
          <p:spPr>
            <a:xfrm>
              <a:off x="2423874" y="4448413"/>
              <a:ext cx="352901" cy="246891"/>
            </a:xfrm>
            <a:custGeom>
              <a:avLst/>
              <a:gdLst/>
              <a:ahLst/>
              <a:cxnLst/>
              <a:rect l="0" t="0" r="0" b="0"/>
              <a:pathLst>
                <a:path w="352901" h="246891">
                  <a:moveTo>
                    <a:pt x="352901" y="246891"/>
                  </a:moveTo>
                  <a:lnTo>
                    <a:pt x="352901" y="195024"/>
                  </a:lnTo>
                  <a:lnTo>
                    <a:pt x="352901" y="130016"/>
                  </a:lnTo>
                  <a:lnTo>
                    <a:pt x="176450" y="130016"/>
                  </a:lnTo>
                  <a:lnTo>
                    <a:pt x="0" y="130016"/>
                  </a:lnTo>
                  <a:lnTo>
                    <a:pt x="0" y="65008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Rounded Rectangle 26">
              <a:extLst>
                <a:ext uri="{FF2B5EF4-FFF2-40B4-BE49-F238E27FC236}">
                  <a16:creationId xmlns:a16="http://schemas.microsoft.com/office/drawing/2014/main" id="{EA35C95E-7EBC-4CBA-935A-144098402595}"/>
                </a:ext>
              </a:extLst>
            </p:cNvPr>
            <p:cNvSpPr/>
            <p:nvPr/>
          </p:nvSpPr>
          <p:spPr>
            <a:xfrm>
              <a:off x="2734056" y="465597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66865" y="8358"/>
                    <a:pt x="58042" y="29717"/>
                    <a:pt x="42719" y="42719"/>
                  </a:cubicBezTo>
                  <a:cubicBezTo>
                    <a:pt x="31575" y="26003"/>
                    <a:pt x="12072" y="15787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Rounded Rectangle 27">
              <a:extLst>
                <a:ext uri="{FF2B5EF4-FFF2-40B4-BE49-F238E27FC236}">
                  <a16:creationId xmlns:a16="http://schemas.microsoft.com/office/drawing/2014/main" id="{41C93162-4ADC-47A8-B711-9BC55EB98B92}"/>
                </a:ext>
              </a:extLst>
            </p:cNvPr>
            <p:cNvSpPr/>
            <p:nvPr/>
          </p:nvSpPr>
          <p:spPr>
            <a:xfrm>
              <a:off x="2734056" y="465597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0526916-BCE1-44E8-B946-F3AF608AB189}"/>
              </a:ext>
            </a:extLst>
          </p:cNvPr>
          <p:cNvGrpSpPr/>
          <p:nvPr/>
        </p:nvGrpSpPr>
        <p:grpSpPr>
          <a:xfrm>
            <a:off x="1586797" y="3683662"/>
            <a:ext cx="402122" cy="250280"/>
            <a:chOff x="963977" y="4448413"/>
            <a:chExt cx="402122" cy="250280"/>
          </a:xfrm>
        </p:grpSpPr>
        <p:sp>
          <p:nvSpPr>
            <p:cNvPr id="164" name="Rounded Rectangle 29">
              <a:extLst>
                <a:ext uri="{FF2B5EF4-FFF2-40B4-BE49-F238E27FC236}">
                  <a16:creationId xmlns:a16="http://schemas.microsoft.com/office/drawing/2014/main" id="{B332352A-2A97-4C5E-B897-F23D80BE057C}"/>
                </a:ext>
              </a:extLst>
            </p:cNvPr>
            <p:cNvSpPr/>
            <p:nvPr/>
          </p:nvSpPr>
          <p:spPr>
            <a:xfrm>
              <a:off x="963977" y="4448413"/>
              <a:ext cx="362188" cy="247030"/>
            </a:xfrm>
            <a:custGeom>
              <a:avLst/>
              <a:gdLst/>
              <a:ahLst/>
              <a:cxnLst/>
              <a:rect l="0" t="0" r="0" b="0"/>
              <a:pathLst>
                <a:path w="362188" h="247030">
                  <a:moveTo>
                    <a:pt x="359402" y="247030"/>
                  </a:moveTo>
                  <a:cubicBezTo>
                    <a:pt x="362188" y="229850"/>
                    <a:pt x="358473" y="212205"/>
                    <a:pt x="359402" y="195024"/>
                  </a:cubicBezTo>
                  <a:cubicBezTo>
                    <a:pt x="360795" y="173200"/>
                    <a:pt x="355687" y="151376"/>
                    <a:pt x="359402" y="130016"/>
                  </a:cubicBezTo>
                  <a:cubicBezTo>
                    <a:pt x="300430" y="130480"/>
                    <a:pt x="241458" y="135124"/>
                    <a:pt x="182951" y="130016"/>
                  </a:cubicBezTo>
                  <a:cubicBezTo>
                    <a:pt x="124444" y="124908"/>
                    <a:pt x="65008" y="136052"/>
                    <a:pt x="6500" y="130016"/>
                  </a:cubicBezTo>
                  <a:cubicBezTo>
                    <a:pt x="10215" y="108656"/>
                    <a:pt x="0" y="85439"/>
                    <a:pt x="6500" y="65008"/>
                  </a:cubicBezTo>
                  <a:cubicBezTo>
                    <a:pt x="13001" y="44577"/>
                    <a:pt x="6965" y="21824"/>
                    <a:pt x="650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Rounded Rectangle 30">
              <a:extLst>
                <a:ext uri="{FF2B5EF4-FFF2-40B4-BE49-F238E27FC236}">
                  <a16:creationId xmlns:a16="http://schemas.microsoft.com/office/drawing/2014/main" id="{4A01FA01-22BE-4F40-894F-C941FE837313}"/>
                </a:ext>
              </a:extLst>
            </p:cNvPr>
            <p:cNvSpPr/>
            <p:nvPr/>
          </p:nvSpPr>
          <p:spPr>
            <a:xfrm>
              <a:off x="970478" y="4448413"/>
              <a:ext cx="352901" cy="246891"/>
            </a:xfrm>
            <a:custGeom>
              <a:avLst/>
              <a:gdLst/>
              <a:ahLst/>
              <a:cxnLst/>
              <a:rect l="0" t="0" r="0" b="0"/>
              <a:pathLst>
                <a:path w="352901" h="246891">
                  <a:moveTo>
                    <a:pt x="352901" y="246891"/>
                  </a:moveTo>
                  <a:lnTo>
                    <a:pt x="352901" y="195024"/>
                  </a:lnTo>
                  <a:lnTo>
                    <a:pt x="352901" y="130016"/>
                  </a:lnTo>
                  <a:lnTo>
                    <a:pt x="176450" y="130016"/>
                  </a:lnTo>
                  <a:lnTo>
                    <a:pt x="0" y="130016"/>
                  </a:lnTo>
                  <a:lnTo>
                    <a:pt x="0" y="65008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Rounded Rectangle 31">
              <a:extLst>
                <a:ext uri="{FF2B5EF4-FFF2-40B4-BE49-F238E27FC236}">
                  <a16:creationId xmlns:a16="http://schemas.microsoft.com/office/drawing/2014/main" id="{ED4AA06D-E638-4B7B-8C7B-4522DBFA27C6}"/>
                </a:ext>
              </a:extLst>
            </p:cNvPr>
            <p:cNvSpPr/>
            <p:nvPr/>
          </p:nvSpPr>
          <p:spPr>
            <a:xfrm>
              <a:off x="1280660" y="465597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68722" y="11608"/>
                    <a:pt x="59900" y="32504"/>
                    <a:pt x="42719" y="42719"/>
                  </a:cubicBezTo>
                  <a:cubicBezTo>
                    <a:pt x="33432" y="24610"/>
                    <a:pt x="14858" y="13930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Rounded Rectangle 32">
              <a:extLst>
                <a:ext uri="{FF2B5EF4-FFF2-40B4-BE49-F238E27FC236}">
                  <a16:creationId xmlns:a16="http://schemas.microsoft.com/office/drawing/2014/main" id="{C73E8C6D-7160-43DB-86D6-92D4CC6F67DD}"/>
                </a:ext>
              </a:extLst>
            </p:cNvPr>
            <p:cNvSpPr/>
            <p:nvPr/>
          </p:nvSpPr>
          <p:spPr>
            <a:xfrm>
              <a:off x="1280660" y="465597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463DF9E-CAB6-40ED-963B-9D60E09729D8}"/>
              </a:ext>
            </a:extLst>
          </p:cNvPr>
          <p:cNvGrpSpPr/>
          <p:nvPr/>
        </p:nvGrpSpPr>
        <p:grpSpPr>
          <a:xfrm>
            <a:off x="891607" y="3683662"/>
            <a:ext cx="698441" cy="250280"/>
            <a:chOff x="519136" y="4448413"/>
            <a:chExt cx="454592" cy="250280"/>
          </a:xfrm>
        </p:grpSpPr>
        <p:sp>
          <p:nvSpPr>
            <p:cNvPr id="169" name="Rounded Rectangle 34">
              <a:extLst>
                <a:ext uri="{FF2B5EF4-FFF2-40B4-BE49-F238E27FC236}">
                  <a16:creationId xmlns:a16="http://schemas.microsoft.com/office/drawing/2014/main" id="{AE6991F0-87B7-44C7-9272-92E56513775B}"/>
                </a:ext>
              </a:extLst>
            </p:cNvPr>
            <p:cNvSpPr/>
            <p:nvPr/>
          </p:nvSpPr>
          <p:spPr>
            <a:xfrm>
              <a:off x="557212" y="4448413"/>
              <a:ext cx="416516" cy="247030"/>
            </a:xfrm>
            <a:custGeom>
              <a:avLst/>
              <a:gdLst/>
              <a:ahLst/>
              <a:cxnLst/>
              <a:rect l="0" t="0" r="0" b="0"/>
              <a:pathLst>
                <a:path w="416516" h="247030">
                  <a:moveTo>
                    <a:pt x="413265" y="0"/>
                  </a:moveTo>
                  <a:cubicBezTo>
                    <a:pt x="406765" y="20431"/>
                    <a:pt x="416516" y="43648"/>
                    <a:pt x="413265" y="65008"/>
                  </a:cubicBezTo>
                  <a:cubicBezTo>
                    <a:pt x="410015" y="86367"/>
                    <a:pt x="411872" y="108192"/>
                    <a:pt x="413265" y="130016"/>
                  </a:cubicBezTo>
                  <a:cubicBezTo>
                    <a:pt x="345007" y="129551"/>
                    <a:pt x="277213" y="132337"/>
                    <a:pt x="208954" y="130016"/>
                  </a:cubicBezTo>
                  <a:cubicBezTo>
                    <a:pt x="140696" y="127694"/>
                    <a:pt x="72437" y="134659"/>
                    <a:pt x="4643" y="130016"/>
                  </a:cubicBezTo>
                  <a:cubicBezTo>
                    <a:pt x="0" y="151376"/>
                    <a:pt x="5107" y="173200"/>
                    <a:pt x="4643" y="195024"/>
                  </a:cubicBezTo>
                  <a:cubicBezTo>
                    <a:pt x="4179" y="212205"/>
                    <a:pt x="10215" y="230314"/>
                    <a:pt x="4643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Rounded Rectangle 35">
              <a:extLst>
                <a:ext uri="{FF2B5EF4-FFF2-40B4-BE49-F238E27FC236}">
                  <a16:creationId xmlns:a16="http://schemas.microsoft.com/office/drawing/2014/main" id="{5EE53F46-CC82-41CA-B049-521B8450DEFA}"/>
                </a:ext>
              </a:extLst>
            </p:cNvPr>
            <p:cNvSpPr/>
            <p:nvPr/>
          </p:nvSpPr>
          <p:spPr>
            <a:xfrm>
              <a:off x="561855" y="4448413"/>
              <a:ext cx="408622" cy="246891"/>
            </a:xfrm>
            <a:custGeom>
              <a:avLst/>
              <a:gdLst/>
              <a:ahLst/>
              <a:cxnLst/>
              <a:rect l="0" t="0" r="0" b="0"/>
              <a:pathLst>
                <a:path w="408622" h="246891">
                  <a:moveTo>
                    <a:pt x="408622" y="0"/>
                  </a:moveTo>
                  <a:lnTo>
                    <a:pt x="408622" y="65008"/>
                  </a:lnTo>
                  <a:lnTo>
                    <a:pt x="408622" y="130016"/>
                  </a:lnTo>
                  <a:lnTo>
                    <a:pt x="204311" y="130016"/>
                  </a:lnTo>
                  <a:lnTo>
                    <a:pt x="0" y="130016"/>
                  </a:lnTo>
                  <a:lnTo>
                    <a:pt x="0" y="195024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Rounded Rectangle 36">
              <a:extLst>
                <a:ext uri="{FF2B5EF4-FFF2-40B4-BE49-F238E27FC236}">
                  <a16:creationId xmlns:a16="http://schemas.microsoft.com/office/drawing/2014/main" id="{5D82A1C2-C82F-4493-A022-1E0EC3E188F9}"/>
                </a:ext>
              </a:extLst>
            </p:cNvPr>
            <p:cNvSpPr/>
            <p:nvPr/>
          </p:nvSpPr>
          <p:spPr>
            <a:xfrm>
              <a:off x="519136" y="465597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1973" y="14859"/>
                    <a:pt x="58507" y="30182"/>
                    <a:pt x="42719" y="42719"/>
                  </a:cubicBezTo>
                  <a:cubicBezTo>
                    <a:pt x="30646" y="26467"/>
                    <a:pt x="9286" y="17645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Rounded Rectangle 37">
              <a:extLst>
                <a:ext uri="{FF2B5EF4-FFF2-40B4-BE49-F238E27FC236}">
                  <a16:creationId xmlns:a16="http://schemas.microsoft.com/office/drawing/2014/main" id="{AD82FB21-DCE3-42D3-B544-B34E2146610E}"/>
                </a:ext>
              </a:extLst>
            </p:cNvPr>
            <p:cNvSpPr/>
            <p:nvPr/>
          </p:nvSpPr>
          <p:spPr>
            <a:xfrm>
              <a:off x="519136" y="465597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396E9A2-2016-478B-9761-926F0B0C9EC9}"/>
              </a:ext>
            </a:extLst>
          </p:cNvPr>
          <p:cNvGrpSpPr/>
          <p:nvPr/>
        </p:nvGrpSpPr>
        <p:grpSpPr>
          <a:xfrm>
            <a:off x="1490501" y="2988398"/>
            <a:ext cx="134807" cy="176533"/>
            <a:chOff x="927758" y="3686889"/>
            <a:chExt cx="85439" cy="250281"/>
          </a:xfrm>
        </p:grpSpPr>
        <p:sp>
          <p:nvSpPr>
            <p:cNvPr id="179" name="Rounded Rectangle 44">
              <a:extLst>
                <a:ext uri="{FF2B5EF4-FFF2-40B4-BE49-F238E27FC236}">
                  <a16:creationId xmlns:a16="http://schemas.microsoft.com/office/drawing/2014/main" id="{F21BCAD6-8BC4-4980-A34E-1518DD02586E}"/>
                </a:ext>
              </a:extLst>
            </p:cNvPr>
            <p:cNvSpPr/>
            <p:nvPr/>
          </p:nvSpPr>
          <p:spPr>
            <a:xfrm>
              <a:off x="970478" y="3686889"/>
              <a:ext cx="4643" cy="247030"/>
            </a:xfrm>
            <a:custGeom>
              <a:avLst/>
              <a:gdLst/>
              <a:ahLst/>
              <a:cxnLst/>
              <a:rect l="0" t="0" r="0" b="0"/>
              <a:pathLst>
                <a:path w="4643" h="247030">
                  <a:moveTo>
                    <a:pt x="0" y="0"/>
                  </a:moveTo>
                  <a:cubicBezTo>
                    <a:pt x="928" y="43183"/>
                    <a:pt x="0" y="86832"/>
                    <a:pt x="0" y="130016"/>
                  </a:cubicBezTo>
                  <a:cubicBezTo>
                    <a:pt x="0" y="169021"/>
                    <a:pt x="2321" y="208025"/>
                    <a:pt x="0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Rounded Rectangle 45">
              <a:extLst>
                <a:ext uri="{FF2B5EF4-FFF2-40B4-BE49-F238E27FC236}">
                  <a16:creationId xmlns:a16="http://schemas.microsoft.com/office/drawing/2014/main" id="{9A890BFD-EF8A-47D5-9BB4-D9E9A793F44F}"/>
                </a:ext>
              </a:extLst>
            </p:cNvPr>
            <p:cNvSpPr/>
            <p:nvPr/>
          </p:nvSpPr>
          <p:spPr>
            <a:xfrm>
              <a:off x="970478" y="3686889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Rounded Rectangle 46">
              <a:extLst>
                <a:ext uri="{FF2B5EF4-FFF2-40B4-BE49-F238E27FC236}">
                  <a16:creationId xmlns:a16="http://schemas.microsoft.com/office/drawing/2014/main" id="{0EED5766-3CBE-41E3-8FAE-C0C4A42F3A27}"/>
                </a:ext>
              </a:extLst>
            </p:cNvPr>
            <p:cNvSpPr/>
            <p:nvPr/>
          </p:nvSpPr>
          <p:spPr>
            <a:xfrm>
              <a:off x="927758" y="389445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0580" y="13465"/>
                    <a:pt x="56185" y="27860"/>
                    <a:pt x="42719" y="42719"/>
                  </a:cubicBezTo>
                  <a:cubicBezTo>
                    <a:pt x="28324" y="28324"/>
                    <a:pt x="14858" y="13465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Rounded Rectangle 47">
              <a:extLst>
                <a:ext uri="{FF2B5EF4-FFF2-40B4-BE49-F238E27FC236}">
                  <a16:creationId xmlns:a16="http://schemas.microsoft.com/office/drawing/2014/main" id="{886D6A3C-4F05-4623-90A6-091A0A2B723B}"/>
                </a:ext>
              </a:extLst>
            </p:cNvPr>
            <p:cNvSpPr/>
            <p:nvPr/>
          </p:nvSpPr>
          <p:spPr>
            <a:xfrm>
              <a:off x="927758" y="389445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1AD165C-BCE9-4B13-96B0-BAB75788943E}"/>
              </a:ext>
            </a:extLst>
          </p:cNvPr>
          <p:cNvGrpSpPr/>
          <p:nvPr/>
        </p:nvGrpSpPr>
        <p:grpSpPr>
          <a:xfrm>
            <a:off x="880323" y="4131659"/>
            <a:ext cx="85439" cy="250281"/>
            <a:chOff x="519136" y="4875609"/>
            <a:chExt cx="85439" cy="250281"/>
          </a:xfrm>
        </p:grpSpPr>
        <p:sp>
          <p:nvSpPr>
            <p:cNvPr id="189" name="Rounded Rectangle 54">
              <a:extLst>
                <a:ext uri="{FF2B5EF4-FFF2-40B4-BE49-F238E27FC236}">
                  <a16:creationId xmlns:a16="http://schemas.microsoft.com/office/drawing/2014/main" id="{DF0BB2F9-6082-4C6F-A29E-B7C40CB06623}"/>
                </a:ext>
              </a:extLst>
            </p:cNvPr>
            <p:cNvSpPr/>
            <p:nvPr/>
          </p:nvSpPr>
          <p:spPr>
            <a:xfrm>
              <a:off x="558141" y="4875609"/>
              <a:ext cx="7893" cy="247030"/>
            </a:xfrm>
            <a:custGeom>
              <a:avLst/>
              <a:gdLst/>
              <a:ahLst/>
              <a:cxnLst/>
              <a:rect l="0" t="0" r="0" b="0"/>
              <a:pathLst>
                <a:path w="7893" h="247030">
                  <a:moveTo>
                    <a:pt x="3714" y="247030"/>
                  </a:moveTo>
                  <a:cubicBezTo>
                    <a:pt x="5107" y="208025"/>
                    <a:pt x="0" y="169021"/>
                    <a:pt x="3714" y="130016"/>
                  </a:cubicBezTo>
                  <a:cubicBezTo>
                    <a:pt x="7893" y="86832"/>
                    <a:pt x="928" y="43183"/>
                    <a:pt x="3714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Rounded Rectangle 55">
              <a:extLst>
                <a:ext uri="{FF2B5EF4-FFF2-40B4-BE49-F238E27FC236}">
                  <a16:creationId xmlns:a16="http://schemas.microsoft.com/office/drawing/2014/main" id="{DD927E24-5F2C-4843-8E85-A2F9E25FEDEC}"/>
                </a:ext>
              </a:extLst>
            </p:cNvPr>
            <p:cNvSpPr/>
            <p:nvPr/>
          </p:nvSpPr>
          <p:spPr>
            <a:xfrm>
              <a:off x="561855" y="4875609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Rounded Rectangle 56">
              <a:extLst>
                <a:ext uri="{FF2B5EF4-FFF2-40B4-BE49-F238E27FC236}">
                  <a16:creationId xmlns:a16="http://schemas.microsoft.com/office/drawing/2014/main" id="{4EBE1C28-0BD6-4F83-9DEE-C1641F258EBD}"/>
                </a:ext>
              </a:extLst>
            </p:cNvPr>
            <p:cNvSpPr/>
            <p:nvPr/>
          </p:nvSpPr>
          <p:spPr>
            <a:xfrm>
              <a:off x="519136" y="508317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0115" y="13001"/>
                    <a:pt x="56649" y="28324"/>
                    <a:pt x="42719" y="42719"/>
                  </a:cubicBezTo>
                  <a:cubicBezTo>
                    <a:pt x="31575" y="26003"/>
                    <a:pt x="12072" y="15787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Rounded Rectangle 57">
              <a:extLst>
                <a:ext uri="{FF2B5EF4-FFF2-40B4-BE49-F238E27FC236}">
                  <a16:creationId xmlns:a16="http://schemas.microsoft.com/office/drawing/2014/main" id="{543A78A1-ED90-4440-B3CF-FE15C7976DB6}"/>
                </a:ext>
              </a:extLst>
            </p:cNvPr>
            <p:cNvSpPr/>
            <p:nvPr/>
          </p:nvSpPr>
          <p:spPr>
            <a:xfrm>
              <a:off x="519136" y="508317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8231691-9BA1-4CEC-8537-3F1DEE635CFE}"/>
              </a:ext>
            </a:extLst>
          </p:cNvPr>
          <p:cNvGrpSpPr/>
          <p:nvPr/>
        </p:nvGrpSpPr>
        <p:grpSpPr>
          <a:xfrm>
            <a:off x="1903480" y="4110858"/>
            <a:ext cx="85439" cy="250281"/>
            <a:chOff x="1280660" y="4875609"/>
            <a:chExt cx="85439" cy="250281"/>
          </a:xfrm>
        </p:grpSpPr>
        <p:sp>
          <p:nvSpPr>
            <p:cNvPr id="199" name="Rounded Rectangle 64">
              <a:extLst>
                <a:ext uri="{FF2B5EF4-FFF2-40B4-BE49-F238E27FC236}">
                  <a16:creationId xmlns:a16="http://schemas.microsoft.com/office/drawing/2014/main" id="{A7ACF6E5-3714-4948-9520-D431741B8E60}"/>
                </a:ext>
              </a:extLst>
            </p:cNvPr>
            <p:cNvSpPr/>
            <p:nvPr/>
          </p:nvSpPr>
          <p:spPr>
            <a:xfrm>
              <a:off x="1315021" y="4875609"/>
              <a:ext cx="15787" cy="247030"/>
            </a:xfrm>
            <a:custGeom>
              <a:avLst/>
              <a:gdLst/>
              <a:ahLst/>
              <a:cxnLst/>
              <a:rect l="0" t="0" r="0" b="0"/>
              <a:pathLst>
                <a:path w="15787" h="247030">
                  <a:moveTo>
                    <a:pt x="8358" y="247030"/>
                  </a:moveTo>
                  <a:cubicBezTo>
                    <a:pt x="10215" y="208025"/>
                    <a:pt x="15787" y="168092"/>
                    <a:pt x="8358" y="130016"/>
                  </a:cubicBezTo>
                  <a:cubicBezTo>
                    <a:pt x="0" y="87296"/>
                    <a:pt x="5107" y="43183"/>
                    <a:pt x="8358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Rounded Rectangle 65">
              <a:extLst>
                <a:ext uri="{FF2B5EF4-FFF2-40B4-BE49-F238E27FC236}">
                  <a16:creationId xmlns:a16="http://schemas.microsoft.com/office/drawing/2014/main" id="{8A7D11D5-1D4F-4569-AFFA-1190405C889F}"/>
                </a:ext>
              </a:extLst>
            </p:cNvPr>
            <p:cNvSpPr/>
            <p:nvPr/>
          </p:nvSpPr>
          <p:spPr>
            <a:xfrm>
              <a:off x="1323379" y="4875609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Rounded Rectangle 66">
              <a:extLst>
                <a:ext uri="{FF2B5EF4-FFF2-40B4-BE49-F238E27FC236}">
                  <a16:creationId xmlns:a16="http://schemas.microsoft.com/office/drawing/2014/main" id="{71CF3163-49A4-4B1D-96F4-6FF0C2B35B00}"/>
                </a:ext>
              </a:extLst>
            </p:cNvPr>
            <p:cNvSpPr/>
            <p:nvPr/>
          </p:nvSpPr>
          <p:spPr>
            <a:xfrm>
              <a:off x="1280660" y="508317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69651" y="12537"/>
                    <a:pt x="58507" y="30182"/>
                    <a:pt x="42719" y="42719"/>
                  </a:cubicBezTo>
                  <a:cubicBezTo>
                    <a:pt x="24610" y="33897"/>
                    <a:pt x="13001" y="15323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Rounded Rectangle 67">
              <a:extLst>
                <a:ext uri="{FF2B5EF4-FFF2-40B4-BE49-F238E27FC236}">
                  <a16:creationId xmlns:a16="http://schemas.microsoft.com/office/drawing/2014/main" id="{BDCD7B8D-5D79-459E-A303-095789AA0DEA}"/>
                </a:ext>
              </a:extLst>
            </p:cNvPr>
            <p:cNvSpPr/>
            <p:nvPr/>
          </p:nvSpPr>
          <p:spPr>
            <a:xfrm>
              <a:off x="1280660" y="508317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99291E8-1338-4EA8-845D-2B539EEED0C0}"/>
              </a:ext>
            </a:extLst>
          </p:cNvPr>
          <p:cNvGrpSpPr/>
          <p:nvPr/>
        </p:nvGrpSpPr>
        <p:grpSpPr>
          <a:xfrm>
            <a:off x="1510446" y="2476694"/>
            <a:ext cx="1143214" cy="271925"/>
            <a:chOff x="927758" y="3259693"/>
            <a:chExt cx="740628" cy="250280"/>
          </a:xfrm>
        </p:grpSpPr>
        <p:sp>
          <p:nvSpPr>
            <p:cNvPr id="204" name="Rounded Rectangle 69">
              <a:extLst>
                <a:ext uri="{FF2B5EF4-FFF2-40B4-BE49-F238E27FC236}">
                  <a16:creationId xmlns:a16="http://schemas.microsoft.com/office/drawing/2014/main" id="{D72D3663-5221-4980-91E5-82B01D758FD9}"/>
                </a:ext>
              </a:extLst>
            </p:cNvPr>
            <p:cNvSpPr/>
            <p:nvPr/>
          </p:nvSpPr>
          <p:spPr>
            <a:xfrm>
              <a:off x="970478" y="3259693"/>
              <a:ext cx="697908" cy="247030"/>
            </a:xfrm>
            <a:custGeom>
              <a:avLst/>
              <a:gdLst/>
              <a:ahLst/>
              <a:cxnLst/>
              <a:rect l="0" t="0" r="0" b="0"/>
              <a:pathLst>
                <a:path w="697908" h="247030">
                  <a:moveTo>
                    <a:pt x="691872" y="0"/>
                  </a:moveTo>
                  <a:cubicBezTo>
                    <a:pt x="697908" y="20895"/>
                    <a:pt x="695586" y="43648"/>
                    <a:pt x="691872" y="65008"/>
                  </a:cubicBezTo>
                  <a:cubicBezTo>
                    <a:pt x="688157" y="86367"/>
                    <a:pt x="687228" y="108656"/>
                    <a:pt x="691872" y="130016"/>
                  </a:cubicBezTo>
                  <a:cubicBezTo>
                    <a:pt x="576714" y="134659"/>
                    <a:pt x="461093" y="133266"/>
                    <a:pt x="345936" y="130016"/>
                  </a:cubicBezTo>
                  <a:cubicBezTo>
                    <a:pt x="287893" y="128623"/>
                    <a:pt x="229385" y="137445"/>
                    <a:pt x="171807" y="130016"/>
                  </a:cubicBezTo>
                  <a:cubicBezTo>
                    <a:pt x="115157" y="122586"/>
                    <a:pt x="57114" y="136981"/>
                    <a:pt x="0" y="130016"/>
                  </a:cubicBezTo>
                  <a:cubicBezTo>
                    <a:pt x="1857" y="151840"/>
                    <a:pt x="0" y="173200"/>
                    <a:pt x="0" y="195024"/>
                  </a:cubicBezTo>
                  <a:cubicBezTo>
                    <a:pt x="0" y="212205"/>
                    <a:pt x="1857" y="229850"/>
                    <a:pt x="0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Rounded Rectangle 70">
              <a:extLst>
                <a:ext uri="{FF2B5EF4-FFF2-40B4-BE49-F238E27FC236}">
                  <a16:creationId xmlns:a16="http://schemas.microsoft.com/office/drawing/2014/main" id="{6EFFF384-4767-400A-A27E-D84B02EDF047}"/>
                </a:ext>
              </a:extLst>
            </p:cNvPr>
            <p:cNvSpPr/>
            <p:nvPr/>
          </p:nvSpPr>
          <p:spPr>
            <a:xfrm>
              <a:off x="970478" y="3259693"/>
              <a:ext cx="691872" cy="246891"/>
            </a:xfrm>
            <a:custGeom>
              <a:avLst/>
              <a:gdLst/>
              <a:ahLst/>
              <a:cxnLst/>
              <a:rect l="0" t="0" r="0" b="0"/>
              <a:pathLst>
                <a:path w="691872" h="246891">
                  <a:moveTo>
                    <a:pt x="691872" y="0"/>
                  </a:moveTo>
                  <a:lnTo>
                    <a:pt x="691872" y="65008"/>
                  </a:lnTo>
                  <a:lnTo>
                    <a:pt x="691872" y="130016"/>
                  </a:lnTo>
                  <a:lnTo>
                    <a:pt x="345936" y="130016"/>
                  </a:lnTo>
                  <a:lnTo>
                    <a:pt x="0" y="130016"/>
                  </a:lnTo>
                  <a:lnTo>
                    <a:pt x="0" y="195024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6" name="Rounded Rectangle 71">
              <a:extLst>
                <a:ext uri="{FF2B5EF4-FFF2-40B4-BE49-F238E27FC236}">
                  <a16:creationId xmlns:a16="http://schemas.microsoft.com/office/drawing/2014/main" id="{EA772266-472D-4510-8BFD-D333F4B235C8}"/>
                </a:ext>
              </a:extLst>
            </p:cNvPr>
            <p:cNvSpPr/>
            <p:nvPr/>
          </p:nvSpPr>
          <p:spPr>
            <a:xfrm>
              <a:off x="927758" y="346725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4294" y="16716"/>
                    <a:pt x="58971" y="31111"/>
                    <a:pt x="42719" y="42719"/>
                  </a:cubicBezTo>
                  <a:cubicBezTo>
                    <a:pt x="31111" y="26467"/>
                    <a:pt x="17645" y="9751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Rounded Rectangle 72">
              <a:extLst>
                <a:ext uri="{FF2B5EF4-FFF2-40B4-BE49-F238E27FC236}">
                  <a16:creationId xmlns:a16="http://schemas.microsoft.com/office/drawing/2014/main" id="{5856820B-2A82-424F-8D33-D8EF5016B2F0}"/>
                </a:ext>
              </a:extLst>
            </p:cNvPr>
            <p:cNvSpPr/>
            <p:nvPr/>
          </p:nvSpPr>
          <p:spPr>
            <a:xfrm>
              <a:off x="927758" y="346725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5164101-85B4-4C6C-8FA8-40F3DF6FDA1A}"/>
              </a:ext>
            </a:extLst>
          </p:cNvPr>
          <p:cNvGrpSpPr/>
          <p:nvPr/>
        </p:nvGrpSpPr>
        <p:grpSpPr>
          <a:xfrm>
            <a:off x="2977772" y="4110858"/>
            <a:ext cx="85439" cy="250281"/>
            <a:chOff x="1986462" y="4875609"/>
            <a:chExt cx="85439" cy="250281"/>
          </a:xfrm>
        </p:grpSpPr>
        <p:sp>
          <p:nvSpPr>
            <p:cNvPr id="209" name="Rounded Rectangle 74">
              <a:extLst>
                <a:ext uri="{FF2B5EF4-FFF2-40B4-BE49-F238E27FC236}">
                  <a16:creationId xmlns:a16="http://schemas.microsoft.com/office/drawing/2014/main" id="{8F380304-0258-4A68-A29D-B752AFE3DE93}"/>
                </a:ext>
              </a:extLst>
            </p:cNvPr>
            <p:cNvSpPr/>
            <p:nvPr/>
          </p:nvSpPr>
          <p:spPr>
            <a:xfrm>
              <a:off x="2025931" y="4875609"/>
              <a:ext cx="7893" cy="247030"/>
            </a:xfrm>
            <a:custGeom>
              <a:avLst/>
              <a:gdLst/>
              <a:ahLst/>
              <a:cxnLst/>
              <a:rect l="0" t="0" r="0" b="0"/>
              <a:pathLst>
                <a:path w="7893" h="247030">
                  <a:moveTo>
                    <a:pt x="3250" y="0"/>
                  </a:moveTo>
                  <a:cubicBezTo>
                    <a:pt x="4643" y="43183"/>
                    <a:pt x="0" y="86832"/>
                    <a:pt x="3250" y="130016"/>
                  </a:cubicBezTo>
                  <a:cubicBezTo>
                    <a:pt x="6036" y="169021"/>
                    <a:pt x="7893" y="208025"/>
                    <a:pt x="3250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Rounded Rectangle 75">
              <a:extLst>
                <a:ext uri="{FF2B5EF4-FFF2-40B4-BE49-F238E27FC236}">
                  <a16:creationId xmlns:a16="http://schemas.microsoft.com/office/drawing/2014/main" id="{7E6B83DB-1812-4015-A874-03ACAC2A0A83}"/>
                </a:ext>
              </a:extLst>
            </p:cNvPr>
            <p:cNvSpPr/>
            <p:nvPr/>
          </p:nvSpPr>
          <p:spPr>
            <a:xfrm>
              <a:off x="2029182" y="4875609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Rounded Rectangle 76">
              <a:extLst>
                <a:ext uri="{FF2B5EF4-FFF2-40B4-BE49-F238E27FC236}">
                  <a16:creationId xmlns:a16="http://schemas.microsoft.com/office/drawing/2014/main" id="{FC500126-BCC9-4AF4-A867-6474996E9B71}"/>
                </a:ext>
              </a:extLst>
            </p:cNvPr>
            <p:cNvSpPr/>
            <p:nvPr/>
          </p:nvSpPr>
          <p:spPr>
            <a:xfrm>
              <a:off x="1986462" y="508317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69651" y="12537"/>
                    <a:pt x="58507" y="30182"/>
                    <a:pt x="42719" y="42719"/>
                  </a:cubicBezTo>
                  <a:cubicBezTo>
                    <a:pt x="27396" y="29718"/>
                    <a:pt x="14858" y="13930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Rounded Rectangle 77">
              <a:extLst>
                <a:ext uri="{FF2B5EF4-FFF2-40B4-BE49-F238E27FC236}">
                  <a16:creationId xmlns:a16="http://schemas.microsoft.com/office/drawing/2014/main" id="{1F8D8642-6AC2-4826-8D13-ADB3F851F660}"/>
                </a:ext>
              </a:extLst>
            </p:cNvPr>
            <p:cNvSpPr/>
            <p:nvPr/>
          </p:nvSpPr>
          <p:spPr>
            <a:xfrm>
              <a:off x="1986462" y="508317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2C3B0D7-1684-4CB5-A545-307EF6805BEF}"/>
              </a:ext>
            </a:extLst>
          </p:cNvPr>
          <p:cNvGrpSpPr/>
          <p:nvPr/>
        </p:nvGrpSpPr>
        <p:grpSpPr>
          <a:xfrm>
            <a:off x="6798787" y="2407382"/>
            <a:ext cx="1267429" cy="396783"/>
            <a:chOff x="4047220" y="3083242"/>
            <a:chExt cx="402121" cy="250281"/>
          </a:xfrm>
        </p:grpSpPr>
        <p:sp>
          <p:nvSpPr>
            <p:cNvPr id="214" name="Rounded Rectangle 79">
              <a:extLst>
                <a:ext uri="{FF2B5EF4-FFF2-40B4-BE49-F238E27FC236}">
                  <a16:creationId xmlns:a16="http://schemas.microsoft.com/office/drawing/2014/main" id="{B38EA7FD-E5FE-4485-ADA8-ADF2F2E8BDED}"/>
                </a:ext>
              </a:extLst>
            </p:cNvPr>
            <p:cNvSpPr/>
            <p:nvPr/>
          </p:nvSpPr>
          <p:spPr>
            <a:xfrm>
              <a:off x="4047220" y="3083242"/>
              <a:ext cx="361723" cy="247030"/>
            </a:xfrm>
            <a:custGeom>
              <a:avLst/>
              <a:gdLst/>
              <a:ahLst/>
              <a:cxnLst/>
              <a:rect l="0" t="0" r="0" b="0"/>
              <a:pathLst>
                <a:path w="361723" h="247030">
                  <a:moveTo>
                    <a:pt x="359402" y="247030"/>
                  </a:moveTo>
                  <a:cubicBezTo>
                    <a:pt x="361723" y="229850"/>
                    <a:pt x="357544" y="212205"/>
                    <a:pt x="359402" y="195024"/>
                  </a:cubicBezTo>
                  <a:cubicBezTo>
                    <a:pt x="361723" y="173664"/>
                    <a:pt x="359402" y="151840"/>
                    <a:pt x="359402" y="130016"/>
                  </a:cubicBezTo>
                  <a:cubicBezTo>
                    <a:pt x="300894" y="136052"/>
                    <a:pt x="241458" y="126301"/>
                    <a:pt x="182951" y="130016"/>
                  </a:cubicBezTo>
                  <a:cubicBezTo>
                    <a:pt x="124444" y="134195"/>
                    <a:pt x="65008" y="137445"/>
                    <a:pt x="6500" y="130016"/>
                  </a:cubicBezTo>
                  <a:cubicBezTo>
                    <a:pt x="4179" y="108656"/>
                    <a:pt x="0" y="85439"/>
                    <a:pt x="6500" y="65008"/>
                  </a:cubicBezTo>
                  <a:cubicBezTo>
                    <a:pt x="13001" y="44577"/>
                    <a:pt x="6036" y="21824"/>
                    <a:pt x="650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Rounded Rectangle 80">
              <a:extLst>
                <a:ext uri="{FF2B5EF4-FFF2-40B4-BE49-F238E27FC236}">
                  <a16:creationId xmlns:a16="http://schemas.microsoft.com/office/drawing/2014/main" id="{9942649D-7E8B-4A8B-A507-C8206830FC31}"/>
                </a:ext>
              </a:extLst>
            </p:cNvPr>
            <p:cNvSpPr/>
            <p:nvPr/>
          </p:nvSpPr>
          <p:spPr>
            <a:xfrm>
              <a:off x="4053720" y="3083242"/>
              <a:ext cx="352901" cy="246891"/>
            </a:xfrm>
            <a:custGeom>
              <a:avLst/>
              <a:gdLst/>
              <a:ahLst/>
              <a:cxnLst/>
              <a:rect l="0" t="0" r="0" b="0"/>
              <a:pathLst>
                <a:path w="352901" h="246891">
                  <a:moveTo>
                    <a:pt x="352901" y="246891"/>
                  </a:moveTo>
                  <a:lnTo>
                    <a:pt x="352901" y="195024"/>
                  </a:lnTo>
                  <a:lnTo>
                    <a:pt x="352901" y="130016"/>
                  </a:lnTo>
                  <a:lnTo>
                    <a:pt x="176450" y="130016"/>
                  </a:lnTo>
                  <a:lnTo>
                    <a:pt x="0" y="130016"/>
                  </a:lnTo>
                  <a:lnTo>
                    <a:pt x="0" y="65008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Rounded Rectangle 81">
              <a:extLst>
                <a:ext uri="{FF2B5EF4-FFF2-40B4-BE49-F238E27FC236}">
                  <a16:creationId xmlns:a16="http://schemas.microsoft.com/office/drawing/2014/main" id="{98C2E4FC-E3DA-4656-A381-79B40E11A961}"/>
                </a:ext>
              </a:extLst>
            </p:cNvPr>
            <p:cNvSpPr/>
            <p:nvPr/>
          </p:nvSpPr>
          <p:spPr>
            <a:xfrm>
              <a:off x="4363902" y="329080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2901" y="15787"/>
                    <a:pt x="55721" y="27396"/>
                    <a:pt x="42719" y="42719"/>
                  </a:cubicBezTo>
                  <a:cubicBezTo>
                    <a:pt x="33432" y="24610"/>
                    <a:pt x="13930" y="14394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Rounded Rectangle 82">
              <a:extLst>
                <a:ext uri="{FF2B5EF4-FFF2-40B4-BE49-F238E27FC236}">
                  <a16:creationId xmlns:a16="http://schemas.microsoft.com/office/drawing/2014/main" id="{3DE912A9-412A-4B73-922A-FD55ED2719BA}"/>
                </a:ext>
              </a:extLst>
            </p:cNvPr>
            <p:cNvSpPr/>
            <p:nvPr/>
          </p:nvSpPr>
          <p:spPr>
            <a:xfrm>
              <a:off x="4363902" y="329080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DC4F6AC-B25E-49C3-B94B-A701307A1D77}"/>
              </a:ext>
            </a:extLst>
          </p:cNvPr>
          <p:cNvGrpSpPr/>
          <p:nvPr/>
        </p:nvGrpSpPr>
        <p:grpSpPr>
          <a:xfrm>
            <a:off x="3683575" y="4110858"/>
            <a:ext cx="85439" cy="250281"/>
            <a:chOff x="2692265" y="4875609"/>
            <a:chExt cx="85439" cy="250281"/>
          </a:xfrm>
        </p:grpSpPr>
        <p:sp>
          <p:nvSpPr>
            <p:cNvPr id="219" name="Rounded Rectangle 84">
              <a:extLst>
                <a:ext uri="{FF2B5EF4-FFF2-40B4-BE49-F238E27FC236}">
                  <a16:creationId xmlns:a16="http://schemas.microsoft.com/office/drawing/2014/main" id="{7C43BA3B-E2DC-40AA-9EE4-2B9434DC0871}"/>
                </a:ext>
              </a:extLst>
            </p:cNvPr>
            <p:cNvSpPr/>
            <p:nvPr/>
          </p:nvSpPr>
          <p:spPr>
            <a:xfrm>
              <a:off x="2726626" y="4875609"/>
              <a:ext cx="15787" cy="247030"/>
            </a:xfrm>
            <a:custGeom>
              <a:avLst/>
              <a:gdLst/>
              <a:ahLst/>
              <a:cxnLst/>
              <a:rect l="0" t="0" r="0" b="0"/>
              <a:pathLst>
                <a:path w="15787" h="247030">
                  <a:moveTo>
                    <a:pt x="8358" y="247030"/>
                  </a:moveTo>
                  <a:cubicBezTo>
                    <a:pt x="13930" y="208490"/>
                    <a:pt x="15787" y="168092"/>
                    <a:pt x="8358" y="130016"/>
                  </a:cubicBezTo>
                  <a:cubicBezTo>
                    <a:pt x="0" y="87296"/>
                    <a:pt x="2321" y="42719"/>
                    <a:pt x="8358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Rounded Rectangle 85">
              <a:extLst>
                <a:ext uri="{FF2B5EF4-FFF2-40B4-BE49-F238E27FC236}">
                  <a16:creationId xmlns:a16="http://schemas.microsoft.com/office/drawing/2014/main" id="{4AF00207-3C61-48B3-9383-1FB19655EAF0}"/>
                </a:ext>
              </a:extLst>
            </p:cNvPr>
            <p:cNvSpPr/>
            <p:nvPr/>
          </p:nvSpPr>
          <p:spPr>
            <a:xfrm>
              <a:off x="2734984" y="4875609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Rounded Rectangle 86">
              <a:extLst>
                <a:ext uri="{FF2B5EF4-FFF2-40B4-BE49-F238E27FC236}">
                  <a16:creationId xmlns:a16="http://schemas.microsoft.com/office/drawing/2014/main" id="{62176C48-6FB0-445F-92C2-68D60EAB99FA}"/>
                </a:ext>
              </a:extLst>
            </p:cNvPr>
            <p:cNvSpPr/>
            <p:nvPr/>
          </p:nvSpPr>
          <p:spPr>
            <a:xfrm>
              <a:off x="2692265" y="508317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67794" y="9751"/>
                    <a:pt x="51542" y="24610"/>
                    <a:pt x="42719" y="42719"/>
                  </a:cubicBezTo>
                  <a:cubicBezTo>
                    <a:pt x="24610" y="33897"/>
                    <a:pt x="10215" y="17180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Rounded Rectangle 87">
              <a:extLst>
                <a:ext uri="{FF2B5EF4-FFF2-40B4-BE49-F238E27FC236}">
                  <a16:creationId xmlns:a16="http://schemas.microsoft.com/office/drawing/2014/main" id="{5C1ACF2F-CB74-42CB-BD4F-180E492C6A1F}"/>
                </a:ext>
              </a:extLst>
            </p:cNvPr>
            <p:cNvSpPr/>
            <p:nvPr/>
          </p:nvSpPr>
          <p:spPr>
            <a:xfrm>
              <a:off x="2692265" y="508317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DDF917E-5A8F-4F15-82D3-4D53F0008AEA}"/>
              </a:ext>
            </a:extLst>
          </p:cNvPr>
          <p:cNvGrpSpPr/>
          <p:nvPr/>
        </p:nvGrpSpPr>
        <p:grpSpPr>
          <a:xfrm>
            <a:off x="6185099" y="2411126"/>
            <a:ext cx="629981" cy="393039"/>
            <a:chOff x="3616309" y="3083242"/>
            <a:chExt cx="426732" cy="250281"/>
          </a:xfrm>
        </p:grpSpPr>
        <p:sp>
          <p:nvSpPr>
            <p:cNvPr id="224" name="Rounded Rectangle 89">
              <a:extLst>
                <a:ext uri="{FF2B5EF4-FFF2-40B4-BE49-F238E27FC236}">
                  <a16:creationId xmlns:a16="http://schemas.microsoft.com/office/drawing/2014/main" id="{8B2E5448-01D1-4499-81D4-51A09809FD05}"/>
                </a:ext>
              </a:extLst>
            </p:cNvPr>
            <p:cNvSpPr/>
            <p:nvPr/>
          </p:nvSpPr>
          <p:spPr>
            <a:xfrm>
              <a:off x="3656707" y="3083242"/>
              <a:ext cx="386334" cy="247030"/>
            </a:xfrm>
            <a:custGeom>
              <a:avLst/>
              <a:gdLst/>
              <a:ahLst/>
              <a:cxnLst/>
              <a:rect l="0" t="0" r="0" b="0"/>
              <a:pathLst>
                <a:path w="386334" h="247030">
                  <a:moveTo>
                    <a:pt x="383083" y="0"/>
                  </a:moveTo>
                  <a:cubicBezTo>
                    <a:pt x="381226" y="21824"/>
                    <a:pt x="379833" y="43648"/>
                    <a:pt x="383083" y="65008"/>
                  </a:cubicBezTo>
                  <a:cubicBezTo>
                    <a:pt x="386334" y="86367"/>
                    <a:pt x="382619" y="108192"/>
                    <a:pt x="383083" y="130016"/>
                  </a:cubicBezTo>
                  <a:cubicBezTo>
                    <a:pt x="319932" y="135124"/>
                    <a:pt x="256317" y="128623"/>
                    <a:pt x="192702" y="130016"/>
                  </a:cubicBezTo>
                  <a:cubicBezTo>
                    <a:pt x="129087" y="131409"/>
                    <a:pt x="65472" y="135124"/>
                    <a:pt x="2321" y="130016"/>
                  </a:cubicBezTo>
                  <a:cubicBezTo>
                    <a:pt x="464" y="151840"/>
                    <a:pt x="5107" y="173664"/>
                    <a:pt x="2321" y="195024"/>
                  </a:cubicBezTo>
                  <a:cubicBezTo>
                    <a:pt x="0" y="212205"/>
                    <a:pt x="928" y="229850"/>
                    <a:pt x="2321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Rounded Rectangle 90">
              <a:extLst>
                <a:ext uri="{FF2B5EF4-FFF2-40B4-BE49-F238E27FC236}">
                  <a16:creationId xmlns:a16="http://schemas.microsoft.com/office/drawing/2014/main" id="{D33EE641-744F-463C-A147-2E2A29AAC225}"/>
                </a:ext>
              </a:extLst>
            </p:cNvPr>
            <p:cNvSpPr/>
            <p:nvPr/>
          </p:nvSpPr>
          <p:spPr>
            <a:xfrm>
              <a:off x="3659028" y="3083242"/>
              <a:ext cx="380761" cy="246891"/>
            </a:xfrm>
            <a:custGeom>
              <a:avLst/>
              <a:gdLst/>
              <a:ahLst/>
              <a:cxnLst/>
              <a:rect l="0" t="0" r="0" b="0"/>
              <a:pathLst>
                <a:path w="380761" h="246891">
                  <a:moveTo>
                    <a:pt x="380761" y="0"/>
                  </a:moveTo>
                  <a:lnTo>
                    <a:pt x="380761" y="65008"/>
                  </a:lnTo>
                  <a:lnTo>
                    <a:pt x="380761" y="130016"/>
                  </a:lnTo>
                  <a:lnTo>
                    <a:pt x="190380" y="130016"/>
                  </a:lnTo>
                  <a:lnTo>
                    <a:pt x="0" y="130016"/>
                  </a:lnTo>
                  <a:lnTo>
                    <a:pt x="0" y="195024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Rounded Rectangle 91">
              <a:extLst>
                <a:ext uri="{FF2B5EF4-FFF2-40B4-BE49-F238E27FC236}">
                  <a16:creationId xmlns:a16="http://schemas.microsoft.com/office/drawing/2014/main" id="{B63BC7D0-EB4A-4C50-89FE-1121AC25F647}"/>
                </a:ext>
              </a:extLst>
            </p:cNvPr>
            <p:cNvSpPr/>
            <p:nvPr/>
          </p:nvSpPr>
          <p:spPr>
            <a:xfrm>
              <a:off x="3616309" y="329080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1508" y="14394"/>
                    <a:pt x="55721" y="27396"/>
                    <a:pt x="42719" y="42719"/>
                  </a:cubicBezTo>
                  <a:cubicBezTo>
                    <a:pt x="26467" y="30646"/>
                    <a:pt x="12537" y="15787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Rounded Rectangle 92">
              <a:extLst>
                <a:ext uri="{FF2B5EF4-FFF2-40B4-BE49-F238E27FC236}">
                  <a16:creationId xmlns:a16="http://schemas.microsoft.com/office/drawing/2014/main" id="{7E2362E0-E8D4-4AA8-A5E0-8F4F776497F1}"/>
                </a:ext>
              </a:extLst>
            </p:cNvPr>
            <p:cNvSpPr/>
            <p:nvPr/>
          </p:nvSpPr>
          <p:spPr>
            <a:xfrm>
              <a:off x="3616309" y="329080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8F2F25F-74D4-4A88-8E49-CF2895689E86}"/>
              </a:ext>
            </a:extLst>
          </p:cNvPr>
          <p:cNvGrpSpPr/>
          <p:nvPr/>
        </p:nvGrpSpPr>
        <p:grpSpPr>
          <a:xfrm>
            <a:off x="2637060" y="2411126"/>
            <a:ext cx="798207" cy="280453"/>
            <a:chOff x="1654456" y="2953226"/>
            <a:chExt cx="798207" cy="556747"/>
          </a:xfrm>
        </p:grpSpPr>
        <p:sp>
          <p:nvSpPr>
            <p:cNvPr id="229" name="Rounded Rectangle 94">
              <a:extLst>
                <a:ext uri="{FF2B5EF4-FFF2-40B4-BE49-F238E27FC236}">
                  <a16:creationId xmlns:a16="http://schemas.microsoft.com/office/drawing/2014/main" id="{9184EFE1-F654-48C6-B4C3-7C7194096133}"/>
                </a:ext>
              </a:extLst>
            </p:cNvPr>
            <p:cNvSpPr/>
            <p:nvPr/>
          </p:nvSpPr>
          <p:spPr>
            <a:xfrm>
              <a:off x="1654456" y="2953226"/>
              <a:ext cx="758273" cy="553497"/>
            </a:xfrm>
            <a:custGeom>
              <a:avLst/>
              <a:gdLst/>
              <a:ahLst/>
              <a:cxnLst/>
              <a:rect l="0" t="0" r="0" b="0"/>
              <a:pathLst>
                <a:path w="758273" h="553497">
                  <a:moveTo>
                    <a:pt x="755487" y="553497"/>
                  </a:moveTo>
                  <a:cubicBezTo>
                    <a:pt x="753165" y="533066"/>
                    <a:pt x="753165" y="512635"/>
                    <a:pt x="755487" y="492204"/>
                  </a:cubicBezTo>
                  <a:cubicBezTo>
                    <a:pt x="758273" y="467594"/>
                    <a:pt x="751308" y="442519"/>
                    <a:pt x="755487" y="417909"/>
                  </a:cubicBezTo>
                  <a:cubicBezTo>
                    <a:pt x="631043" y="421159"/>
                    <a:pt x="506134" y="416980"/>
                    <a:pt x="381690" y="417909"/>
                  </a:cubicBezTo>
                  <a:cubicBezTo>
                    <a:pt x="257246" y="418838"/>
                    <a:pt x="132337" y="411872"/>
                    <a:pt x="7893" y="417909"/>
                  </a:cubicBezTo>
                  <a:cubicBezTo>
                    <a:pt x="1393" y="348722"/>
                    <a:pt x="15787" y="278141"/>
                    <a:pt x="7893" y="208954"/>
                  </a:cubicBezTo>
                  <a:cubicBezTo>
                    <a:pt x="0" y="139767"/>
                    <a:pt x="928" y="69187"/>
                    <a:pt x="7893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Rounded Rectangle 95">
              <a:extLst>
                <a:ext uri="{FF2B5EF4-FFF2-40B4-BE49-F238E27FC236}">
                  <a16:creationId xmlns:a16="http://schemas.microsoft.com/office/drawing/2014/main" id="{A348A292-8854-46A3-BEE6-ECA974CC7EE2}"/>
                </a:ext>
              </a:extLst>
            </p:cNvPr>
            <p:cNvSpPr/>
            <p:nvPr/>
          </p:nvSpPr>
          <p:spPr>
            <a:xfrm>
              <a:off x="1662350" y="2953226"/>
              <a:ext cx="747593" cy="553358"/>
            </a:xfrm>
            <a:custGeom>
              <a:avLst/>
              <a:gdLst/>
              <a:ahLst/>
              <a:cxnLst/>
              <a:rect l="0" t="0" r="0" b="0"/>
              <a:pathLst>
                <a:path w="747593" h="553358">
                  <a:moveTo>
                    <a:pt x="747593" y="553358"/>
                  </a:moveTo>
                  <a:lnTo>
                    <a:pt x="747593" y="492204"/>
                  </a:lnTo>
                  <a:lnTo>
                    <a:pt x="747593" y="417909"/>
                  </a:lnTo>
                  <a:lnTo>
                    <a:pt x="373796" y="417909"/>
                  </a:lnTo>
                  <a:lnTo>
                    <a:pt x="0" y="417909"/>
                  </a:lnTo>
                  <a:lnTo>
                    <a:pt x="0" y="208954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Rounded Rectangle 96">
              <a:extLst>
                <a:ext uri="{FF2B5EF4-FFF2-40B4-BE49-F238E27FC236}">
                  <a16:creationId xmlns:a16="http://schemas.microsoft.com/office/drawing/2014/main" id="{F43B5507-F07E-40ED-9748-2057EAB41131}"/>
                </a:ext>
              </a:extLst>
            </p:cNvPr>
            <p:cNvSpPr/>
            <p:nvPr/>
          </p:nvSpPr>
          <p:spPr>
            <a:xfrm>
              <a:off x="2367224" y="346725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6616" y="18109"/>
                    <a:pt x="56185" y="27860"/>
                    <a:pt x="42719" y="42719"/>
                  </a:cubicBezTo>
                  <a:cubicBezTo>
                    <a:pt x="25074" y="32968"/>
                    <a:pt x="12072" y="16252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Rounded Rectangle 97">
              <a:extLst>
                <a:ext uri="{FF2B5EF4-FFF2-40B4-BE49-F238E27FC236}">
                  <a16:creationId xmlns:a16="http://schemas.microsoft.com/office/drawing/2014/main" id="{0F067873-6A8C-4ECE-BDA9-C9AD4EF9F12A}"/>
                </a:ext>
              </a:extLst>
            </p:cNvPr>
            <p:cNvSpPr/>
            <p:nvPr/>
          </p:nvSpPr>
          <p:spPr>
            <a:xfrm>
              <a:off x="2367224" y="346725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04B6477-50C2-4E06-92D9-FADC847552EC}"/>
              </a:ext>
            </a:extLst>
          </p:cNvPr>
          <p:cNvGrpSpPr/>
          <p:nvPr/>
        </p:nvGrpSpPr>
        <p:grpSpPr>
          <a:xfrm>
            <a:off x="6713747" y="1774730"/>
            <a:ext cx="85439" cy="250281"/>
            <a:chOff x="4029575" y="2279927"/>
            <a:chExt cx="85439" cy="250281"/>
          </a:xfrm>
        </p:grpSpPr>
        <p:sp>
          <p:nvSpPr>
            <p:cNvPr id="234" name="Rounded Rectangle 99">
              <a:extLst>
                <a:ext uri="{FF2B5EF4-FFF2-40B4-BE49-F238E27FC236}">
                  <a16:creationId xmlns:a16="http://schemas.microsoft.com/office/drawing/2014/main" id="{9EA3EFA9-806B-42AB-865A-64B53E13030D}"/>
                </a:ext>
              </a:extLst>
            </p:cNvPr>
            <p:cNvSpPr/>
            <p:nvPr/>
          </p:nvSpPr>
          <p:spPr>
            <a:xfrm>
              <a:off x="4069044" y="2279927"/>
              <a:ext cx="5107" cy="247030"/>
            </a:xfrm>
            <a:custGeom>
              <a:avLst/>
              <a:gdLst/>
              <a:ahLst/>
              <a:cxnLst/>
              <a:rect l="0" t="0" r="0" b="0"/>
              <a:pathLst>
                <a:path w="5107" h="247030">
                  <a:moveTo>
                    <a:pt x="3250" y="247030"/>
                  </a:moveTo>
                  <a:cubicBezTo>
                    <a:pt x="0" y="208026"/>
                    <a:pt x="1857" y="169021"/>
                    <a:pt x="3250" y="130016"/>
                  </a:cubicBezTo>
                  <a:cubicBezTo>
                    <a:pt x="5107" y="86832"/>
                    <a:pt x="928" y="43183"/>
                    <a:pt x="325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Rounded Rectangle 100">
              <a:extLst>
                <a:ext uri="{FF2B5EF4-FFF2-40B4-BE49-F238E27FC236}">
                  <a16:creationId xmlns:a16="http://schemas.microsoft.com/office/drawing/2014/main" id="{49FF157F-7116-43AE-9A1D-FA1D71A243A6}"/>
                </a:ext>
              </a:extLst>
            </p:cNvPr>
            <p:cNvSpPr/>
            <p:nvPr/>
          </p:nvSpPr>
          <p:spPr>
            <a:xfrm>
              <a:off x="4072294" y="2279927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Rounded Rectangle 101">
              <a:extLst>
                <a:ext uri="{FF2B5EF4-FFF2-40B4-BE49-F238E27FC236}">
                  <a16:creationId xmlns:a16="http://schemas.microsoft.com/office/drawing/2014/main" id="{5C8EAAA3-A86F-40AB-ADB6-5C118750D5B9}"/>
                </a:ext>
              </a:extLst>
            </p:cNvPr>
            <p:cNvSpPr/>
            <p:nvPr/>
          </p:nvSpPr>
          <p:spPr>
            <a:xfrm>
              <a:off x="4029575" y="2487489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3830" y="16252"/>
                    <a:pt x="54792" y="26467"/>
                    <a:pt x="42719" y="42719"/>
                  </a:cubicBezTo>
                  <a:cubicBezTo>
                    <a:pt x="29718" y="27396"/>
                    <a:pt x="13465" y="14859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Rounded Rectangle 102">
              <a:extLst>
                <a:ext uri="{FF2B5EF4-FFF2-40B4-BE49-F238E27FC236}">
                  <a16:creationId xmlns:a16="http://schemas.microsoft.com/office/drawing/2014/main" id="{711B5EAE-DEEE-4CB1-98CD-4EDA402B241A}"/>
                </a:ext>
              </a:extLst>
            </p:cNvPr>
            <p:cNvSpPr/>
            <p:nvPr/>
          </p:nvSpPr>
          <p:spPr>
            <a:xfrm>
              <a:off x="4029575" y="2487489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9AA7BCA-072B-4D25-B7B0-5BF028CE5462}"/>
              </a:ext>
            </a:extLst>
          </p:cNvPr>
          <p:cNvGrpSpPr/>
          <p:nvPr/>
        </p:nvGrpSpPr>
        <p:grpSpPr>
          <a:xfrm>
            <a:off x="4554329" y="1827452"/>
            <a:ext cx="85439" cy="250281"/>
            <a:chOff x="2766560" y="2275284"/>
            <a:chExt cx="85439" cy="250281"/>
          </a:xfrm>
        </p:grpSpPr>
        <p:sp>
          <p:nvSpPr>
            <p:cNvPr id="239" name="Rounded Rectangle 104">
              <a:extLst>
                <a:ext uri="{FF2B5EF4-FFF2-40B4-BE49-F238E27FC236}">
                  <a16:creationId xmlns:a16="http://schemas.microsoft.com/office/drawing/2014/main" id="{9D21A1B0-49B3-466E-9102-EF0245D0169F}"/>
                </a:ext>
              </a:extLst>
            </p:cNvPr>
            <p:cNvSpPr/>
            <p:nvPr/>
          </p:nvSpPr>
          <p:spPr>
            <a:xfrm>
              <a:off x="2805564" y="2275284"/>
              <a:ext cx="6500" cy="247030"/>
            </a:xfrm>
            <a:custGeom>
              <a:avLst/>
              <a:gdLst/>
              <a:ahLst/>
              <a:cxnLst/>
              <a:rect l="0" t="0" r="0" b="0"/>
              <a:pathLst>
                <a:path w="6500" h="247030">
                  <a:moveTo>
                    <a:pt x="3714" y="247030"/>
                  </a:moveTo>
                  <a:cubicBezTo>
                    <a:pt x="0" y="208026"/>
                    <a:pt x="928" y="169021"/>
                    <a:pt x="3714" y="130016"/>
                  </a:cubicBezTo>
                  <a:cubicBezTo>
                    <a:pt x="6500" y="86832"/>
                    <a:pt x="2321" y="43183"/>
                    <a:pt x="3714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Rounded Rectangle 105">
              <a:extLst>
                <a:ext uri="{FF2B5EF4-FFF2-40B4-BE49-F238E27FC236}">
                  <a16:creationId xmlns:a16="http://schemas.microsoft.com/office/drawing/2014/main" id="{BACAAAD5-A15C-43E8-A294-C0CDBBF97B36}"/>
                </a:ext>
              </a:extLst>
            </p:cNvPr>
            <p:cNvSpPr/>
            <p:nvPr/>
          </p:nvSpPr>
          <p:spPr>
            <a:xfrm>
              <a:off x="2809279" y="2275284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Rounded Rectangle 106">
              <a:extLst>
                <a:ext uri="{FF2B5EF4-FFF2-40B4-BE49-F238E27FC236}">
                  <a16:creationId xmlns:a16="http://schemas.microsoft.com/office/drawing/2014/main" id="{3D093D10-0E60-4893-9EBF-A3918EDAB35C}"/>
                </a:ext>
              </a:extLst>
            </p:cNvPr>
            <p:cNvSpPr/>
            <p:nvPr/>
          </p:nvSpPr>
          <p:spPr>
            <a:xfrm>
              <a:off x="2766560" y="2482846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2437" y="15323"/>
                    <a:pt x="56185" y="27860"/>
                    <a:pt x="42719" y="42719"/>
                  </a:cubicBezTo>
                  <a:cubicBezTo>
                    <a:pt x="29718" y="27396"/>
                    <a:pt x="13001" y="15323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Rounded Rectangle 107">
              <a:extLst>
                <a:ext uri="{FF2B5EF4-FFF2-40B4-BE49-F238E27FC236}">
                  <a16:creationId xmlns:a16="http://schemas.microsoft.com/office/drawing/2014/main" id="{FCA2DB56-F71B-4854-B44E-5D16B9732580}"/>
                </a:ext>
              </a:extLst>
            </p:cNvPr>
            <p:cNvSpPr/>
            <p:nvPr/>
          </p:nvSpPr>
          <p:spPr>
            <a:xfrm>
              <a:off x="2766560" y="2482846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CDBD00E-C80B-4D2B-96FD-23A0C6B3FC91}"/>
              </a:ext>
            </a:extLst>
          </p:cNvPr>
          <p:cNvGrpSpPr/>
          <p:nvPr/>
        </p:nvGrpSpPr>
        <p:grpSpPr>
          <a:xfrm>
            <a:off x="2676510" y="1878048"/>
            <a:ext cx="85439" cy="250281"/>
            <a:chOff x="1619631" y="2275284"/>
            <a:chExt cx="85439" cy="250281"/>
          </a:xfrm>
        </p:grpSpPr>
        <p:sp>
          <p:nvSpPr>
            <p:cNvPr id="244" name="Rounded Rectangle 109">
              <a:extLst>
                <a:ext uri="{FF2B5EF4-FFF2-40B4-BE49-F238E27FC236}">
                  <a16:creationId xmlns:a16="http://schemas.microsoft.com/office/drawing/2014/main" id="{4D365106-8A03-4EE1-8CD0-F8D5F23B1C77}"/>
                </a:ext>
              </a:extLst>
            </p:cNvPr>
            <p:cNvSpPr/>
            <p:nvPr/>
          </p:nvSpPr>
          <p:spPr>
            <a:xfrm>
              <a:off x="1655385" y="2275284"/>
              <a:ext cx="13001" cy="247030"/>
            </a:xfrm>
            <a:custGeom>
              <a:avLst/>
              <a:gdLst/>
              <a:ahLst/>
              <a:cxnLst/>
              <a:rect l="0" t="0" r="0" b="0"/>
              <a:pathLst>
                <a:path w="13001" h="247030">
                  <a:moveTo>
                    <a:pt x="6965" y="0"/>
                  </a:moveTo>
                  <a:cubicBezTo>
                    <a:pt x="9286" y="43183"/>
                    <a:pt x="0" y="87296"/>
                    <a:pt x="6965" y="130016"/>
                  </a:cubicBezTo>
                  <a:cubicBezTo>
                    <a:pt x="13001" y="168556"/>
                    <a:pt x="11144" y="208025"/>
                    <a:pt x="6965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Rounded Rectangle 110">
              <a:extLst>
                <a:ext uri="{FF2B5EF4-FFF2-40B4-BE49-F238E27FC236}">
                  <a16:creationId xmlns:a16="http://schemas.microsoft.com/office/drawing/2014/main" id="{38217164-955A-42CC-8F31-24CE2C02166B}"/>
                </a:ext>
              </a:extLst>
            </p:cNvPr>
            <p:cNvSpPr/>
            <p:nvPr/>
          </p:nvSpPr>
          <p:spPr>
            <a:xfrm>
              <a:off x="1662350" y="2275284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ounded Rectangle 111">
              <a:extLst>
                <a:ext uri="{FF2B5EF4-FFF2-40B4-BE49-F238E27FC236}">
                  <a16:creationId xmlns:a16="http://schemas.microsoft.com/office/drawing/2014/main" id="{86DABB83-2577-48A3-BF66-1C7A65EE53A3}"/>
                </a:ext>
              </a:extLst>
            </p:cNvPr>
            <p:cNvSpPr/>
            <p:nvPr/>
          </p:nvSpPr>
          <p:spPr>
            <a:xfrm>
              <a:off x="1619631" y="2482846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69187" y="12072"/>
                    <a:pt x="53863" y="26003"/>
                    <a:pt x="42719" y="42719"/>
                  </a:cubicBezTo>
                  <a:cubicBezTo>
                    <a:pt x="26003" y="31575"/>
                    <a:pt x="15323" y="13001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ounded Rectangle 112">
              <a:extLst>
                <a:ext uri="{FF2B5EF4-FFF2-40B4-BE49-F238E27FC236}">
                  <a16:creationId xmlns:a16="http://schemas.microsoft.com/office/drawing/2014/main" id="{19896E39-832D-4E73-8628-CD0EB17101BE}"/>
                </a:ext>
              </a:extLst>
            </p:cNvPr>
            <p:cNvSpPr/>
            <p:nvPr/>
          </p:nvSpPr>
          <p:spPr>
            <a:xfrm>
              <a:off x="1619631" y="2482846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F628C30-E185-4837-A246-6F56BB8BEAAD}"/>
              </a:ext>
            </a:extLst>
          </p:cNvPr>
          <p:cNvGrpSpPr/>
          <p:nvPr/>
        </p:nvGrpSpPr>
        <p:grpSpPr>
          <a:xfrm>
            <a:off x="4578836" y="1156142"/>
            <a:ext cx="2208998" cy="278141"/>
            <a:chOff x="2802778" y="1736645"/>
            <a:chExt cx="1312236" cy="278141"/>
          </a:xfrm>
        </p:grpSpPr>
        <p:sp>
          <p:nvSpPr>
            <p:cNvPr id="249" name="Rounded Rectangle 114">
              <a:extLst>
                <a:ext uri="{FF2B5EF4-FFF2-40B4-BE49-F238E27FC236}">
                  <a16:creationId xmlns:a16="http://schemas.microsoft.com/office/drawing/2014/main" id="{BC73EC53-4F34-4F12-BDE1-8C1D784421B3}"/>
                </a:ext>
              </a:extLst>
            </p:cNvPr>
            <p:cNvSpPr/>
            <p:nvPr/>
          </p:nvSpPr>
          <p:spPr>
            <a:xfrm>
              <a:off x="2802778" y="1736645"/>
              <a:ext cx="1275087" cy="274891"/>
            </a:xfrm>
            <a:custGeom>
              <a:avLst/>
              <a:gdLst/>
              <a:ahLst/>
              <a:cxnLst/>
              <a:rect l="0" t="0" r="0" b="0"/>
              <a:pathLst>
                <a:path w="1275087" h="274891">
                  <a:moveTo>
                    <a:pt x="6500" y="0"/>
                  </a:moveTo>
                  <a:cubicBezTo>
                    <a:pt x="7429" y="22288"/>
                    <a:pt x="13001" y="45970"/>
                    <a:pt x="6500" y="67329"/>
                  </a:cubicBezTo>
                  <a:cubicBezTo>
                    <a:pt x="0" y="88689"/>
                    <a:pt x="0" y="113299"/>
                    <a:pt x="6500" y="134659"/>
                  </a:cubicBezTo>
                  <a:cubicBezTo>
                    <a:pt x="110513" y="134195"/>
                    <a:pt x="214991" y="142089"/>
                    <a:pt x="318539" y="134659"/>
                  </a:cubicBezTo>
                  <a:cubicBezTo>
                    <a:pt x="424874" y="127230"/>
                    <a:pt x="531673" y="136981"/>
                    <a:pt x="638008" y="134659"/>
                  </a:cubicBezTo>
                  <a:cubicBezTo>
                    <a:pt x="735984" y="132802"/>
                    <a:pt x="834425" y="141624"/>
                    <a:pt x="931937" y="134659"/>
                  </a:cubicBezTo>
                  <a:cubicBezTo>
                    <a:pt x="1044309" y="126765"/>
                    <a:pt x="1157144" y="136981"/>
                    <a:pt x="1269515" y="134659"/>
                  </a:cubicBezTo>
                  <a:cubicBezTo>
                    <a:pt x="1270908" y="160198"/>
                    <a:pt x="1275087" y="186201"/>
                    <a:pt x="1269515" y="211276"/>
                  </a:cubicBezTo>
                  <a:cubicBezTo>
                    <a:pt x="1264872" y="231707"/>
                    <a:pt x="1263015" y="254460"/>
                    <a:pt x="1269515" y="274891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ounded Rectangle 115">
              <a:extLst>
                <a:ext uri="{FF2B5EF4-FFF2-40B4-BE49-F238E27FC236}">
                  <a16:creationId xmlns:a16="http://schemas.microsoft.com/office/drawing/2014/main" id="{2E13C19C-2E3B-4137-8A26-3960613C96D9}"/>
                </a:ext>
              </a:extLst>
            </p:cNvPr>
            <p:cNvSpPr/>
            <p:nvPr/>
          </p:nvSpPr>
          <p:spPr>
            <a:xfrm>
              <a:off x="2809279" y="1736645"/>
              <a:ext cx="1263015" cy="274752"/>
            </a:xfrm>
            <a:custGeom>
              <a:avLst/>
              <a:gdLst/>
              <a:ahLst/>
              <a:cxnLst/>
              <a:rect l="0" t="0" r="0" b="0"/>
              <a:pathLst>
                <a:path w="1263015" h="274752">
                  <a:moveTo>
                    <a:pt x="0" y="0"/>
                  </a:moveTo>
                  <a:lnTo>
                    <a:pt x="0" y="67329"/>
                  </a:lnTo>
                  <a:lnTo>
                    <a:pt x="0" y="134659"/>
                  </a:lnTo>
                  <a:lnTo>
                    <a:pt x="631507" y="134659"/>
                  </a:lnTo>
                  <a:lnTo>
                    <a:pt x="1263015" y="134659"/>
                  </a:lnTo>
                  <a:lnTo>
                    <a:pt x="1263015" y="211276"/>
                  </a:lnTo>
                  <a:lnTo>
                    <a:pt x="1263015" y="274752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ounded Rectangle 116">
              <a:extLst>
                <a:ext uri="{FF2B5EF4-FFF2-40B4-BE49-F238E27FC236}">
                  <a16:creationId xmlns:a16="http://schemas.microsoft.com/office/drawing/2014/main" id="{26D034FE-9213-45AB-AE73-68F523D92CCC}"/>
                </a:ext>
              </a:extLst>
            </p:cNvPr>
            <p:cNvSpPr/>
            <p:nvPr/>
          </p:nvSpPr>
          <p:spPr>
            <a:xfrm>
              <a:off x="4029575" y="1972067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6152" y="18109"/>
                    <a:pt x="52006" y="25074"/>
                    <a:pt x="42719" y="42719"/>
                  </a:cubicBezTo>
                  <a:cubicBezTo>
                    <a:pt x="33432" y="25074"/>
                    <a:pt x="14859" y="13465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ounded Rectangle 117">
              <a:extLst>
                <a:ext uri="{FF2B5EF4-FFF2-40B4-BE49-F238E27FC236}">
                  <a16:creationId xmlns:a16="http://schemas.microsoft.com/office/drawing/2014/main" id="{140F4BF9-4F70-4ECA-AFF4-7D568A2DC309}"/>
                </a:ext>
              </a:extLst>
            </p:cNvPr>
            <p:cNvSpPr/>
            <p:nvPr/>
          </p:nvSpPr>
          <p:spPr>
            <a:xfrm>
              <a:off x="4029575" y="1972067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38B1B29-FDBA-4EAA-98B3-2365941D33FC}"/>
              </a:ext>
            </a:extLst>
          </p:cNvPr>
          <p:cNvGrpSpPr/>
          <p:nvPr/>
        </p:nvGrpSpPr>
        <p:grpSpPr>
          <a:xfrm>
            <a:off x="4542618" y="1156142"/>
            <a:ext cx="85439" cy="250281"/>
            <a:chOff x="2766560" y="1736645"/>
            <a:chExt cx="85439" cy="250281"/>
          </a:xfrm>
        </p:grpSpPr>
        <p:sp>
          <p:nvSpPr>
            <p:cNvPr id="254" name="Rounded Rectangle 119">
              <a:extLst>
                <a:ext uri="{FF2B5EF4-FFF2-40B4-BE49-F238E27FC236}">
                  <a16:creationId xmlns:a16="http://schemas.microsoft.com/office/drawing/2014/main" id="{8D3DBF25-F1FD-4086-9941-EAAB09080D3A}"/>
                </a:ext>
              </a:extLst>
            </p:cNvPr>
            <p:cNvSpPr/>
            <p:nvPr/>
          </p:nvSpPr>
          <p:spPr>
            <a:xfrm>
              <a:off x="2801850" y="1736645"/>
              <a:ext cx="8358" cy="247030"/>
            </a:xfrm>
            <a:custGeom>
              <a:avLst/>
              <a:gdLst/>
              <a:ahLst/>
              <a:cxnLst/>
              <a:rect l="0" t="0" r="0" b="0"/>
              <a:pathLst>
                <a:path w="8358" h="247030">
                  <a:moveTo>
                    <a:pt x="7429" y="247030"/>
                  </a:moveTo>
                  <a:cubicBezTo>
                    <a:pt x="8358" y="208026"/>
                    <a:pt x="7429" y="169021"/>
                    <a:pt x="7429" y="130016"/>
                  </a:cubicBezTo>
                  <a:cubicBezTo>
                    <a:pt x="7429" y="86832"/>
                    <a:pt x="0" y="42719"/>
                    <a:pt x="7429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Rounded Rectangle 120">
              <a:extLst>
                <a:ext uri="{FF2B5EF4-FFF2-40B4-BE49-F238E27FC236}">
                  <a16:creationId xmlns:a16="http://schemas.microsoft.com/office/drawing/2014/main" id="{DD4BF18F-7D95-43AF-AD97-15823EA8B022}"/>
                </a:ext>
              </a:extLst>
            </p:cNvPr>
            <p:cNvSpPr/>
            <p:nvPr/>
          </p:nvSpPr>
          <p:spPr>
            <a:xfrm>
              <a:off x="2809279" y="1736645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6" name="Rounded Rectangle 121">
              <a:extLst>
                <a:ext uri="{FF2B5EF4-FFF2-40B4-BE49-F238E27FC236}">
                  <a16:creationId xmlns:a16="http://schemas.microsoft.com/office/drawing/2014/main" id="{7EFCDEF1-EEB3-4B11-BB30-2B8803FC67D3}"/>
                </a:ext>
              </a:extLst>
            </p:cNvPr>
            <p:cNvSpPr/>
            <p:nvPr/>
          </p:nvSpPr>
          <p:spPr>
            <a:xfrm>
              <a:off x="2766560" y="1944207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0580" y="13465"/>
                    <a:pt x="57578" y="28789"/>
                    <a:pt x="42719" y="42719"/>
                  </a:cubicBezTo>
                  <a:cubicBezTo>
                    <a:pt x="28324" y="28324"/>
                    <a:pt x="7893" y="18573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Rounded Rectangle 122">
              <a:extLst>
                <a:ext uri="{FF2B5EF4-FFF2-40B4-BE49-F238E27FC236}">
                  <a16:creationId xmlns:a16="http://schemas.microsoft.com/office/drawing/2014/main" id="{60894BA2-6B39-4743-91D3-A701E6C3711C}"/>
                </a:ext>
              </a:extLst>
            </p:cNvPr>
            <p:cNvSpPr/>
            <p:nvPr/>
          </p:nvSpPr>
          <p:spPr>
            <a:xfrm>
              <a:off x="2766560" y="1944207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4F10358-72F4-4A06-A023-6CB894287361}"/>
              </a:ext>
            </a:extLst>
          </p:cNvPr>
          <p:cNvGrpSpPr/>
          <p:nvPr/>
        </p:nvGrpSpPr>
        <p:grpSpPr>
          <a:xfrm>
            <a:off x="2653661" y="1156142"/>
            <a:ext cx="1936320" cy="250281"/>
            <a:chOff x="1619631" y="1736645"/>
            <a:chExt cx="1194291" cy="250281"/>
          </a:xfrm>
        </p:grpSpPr>
        <p:sp>
          <p:nvSpPr>
            <p:cNvPr id="259" name="Rounded Rectangle 124">
              <a:extLst>
                <a:ext uri="{FF2B5EF4-FFF2-40B4-BE49-F238E27FC236}">
                  <a16:creationId xmlns:a16="http://schemas.microsoft.com/office/drawing/2014/main" id="{8EFAAEC3-D14D-4D80-BEA3-F38AAECDA565}"/>
                </a:ext>
              </a:extLst>
            </p:cNvPr>
            <p:cNvSpPr/>
            <p:nvPr/>
          </p:nvSpPr>
          <p:spPr>
            <a:xfrm>
              <a:off x="1659564" y="1736645"/>
              <a:ext cx="1154358" cy="247030"/>
            </a:xfrm>
            <a:custGeom>
              <a:avLst/>
              <a:gdLst/>
              <a:ahLst/>
              <a:cxnLst/>
              <a:rect l="0" t="0" r="0" b="0"/>
              <a:pathLst>
                <a:path w="1154358" h="247030">
                  <a:moveTo>
                    <a:pt x="1149715" y="0"/>
                  </a:moveTo>
                  <a:cubicBezTo>
                    <a:pt x="1149715" y="21824"/>
                    <a:pt x="1148786" y="43183"/>
                    <a:pt x="1149715" y="65008"/>
                  </a:cubicBezTo>
                  <a:cubicBezTo>
                    <a:pt x="1150643" y="86832"/>
                    <a:pt x="1154358" y="108656"/>
                    <a:pt x="1149715" y="130016"/>
                  </a:cubicBezTo>
                  <a:cubicBezTo>
                    <a:pt x="1082849" y="132802"/>
                    <a:pt x="1015519" y="127694"/>
                    <a:pt x="948189" y="130016"/>
                  </a:cubicBezTo>
                  <a:cubicBezTo>
                    <a:pt x="880860" y="132337"/>
                    <a:pt x="813530" y="133731"/>
                    <a:pt x="746200" y="130016"/>
                  </a:cubicBezTo>
                  <a:cubicBezTo>
                    <a:pt x="689550" y="126765"/>
                    <a:pt x="632436" y="136052"/>
                    <a:pt x="576250" y="130016"/>
                  </a:cubicBezTo>
                  <a:cubicBezTo>
                    <a:pt x="488025" y="120729"/>
                    <a:pt x="399335" y="130480"/>
                    <a:pt x="310645" y="130016"/>
                  </a:cubicBezTo>
                  <a:cubicBezTo>
                    <a:pt x="208026" y="129551"/>
                    <a:pt x="105406" y="129087"/>
                    <a:pt x="2786" y="130016"/>
                  </a:cubicBezTo>
                  <a:cubicBezTo>
                    <a:pt x="464" y="151376"/>
                    <a:pt x="0" y="173664"/>
                    <a:pt x="2786" y="195024"/>
                  </a:cubicBezTo>
                  <a:cubicBezTo>
                    <a:pt x="5107" y="212205"/>
                    <a:pt x="2321" y="229850"/>
                    <a:pt x="2786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0" name="Rounded Rectangle 125">
              <a:extLst>
                <a:ext uri="{FF2B5EF4-FFF2-40B4-BE49-F238E27FC236}">
                  <a16:creationId xmlns:a16="http://schemas.microsoft.com/office/drawing/2014/main" id="{249FB632-1713-4299-94EC-D6F581997B8D}"/>
                </a:ext>
              </a:extLst>
            </p:cNvPr>
            <p:cNvSpPr/>
            <p:nvPr/>
          </p:nvSpPr>
          <p:spPr>
            <a:xfrm>
              <a:off x="1662350" y="1736645"/>
              <a:ext cx="1146929" cy="246891"/>
            </a:xfrm>
            <a:custGeom>
              <a:avLst/>
              <a:gdLst/>
              <a:ahLst/>
              <a:cxnLst/>
              <a:rect l="0" t="0" r="0" b="0"/>
              <a:pathLst>
                <a:path w="1146929" h="246891">
                  <a:moveTo>
                    <a:pt x="1146929" y="0"/>
                  </a:moveTo>
                  <a:lnTo>
                    <a:pt x="1146929" y="65008"/>
                  </a:lnTo>
                  <a:lnTo>
                    <a:pt x="1146929" y="130016"/>
                  </a:lnTo>
                  <a:lnTo>
                    <a:pt x="573464" y="130016"/>
                  </a:lnTo>
                  <a:lnTo>
                    <a:pt x="0" y="130016"/>
                  </a:lnTo>
                  <a:lnTo>
                    <a:pt x="0" y="195024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1" name="Rounded Rectangle 126">
              <a:extLst>
                <a:ext uri="{FF2B5EF4-FFF2-40B4-BE49-F238E27FC236}">
                  <a16:creationId xmlns:a16="http://schemas.microsoft.com/office/drawing/2014/main" id="{4FE8CFB5-16AE-4435-B002-09B57A14A6FD}"/>
                </a:ext>
              </a:extLst>
            </p:cNvPr>
            <p:cNvSpPr/>
            <p:nvPr/>
          </p:nvSpPr>
          <p:spPr>
            <a:xfrm>
              <a:off x="1619631" y="1944207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68258" y="10679"/>
                    <a:pt x="56185" y="27860"/>
                    <a:pt x="42719" y="42719"/>
                  </a:cubicBezTo>
                  <a:cubicBezTo>
                    <a:pt x="27860" y="29253"/>
                    <a:pt x="13930" y="14394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2" name="Rounded Rectangle 127">
              <a:extLst>
                <a:ext uri="{FF2B5EF4-FFF2-40B4-BE49-F238E27FC236}">
                  <a16:creationId xmlns:a16="http://schemas.microsoft.com/office/drawing/2014/main" id="{9F75D412-25E4-46E5-AC95-07E73F0F449B}"/>
                </a:ext>
              </a:extLst>
            </p:cNvPr>
            <p:cNvSpPr/>
            <p:nvPr/>
          </p:nvSpPr>
          <p:spPr>
            <a:xfrm>
              <a:off x="1619631" y="1944207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17B61A6-5126-4ACB-BEAC-6BCB6125B4FA}"/>
              </a:ext>
            </a:extLst>
          </p:cNvPr>
          <p:cNvGrpSpPr/>
          <p:nvPr/>
        </p:nvGrpSpPr>
        <p:grpSpPr>
          <a:xfrm>
            <a:off x="2977772" y="3683662"/>
            <a:ext cx="429053" cy="250280"/>
            <a:chOff x="1986462" y="4448413"/>
            <a:chExt cx="429053" cy="250280"/>
          </a:xfrm>
        </p:grpSpPr>
        <p:sp>
          <p:nvSpPr>
            <p:cNvPr id="264" name="Rounded Rectangle 129">
              <a:extLst>
                <a:ext uri="{FF2B5EF4-FFF2-40B4-BE49-F238E27FC236}">
                  <a16:creationId xmlns:a16="http://schemas.microsoft.com/office/drawing/2014/main" id="{3B8ABD3A-B729-46B0-86D7-A2EABF1CABD3}"/>
                </a:ext>
              </a:extLst>
            </p:cNvPr>
            <p:cNvSpPr/>
            <p:nvPr/>
          </p:nvSpPr>
          <p:spPr>
            <a:xfrm>
              <a:off x="2024074" y="4448413"/>
              <a:ext cx="391441" cy="247030"/>
            </a:xfrm>
            <a:custGeom>
              <a:avLst/>
              <a:gdLst/>
              <a:ahLst/>
              <a:cxnLst/>
              <a:rect l="0" t="0" r="0" b="0"/>
              <a:pathLst>
                <a:path w="391441" h="247030">
                  <a:moveTo>
                    <a:pt x="385869" y="0"/>
                  </a:moveTo>
                  <a:cubicBezTo>
                    <a:pt x="391441" y="20895"/>
                    <a:pt x="387727" y="43648"/>
                    <a:pt x="385869" y="65008"/>
                  </a:cubicBezTo>
                  <a:cubicBezTo>
                    <a:pt x="384012" y="86832"/>
                    <a:pt x="387727" y="108656"/>
                    <a:pt x="385869" y="130016"/>
                  </a:cubicBezTo>
                  <a:cubicBezTo>
                    <a:pt x="322718" y="136981"/>
                    <a:pt x="258639" y="136052"/>
                    <a:pt x="195488" y="130016"/>
                  </a:cubicBezTo>
                  <a:cubicBezTo>
                    <a:pt x="132337" y="124444"/>
                    <a:pt x="68722" y="129551"/>
                    <a:pt x="5107" y="130016"/>
                  </a:cubicBezTo>
                  <a:cubicBezTo>
                    <a:pt x="0" y="150911"/>
                    <a:pt x="1393" y="173664"/>
                    <a:pt x="5107" y="195024"/>
                  </a:cubicBezTo>
                  <a:cubicBezTo>
                    <a:pt x="8358" y="212205"/>
                    <a:pt x="5572" y="229850"/>
                    <a:pt x="5107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5" name="Rounded Rectangle 130">
              <a:extLst>
                <a:ext uri="{FF2B5EF4-FFF2-40B4-BE49-F238E27FC236}">
                  <a16:creationId xmlns:a16="http://schemas.microsoft.com/office/drawing/2014/main" id="{78A26D69-28C8-4C83-A223-B97D1A401040}"/>
                </a:ext>
              </a:extLst>
            </p:cNvPr>
            <p:cNvSpPr/>
            <p:nvPr/>
          </p:nvSpPr>
          <p:spPr>
            <a:xfrm>
              <a:off x="2029182" y="4448413"/>
              <a:ext cx="380761" cy="246891"/>
            </a:xfrm>
            <a:custGeom>
              <a:avLst/>
              <a:gdLst/>
              <a:ahLst/>
              <a:cxnLst/>
              <a:rect l="0" t="0" r="0" b="0"/>
              <a:pathLst>
                <a:path w="380761" h="246891">
                  <a:moveTo>
                    <a:pt x="380761" y="0"/>
                  </a:moveTo>
                  <a:lnTo>
                    <a:pt x="380761" y="65008"/>
                  </a:lnTo>
                  <a:lnTo>
                    <a:pt x="380761" y="130016"/>
                  </a:lnTo>
                  <a:lnTo>
                    <a:pt x="190380" y="130016"/>
                  </a:lnTo>
                  <a:lnTo>
                    <a:pt x="0" y="130016"/>
                  </a:lnTo>
                  <a:lnTo>
                    <a:pt x="0" y="195024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6" name="Rounded Rectangle 131">
              <a:extLst>
                <a:ext uri="{FF2B5EF4-FFF2-40B4-BE49-F238E27FC236}">
                  <a16:creationId xmlns:a16="http://schemas.microsoft.com/office/drawing/2014/main" id="{7BD45F1B-2063-4A6F-93DE-4797A876B476}"/>
                </a:ext>
              </a:extLst>
            </p:cNvPr>
            <p:cNvSpPr/>
            <p:nvPr/>
          </p:nvSpPr>
          <p:spPr>
            <a:xfrm>
              <a:off x="1986462" y="465597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0115" y="13001"/>
                    <a:pt x="60364" y="32968"/>
                    <a:pt x="42719" y="42719"/>
                  </a:cubicBezTo>
                  <a:cubicBezTo>
                    <a:pt x="29717" y="27396"/>
                    <a:pt x="17645" y="10215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7" name="Rounded Rectangle 132">
              <a:extLst>
                <a:ext uri="{FF2B5EF4-FFF2-40B4-BE49-F238E27FC236}">
                  <a16:creationId xmlns:a16="http://schemas.microsoft.com/office/drawing/2014/main" id="{9614E36B-F60F-43D7-8F45-3D1B2D1CDB93}"/>
                </a:ext>
              </a:extLst>
            </p:cNvPr>
            <p:cNvSpPr/>
            <p:nvPr/>
          </p:nvSpPr>
          <p:spPr>
            <a:xfrm>
              <a:off x="1986462" y="4655974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CA889BE-D3F3-4C2F-B5BD-053ACE9D2BC5}"/>
              </a:ext>
            </a:extLst>
          </p:cNvPr>
          <p:cNvSpPr txBox="1"/>
          <p:nvPr/>
        </p:nvSpPr>
        <p:spPr>
          <a:xfrm>
            <a:off x="659591" y="3977771"/>
            <a:ext cx="721351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Independent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4903188D-CD01-4518-ADFA-3D321AB9FB43}"/>
              </a:ext>
            </a:extLst>
          </p:cNvPr>
          <p:cNvGrpSpPr/>
          <p:nvPr/>
        </p:nvGrpSpPr>
        <p:grpSpPr>
          <a:xfrm>
            <a:off x="3349828" y="2984248"/>
            <a:ext cx="134807" cy="176533"/>
            <a:chOff x="927758" y="3686889"/>
            <a:chExt cx="85439" cy="250281"/>
          </a:xfrm>
        </p:grpSpPr>
        <p:sp>
          <p:nvSpPr>
            <p:cNvPr id="269" name="Rounded Rectangle 44">
              <a:extLst>
                <a:ext uri="{FF2B5EF4-FFF2-40B4-BE49-F238E27FC236}">
                  <a16:creationId xmlns:a16="http://schemas.microsoft.com/office/drawing/2014/main" id="{46D54992-28AB-47F8-8FEC-C2997A866653}"/>
                </a:ext>
              </a:extLst>
            </p:cNvPr>
            <p:cNvSpPr/>
            <p:nvPr/>
          </p:nvSpPr>
          <p:spPr>
            <a:xfrm>
              <a:off x="970478" y="3686889"/>
              <a:ext cx="4643" cy="247030"/>
            </a:xfrm>
            <a:custGeom>
              <a:avLst/>
              <a:gdLst/>
              <a:ahLst/>
              <a:cxnLst/>
              <a:rect l="0" t="0" r="0" b="0"/>
              <a:pathLst>
                <a:path w="4643" h="247030">
                  <a:moveTo>
                    <a:pt x="0" y="0"/>
                  </a:moveTo>
                  <a:cubicBezTo>
                    <a:pt x="928" y="43183"/>
                    <a:pt x="0" y="86832"/>
                    <a:pt x="0" y="130016"/>
                  </a:cubicBezTo>
                  <a:cubicBezTo>
                    <a:pt x="0" y="169021"/>
                    <a:pt x="2321" y="208025"/>
                    <a:pt x="0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0" name="Rounded Rectangle 45">
              <a:extLst>
                <a:ext uri="{FF2B5EF4-FFF2-40B4-BE49-F238E27FC236}">
                  <a16:creationId xmlns:a16="http://schemas.microsoft.com/office/drawing/2014/main" id="{5B0C96C9-4135-469C-A466-3A69253DF39C}"/>
                </a:ext>
              </a:extLst>
            </p:cNvPr>
            <p:cNvSpPr/>
            <p:nvPr/>
          </p:nvSpPr>
          <p:spPr>
            <a:xfrm>
              <a:off x="970478" y="3686889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Rounded Rectangle 46">
              <a:extLst>
                <a:ext uri="{FF2B5EF4-FFF2-40B4-BE49-F238E27FC236}">
                  <a16:creationId xmlns:a16="http://schemas.microsoft.com/office/drawing/2014/main" id="{B181D154-E26D-4272-BF09-3D9CA3DCF256}"/>
                </a:ext>
              </a:extLst>
            </p:cNvPr>
            <p:cNvSpPr/>
            <p:nvPr/>
          </p:nvSpPr>
          <p:spPr>
            <a:xfrm>
              <a:off x="927758" y="389445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0580" y="13465"/>
                    <a:pt x="56185" y="27860"/>
                    <a:pt x="42719" y="42719"/>
                  </a:cubicBezTo>
                  <a:cubicBezTo>
                    <a:pt x="28324" y="28324"/>
                    <a:pt x="14858" y="13465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Rounded Rectangle 47">
              <a:extLst>
                <a:ext uri="{FF2B5EF4-FFF2-40B4-BE49-F238E27FC236}">
                  <a16:creationId xmlns:a16="http://schemas.microsoft.com/office/drawing/2014/main" id="{7D7B976D-5F71-4ADA-99EC-58272C0FC60A}"/>
                </a:ext>
              </a:extLst>
            </p:cNvPr>
            <p:cNvSpPr/>
            <p:nvPr/>
          </p:nvSpPr>
          <p:spPr>
            <a:xfrm>
              <a:off x="927758" y="389445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9A5115F-37A5-47F4-B090-6394D0624A60}"/>
              </a:ext>
            </a:extLst>
          </p:cNvPr>
          <p:cNvGrpSpPr/>
          <p:nvPr/>
        </p:nvGrpSpPr>
        <p:grpSpPr>
          <a:xfrm>
            <a:off x="6176425" y="3027317"/>
            <a:ext cx="134807" cy="176533"/>
            <a:chOff x="927758" y="3686889"/>
            <a:chExt cx="85439" cy="250281"/>
          </a:xfrm>
        </p:grpSpPr>
        <p:sp>
          <p:nvSpPr>
            <p:cNvPr id="274" name="Rounded Rectangle 44">
              <a:extLst>
                <a:ext uri="{FF2B5EF4-FFF2-40B4-BE49-F238E27FC236}">
                  <a16:creationId xmlns:a16="http://schemas.microsoft.com/office/drawing/2014/main" id="{7F89D455-C543-4A80-8171-D9EE4F22CE5A}"/>
                </a:ext>
              </a:extLst>
            </p:cNvPr>
            <p:cNvSpPr/>
            <p:nvPr/>
          </p:nvSpPr>
          <p:spPr>
            <a:xfrm>
              <a:off x="970478" y="3686889"/>
              <a:ext cx="4643" cy="247030"/>
            </a:xfrm>
            <a:custGeom>
              <a:avLst/>
              <a:gdLst/>
              <a:ahLst/>
              <a:cxnLst/>
              <a:rect l="0" t="0" r="0" b="0"/>
              <a:pathLst>
                <a:path w="4643" h="247030">
                  <a:moveTo>
                    <a:pt x="0" y="0"/>
                  </a:moveTo>
                  <a:cubicBezTo>
                    <a:pt x="928" y="43183"/>
                    <a:pt x="0" y="86832"/>
                    <a:pt x="0" y="130016"/>
                  </a:cubicBezTo>
                  <a:cubicBezTo>
                    <a:pt x="0" y="169021"/>
                    <a:pt x="2321" y="208025"/>
                    <a:pt x="0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5" name="Rounded Rectangle 45">
              <a:extLst>
                <a:ext uri="{FF2B5EF4-FFF2-40B4-BE49-F238E27FC236}">
                  <a16:creationId xmlns:a16="http://schemas.microsoft.com/office/drawing/2014/main" id="{F04A8E75-66AB-487C-93FB-D61F0D76A2E7}"/>
                </a:ext>
              </a:extLst>
            </p:cNvPr>
            <p:cNvSpPr/>
            <p:nvPr/>
          </p:nvSpPr>
          <p:spPr>
            <a:xfrm>
              <a:off x="970478" y="3686889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Rounded Rectangle 46">
              <a:extLst>
                <a:ext uri="{FF2B5EF4-FFF2-40B4-BE49-F238E27FC236}">
                  <a16:creationId xmlns:a16="http://schemas.microsoft.com/office/drawing/2014/main" id="{EDFC3099-7694-4E4C-8228-E2DB27343899}"/>
                </a:ext>
              </a:extLst>
            </p:cNvPr>
            <p:cNvSpPr/>
            <p:nvPr/>
          </p:nvSpPr>
          <p:spPr>
            <a:xfrm>
              <a:off x="927758" y="389445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0580" y="13465"/>
                    <a:pt x="56185" y="27860"/>
                    <a:pt x="42719" y="42719"/>
                  </a:cubicBezTo>
                  <a:cubicBezTo>
                    <a:pt x="28324" y="28324"/>
                    <a:pt x="14858" y="13465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7" name="Rounded Rectangle 47">
              <a:extLst>
                <a:ext uri="{FF2B5EF4-FFF2-40B4-BE49-F238E27FC236}">
                  <a16:creationId xmlns:a16="http://schemas.microsoft.com/office/drawing/2014/main" id="{4A4D9B61-CF02-419B-AC5C-736B7335ECC2}"/>
                </a:ext>
              </a:extLst>
            </p:cNvPr>
            <p:cNvSpPr/>
            <p:nvPr/>
          </p:nvSpPr>
          <p:spPr>
            <a:xfrm>
              <a:off x="927758" y="389445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4185014-4844-4A3A-8550-2BC3CD936865}"/>
              </a:ext>
            </a:extLst>
          </p:cNvPr>
          <p:cNvGrpSpPr/>
          <p:nvPr/>
        </p:nvGrpSpPr>
        <p:grpSpPr>
          <a:xfrm>
            <a:off x="7858815" y="3042383"/>
            <a:ext cx="134807" cy="176533"/>
            <a:chOff x="927758" y="3686889"/>
            <a:chExt cx="85439" cy="250281"/>
          </a:xfrm>
        </p:grpSpPr>
        <p:sp>
          <p:nvSpPr>
            <p:cNvPr id="279" name="Rounded Rectangle 44">
              <a:extLst>
                <a:ext uri="{FF2B5EF4-FFF2-40B4-BE49-F238E27FC236}">
                  <a16:creationId xmlns:a16="http://schemas.microsoft.com/office/drawing/2014/main" id="{4C154710-21EB-4B45-ABB0-24EB104DE292}"/>
                </a:ext>
              </a:extLst>
            </p:cNvPr>
            <p:cNvSpPr/>
            <p:nvPr/>
          </p:nvSpPr>
          <p:spPr>
            <a:xfrm>
              <a:off x="970478" y="3686889"/>
              <a:ext cx="4643" cy="247030"/>
            </a:xfrm>
            <a:custGeom>
              <a:avLst/>
              <a:gdLst/>
              <a:ahLst/>
              <a:cxnLst/>
              <a:rect l="0" t="0" r="0" b="0"/>
              <a:pathLst>
                <a:path w="4643" h="247030">
                  <a:moveTo>
                    <a:pt x="0" y="0"/>
                  </a:moveTo>
                  <a:cubicBezTo>
                    <a:pt x="928" y="43183"/>
                    <a:pt x="0" y="86832"/>
                    <a:pt x="0" y="130016"/>
                  </a:cubicBezTo>
                  <a:cubicBezTo>
                    <a:pt x="0" y="169021"/>
                    <a:pt x="2321" y="208025"/>
                    <a:pt x="0" y="24703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0" name="Rounded Rectangle 45">
              <a:extLst>
                <a:ext uri="{FF2B5EF4-FFF2-40B4-BE49-F238E27FC236}">
                  <a16:creationId xmlns:a16="http://schemas.microsoft.com/office/drawing/2014/main" id="{DCB4651C-3CAA-4EA3-84A7-3D54FA1B8DB2}"/>
                </a:ext>
              </a:extLst>
            </p:cNvPr>
            <p:cNvSpPr/>
            <p:nvPr/>
          </p:nvSpPr>
          <p:spPr>
            <a:xfrm>
              <a:off x="970478" y="3686889"/>
              <a:ext cx="4643" cy="246891"/>
            </a:xfrm>
            <a:custGeom>
              <a:avLst/>
              <a:gdLst/>
              <a:ahLst/>
              <a:cxnLst/>
              <a:rect l="0" t="0" r="0" b="0"/>
              <a:pathLst>
                <a:path w="4643" h="246891">
                  <a:moveTo>
                    <a:pt x="0" y="0"/>
                  </a:moveTo>
                  <a:lnTo>
                    <a:pt x="0" y="130016"/>
                  </a:lnTo>
                  <a:lnTo>
                    <a:pt x="0" y="246891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1" name="Rounded Rectangle 46">
              <a:extLst>
                <a:ext uri="{FF2B5EF4-FFF2-40B4-BE49-F238E27FC236}">
                  <a16:creationId xmlns:a16="http://schemas.microsoft.com/office/drawing/2014/main" id="{2A46576A-7DD6-490A-BC01-E0B0185745C1}"/>
                </a:ext>
              </a:extLst>
            </p:cNvPr>
            <p:cNvSpPr/>
            <p:nvPr/>
          </p:nvSpPr>
          <p:spPr>
            <a:xfrm>
              <a:off x="927758" y="389445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cubicBezTo>
                    <a:pt x="70580" y="13465"/>
                    <a:pt x="56185" y="27860"/>
                    <a:pt x="42719" y="42719"/>
                  </a:cubicBezTo>
                  <a:cubicBezTo>
                    <a:pt x="28324" y="28324"/>
                    <a:pt x="14858" y="13465"/>
                    <a:pt x="0" y="0"/>
                  </a:cubicBez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2" name="Rounded Rectangle 47">
              <a:extLst>
                <a:ext uri="{FF2B5EF4-FFF2-40B4-BE49-F238E27FC236}">
                  <a16:creationId xmlns:a16="http://schemas.microsoft.com/office/drawing/2014/main" id="{7A3EBE08-4584-4E22-B675-36D4126D1402}"/>
                </a:ext>
              </a:extLst>
            </p:cNvPr>
            <p:cNvSpPr/>
            <p:nvPr/>
          </p:nvSpPr>
          <p:spPr>
            <a:xfrm>
              <a:off x="927758" y="3894451"/>
              <a:ext cx="85439" cy="42719"/>
            </a:xfrm>
            <a:custGeom>
              <a:avLst/>
              <a:gdLst/>
              <a:ahLst/>
              <a:cxnLst/>
              <a:rect l="0" t="0" r="0" b="0"/>
              <a:pathLst>
                <a:path w="85439" h="42719">
                  <a:moveTo>
                    <a:pt x="85439" y="0"/>
                  </a:moveTo>
                  <a:lnTo>
                    <a:pt x="42719" y="42719"/>
                  </a:lnTo>
                  <a:lnTo>
                    <a:pt x="0" y="0"/>
                  </a:lnTo>
                </a:path>
              </a:pathLst>
            </a:custGeom>
            <a:noFill/>
            <a:ln w="1392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74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C327D8-7C64-4B6E-AC73-971ADD6790B3}"/>
              </a:ext>
            </a:extLst>
          </p:cNvPr>
          <p:cNvSpPr/>
          <p:nvPr/>
        </p:nvSpPr>
        <p:spPr>
          <a:xfrm>
            <a:off x="2947916" y="723331"/>
            <a:ext cx="3248168" cy="450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 Groups Assess Relationships, or Analyze Frequencies?</a:t>
            </a: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1B9963D7-3B66-46C9-A2B4-3F55117176E3}"/>
              </a:ext>
            </a:extLst>
          </p:cNvPr>
          <p:cNvSpPr/>
          <p:nvPr/>
        </p:nvSpPr>
        <p:spPr>
          <a:xfrm>
            <a:off x="1770399" y="222676"/>
            <a:ext cx="5603201" cy="4154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700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Test Selection Flowchart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09150-2468-4B35-A147-C2618B0BE131}"/>
              </a:ext>
            </a:extLst>
          </p:cNvPr>
          <p:cNvCxnSpPr>
            <a:stCxn id="2" idx="2"/>
          </p:cNvCxnSpPr>
          <p:nvPr/>
        </p:nvCxnSpPr>
        <p:spPr>
          <a:xfrm flipH="1">
            <a:off x="4571999" y="1173707"/>
            <a:ext cx="1" cy="4913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944D08-669D-4713-BF94-6CA7A44A7D7C}"/>
              </a:ext>
            </a:extLst>
          </p:cNvPr>
          <p:cNvCxnSpPr>
            <a:cxnSpLocks/>
          </p:cNvCxnSpPr>
          <p:nvPr/>
        </p:nvCxnSpPr>
        <p:spPr>
          <a:xfrm>
            <a:off x="2947916" y="1421641"/>
            <a:ext cx="135795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BE7294-7E29-435C-9F8D-812DC388ABEA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 flipV="1">
            <a:off x="1824191" y="1665027"/>
            <a:ext cx="2747806" cy="3298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99586B-6D48-4B8C-9B0E-939F7790802D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4571998" y="1665027"/>
            <a:ext cx="2756850" cy="3298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CA6169-A6A5-4575-B646-5888AD8C40C3}"/>
              </a:ext>
            </a:extLst>
          </p:cNvPr>
          <p:cNvCxnSpPr>
            <a:cxnSpLocks/>
          </p:cNvCxnSpPr>
          <p:nvPr/>
        </p:nvCxnSpPr>
        <p:spPr>
          <a:xfrm>
            <a:off x="4572000" y="1665025"/>
            <a:ext cx="0" cy="34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4CD2757E-852E-4480-9602-58E78D2E2B38}"/>
              </a:ext>
            </a:extLst>
          </p:cNvPr>
          <p:cNvSpPr/>
          <p:nvPr/>
        </p:nvSpPr>
        <p:spPr>
          <a:xfrm>
            <a:off x="873770" y="1994843"/>
            <a:ext cx="1900841" cy="382138"/>
          </a:xfrm>
          <a:prstGeom prst="round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48484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 Groups </a:t>
            </a:r>
          </a:p>
          <a:p>
            <a:pPr algn="ctr"/>
            <a:r>
              <a:rPr lang="en-US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(Numerical Data)</a:t>
            </a:r>
          </a:p>
          <a:p>
            <a:pPr algn="ctr"/>
            <a:endParaRPr lang="en-US" sz="1100" dirty="0"/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66D83BA1-AA85-45A9-A7A3-0775034C9257}"/>
              </a:ext>
            </a:extLst>
          </p:cNvPr>
          <p:cNvSpPr/>
          <p:nvPr/>
        </p:nvSpPr>
        <p:spPr>
          <a:xfrm>
            <a:off x="3621576" y="1994843"/>
            <a:ext cx="1900841" cy="382138"/>
          </a:xfrm>
          <a:prstGeom prst="round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Assess Relationships </a:t>
            </a:r>
          </a:p>
          <a:p>
            <a:pPr algn="ctr"/>
            <a:r>
              <a:rPr lang="en-US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(Numerical Data)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AF27DD00-61B8-40F5-9679-A31C253CA1BA}"/>
              </a:ext>
            </a:extLst>
          </p:cNvPr>
          <p:cNvSpPr/>
          <p:nvPr/>
        </p:nvSpPr>
        <p:spPr>
          <a:xfrm>
            <a:off x="6378427" y="1994843"/>
            <a:ext cx="1900841" cy="382138"/>
          </a:xfrm>
          <a:prstGeom prst="round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Frequencies</a:t>
            </a:r>
          </a:p>
          <a:p>
            <a:pPr algn="ctr"/>
            <a:r>
              <a:rPr lang="en-US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(Categorical Data)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C2A5CE07-B556-44CA-8D80-C41213D5508D}"/>
              </a:ext>
            </a:extLst>
          </p:cNvPr>
          <p:cNvSpPr/>
          <p:nvPr/>
        </p:nvSpPr>
        <p:spPr>
          <a:xfrm>
            <a:off x="219864" y="2948117"/>
            <a:ext cx="1604327" cy="482636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 Groups</a:t>
            </a:r>
            <a:endParaRPr lang="en-US" sz="1100" dirty="0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175ECB7A-9E7F-4511-AFB9-5136255F004F}"/>
              </a:ext>
            </a:extLst>
          </p:cNvPr>
          <p:cNvSpPr/>
          <p:nvPr/>
        </p:nvSpPr>
        <p:spPr>
          <a:xfrm>
            <a:off x="2120705" y="2948117"/>
            <a:ext cx="1900841" cy="482636"/>
          </a:xfrm>
          <a:prstGeom prst="flowChartDecisi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then T</a:t>
            </a:r>
            <a:r>
              <a:rPr lang="en-US" sz="1100" dirty="0">
                <a:solidFill>
                  <a:srgbClr val="48484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 Groups</a:t>
            </a:r>
            <a:endParaRPr lang="en-US" sz="11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7F7BC5CC-8D17-493D-B5DE-AAA1797C2FDE}"/>
              </a:ext>
            </a:extLst>
          </p:cNvPr>
          <p:cNvSpPr/>
          <p:nvPr/>
        </p:nvSpPr>
        <p:spPr>
          <a:xfrm rot="5400000">
            <a:off x="2012460" y="1804153"/>
            <a:ext cx="320409" cy="1604325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66D9D8-D730-4DE5-8B55-66CC837BEBBA}"/>
              </a:ext>
            </a:extLst>
          </p:cNvPr>
          <p:cNvCxnSpPr>
            <a:stCxn id="39" idx="1"/>
          </p:cNvCxnSpPr>
          <p:nvPr/>
        </p:nvCxnSpPr>
        <p:spPr>
          <a:xfrm>
            <a:off x="219864" y="3189435"/>
            <a:ext cx="0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09C99F-1BC5-4C60-80E4-1501F21F5C4A}"/>
              </a:ext>
            </a:extLst>
          </p:cNvPr>
          <p:cNvCxnSpPr/>
          <p:nvPr/>
        </p:nvCxnSpPr>
        <p:spPr>
          <a:xfrm>
            <a:off x="1824191" y="3189435"/>
            <a:ext cx="0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3DD5CB-A765-4293-926F-6DB38A311CF3}"/>
              </a:ext>
            </a:extLst>
          </p:cNvPr>
          <p:cNvCxnSpPr/>
          <p:nvPr/>
        </p:nvCxnSpPr>
        <p:spPr>
          <a:xfrm>
            <a:off x="2120705" y="3189435"/>
            <a:ext cx="0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312A7E-BF0A-48D0-A8FA-4880423D859B}"/>
              </a:ext>
            </a:extLst>
          </p:cNvPr>
          <p:cNvCxnSpPr/>
          <p:nvPr/>
        </p:nvCxnSpPr>
        <p:spPr>
          <a:xfrm>
            <a:off x="4015475" y="3189435"/>
            <a:ext cx="0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2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57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unrelated groups?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4"/>
            <a:ext cx="4114800" cy="264953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385888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Option: Student's t-test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186055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571500" y="21248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Interval/Ratio data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571500" y="23534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observations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571500" y="25820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Normality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571500" y="28106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Homogeneity of variances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28625" y="3217863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428625" y="3482181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means of two independent groups.</a:t>
            </a:r>
            <a:endParaRPr lang="en-US" sz="1013" dirty="0"/>
          </a:p>
        </p:txBody>
      </p:sp>
      <p:sp>
        <p:nvSpPr>
          <p:cNvPr id="14" name="Shape 11"/>
          <p:cNvSpPr/>
          <p:nvPr/>
        </p:nvSpPr>
        <p:spPr>
          <a:xfrm>
            <a:off x="4743450" y="1243013"/>
            <a:ext cx="4114800" cy="264953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Text 12"/>
          <p:cNvSpPr/>
          <p:nvPr/>
        </p:nvSpPr>
        <p:spPr>
          <a:xfrm>
            <a:off x="4850606" y="1386699"/>
            <a:ext cx="3900488" cy="293670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Non-parametric: Mann-Whitney U test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886325" y="1882775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886325" y="2147094"/>
            <a:ext cx="390048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assumptions for t-test are violated (especially normality/homogeneity).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886325" y="271145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5029200" y="29757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Ordinal/Interval/Ratio data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5029200" y="32043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observations</a:t>
            </a:r>
            <a:endParaRPr lang="en-US" sz="101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57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Dependent (Paired)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related measurements?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385888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Option: Paired t-test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194310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571500" y="22074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Interval/Ratio data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571500" y="24360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pairs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571500" y="26646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Normality of the differences between pairs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28625" y="3071813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28625" y="3336131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means of two paired samples.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428625" y="3636169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Examples: Pre/post measurements, matched pairs, repeated measures on same subjects</a:t>
            </a: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47434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Text 12"/>
          <p:cNvSpPr/>
          <p:nvPr/>
        </p:nvSpPr>
        <p:spPr>
          <a:xfrm>
            <a:off x="4886325" y="1385888"/>
            <a:ext cx="3900488" cy="600075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Non-parametric Alternative: Wilcoxon signed-rank test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886325" y="2200275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886325" y="2464594"/>
            <a:ext cx="390048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assumptions for paired t-test are violated (especially normality of differences).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886325" y="302895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5029200" y="32932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Ordinal/Interval/Ratio data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5029200" y="35218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pairs</a:t>
            </a:r>
            <a:endParaRPr lang="en-US" sz="10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1426</Words>
  <Application>Microsoft Office PowerPoint</Application>
  <PresentationFormat>On-screen Show (16:9)</PresentationFormat>
  <Paragraphs>262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Nasim Reza</cp:lastModifiedBy>
  <cp:revision>46</cp:revision>
  <dcterms:created xsi:type="dcterms:W3CDTF">2025-06-23T04:05:07Z</dcterms:created>
  <dcterms:modified xsi:type="dcterms:W3CDTF">2025-07-10T09:25:17Z</dcterms:modified>
</cp:coreProperties>
</file>