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110200" cy="15633700"/>
  <p:notesSz cx="18110200" cy="15633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8741" y="2427160"/>
            <a:ext cx="15399068" cy="1644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1" i="0">
                <a:solidFill>
                  <a:srgbClr val="1A237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17482" y="4384548"/>
            <a:ext cx="12681585" cy="19573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1" i="0">
                <a:solidFill>
                  <a:srgbClr val="1A237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1" i="0">
                <a:solidFill>
                  <a:srgbClr val="1A237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05827" y="1800796"/>
            <a:ext cx="7880699" cy="51675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330023" y="1800796"/>
            <a:ext cx="7880699" cy="51675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1" i="0">
                <a:solidFill>
                  <a:srgbClr val="1A237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299" y="347002"/>
            <a:ext cx="12047855" cy="840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1" i="0">
                <a:solidFill>
                  <a:srgbClr val="1A237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5827" y="1800796"/>
            <a:ext cx="16304895" cy="51675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159627" y="7281481"/>
            <a:ext cx="5797296" cy="391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05827" y="7281481"/>
            <a:ext cx="4166806" cy="391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043917" y="7281481"/>
            <a:ext cx="4166806" cy="391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hyperlink" Target="http://www.icddrb.org/" TargetMode="External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3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image" Target="../media/image65.png"/><Relationship Id="rId19" Type="http://schemas.openxmlformats.org/officeDocument/2006/relationships/image" Target="../media/image66.png"/><Relationship Id="rId20" Type="http://schemas.openxmlformats.org/officeDocument/2006/relationships/image" Target="../media/image6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33.png"/><Relationship Id="rId7" Type="http://schemas.openxmlformats.org/officeDocument/2006/relationships/image" Target="../media/image54.png"/><Relationship Id="rId8" Type="http://schemas.openxmlformats.org/officeDocument/2006/relationships/image" Target="../media/image12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5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54.png"/><Relationship Id="rId4" Type="http://schemas.openxmlformats.org/officeDocument/2006/relationships/image" Target="../media/image29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63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54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84.png"/><Relationship Id="rId11" Type="http://schemas.openxmlformats.org/officeDocument/2006/relationships/image" Target="../media/image76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png"/><Relationship Id="rId17" Type="http://schemas.openxmlformats.org/officeDocument/2006/relationships/image" Target="../media/image103.png"/><Relationship Id="rId18" Type="http://schemas.openxmlformats.org/officeDocument/2006/relationships/image" Target="../media/image10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92.png"/><Relationship Id="rId4" Type="http://schemas.openxmlformats.org/officeDocument/2006/relationships/image" Target="../media/image3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Relationship Id="rId10" Type="http://schemas.openxmlformats.org/officeDocument/2006/relationships/image" Target="../media/image110.png"/><Relationship Id="rId11" Type="http://schemas.openxmlformats.org/officeDocument/2006/relationships/image" Target="../media/image111.png"/><Relationship Id="rId12" Type="http://schemas.openxmlformats.org/officeDocument/2006/relationships/image" Target="../media/image112.png"/><Relationship Id="rId13" Type="http://schemas.openxmlformats.org/officeDocument/2006/relationships/image" Target="../media/image113.png"/><Relationship Id="rId14" Type="http://schemas.openxmlformats.org/officeDocument/2006/relationships/image" Target="../media/image11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3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Relationship Id="rId11" Type="http://schemas.openxmlformats.org/officeDocument/2006/relationships/image" Target="../media/image123.png"/><Relationship Id="rId12" Type="http://schemas.openxmlformats.org/officeDocument/2006/relationships/image" Target="../media/image12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5.png"/><Relationship Id="rId3" Type="http://schemas.openxmlformats.org/officeDocument/2006/relationships/image" Target="../media/image42.png"/><Relationship Id="rId4" Type="http://schemas.openxmlformats.org/officeDocument/2006/relationships/image" Target="../media/image1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3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hyperlink" Target="http://www.icddrb.org/" TargetMode="External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Relationship Id="rId11" Type="http://schemas.openxmlformats.org/officeDocument/2006/relationships/image" Target="../media/image141.png"/><Relationship Id="rId12" Type="http://schemas.openxmlformats.org/officeDocument/2006/relationships/image" Target="../media/image142.png"/><Relationship Id="rId13" Type="http://schemas.openxmlformats.org/officeDocument/2006/relationships/image" Target="../media/image143.png"/><Relationship Id="rId14" Type="http://schemas.openxmlformats.org/officeDocument/2006/relationships/image" Target="../media/image144.png"/><Relationship Id="rId15" Type="http://schemas.openxmlformats.org/officeDocument/2006/relationships/image" Target="../media/image14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6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57.png"/><Relationship Id="rId8" Type="http://schemas.openxmlformats.org/officeDocument/2006/relationships/image" Target="../media/image73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Relationship Id="rId11" Type="http://schemas.openxmlformats.org/officeDocument/2006/relationships/image" Target="../media/image151.png"/><Relationship Id="rId12" Type="http://schemas.openxmlformats.org/officeDocument/2006/relationships/image" Target="../media/image152.png"/><Relationship Id="rId13" Type="http://schemas.openxmlformats.org/officeDocument/2006/relationships/image" Target="../media/image153.png"/><Relationship Id="rId14" Type="http://schemas.openxmlformats.org/officeDocument/2006/relationships/image" Target="../media/image154.png"/><Relationship Id="rId15" Type="http://schemas.openxmlformats.org/officeDocument/2006/relationships/image" Target="../media/image155.png"/><Relationship Id="rId16" Type="http://schemas.openxmlformats.org/officeDocument/2006/relationships/image" Target="../media/image156.png"/><Relationship Id="rId17" Type="http://schemas.openxmlformats.org/officeDocument/2006/relationships/image" Target="../media/image15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8.png"/><Relationship Id="rId3" Type="http://schemas.openxmlformats.org/officeDocument/2006/relationships/image" Target="../media/image159.png"/><Relationship Id="rId4" Type="http://schemas.openxmlformats.org/officeDocument/2006/relationships/image" Target="../media/image14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Relationship Id="rId13" Type="http://schemas.openxmlformats.org/officeDocument/2006/relationships/image" Target="../media/image166.png"/><Relationship Id="rId14" Type="http://schemas.openxmlformats.org/officeDocument/2006/relationships/image" Target="../media/image167.png"/><Relationship Id="rId15" Type="http://schemas.openxmlformats.org/officeDocument/2006/relationships/image" Target="../media/image168.png"/><Relationship Id="rId16" Type="http://schemas.openxmlformats.org/officeDocument/2006/relationships/image" Target="../media/image169.png"/><Relationship Id="rId17" Type="http://schemas.openxmlformats.org/officeDocument/2006/relationships/image" Target="../media/image17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177.png"/><Relationship Id="rId11" Type="http://schemas.openxmlformats.org/officeDocument/2006/relationships/image" Target="../media/image158.png"/><Relationship Id="rId12" Type="http://schemas.openxmlformats.org/officeDocument/2006/relationships/image" Target="../media/image178.png"/><Relationship Id="rId13" Type="http://schemas.openxmlformats.org/officeDocument/2006/relationships/image" Target="../media/image179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2.png"/><Relationship Id="rId6" Type="http://schemas.openxmlformats.org/officeDocument/2006/relationships/image" Target="../media/image183.png"/><Relationship Id="rId7" Type="http://schemas.openxmlformats.org/officeDocument/2006/relationships/image" Target="../media/image184.png"/><Relationship Id="rId8" Type="http://schemas.openxmlformats.org/officeDocument/2006/relationships/image" Target="../media/image185.png"/><Relationship Id="rId9" Type="http://schemas.openxmlformats.org/officeDocument/2006/relationships/image" Target="../media/image186.png"/><Relationship Id="rId10" Type="http://schemas.openxmlformats.org/officeDocument/2006/relationships/image" Target="../media/image187.png"/><Relationship Id="rId11" Type="http://schemas.openxmlformats.org/officeDocument/2006/relationships/image" Target="../media/image188.png"/><Relationship Id="rId12" Type="http://schemas.openxmlformats.org/officeDocument/2006/relationships/image" Target="../media/image189.png"/><Relationship Id="rId13" Type="http://schemas.openxmlformats.org/officeDocument/2006/relationships/image" Target="../media/image190.png"/><Relationship Id="rId14" Type="http://schemas.openxmlformats.org/officeDocument/2006/relationships/image" Target="../media/image191.png"/><Relationship Id="rId15" Type="http://schemas.openxmlformats.org/officeDocument/2006/relationships/image" Target="../media/image192.png"/><Relationship Id="rId16" Type="http://schemas.openxmlformats.org/officeDocument/2006/relationships/image" Target="../media/image193.png"/><Relationship Id="rId17" Type="http://schemas.openxmlformats.org/officeDocument/2006/relationships/image" Target="../media/image17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Relationship Id="rId7" Type="http://schemas.openxmlformats.org/officeDocument/2006/relationships/image" Target="../media/image199.png"/><Relationship Id="rId8" Type="http://schemas.openxmlformats.org/officeDocument/2006/relationships/image" Target="../media/image200.png"/><Relationship Id="rId9" Type="http://schemas.openxmlformats.org/officeDocument/2006/relationships/image" Target="../media/image201.png"/><Relationship Id="rId10" Type="http://schemas.openxmlformats.org/officeDocument/2006/relationships/image" Target="../media/image202.png"/><Relationship Id="rId11" Type="http://schemas.openxmlformats.org/officeDocument/2006/relationships/image" Target="../media/image203.png"/><Relationship Id="rId12" Type="http://schemas.openxmlformats.org/officeDocument/2006/relationships/image" Target="../media/image187.png"/><Relationship Id="rId13" Type="http://schemas.openxmlformats.org/officeDocument/2006/relationships/image" Target="../media/image204.png"/><Relationship Id="rId14" Type="http://schemas.openxmlformats.org/officeDocument/2006/relationships/image" Target="../media/image205.png"/><Relationship Id="rId15" Type="http://schemas.openxmlformats.org/officeDocument/2006/relationships/image" Target="../media/image17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26.png"/><Relationship Id="rId10" Type="http://schemas.openxmlformats.org/officeDocument/2006/relationships/image" Target="../media/image3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26.png"/><Relationship Id="rId4" Type="http://schemas.openxmlformats.org/officeDocument/2006/relationships/image" Target="../media/image32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12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00" y="0"/>
            <a:ext cx="3809999" cy="3809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251449"/>
            <a:ext cx="2381249" cy="23685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8759" y="678621"/>
            <a:ext cx="771245" cy="67733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17162" y="1509596"/>
            <a:ext cx="769426" cy="76942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19500" y="5714999"/>
            <a:ext cx="666750" cy="7620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525750" y="4952999"/>
            <a:ext cx="762000" cy="7620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4875" y="3809999"/>
            <a:ext cx="666750" cy="7620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335375" y="3095624"/>
            <a:ext cx="857250" cy="66675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8099921" y="3052921"/>
            <a:ext cx="1898014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00" spc="-120">
                <a:solidFill>
                  <a:srgbClr val="3849AB"/>
                </a:solidFill>
                <a:latin typeface="Roboto Lt"/>
                <a:cs typeface="Roboto Lt"/>
                <a:hlinkClick r:id="rId10"/>
              </a:rPr>
              <a:t>www.icddrb.org</a:t>
            </a:r>
            <a:endParaRPr sz="2300">
              <a:latin typeface="Roboto Lt"/>
              <a:cs typeface="Roboto L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162799" y="4333875"/>
            <a:ext cx="1295400" cy="419100"/>
            <a:chOff x="7162799" y="4333875"/>
            <a:chExt cx="1295400" cy="419100"/>
          </a:xfrm>
        </p:grpSpPr>
        <p:sp>
          <p:nvSpPr>
            <p:cNvPr id="12" name="object 12" descr=""/>
            <p:cNvSpPr/>
            <p:nvPr/>
          </p:nvSpPr>
          <p:spPr>
            <a:xfrm>
              <a:off x="7162799" y="4333875"/>
              <a:ext cx="1295400" cy="419100"/>
            </a:xfrm>
            <a:custGeom>
              <a:avLst/>
              <a:gdLst/>
              <a:ahLst/>
              <a:cxnLst/>
              <a:rect l="l" t="t" r="r" b="b"/>
              <a:pathLst>
                <a:path w="1295400" h="419100">
                  <a:moveTo>
                    <a:pt x="1092712" y="419099"/>
                  </a:moveTo>
                  <a:lnTo>
                    <a:pt x="202687" y="419099"/>
                  </a:lnTo>
                  <a:lnTo>
                    <a:pt x="195840" y="418763"/>
                  </a:lnTo>
                  <a:lnTo>
                    <a:pt x="155287" y="412068"/>
                  </a:lnTo>
                  <a:lnTo>
                    <a:pt x="116820" y="397591"/>
                  </a:lnTo>
                  <a:lnTo>
                    <a:pt x="81917" y="375888"/>
                  </a:lnTo>
                  <a:lnTo>
                    <a:pt x="51919" y="347791"/>
                  </a:lnTo>
                  <a:lnTo>
                    <a:pt x="27977" y="314383"/>
                  </a:lnTo>
                  <a:lnTo>
                    <a:pt x="11014" y="276946"/>
                  </a:lnTo>
                  <a:lnTo>
                    <a:pt x="1681" y="236919"/>
                  </a:lnTo>
                  <a:lnTo>
                    <a:pt x="0" y="209549"/>
                  </a:lnTo>
                  <a:lnTo>
                    <a:pt x="0" y="202686"/>
                  </a:lnTo>
                  <a:lnTo>
                    <a:pt x="5364" y="161937"/>
                  </a:lnTo>
                  <a:lnTo>
                    <a:pt x="18576" y="123017"/>
                  </a:lnTo>
                  <a:lnTo>
                    <a:pt x="39127" y="87423"/>
                  </a:lnTo>
                  <a:lnTo>
                    <a:pt x="66227" y="56522"/>
                  </a:lnTo>
                  <a:lnTo>
                    <a:pt x="98835" y="31502"/>
                  </a:lnTo>
                  <a:lnTo>
                    <a:pt x="135698" y="13324"/>
                  </a:lnTo>
                  <a:lnTo>
                    <a:pt x="175399" y="2687"/>
                  </a:lnTo>
                  <a:lnTo>
                    <a:pt x="202687" y="0"/>
                  </a:lnTo>
                  <a:lnTo>
                    <a:pt x="1092712" y="0"/>
                  </a:lnTo>
                  <a:lnTo>
                    <a:pt x="1133462" y="5365"/>
                  </a:lnTo>
                  <a:lnTo>
                    <a:pt x="1172381" y="18577"/>
                  </a:lnTo>
                  <a:lnTo>
                    <a:pt x="1207975" y="39127"/>
                  </a:lnTo>
                  <a:lnTo>
                    <a:pt x="1238877" y="66228"/>
                  </a:lnTo>
                  <a:lnTo>
                    <a:pt x="1263897" y="98836"/>
                  </a:lnTo>
                  <a:lnTo>
                    <a:pt x="1282075" y="135698"/>
                  </a:lnTo>
                  <a:lnTo>
                    <a:pt x="1292712" y="175399"/>
                  </a:lnTo>
                  <a:lnTo>
                    <a:pt x="1295400" y="202686"/>
                  </a:lnTo>
                  <a:lnTo>
                    <a:pt x="1295400" y="216412"/>
                  </a:lnTo>
                  <a:lnTo>
                    <a:pt x="1290034" y="257162"/>
                  </a:lnTo>
                  <a:lnTo>
                    <a:pt x="1276822" y="296081"/>
                  </a:lnTo>
                  <a:lnTo>
                    <a:pt x="1256271" y="331675"/>
                  </a:lnTo>
                  <a:lnTo>
                    <a:pt x="1229171" y="362576"/>
                  </a:lnTo>
                  <a:lnTo>
                    <a:pt x="1196562" y="387596"/>
                  </a:lnTo>
                  <a:lnTo>
                    <a:pt x="1159700" y="405774"/>
                  </a:lnTo>
                  <a:lnTo>
                    <a:pt x="1120000" y="416412"/>
                  </a:lnTo>
                  <a:lnTo>
                    <a:pt x="1092712" y="41909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50322" y="4467224"/>
              <a:ext cx="171450" cy="133350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7623150" y="4408804"/>
            <a:ext cx="66230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5">
                <a:solidFill>
                  <a:srgbClr val="3849AB"/>
                </a:solidFill>
                <a:latin typeface="Roboto Lt"/>
                <a:cs typeface="Roboto Lt"/>
              </a:rPr>
              <a:t>Research</a:t>
            </a:r>
            <a:endParaRPr sz="1300">
              <a:latin typeface="Roboto Lt"/>
              <a:cs typeface="Roboto Lt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8648699" y="4333875"/>
            <a:ext cx="962025" cy="419100"/>
            <a:chOff x="8648699" y="4333875"/>
            <a:chExt cx="962025" cy="419100"/>
          </a:xfrm>
        </p:grpSpPr>
        <p:sp>
          <p:nvSpPr>
            <p:cNvPr id="16" name="object 16" descr=""/>
            <p:cNvSpPr/>
            <p:nvPr/>
          </p:nvSpPr>
          <p:spPr>
            <a:xfrm>
              <a:off x="8648699" y="4333875"/>
              <a:ext cx="962025" cy="419100"/>
            </a:xfrm>
            <a:custGeom>
              <a:avLst/>
              <a:gdLst/>
              <a:ahLst/>
              <a:cxnLst/>
              <a:rect l="l" t="t" r="r" b="b"/>
              <a:pathLst>
                <a:path w="962025" h="419100">
                  <a:moveTo>
                    <a:pt x="759337" y="419099"/>
                  </a:moveTo>
                  <a:lnTo>
                    <a:pt x="202687" y="419099"/>
                  </a:lnTo>
                  <a:lnTo>
                    <a:pt x="195840" y="418763"/>
                  </a:lnTo>
                  <a:lnTo>
                    <a:pt x="155287" y="412068"/>
                  </a:lnTo>
                  <a:lnTo>
                    <a:pt x="116820" y="397591"/>
                  </a:lnTo>
                  <a:lnTo>
                    <a:pt x="81917" y="375888"/>
                  </a:lnTo>
                  <a:lnTo>
                    <a:pt x="51919" y="347791"/>
                  </a:lnTo>
                  <a:lnTo>
                    <a:pt x="27977" y="314383"/>
                  </a:lnTo>
                  <a:lnTo>
                    <a:pt x="11014" y="276946"/>
                  </a:lnTo>
                  <a:lnTo>
                    <a:pt x="1681" y="236919"/>
                  </a:lnTo>
                  <a:lnTo>
                    <a:pt x="0" y="209549"/>
                  </a:lnTo>
                  <a:lnTo>
                    <a:pt x="0" y="202686"/>
                  </a:lnTo>
                  <a:lnTo>
                    <a:pt x="5364" y="161937"/>
                  </a:lnTo>
                  <a:lnTo>
                    <a:pt x="18576" y="123017"/>
                  </a:lnTo>
                  <a:lnTo>
                    <a:pt x="39127" y="87423"/>
                  </a:lnTo>
                  <a:lnTo>
                    <a:pt x="66228" y="56522"/>
                  </a:lnTo>
                  <a:lnTo>
                    <a:pt x="98835" y="31502"/>
                  </a:lnTo>
                  <a:lnTo>
                    <a:pt x="135698" y="13324"/>
                  </a:lnTo>
                  <a:lnTo>
                    <a:pt x="175399" y="2687"/>
                  </a:lnTo>
                  <a:lnTo>
                    <a:pt x="202687" y="0"/>
                  </a:lnTo>
                  <a:lnTo>
                    <a:pt x="759337" y="0"/>
                  </a:lnTo>
                  <a:lnTo>
                    <a:pt x="800086" y="5365"/>
                  </a:lnTo>
                  <a:lnTo>
                    <a:pt x="839005" y="18577"/>
                  </a:lnTo>
                  <a:lnTo>
                    <a:pt x="874600" y="39127"/>
                  </a:lnTo>
                  <a:lnTo>
                    <a:pt x="905501" y="66228"/>
                  </a:lnTo>
                  <a:lnTo>
                    <a:pt x="930521" y="98836"/>
                  </a:lnTo>
                  <a:lnTo>
                    <a:pt x="948698" y="135698"/>
                  </a:lnTo>
                  <a:lnTo>
                    <a:pt x="959336" y="175399"/>
                  </a:lnTo>
                  <a:lnTo>
                    <a:pt x="962025" y="202686"/>
                  </a:lnTo>
                  <a:lnTo>
                    <a:pt x="962025" y="216412"/>
                  </a:lnTo>
                  <a:lnTo>
                    <a:pt x="956659" y="257162"/>
                  </a:lnTo>
                  <a:lnTo>
                    <a:pt x="943445" y="296081"/>
                  </a:lnTo>
                  <a:lnTo>
                    <a:pt x="922895" y="331675"/>
                  </a:lnTo>
                  <a:lnTo>
                    <a:pt x="895795" y="362576"/>
                  </a:lnTo>
                  <a:lnTo>
                    <a:pt x="863187" y="387596"/>
                  </a:lnTo>
                  <a:lnTo>
                    <a:pt x="826324" y="405774"/>
                  </a:lnTo>
                  <a:lnTo>
                    <a:pt x="786624" y="416412"/>
                  </a:lnTo>
                  <a:lnTo>
                    <a:pt x="759337" y="41909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43813" y="4467224"/>
              <a:ext cx="152400" cy="133350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9097590" y="4408804"/>
            <a:ext cx="34036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5">
                <a:solidFill>
                  <a:srgbClr val="3849AB"/>
                </a:solidFill>
                <a:latin typeface="Roboto Lt"/>
                <a:cs typeface="Roboto Lt"/>
              </a:rPr>
              <a:t>Data</a:t>
            </a:r>
            <a:endParaRPr sz="1300">
              <a:latin typeface="Roboto Lt"/>
              <a:cs typeface="Roboto Lt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9801224" y="4333875"/>
            <a:ext cx="1133475" cy="419100"/>
            <a:chOff x="9801224" y="4333875"/>
            <a:chExt cx="1133475" cy="419100"/>
          </a:xfrm>
        </p:grpSpPr>
        <p:sp>
          <p:nvSpPr>
            <p:cNvPr id="20" name="object 20" descr=""/>
            <p:cNvSpPr/>
            <p:nvPr/>
          </p:nvSpPr>
          <p:spPr>
            <a:xfrm>
              <a:off x="9801224" y="4333875"/>
              <a:ext cx="1133475" cy="419100"/>
            </a:xfrm>
            <a:custGeom>
              <a:avLst/>
              <a:gdLst/>
              <a:ahLst/>
              <a:cxnLst/>
              <a:rect l="l" t="t" r="r" b="b"/>
              <a:pathLst>
                <a:path w="1133475" h="419100">
                  <a:moveTo>
                    <a:pt x="930787" y="419099"/>
                  </a:moveTo>
                  <a:lnTo>
                    <a:pt x="202686" y="419099"/>
                  </a:lnTo>
                  <a:lnTo>
                    <a:pt x="195840" y="418763"/>
                  </a:lnTo>
                  <a:lnTo>
                    <a:pt x="155288" y="412068"/>
                  </a:lnTo>
                  <a:lnTo>
                    <a:pt x="116819" y="397591"/>
                  </a:lnTo>
                  <a:lnTo>
                    <a:pt x="81915" y="375888"/>
                  </a:lnTo>
                  <a:lnTo>
                    <a:pt x="51918" y="347791"/>
                  </a:lnTo>
                  <a:lnTo>
                    <a:pt x="27977" y="314383"/>
                  </a:lnTo>
                  <a:lnTo>
                    <a:pt x="11013" y="276946"/>
                  </a:lnTo>
                  <a:lnTo>
                    <a:pt x="1682" y="236919"/>
                  </a:lnTo>
                  <a:lnTo>
                    <a:pt x="0" y="216412"/>
                  </a:lnTo>
                  <a:lnTo>
                    <a:pt x="0" y="209549"/>
                  </a:lnTo>
                  <a:lnTo>
                    <a:pt x="0" y="202686"/>
                  </a:lnTo>
                  <a:lnTo>
                    <a:pt x="5363" y="161937"/>
                  </a:lnTo>
                  <a:lnTo>
                    <a:pt x="18575" y="123017"/>
                  </a:lnTo>
                  <a:lnTo>
                    <a:pt x="39126" y="87423"/>
                  </a:lnTo>
                  <a:lnTo>
                    <a:pt x="66227" y="56522"/>
                  </a:lnTo>
                  <a:lnTo>
                    <a:pt x="98834" y="31502"/>
                  </a:lnTo>
                  <a:lnTo>
                    <a:pt x="135698" y="13324"/>
                  </a:lnTo>
                  <a:lnTo>
                    <a:pt x="175399" y="2687"/>
                  </a:lnTo>
                  <a:lnTo>
                    <a:pt x="202686" y="0"/>
                  </a:lnTo>
                  <a:lnTo>
                    <a:pt x="930787" y="0"/>
                  </a:lnTo>
                  <a:lnTo>
                    <a:pt x="971536" y="5365"/>
                  </a:lnTo>
                  <a:lnTo>
                    <a:pt x="1010454" y="18577"/>
                  </a:lnTo>
                  <a:lnTo>
                    <a:pt x="1046051" y="39127"/>
                  </a:lnTo>
                  <a:lnTo>
                    <a:pt x="1076951" y="66228"/>
                  </a:lnTo>
                  <a:lnTo>
                    <a:pt x="1101970" y="98836"/>
                  </a:lnTo>
                  <a:lnTo>
                    <a:pt x="1120148" y="135698"/>
                  </a:lnTo>
                  <a:lnTo>
                    <a:pt x="1130786" y="175399"/>
                  </a:lnTo>
                  <a:lnTo>
                    <a:pt x="1133474" y="202686"/>
                  </a:lnTo>
                  <a:lnTo>
                    <a:pt x="1133474" y="216412"/>
                  </a:lnTo>
                  <a:lnTo>
                    <a:pt x="1128109" y="257162"/>
                  </a:lnTo>
                  <a:lnTo>
                    <a:pt x="1114895" y="296081"/>
                  </a:lnTo>
                  <a:lnTo>
                    <a:pt x="1094345" y="331675"/>
                  </a:lnTo>
                  <a:lnTo>
                    <a:pt x="1067246" y="362576"/>
                  </a:lnTo>
                  <a:lnTo>
                    <a:pt x="1034636" y="387596"/>
                  </a:lnTo>
                  <a:lnTo>
                    <a:pt x="997773" y="405774"/>
                  </a:lnTo>
                  <a:lnTo>
                    <a:pt x="958074" y="416412"/>
                  </a:lnTo>
                  <a:lnTo>
                    <a:pt x="937633" y="418763"/>
                  </a:lnTo>
                  <a:lnTo>
                    <a:pt x="930787" y="41909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96338" y="4457699"/>
              <a:ext cx="190500" cy="152400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10288215" y="4408804"/>
            <a:ext cx="47180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0">
                <a:solidFill>
                  <a:srgbClr val="3849AB"/>
                </a:solidFill>
                <a:latin typeface="Roboto Lt"/>
                <a:cs typeface="Roboto Lt"/>
              </a:rPr>
              <a:t>Health</a:t>
            </a:r>
            <a:endParaRPr sz="1300">
              <a:latin typeface="Roboto Lt"/>
              <a:cs typeface="Roboto L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399238" y="5114369"/>
            <a:ext cx="3299460" cy="560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215" b="1">
                <a:solidFill>
                  <a:srgbClr val="2F3F9E"/>
                </a:solidFill>
                <a:latin typeface="Arial"/>
                <a:cs typeface="Arial"/>
              </a:rPr>
              <a:t>Md.</a:t>
            </a:r>
            <a:r>
              <a:rPr dirty="0" sz="3500" spc="-180" b="1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3500" spc="-390" b="1">
                <a:solidFill>
                  <a:srgbClr val="2F3F9E"/>
                </a:solidFill>
                <a:latin typeface="Arial"/>
                <a:cs typeface="Arial"/>
              </a:rPr>
              <a:t>Yunus</a:t>
            </a:r>
            <a:r>
              <a:rPr dirty="0" sz="3500" spc="-180" b="1">
                <a:solidFill>
                  <a:srgbClr val="2F3F9E"/>
                </a:solidFill>
                <a:latin typeface="Arial"/>
                <a:cs typeface="Arial"/>
              </a:rPr>
              <a:t> </a:t>
            </a:r>
            <a:r>
              <a:rPr dirty="0" sz="3500" spc="-345" b="1">
                <a:solidFill>
                  <a:srgbClr val="2F3F9E"/>
                </a:solidFill>
                <a:latin typeface="Arial"/>
                <a:cs typeface="Arial"/>
              </a:rPr>
              <a:t>Abedin</a:t>
            </a:r>
            <a:endParaRPr sz="35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469038" y="5814551"/>
            <a:ext cx="3159125" cy="768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1440" marR="5080" indent="-79375">
              <a:lnSpc>
                <a:spcPct val="113399"/>
              </a:lnSpc>
              <a:spcBef>
                <a:spcPts val="95"/>
              </a:spcBef>
            </a:pPr>
            <a:r>
              <a:rPr dirty="0" sz="2150" spc="-140">
                <a:solidFill>
                  <a:srgbClr val="5C6ABF"/>
                </a:solidFill>
                <a:latin typeface="Arial MT"/>
                <a:cs typeface="Arial MT"/>
              </a:rPr>
              <a:t>Data</a:t>
            </a:r>
            <a:r>
              <a:rPr dirty="0" sz="2150" spc="-9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2150" spc="-114">
                <a:solidFill>
                  <a:srgbClr val="5C6ABF"/>
                </a:solidFill>
                <a:latin typeface="Arial MT"/>
                <a:cs typeface="Arial MT"/>
              </a:rPr>
              <a:t>Management</a:t>
            </a:r>
            <a:r>
              <a:rPr dirty="0" sz="2150" spc="-9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2150" spc="-65">
                <a:solidFill>
                  <a:srgbClr val="5C6ABF"/>
                </a:solidFill>
                <a:latin typeface="Arial MT"/>
                <a:cs typeface="Arial MT"/>
              </a:rPr>
              <a:t>Assistant </a:t>
            </a:r>
            <a:r>
              <a:rPr dirty="0" sz="2150" spc="-60">
                <a:solidFill>
                  <a:srgbClr val="5C6ABF"/>
                </a:solidFill>
                <a:latin typeface="Arial MT"/>
                <a:cs typeface="Arial MT"/>
              </a:rPr>
              <a:t>Nutrition</a:t>
            </a:r>
            <a:r>
              <a:rPr dirty="0" sz="2150" spc="-10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2150" spc="-150">
                <a:solidFill>
                  <a:srgbClr val="5C6ABF"/>
                </a:solidFill>
                <a:latin typeface="Arial MT"/>
                <a:cs typeface="Arial MT"/>
              </a:rPr>
              <a:t>Research</a:t>
            </a:r>
            <a:r>
              <a:rPr dirty="0" sz="2150" spc="-10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C6ABF"/>
                </a:solidFill>
                <a:latin typeface="Arial MT"/>
                <a:cs typeface="Arial MT"/>
              </a:rPr>
              <a:t>Division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260524" y="834072"/>
            <a:ext cx="15576550" cy="1693545"/>
          </a:xfrm>
          <a:prstGeom prst="rect"/>
        </p:spPr>
        <p:txBody>
          <a:bodyPr wrap="square" lIns="0" tIns="172720" rIns="0" bIns="0" rtlCol="0" vert="horz">
            <a:spAutoFit/>
          </a:bodyPr>
          <a:lstStyle/>
          <a:p>
            <a:pPr marL="4907915" marR="5080" indent="-4895850">
              <a:lnSpc>
                <a:spcPts val="5930"/>
              </a:lnSpc>
              <a:spcBef>
                <a:spcPts val="1360"/>
              </a:spcBef>
            </a:pPr>
            <a:r>
              <a:rPr dirty="0" sz="6000" spc="-280">
                <a:latin typeface="Roboto"/>
                <a:cs typeface="Roboto"/>
              </a:rPr>
              <a:t>Solving</a:t>
            </a:r>
            <a:r>
              <a:rPr dirty="0" sz="6000" spc="-145">
                <a:latin typeface="Roboto"/>
                <a:cs typeface="Roboto"/>
              </a:rPr>
              <a:t> </a:t>
            </a:r>
            <a:r>
              <a:rPr dirty="0" sz="6000" spc="-285">
                <a:latin typeface="Roboto"/>
                <a:cs typeface="Roboto"/>
              </a:rPr>
              <a:t>public</a:t>
            </a:r>
            <a:r>
              <a:rPr dirty="0" sz="6000" spc="-140">
                <a:latin typeface="Roboto"/>
                <a:cs typeface="Roboto"/>
              </a:rPr>
              <a:t> </a:t>
            </a:r>
            <a:r>
              <a:rPr dirty="0" sz="6000" spc="-280">
                <a:latin typeface="Roboto"/>
                <a:cs typeface="Roboto"/>
              </a:rPr>
              <a:t>health</a:t>
            </a:r>
            <a:r>
              <a:rPr dirty="0" sz="6000" spc="-140">
                <a:latin typeface="Roboto"/>
                <a:cs typeface="Roboto"/>
              </a:rPr>
              <a:t> </a:t>
            </a:r>
            <a:r>
              <a:rPr dirty="0" sz="6000" spc="-320">
                <a:latin typeface="Roboto"/>
                <a:cs typeface="Roboto"/>
              </a:rPr>
              <a:t>problems</a:t>
            </a:r>
            <a:r>
              <a:rPr dirty="0" sz="6000" spc="-140">
                <a:latin typeface="Roboto"/>
                <a:cs typeface="Roboto"/>
              </a:rPr>
              <a:t> </a:t>
            </a:r>
            <a:r>
              <a:rPr dirty="0" sz="6000" spc="-315">
                <a:latin typeface="Roboto"/>
                <a:cs typeface="Roboto"/>
              </a:rPr>
              <a:t>through</a:t>
            </a:r>
            <a:r>
              <a:rPr dirty="0" sz="6000" spc="-140">
                <a:latin typeface="Roboto"/>
                <a:cs typeface="Roboto"/>
              </a:rPr>
              <a:t> </a:t>
            </a:r>
            <a:r>
              <a:rPr dirty="0" sz="6000" spc="-315">
                <a:latin typeface="Roboto"/>
                <a:cs typeface="Roboto"/>
              </a:rPr>
              <a:t>innovative </a:t>
            </a:r>
            <a:r>
              <a:rPr dirty="0" sz="6000" spc="-240">
                <a:latin typeface="Roboto"/>
                <a:cs typeface="Roboto"/>
              </a:rPr>
              <a:t>scientific</a:t>
            </a:r>
            <a:r>
              <a:rPr dirty="0" sz="6000" spc="-85">
                <a:latin typeface="Roboto"/>
                <a:cs typeface="Roboto"/>
              </a:rPr>
              <a:t> </a:t>
            </a:r>
            <a:r>
              <a:rPr dirty="0" sz="6000" spc="-275">
                <a:latin typeface="Roboto"/>
                <a:cs typeface="Roboto"/>
              </a:rPr>
              <a:t>research</a:t>
            </a:r>
            <a:endParaRPr sz="6000">
              <a:latin typeface="Roboto"/>
              <a:cs typeface="Roboto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8477250" y="2590799"/>
            <a:ext cx="1143000" cy="57150"/>
          </a:xfrm>
          <a:custGeom>
            <a:avLst/>
            <a:gdLst/>
            <a:ahLst/>
            <a:cxnLst/>
            <a:rect l="l" t="t" r="r" b="b"/>
            <a:pathLst>
              <a:path w="1143000" h="57150">
                <a:moveTo>
                  <a:pt x="111821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8574"/>
                </a:lnTo>
                <a:lnTo>
                  <a:pt x="0" y="24785"/>
                </a:lnTo>
                <a:lnTo>
                  <a:pt x="24785" y="0"/>
                </a:lnTo>
                <a:lnTo>
                  <a:pt x="1118214" y="0"/>
                </a:lnTo>
                <a:lnTo>
                  <a:pt x="1142999" y="24785"/>
                </a:lnTo>
                <a:lnTo>
                  <a:pt x="1142999" y="32364"/>
                </a:lnTo>
                <a:lnTo>
                  <a:pt x="1121859" y="56424"/>
                </a:lnTo>
                <a:lnTo>
                  <a:pt x="1118214" y="5714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93775" y="1542288"/>
            <a:ext cx="17108805" cy="10308590"/>
            <a:chOff x="493775" y="1542288"/>
            <a:chExt cx="17108805" cy="103085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75" y="1542288"/>
              <a:ext cx="17108423" cy="1030833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624" y="2381249"/>
              <a:ext cx="400050" cy="285750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1911350" y="2259255"/>
            <a:ext cx="1518285" cy="488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-140" b="1">
                <a:solidFill>
                  <a:srgbClr val="1A237D"/>
                </a:solidFill>
                <a:latin typeface="Roboto"/>
                <a:cs typeface="Roboto"/>
              </a:rPr>
              <a:t>Definition</a:t>
            </a:r>
            <a:endParaRPr sz="3000">
              <a:latin typeface="Roboto"/>
              <a:cs typeface="Roboto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0"/>
            <a:ext cx="18097500" cy="12115800"/>
            <a:chOff x="0" y="0"/>
            <a:chExt cx="18097500" cy="1211580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2760" y="4324349"/>
              <a:ext cx="130175" cy="17462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83255" y="4337049"/>
              <a:ext cx="171450" cy="1524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4274" y="5803899"/>
              <a:ext cx="463550" cy="3937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32949" y="5781674"/>
              <a:ext cx="317500" cy="4572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7500" y="0"/>
              <a:ext cx="3809999" cy="38099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9747248"/>
              <a:ext cx="2381249" cy="236855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761999" y="1333499"/>
              <a:ext cx="952500" cy="57150"/>
            </a:xfrm>
            <a:custGeom>
              <a:avLst/>
              <a:gdLst/>
              <a:ahLst/>
              <a:cxnLst/>
              <a:rect l="l" t="t" r="r" b="b"/>
              <a:pathLst>
                <a:path w="952500" h="57150">
                  <a:moveTo>
                    <a:pt x="92771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85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927714" y="0"/>
                  </a:lnTo>
                  <a:lnTo>
                    <a:pt x="952500" y="24785"/>
                  </a:lnTo>
                  <a:lnTo>
                    <a:pt x="952500" y="32364"/>
                  </a:lnTo>
                  <a:lnTo>
                    <a:pt x="931359" y="56424"/>
                  </a:lnTo>
                  <a:lnTo>
                    <a:pt x="927714" y="5714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697458" y="4273312"/>
            <a:ext cx="8540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75" b="1">
                <a:solidFill>
                  <a:srgbClr val="3849AB"/>
                </a:solidFill>
                <a:latin typeface="Roboto"/>
                <a:cs typeface="Roboto"/>
              </a:rPr>
              <a:t>Qualitative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760817" y="4275891"/>
            <a:ext cx="96266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-55" b="1">
                <a:solidFill>
                  <a:srgbClr val="C2175B"/>
                </a:solidFill>
                <a:latin typeface="Roboto"/>
                <a:cs typeface="Roboto"/>
              </a:rPr>
              <a:t>Quantitative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968500" y="5745405"/>
            <a:ext cx="3258185" cy="488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-140" b="1">
                <a:solidFill>
                  <a:srgbClr val="1A237D"/>
                </a:solidFill>
                <a:latin typeface="Roboto"/>
                <a:cs typeface="Roboto"/>
              </a:rPr>
              <a:t>Collection</a:t>
            </a:r>
            <a:r>
              <a:rPr dirty="0" sz="3000" spc="-8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3000" spc="-130" b="1">
                <a:solidFill>
                  <a:srgbClr val="1A237D"/>
                </a:solidFill>
                <a:latin typeface="Roboto"/>
                <a:cs typeface="Roboto"/>
              </a:rPr>
              <a:t>Procedure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283824" y="5745405"/>
            <a:ext cx="1518285" cy="488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-160" b="1">
                <a:solidFill>
                  <a:srgbClr val="1A237D"/>
                </a:solidFill>
                <a:latin typeface="Roboto"/>
                <a:cs typeface="Roboto"/>
              </a:rPr>
              <a:t>Examples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240">
                <a:latin typeface="Roboto"/>
                <a:cs typeface="Roboto"/>
              </a:rPr>
              <a:t>Qualitative</a:t>
            </a:r>
            <a:r>
              <a:rPr dirty="0" spc="-50">
                <a:latin typeface="Roboto"/>
                <a:cs typeface="Roboto"/>
              </a:rPr>
              <a:t> </a:t>
            </a:r>
            <a:r>
              <a:rPr dirty="0" spc="-305">
                <a:latin typeface="Roboto"/>
                <a:cs typeface="Roboto"/>
              </a:rPr>
              <a:t>data</a:t>
            </a:r>
          </a:p>
        </p:txBody>
      </p:sp>
      <p:sp>
        <p:nvSpPr>
          <p:cNvPr id="19" name="object 19" descr=""/>
          <p:cNvSpPr txBox="1"/>
          <p:nvPr/>
        </p:nvSpPr>
        <p:spPr>
          <a:xfrm>
            <a:off x="1035050" y="3209988"/>
            <a:ext cx="1551495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dirty="0" sz="2000" spc="-130">
                <a:solidFill>
                  <a:srgbClr val="2F3F9E"/>
                </a:solidFill>
                <a:latin typeface="Arial MT"/>
                <a:cs typeface="Arial MT"/>
              </a:rPr>
              <a:t>Data</a:t>
            </a:r>
            <a:r>
              <a:rPr dirty="0" sz="2000" spc="-8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60">
                <a:solidFill>
                  <a:srgbClr val="2F3F9E"/>
                </a:solidFill>
                <a:latin typeface="Arial MT"/>
                <a:cs typeface="Arial MT"/>
              </a:rPr>
              <a:t>that</a:t>
            </a:r>
            <a:r>
              <a:rPr dirty="0" sz="2000" spc="-8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95">
                <a:solidFill>
                  <a:srgbClr val="2F3F9E"/>
                </a:solidFill>
                <a:latin typeface="Arial MT"/>
                <a:cs typeface="Arial MT"/>
              </a:rPr>
              <a:t>describes</a:t>
            </a:r>
            <a:r>
              <a:rPr dirty="0" sz="2000" spc="-8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50" b="1">
                <a:solidFill>
                  <a:srgbClr val="1A237D"/>
                </a:solidFill>
                <a:latin typeface="Trebuchet MS"/>
                <a:cs typeface="Trebuchet MS"/>
              </a:rPr>
              <a:t>qualities,</a:t>
            </a:r>
            <a:r>
              <a:rPr dirty="0" sz="2000" spc="-125" b="1">
                <a:solidFill>
                  <a:srgbClr val="1A237D"/>
                </a:solidFill>
                <a:latin typeface="Trebuchet MS"/>
                <a:cs typeface="Trebuchet MS"/>
              </a:rPr>
              <a:t> </a:t>
            </a:r>
            <a:r>
              <a:rPr dirty="0" sz="2000" spc="-140" b="1">
                <a:solidFill>
                  <a:srgbClr val="1A237D"/>
                </a:solidFill>
                <a:latin typeface="Trebuchet MS"/>
                <a:cs typeface="Trebuchet MS"/>
              </a:rPr>
              <a:t>characteristics,</a:t>
            </a:r>
            <a:r>
              <a:rPr dirty="0" sz="2000" spc="-130" b="1">
                <a:solidFill>
                  <a:srgbClr val="1A237D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1A237D"/>
                </a:solidFill>
                <a:latin typeface="Trebuchet MS"/>
                <a:cs typeface="Trebuchet MS"/>
              </a:rPr>
              <a:t>or</a:t>
            </a:r>
            <a:r>
              <a:rPr dirty="0" sz="2000" spc="-130" b="1">
                <a:solidFill>
                  <a:srgbClr val="1A237D"/>
                </a:solidFill>
                <a:latin typeface="Trebuchet MS"/>
                <a:cs typeface="Trebuchet MS"/>
              </a:rPr>
              <a:t> </a:t>
            </a:r>
            <a:r>
              <a:rPr dirty="0" sz="2000" spc="-155" b="1">
                <a:solidFill>
                  <a:srgbClr val="1A237D"/>
                </a:solidFill>
                <a:latin typeface="Trebuchet MS"/>
                <a:cs typeface="Trebuchet MS"/>
              </a:rPr>
              <a:t>attributes</a:t>
            </a:r>
            <a:r>
              <a:rPr dirty="0" sz="2000" spc="-120" b="1">
                <a:solidFill>
                  <a:srgbClr val="1A237D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2F3F9E"/>
                </a:solidFill>
                <a:latin typeface="Arial MT"/>
                <a:cs typeface="Arial MT"/>
              </a:rPr>
              <a:t>rather</a:t>
            </a:r>
            <a:r>
              <a:rPr dirty="0" sz="2000" spc="-8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90">
                <a:solidFill>
                  <a:srgbClr val="2F3F9E"/>
                </a:solidFill>
                <a:latin typeface="Arial MT"/>
                <a:cs typeface="Arial MT"/>
              </a:rPr>
              <a:t>than</a:t>
            </a:r>
            <a:r>
              <a:rPr dirty="0" sz="2000" spc="-8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10">
                <a:solidFill>
                  <a:srgbClr val="2F3F9E"/>
                </a:solidFill>
                <a:latin typeface="Arial MT"/>
                <a:cs typeface="Arial MT"/>
              </a:rPr>
              <a:t>numbers.</a:t>
            </a:r>
            <a:r>
              <a:rPr dirty="0" sz="2000" spc="-8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2F3F9E"/>
                </a:solidFill>
                <a:latin typeface="Arial MT"/>
                <a:cs typeface="Arial MT"/>
              </a:rPr>
              <a:t>It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10">
                <a:solidFill>
                  <a:srgbClr val="2F3F9E"/>
                </a:solidFill>
                <a:latin typeface="Arial MT"/>
                <a:cs typeface="Arial MT"/>
              </a:rPr>
              <a:t>answers</a:t>
            </a:r>
            <a:r>
              <a:rPr dirty="0" sz="2000" spc="-8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85">
                <a:solidFill>
                  <a:srgbClr val="2F3F9E"/>
                </a:solidFill>
                <a:latin typeface="Arial MT"/>
                <a:cs typeface="Arial MT"/>
              </a:rPr>
              <a:t>questions</a:t>
            </a:r>
            <a:r>
              <a:rPr dirty="0" sz="2000" spc="-8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like </a:t>
            </a:r>
            <a:r>
              <a:rPr dirty="0" sz="2000" spc="-145" b="1">
                <a:solidFill>
                  <a:srgbClr val="1A237D"/>
                </a:solidFill>
                <a:latin typeface="Trebuchet MS"/>
                <a:cs typeface="Trebuchet MS"/>
              </a:rPr>
              <a:t>"What?</a:t>
            </a:r>
            <a:r>
              <a:rPr dirty="0" sz="2000" spc="-130" b="1">
                <a:solidFill>
                  <a:srgbClr val="1A237D"/>
                </a:solidFill>
                <a:latin typeface="Trebuchet MS"/>
                <a:cs typeface="Trebuchet MS"/>
              </a:rPr>
              <a:t> </a:t>
            </a:r>
            <a:r>
              <a:rPr dirty="0" sz="2000" spc="-140" b="1">
                <a:solidFill>
                  <a:srgbClr val="1A237D"/>
                </a:solidFill>
                <a:latin typeface="Trebuchet MS"/>
                <a:cs typeface="Trebuchet MS"/>
              </a:rPr>
              <a:t>Why?</a:t>
            </a:r>
            <a:r>
              <a:rPr dirty="0" sz="2000" spc="-130" b="1">
                <a:solidFill>
                  <a:srgbClr val="1A237D"/>
                </a:solidFill>
                <a:latin typeface="Trebuchet MS"/>
                <a:cs typeface="Trebuchet MS"/>
              </a:rPr>
              <a:t> How?"</a:t>
            </a:r>
            <a:r>
              <a:rPr dirty="0" sz="2000" spc="-125" b="1">
                <a:solidFill>
                  <a:srgbClr val="1A237D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2F3F9E"/>
                </a:solidFill>
                <a:latin typeface="Arial MT"/>
                <a:cs typeface="Arial MT"/>
              </a:rPr>
              <a:t>instead</a:t>
            </a:r>
            <a:r>
              <a:rPr dirty="0" sz="2000" spc="-8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F3F9E"/>
                </a:solidFill>
                <a:latin typeface="Arial MT"/>
                <a:cs typeface="Arial MT"/>
              </a:rPr>
              <a:t>of</a:t>
            </a:r>
            <a:r>
              <a:rPr dirty="0" sz="2000" spc="-8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25">
                <a:solidFill>
                  <a:srgbClr val="2F3F9E"/>
                </a:solidFill>
                <a:latin typeface="Arial MT"/>
                <a:cs typeface="Arial MT"/>
              </a:rPr>
              <a:t>"How</a:t>
            </a:r>
            <a:r>
              <a:rPr dirty="0" sz="2000" spc="-8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55">
                <a:solidFill>
                  <a:srgbClr val="2F3F9E"/>
                </a:solidFill>
                <a:latin typeface="Arial MT"/>
                <a:cs typeface="Arial MT"/>
              </a:rPr>
              <a:t>many?"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2F3F9E"/>
                </a:solidFill>
                <a:latin typeface="Arial MT"/>
                <a:cs typeface="Arial MT"/>
              </a:rPr>
              <a:t>or </a:t>
            </a:r>
            <a:r>
              <a:rPr dirty="0" sz="2000" spc="-125">
                <a:solidFill>
                  <a:srgbClr val="2F3F9E"/>
                </a:solidFill>
                <a:latin typeface="Arial MT"/>
                <a:cs typeface="Arial MT"/>
              </a:rPr>
              <a:t>"How</a:t>
            </a:r>
            <a:r>
              <a:rPr dirty="0" sz="2000" spc="-10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35">
                <a:solidFill>
                  <a:srgbClr val="2F3F9E"/>
                </a:solidFill>
                <a:latin typeface="Arial MT"/>
                <a:cs typeface="Arial MT"/>
              </a:rPr>
              <a:t>much?"</a:t>
            </a:r>
            <a:r>
              <a:rPr dirty="0" sz="2000" spc="-9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14">
                <a:solidFill>
                  <a:srgbClr val="2F3F9E"/>
                </a:solidFill>
                <a:latin typeface="Arial MT"/>
                <a:cs typeface="Arial MT"/>
              </a:rPr>
              <a:t>Usually</a:t>
            </a:r>
            <a:r>
              <a:rPr dirty="0" sz="2000" spc="-9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20">
                <a:solidFill>
                  <a:srgbClr val="2F3F9E"/>
                </a:solidFill>
                <a:latin typeface="Arial MT"/>
                <a:cs typeface="Arial MT"/>
              </a:rPr>
              <a:t>expressed</a:t>
            </a:r>
            <a:r>
              <a:rPr dirty="0" sz="2000" spc="-9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in</a:t>
            </a:r>
            <a:r>
              <a:rPr dirty="0" sz="2000" spc="-9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70" b="1">
                <a:solidFill>
                  <a:srgbClr val="1A237D"/>
                </a:solidFill>
                <a:latin typeface="Trebuchet MS"/>
                <a:cs typeface="Trebuchet MS"/>
              </a:rPr>
              <a:t>words,</a:t>
            </a:r>
            <a:r>
              <a:rPr dirty="0" sz="2000" spc="-140" b="1">
                <a:solidFill>
                  <a:srgbClr val="1A237D"/>
                </a:solidFill>
                <a:latin typeface="Trebuchet MS"/>
                <a:cs typeface="Trebuchet MS"/>
              </a:rPr>
              <a:t> </a:t>
            </a:r>
            <a:r>
              <a:rPr dirty="0" sz="2000" spc="-120" b="1">
                <a:solidFill>
                  <a:srgbClr val="1A237D"/>
                </a:solidFill>
                <a:latin typeface="Trebuchet MS"/>
                <a:cs typeface="Trebuchet MS"/>
              </a:rPr>
              <a:t>images,</a:t>
            </a:r>
            <a:r>
              <a:rPr dirty="0" sz="2000" spc="-140" b="1">
                <a:solidFill>
                  <a:srgbClr val="1A237D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1A237D"/>
                </a:solidFill>
                <a:latin typeface="Trebuchet MS"/>
                <a:cs typeface="Trebuchet MS"/>
              </a:rPr>
              <a:t>or</a:t>
            </a:r>
            <a:r>
              <a:rPr dirty="0" sz="2000" spc="-140" b="1">
                <a:solidFill>
                  <a:srgbClr val="1A237D"/>
                </a:solidFill>
                <a:latin typeface="Trebuchet MS"/>
                <a:cs typeface="Trebuchet MS"/>
              </a:rPr>
              <a:t> </a:t>
            </a:r>
            <a:r>
              <a:rPr dirty="0" sz="2000" spc="-95" b="1">
                <a:solidFill>
                  <a:srgbClr val="1A237D"/>
                </a:solidFill>
                <a:latin typeface="Trebuchet MS"/>
                <a:cs typeface="Trebuchet MS"/>
              </a:rPr>
              <a:t>symbols</a:t>
            </a:r>
            <a:r>
              <a:rPr dirty="0" sz="2000" spc="-140" b="1">
                <a:solidFill>
                  <a:srgbClr val="1A237D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2F3F9E"/>
                </a:solidFill>
                <a:latin typeface="Arial MT"/>
                <a:cs typeface="Arial MT"/>
              </a:rPr>
              <a:t>rather</a:t>
            </a:r>
            <a:r>
              <a:rPr dirty="0" sz="2000" spc="-90">
                <a:solidFill>
                  <a:srgbClr val="2F3F9E"/>
                </a:solidFill>
                <a:latin typeface="Arial MT"/>
                <a:cs typeface="Arial MT"/>
              </a:rPr>
              <a:t> than </a:t>
            </a:r>
            <a:r>
              <a:rPr dirty="0" sz="2000" spc="-95">
                <a:solidFill>
                  <a:srgbClr val="2F3F9E"/>
                </a:solidFill>
                <a:latin typeface="Arial MT"/>
                <a:cs typeface="Arial MT"/>
              </a:rPr>
              <a:t>numeric</a:t>
            </a:r>
            <a:r>
              <a:rPr dirty="0" sz="2000" spc="-9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F3F9E"/>
                </a:solidFill>
                <a:latin typeface="Arial MT"/>
                <a:cs typeface="Arial MT"/>
              </a:rPr>
              <a:t>values.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047749" y="6991349"/>
            <a:ext cx="3695700" cy="1295400"/>
            <a:chOff x="1047749" y="6991349"/>
            <a:chExt cx="3695700" cy="1295400"/>
          </a:xfrm>
        </p:grpSpPr>
        <p:sp>
          <p:nvSpPr>
            <p:cNvPr id="21" name="object 21" descr=""/>
            <p:cNvSpPr/>
            <p:nvPr/>
          </p:nvSpPr>
          <p:spPr>
            <a:xfrm>
              <a:off x="1047749" y="6991349"/>
              <a:ext cx="3695700" cy="1295400"/>
            </a:xfrm>
            <a:custGeom>
              <a:avLst/>
              <a:gdLst/>
              <a:ahLst/>
              <a:cxnLst/>
              <a:rect l="l" t="t" r="r" b="b"/>
              <a:pathLst>
                <a:path w="3695700" h="1295400">
                  <a:moveTo>
                    <a:pt x="3588904" y="1295399"/>
                  </a:moveTo>
                  <a:lnTo>
                    <a:pt x="106795" y="1295399"/>
                  </a:lnTo>
                  <a:lnTo>
                    <a:pt x="99362" y="1294666"/>
                  </a:lnTo>
                  <a:lnTo>
                    <a:pt x="57038" y="1280305"/>
                  </a:lnTo>
                  <a:lnTo>
                    <a:pt x="23432" y="1250840"/>
                  </a:lnTo>
                  <a:lnTo>
                    <a:pt x="3660" y="1210758"/>
                  </a:lnTo>
                  <a:lnTo>
                    <a:pt x="0" y="1188604"/>
                  </a:lnTo>
                  <a:lnTo>
                    <a:pt x="0" y="118109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3588904" y="0"/>
                  </a:lnTo>
                  <a:lnTo>
                    <a:pt x="3632073" y="11571"/>
                  </a:lnTo>
                  <a:lnTo>
                    <a:pt x="3667528" y="38783"/>
                  </a:lnTo>
                  <a:lnTo>
                    <a:pt x="3689870" y="77491"/>
                  </a:lnTo>
                  <a:lnTo>
                    <a:pt x="3695699" y="106794"/>
                  </a:lnTo>
                  <a:lnTo>
                    <a:pt x="3695699" y="1188604"/>
                  </a:lnTo>
                  <a:lnTo>
                    <a:pt x="3684126" y="1231773"/>
                  </a:lnTo>
                  <a:lnTo>
                    <a:pt x="3656914" y="1267228"/>
                  </a:lnTo>
                  <a:lnTo>
                    <a:pt x="3618206" y="1289570"/>
                  </a:lnTo>
                  <a:lnTo>
                    <a:pt x="3596337" y="1294666"/>
                  </a:lnTo>
                  <a:lnTo>
                    <a:pt x="3588904" y="12953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238249" y="7267573"/>
              <a:ext cx="485775" cy="742950"/>
            </a:xfrm>
            <a:custGeom>
              <a:avLst/>
              <a:gdLst/>
              <a:ahLst/>
              <a:cxnLst/>
              <a:rect l="l" t="t" r="r" b="b"/>
              <a:pathLst>
                <a:path w="485775" h="742950">
                  <a:moveTo>
                    <a:pt x="250842" y="742949"/>
                  </a:moveTo>
                  <a:lnTo>
                    <a:pt x="234932" y="742949"/>
                  </a:lnTo>
                  <a:lnTo>
                    <a:pt x="226996" y="742352"/>
                  </a:lnTo>
                  <a:lnTo>
                    <a:pt x="187700" y="733437"/>
                  </a:lnTo>
                  <a:lnTo>
                    <a:pt x="149938" y="714671"/>
                  </a:lnTo>
                  <a:lnTo>
                    <a:pt x="118018" y="690098"/>
                  </a:lnTo>
                  <a:lnTo>
                    <a:pt x="88801" y="658627"/>
                  </a:lnTo>
                  <a:lnTo>
                    <a:pt x="62919" y="620941"/>
                  </a:lnTo>
                  <a:lnTo>
                    <a:pt x="40933" y="577854"/>
                  </a:lnTo>
                  <a:lnTo>
                    <a:pt x="23319" y="530299"/>
                  </a:lnTo>
                  <a:lnTo>
                    <a:pt x="10458" y="479307"/>
                  </a:lnTo>
                  <a:lnTo>
                    <a:pt x="2628" y="425980"/>
                  </a:lnTo>
                  <a:lnTo>
                    <a:pt x="0" y="371474"/>
                  </a:lnTo>
                  <a:lnTo>
                    <a:pt x="292" y="353247"/>
                  </a:lnTo>
                  <a:lnTo>
                    <a:pt x="4666" y="299002"/>
                  </a:lnTo>
                  <a:lnTo>
                    <a:pt x="14197" y="246327"/>
                  </a:lnTo>
                  <a:lnTo>
                    <a:pt x="28679" y="196361"/>
                  </a:lnTo>
                  <a:lnTo>
                    <a:pt x="47798" y="150186"/>
                  </a:lnTo>
                  <a:lnTo>
                    <a:pt x="71140" y="108801"/>
                  </a:lnTo>
                  <a:lnTo>
                    <a:pt x="98199" y="73102"/>
                  </a:lnTo>
                  <a:lnTo>
                    <a:pt x="128391" y="43863"/>
                  </a:lnTo>
                  <a:lnTo>
                    <a:pt x="161061" y="21714"/>
                  </a:lnTo>
                  <a:lnTo>
                    <a:pt x="203304" y="4763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9510"/>
                  </a:lnTo>
                  <a:lnTo>
                    <a:pt x="335836" y="28276"/>
                  </a:lnTo>
                  <a:lnTo>
                    <a:pt x="367756" y="52849"/>
                  </a:lnTo>
                  <a:lnTo>
                    <a:pt x="396973" y="84320"/>
                  </a:lnTo>
                  <a:lnTo>
                    <a:pt x="422855" y="122006"/>
                  </a:lnTo>
                  <a:lnTo>
                    <a:pt x="444840" y="165092"/>
                  </a:lnTo>
                  <a:lnTo>
                    <a:pt x="462455" y="212648"/>
                  </a:lnTo>
                  <a:lnTo>
                    <a:pt x="475316" y="263640"/>
                  </a:lnTo>
                  <a:lnTo>
                    <a:pt x="483146" y="316967"/>
                  </a:lnTo>
                  <a:lnTo>
                    <a:pt x="485774" y="371474"/>
                  </a:lnTo>
                  <a:lnTo>
                    <a:pt x="485482" y="389701"/>
                  </a:lnTo>
                  <a:lnTo>
                    <a:pt x="481107" y="443944"/>
                  </a:lnTo>
                  <a:lnTo>
                    <a:pt x="471576" y="496620"/>
                  </a:lnTo>
                  <a:lnTo>
                    <a:pt x="457094" y="546586"/>
                  </a:lnTo>
                  <a:lnTo>
                    <a:pt x="437976" y="592761"/>
                  </a:lnTo>
                  <a:lnTo>
                    <a:pt x="414634" y="634146"/>
                  </a:lnTo>
                  <a:lnTo>
                    <a:pt x="387575" y="669845"/>
                  </a:lnTo>
                  <a:lnTo>
                    <a:pt x="357383" y="699085"/>
                  </a:lnTo>
                  <a:lnTo>
                    <a:pt x="324713" y="721233"/>
                  </a:lnTo>
                  <a:lnTo>
                    <a:pt x="282470" y="738185"/>
                  </a:lnTo>
                  <a:lnTo>
                    <a:pt x="250842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2074" y="7451724"/>
              <a:ext cx="238125" cy="346075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1854200" y="7481093"/>
            <a:ext cx="893444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60">
                <a:solidFill>
                  <a:srgbClr val="2F3F9E"/>
                </a:solidFill>
                <a:latin typeface="Arial MT"/>
                <a:cs typeface="Arial MT"/>
              </a:rPr>
              <a:t>Interviews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4933949" y="6991349"/>
            <a:ext cx="3686175" cy="1295400"/>
            <a:chOff x="4933949" y="6991349"/>
            <a:chExt cx="3686175" cy="1295400"/>
          </a:xfrm>
        </p:grpSpPr>
        <p:sp>
          <p:nvSpPr>
            <p:cNvPr id="26" name="object 26" descr=""/>
            <p:cNvSpPr/>
            <p:nvPr/>
          </p:nvSpPr>
          <p:spPr>
            <a:xfrm>
              <a:off x="4933949" y="6991349"/>
              <a:ext cx="3686175" cy="1295400"/>
            </a:xfrm>
            <a:custGeom>
              <a:avLst/>
              <a:gdLst/>
              <a:ahLst/>
              <a:cxnLst/>
              <a:rect l="l" t="t" r="r" b="b"/>
              <a:pathLst>
                <a:path w="3686175" h="1295400">
                  <a:moveTo>
                    <a:pt x="3579379" y="1295399"/>
                  </a:moveTo>
                  <a:lnTo>
                    <a:pt x="106794" y="1295399"/>
                  </a:lnTo>
                  <a:lnTo>
                    <a:pt x="99361" y="1294666"/>
                  </a:lnTo>
                  <a:lnTo>
                    <a:pt x="57038" y="1280305"/>
                  </a:lnTo>
                  <a:lnTo>
                    <a:pt x="23431" y="1250840"/>
                  </a:lnTo>
                  <a:lnTo>
                    <a:pt x="3659" y="1210758"/>
                  </a:lnTo>
                  <a:lnTo>
                    <a:pt x="0" y="1188604"/>
                  </a:lnTo>
                  <a:lnTo>
                    <a:pt x="0" y="118109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3579379" y="0"/>
                  </a:lnTo>
                  <a:lnTo>
                    <a:pt x="3622548" y="11571"/>
                  </a:lnTo>
                  <a:lnTo>
                    <a:pt x="3658002" y="38783"/>
                  </a:lnTo>
                  <a:lnTo>
                    <a:pt x="3680344" y="77491"/>
                  </a:lnTo>
                  <a:lnTo>
                    <a:pt x="3686174" y="106794"/>
                  </a:lnTo>
                  <a:lnTo>
                    <a:pt x="3686174" y="1188604"/>
                  </a:lnTo>
                  <a:lnTo>
                    <a:pt x="3674600" y="1231773"/>
                  </a:lnTo>
                  <a:lnTo>
                    <a:pt x="3647389" y="1267228"/>
                  </a:lnTo>
                  <a:lnTo>
                    <a:pt x="3608680" y="1289570"/>
                  </a:lnTo>
                  <a:lnTo>
                    <a:pt x="3586812" y="1294666"/>
                  </a:lnTo>
                  <a:lnTo>
                    <a:pt x="3579379" y="12953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124449" y="7267573"/>
              <a:ext cx="657225" cy="742950"/>
            </a:xfrm>
            <a:custGeom>
              <a:avLst/>
              <a:gdLst/>
              <a:ahLst/>
              <a:cxnLst/>
              <a:rect l="l" t="t" r="r" b="b"/>
              <a:pathLst>
                <a:path w="657225" h="742950">
                  <a:moveTo>
                    <a:pt x="328612" y="742949"/>
                  </a:moveTo>
                  <a:lnTo>
                    <a:pt x="288384" y="740156"/>
                  </a:lnTo>
                  <a:lnTo>
                    <a:pt x="248766" y="731816"/>
                  </a:lnTo>
                  <a:lnTo>
                    <a:pt x="210348" y="718058"/>
                  </a:lnTo>
                  <a:lnTo>
                    <a:pt x="173705" y="699086"/>
                  </a:lnTo>
                  <a:lnTo>
                    <a:pt x="139392" y="675184"/>
                  </a:lnTo>
                  <a:lnTo>
                    <a:pt x="107929" y="646719"/>
                  </a:lnTo>
                  <a:lnTo>
                    <a:pt x="79785" y="614113"/>
                  </a:lnTo>
                  <a:lnTo>
                    <a:pt x="55380" y="577854"/>
                  </a:lnTo>
                  <a:lnTo>
                    <a:pt x="35086" y="538491"/>
                  </a:lnTo>
                  <a:lnTo>
                    <a:pt x="19208" y="496620"/>
                  </a:lnTo>
                  <a:lnTo>
                    <a:pt x="7984" y="452867"/>
                  </a:lnTo>
                  <a:lnTo>
                    <a:pt x="1582" y="407886"/>
                  </a:lnTo>
                  <a:lnTo>
                    <a:pt x="0" y="371474"/>
                  </a:lnTo>
                  <a:lnTo>
                    <a:pt x="99" y="362355"/>
                  </a:lnTo>
                  <a:lnTo>
                    <a:pt x="3556" y="316967"/>
                  </a:lnTo>
                  <a:lnTo>
                    <a:pt x="11902" y="272399"/>
                  </a:lnTo>
                  <a:lnTo>
                    <a:pt x="25013" y="229316"/>
                  </a:lnTo>
                  <a:lnTo>
                    <a:pt x="42691" y="188372"/>
                  </a:lnTo>
                  <a:lnTo>
                    <a:pt x="64668" y="150187"/>
                  </a:lnTo>
                  <a:lnTo>
                    <a:pt x="90614" y="115329"/>
                  </a:lnTo>
                  <a:lnTo>
                    <a:pt x="120143" y="84320"/>
                  </a:lnTo>
                  <a:lnTo>
                    <a:pt x="152807" y="57631"/>
                  </a:lnTo>
                  <a:lnTo>
                    <a:pt x="188112" y="35665"/>
                  </a:lnTo>
                  <a:lnTo>
                    <a:pt x="225530" y="18749"/>
                  </a:lnTo>
                  <a:lnTo>
                    <a:pt x="264503" y="7137"/>
                  </a:lnTo>
                  <a:lnTo>
                    <a:pt x="304440" y="1006"/>
                  </a:lnTo>
                  <a:lnTo>
                    <a:pt x="328612" y="0"/>
                  </a:lnTo>
                  <a:lnTo>
                    <a:pt x="336679" y="112"/>
                  </a:lnTo>
                  <a:lnTo>
                    <a:pt x="376829" y="4020"/>
                  </a:lnTo>
                  <a:lnTo>
                    <a:pt x="416255" y="13455"/>
                  </a:lnTo>
                  <a:lnTo>
                    <a:pt x="454366" y="28276"/>
                  </a:lnTo>
                  <a:lnTo>
                    <a:pt x="490586" y="48260"/>
                  </a:lnTo>
                  <a:lnTo>
                    <a:pt x="524366" y="73102"/>
                  </a:lnTo>
                  <a:lnTo>
                    <a:pt x="555202" y="102433"/>
                  </a:lnTo>
                  <a:lnTo>
                    <a:pt x="582632" y="135813"/>
                  </a:lnTo>
                  <a:lnTo>
                    <a:pt x="606243" y="172738"/>
                  </a:lnTo>
                  <a:lnTo>
                    <a:pt x="625674" y="212648"/>
                  </a:lnTo>
                  <a:lnTo>
                    <a:pt x="640638" y="254947"/>
                  </a:lnTo>
                  <a:lnTo>
                    <a:pt x="650910" y="299003"/>
                  </a:lnTo>
                  <a:lnTo>
                    <a:pt x="656334" y="344150"/>
                  </a:lnTo>
                  <a:lnTo>
                    <a:pt x="657224" y="371474"/>
                  </a:lnTo>
                  <a:lnTo>
                    <a:pt x="657126" y="380594"/>
                  </a:lnTo>
                  <a:lnTo>
                    <a:pt x="653668" y="425981"/>
                  </a:lnTo>
                  <a:lnTo>
                    <a:pt x="645321" y="470549"/>
                  </a:lnTo>
                  <a:lnTo>
                    <a:pt x="632210" y="513631"/>
                  </a:lnTo>
                  <a:lnTo>
                    <a:pt x="614532" y="554576"/>
                  </a:lnTo>
                  <a:lnTo>
                    <a:pt x="592556" y="592762"/>
                  </a:lnTo>
                  <a:lnTo>
                    <a:pt x="566610" y="627619"/>
                  </a:lnTo>
                  <a:lnTo>
                    <a:pt x="537081" y="658628"/>
                  </a:lnTo>
                  <a:lnTo>
                    <a:pt x="504416" y="685317"/>
                  </a:lnTo>
                  <a:lnTo>
                    <a:pt x="469111" y="707284"/>
                  </a:lnTo>
                  <a:lnTo>
                    <a:pt x="431693" y="724199"/>
                  </a:lnTo>
                  <a:lnTo>
                    <a:pt x="392720" y="735811"/>
                  </a:lnTo>
                  <a:lnTo>
                    <a:pt x="352783" y="741943"/>
                  </a:lnTo>
                  <a:lnTo>
                    <a:pt x="328612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33987" y="7451724"/>
              <a:ext cx="428625" cy="346075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5907087" y="7306785"/>
            <a:ext cx="614045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95"/>
              </a:spcBef>
            </a:pPr>
            <a:r>
              <a:rPr dirty="0" sz="1650" spc="-10">
                <a:solidFill>
                  <a:srgbClr val="2F3F9E"/>
                </a:solidFill>
                <a:latin typeface="Arial MT"/>
                <a:cs typeface="Arial MT"/>
              </a:rPr>
              <a:t>Focus </a:t>
            </a:r>
            <a:r>
              <a:rPr dirty="0" sz="1650" spc="-80">
                <a:solidFill>
                  <a:srgbClr val="2F3F9E"/>
                </a:solidFill>
                <a:latin typeface="Arial MT"/>
                <a:cs typeface="Arial MT"/>
              </a:rPr>
              <a:t>groups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1047749" y="8477249"/>
            <a:ext cx="3695700" cy="1295400"/>
            <a:chOff x="1047749" y="8477249"/>
            <a:chExt cx="3695700" cy="1295400"/>
          </a:xfrm>
        </p:grpSpPr>
        <p:sp>
          <p:nvSpPr>
            <p:cNvPr id="31" name="object 31" descr=""/>
            <p:cNvSpPr/>
            <p:nvPr/>
          </p:nvSpPr>
          <p:spPr>
            <a:xfrm>
              <a:off x="1047749" y="8477249"/>
              <a:ext cx="3695700" cy="1295400"/>
            </a:xfrm>
            <a:custGeom>
              <a:avLst/>
              <a:gdLst/>
              <a:ahLst/>
              <a:cxnLst/>
              <a:rect l="l" t="t" r="r" b="b"/>
              <a:pathLst>
                <a:path w="3695700" h="1295400">
                  <a:moveTo>
                    <a:pt x="3588904" y="1295399"/>
                  </a:moveTo>
                  <a:lnTo>
                    <a:pt x="106795" y="1295399"/>
                  </a:lnTo>
                  <a:lnTo>
                    <a:pt x="99362" y="1294667"/>
                  </a:lnTo>
                  <a:lnTo>
                    <a:pt x="57038" y="1280305"/>
                  </a:lnTo>
                  <a:lnTo>
                    <a:pt x="23432" y="1250839"/>
                  </a:lnTo>
                  <a:lnTo>
                    <a:pt x="3660" y="1210758"/>
                  </a:lnTo>
                  <a:lnTo>
                    <a:pt x="0" y="1188604"/>
                  </a:lnTo>
                  <a:lnTo>
                    <a:pt x="0" y="118109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69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3588904" y="0"/>
                  </a:lnTo>
                  <a:lnTo>
                    <a:pt x="3632073" y="11571"/>
                  </a:lnTo>
                  <a:lnTo>
                    <a:pt x="3667528" y="38783"/>
                  </a:lnTo>
                  <a:lnTo>
                    <a:pt x="3689870" y="77491"/>
                  </a:lnTo>
                  <a:lnTo>
                    <a:pt x="3695699" y="106794"/>
                  </a:lnTo>
                  <a:lnTo>
                    <a:pt x="3695699" y="1188604"/>
                  </a:lnTo>
                  <a:lnTo>
                    <a:pt x="3684126" y="1231772"/>
                  </a:lnTo>
                  <a:lnTo>
                    <a:pt x="3656914" y="1267228"/>
                  </a:lnTo>
                  <a:lnTo>
                    <a:pt x="3618206" y="1289570"/>
                  </a:lnTo>
                  <a:lnTo>
                    <a:pt x="3596337" y="1294667"/>
                  </a:lnTo>
                  <a:lnTo>
                    <a:pt x="3588904" y="12953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238249" y="8753473"/>
              <a:ext cx="619125" cy="742950"/>
            </a:xfrm>
            <a:custGeom>
              <a:avLst/>
              <a:gdLst/>
              <a:ahLst/>
              <a:cxnLst/>
              <a:rect l="l" t="t" r="r" b="b"/>
              <a:pathLst>
                <a:path w="619125" h="742950">
                  <a:moveTo>
                    <a:pt x="307181" y="742949"/>
                  </a:moveTo>
                  <a:lnTo>
                    <a:pt x="262108" y="738929"/>
                  </a:lnTo>
                  <a:lnTo>
                    <a:pt x="218011" y="726954"/>
                  </a:lnTo>
                  <a:lnTo>
                    <a:pt x="182696" y="711079"/>
                  </a:lnTo>
                  <a:lnTo>
                    <a:pt x="149258" y="690099"/>
                  </a:lnTo>
                  <a:lnTo>
                    <a:pt x="118195" y="664326"/>
                  </a:lnTo>
                  <a:lnTo>
                    <a:pt x="89971" y="634146"/>
                  </a:lnTo>
                  <a:lnTo>
                    <a:pt x="65014" y="600015"/>
                  </a:lnTo>
                  <a:lnTo>
                    <a:pt x="43702" y="562450"/>
                  </a:lnTo>
                  <a:lnTo>
                    <a:pt x="23382" y="513631"/>
                  </a:lnTo>
                  <a:lnTo>
                    <a:pt x="9205" y="461735"/>
                  </a:lnTo>
                  <a:lnTo>
                    <a:pt x="1479" y="407886"/>
                  </a:lnTo>
                  <a:lnTo>
                    <a:pt x="0" y="371474"/>
                  </a:lnTo>
                  <a:lnTo>
                    <a:pt x="369" y="353247"/>
                  </a:lnTo>
                  <a:lnTo>
                    <a:pt x="5902" y="299002"/>
                  </a:lnTo>
                  <a:lnTo>
                    <a:pt x="17956" y="246327"/>
                  </a:lnTo>
                  <a:lnTo>
                    <a:pt x="32798" y="204456"/>
                  </a:lnTo>
                  <a:lnTo>
                    <a:pt x="51769" y="165092"/>
                  </a:lnTo>
                  <a:lnTo>
                    <a:pt x="74582" y="128834"/>
                  </a:lnTo>
                  <a:lnTo>
                    <a:pt x="100890" y="96229"/>
                  </a:lnTo>
                  <a:lnTo>
                    <a:pt x="130301" y="67763"/>
                  </a:lnTo>
                  <a:lnTo>
                    <a:pt x="162377" y="43862"/>
                  </a:lnTo>
                  <a:lnTo>
                    <a:pt x="196630" y="24890"/>
                  </a:lnTo>
                  <a:lnTo>
                    <a:pt x="232542" y="11132"/>
                  </a:lnTo>
                  <a:lnTo>
                    <a:pt x="277072" y="1789"/>
                  </a:lnTo>
                  <a:lnTo>
                    <a:pt x="311943" y="0"/>
                  </a:lnTo>
                  <a:lnTo>
                    <a:pt x="319484" y="111"/>
                  </a:lnTo>
                  <a:lnTo>
                    <a:pt x="364457" y="5468"/>
                  </a:lnTo>
                  <a:lnTo>
                    <a:pt x="401113" y="15996"/>
                  </a:lnTo>
                  <a:lnTo>
                    <a:pt x="436428" y="31869"/>
                  </a:lnTo>
                  <a:lnTo>
                    <a:pt x="469866" y="52849"/>
                  </a:lnTo>
                  <a:lnTo>
                    <a:pt x="500929" y="78621"/>
                  </a:lnTo>
                  <a:lnTo>
                    <a:pt x="529153" y="108801"/>
                  </a:lnTo>
                  <a:lnTo>
                    <a:pt x="554110" y="142932"/>
                  </a:lnTo>
                  <a:lnTo>
                    <a:pt x="575421" y="180497"/>
                  </a:lnTo>
                  <a:lnTo>
                    <a:pt x="595741" y="229316"/>
                  </a:lnTo>
                  <a:lnTo>
                    <a:pt x="609919" y="281212"/>
                  </a:lnTo>
                  <a:lnTo>
                    <a:pt x="617645" y="335063"/>
                  </a:lnTo>
                  <a:lnTo>
                    <a:pt x="619124" y="371474"/>
                  </a:lnTo>
                  <a:lnTo>
                    <a:pt x="618755" y="389702"/>
                  </a:lnTo>
                  <a:lnTo>
                    <a:pt x="613222" y="443945"/>
                  </a:lnTo>
                  <a:lnTo>
                    <a:pt x="601168" y="496621"/>
                  </a:lnTo>
                  <a:lnTo>
                    <a:pt x="586326" y="538491"/>
                  </a:lnTo>
                  <a:lnTo>
                    <a:pt x="567355" y="577854"/>
                  </a:lnTo>
                  <a:lnTo>
                    <a:pt x="544542" y="614114"/>
                  </a:lnTo>
                  <a:lnTo>
                    <a:pt x="518233" y="646719"/>
                  </a:lnTo>
                  <a:lnTo>
                    <a:pt x="488822" y="675184"/>
                  </a:lnTo>
                  <a:lnTo>
                    <a:pt x="456747" y="699085"/>
                  </a:lnTo>
                  <a:lnTo>
                    <a:pt x="422494" y="718058"/>
                  </a:lnTo>
                  <a:lnTo>
                    <a:pt x="386582" y="731816"/>
                  </a:lnTo>
                  <a:lnTo>
                    <a:pt x="342052" y="741161"/>
                  </a:lnTo>
                  <a:lnTo>
                    <a:pt x="307181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9374" y="8959849"/>
              <a:ext cx="393700" cy="301625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1982787" y="8966993"/>
            <a:ext cx="114490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75">
                <a:solidFill>
                  <a:srgbClr val="2F3F9E"/>
                </a:solidFill>
                <a:latin typeface="Arial MT"/>
                <a:cs typeface="Arial MT"/>
              </a:rPr>
              <a:t>Observations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4933949" y="8477249"/>
            <a:ext cx="3686175" cy="1295400"/>
            <a:chOff x="4933949" y="8477249"/>
            <a:chExt cx="3686175" cy="1295400"/>
          </a:xfrm>
        </p:grpSpPr>
        <p:sp>
          <p:nvSpPr>
            <p:cNvPr id="36" name="object 36" descr=""/>
            <p:cNvSpPr/>
            <p:nvPr/>
          </p:nvSpPr>
          <p:spPr>
            <a:xfrm>
              <a:off x="4933949" y="8477249"/>
              <a:ext cx="3686175" cy="1295400"/>
            </a:xfrm>
            <a:custGeom>
              <a:avLst/>
              <a:gdLst/>
              <a:ahLst/>
              <a:cxnLst/>
              <a:rect l="l" t="t" r="r" b="b"/>
              <a:pathLst>
                <a:path w="3686175" h="1295400">
                  <a:moveTo>
                    <a:pt x="3579379" y="1295399"/>
                  </a:moveTo>
                  <a:lnTo>
                    <a:pt x="106794" y="1295399"/>
                  </a:lnTo>
                  <a:lnTo>
                    <a:pt x="99361" y="1294667"/>
                  </a:lnTo>
                  <a:lnTo>
                    <a:pt x="57038" y="1280305"/>
                  </a:lnTo>
                  <a:lnTo>
                    <a:pt x="23431" y="1250839"/>
                  </a:lnTo>
                  <a:lnTo>
                    <a:pt x="3659" y="1210758"/>
                  </a:lnTo>
                  <a:lnTo>
                    <a:pt x="0" y="1188604"/>
                  </a:lnTo>
                  <a:lnTo>
                    <a:pt x="0" y="118109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69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3579379" y="0"/>
                  </a:lnTo>
                  <a:lnTo>
                    <a:pt x="3622548" y="11571"/>
                  </a:lnTo>
                  <a:lnTo>
                    <a:pt x="3658002" y="38783"/>
                  </a:lnTo>
                  <a:lnTo>
                    <a:pt x="3680344" y="77491"/>
                  </a:lnTo>
                  <a:lnTo>
                    <a:pt x="3686174" y="106794"/>
                  </a:lnTo>
                  <a:lnTo>
                    <a:pt x="3686174" y="1188604"/>
                  </a:lnTo>
                  <a:lnTo>
                    <a:pt x="3674600" y="1231772"/>
                  </a:lnTo>
                  <a:lnTo>
                    <a:pt x="3647389" y="1267228"/>
                  </a:lnTo>
                  <a:lnTo>
                    <a:pt x="3608680" y="1289570"/>
                  </a:lnTo>
                  <a:lnTo>
                    <a:pt x="3586812" y="1294667"/>
                  </a:lnTo>
                  <a:lnTo>
                    <a:pt x="3579379" y="12953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124449" y="8753473"/>
              <a:ext cx="609600" cy="742950"/>
            </a:xfrm>
            <a:custGeom>
              <a:avLst/>
              <a:gdLst/>
              <a:ahLst/>
              <a:cxnLst/>
              <a:rect l="l" t="t" r="r" b="b"/>
              <a:pathLst>
                <a:path w="609600" h="742950">
                  <a:moveTo>
                    <a:pt x="304799" y="742949"/>
                  </a:moveTo>
                  <a:lnTo>
                    <a:pt x="260076" y="738960"/>
                  </a:lnTo>
                  <a:lnTo>
                    <a:pt x="216321" y="727077"/>
                  </a:lnTo>
                  <a:lnTo>
                    <a:pt x="181280" y="711326"/>
                  </a:lnTo>
                  <a:lnTo>
                    <a:pt x="148101" y="690508"/>
                  </a:lnTo>
                  <a:lnTo>
                    <a:pt x="117278" y="664936"/>
                  </a:lnTo>
                  <a:lnTo>
                    <a:pt x="89273" y="634990"/>
                  </a:lnTo>
                  <a:lnTo>
                    <a:pt x="64510" y="601123"/>
                  </a:lnTo>
                  <a:lnTo>
                    <a:pt x="43364" y="563850"/>
                  </a:lnTo>
                  <a:lnTo>
                    <a:pt x="26149" y="523726"/>
                  </a:lnTo>
                  <a:lnTo>
                    <a:pt x="11040" y="472661"/>
                  </a:lnTo>
                  <a:lnTo>
                    <a:pt x="2292" y="419477"/>
                  </a:lnTo>
                  <a:lnTo>
                    <a:pt x="0" y="374354"/>
                  </a:lnTo>
                  <a:lnTo>
                    <a:pt x="92" y="359546"/>
                  </a:lnTo>
                  <a:lnTo>
                    <a:pt x="4486" y="305582"/>
                  </a:lnTo>
                  <a:lnTo>
                    <a:pt x="15384" y="252970"/>
                  </a:lnTo>
                  <a:lnTo>
                    <a:pt x="32544" y="202872"/>
                  </a:lnTo>
                  <a:lnTo>
                    <a:pt x="51368" y="163813"/>
                  </a:lnTo>
                  <a:lnTo>
                    <a:pt x="74004" y="127836"/>
                  </a:lnTo>
                  <a:lnTo>
                    <a:pt x="100108" y="95484"/>
                  </a:lnTo>
                  <a:lnTo>
                    <a:pt x="129291" y="67237"/>
                  </a:lnTo>
                  <a:lnTo>
                    <a:pt x="161118" y="43522"/>
                  </a:lnTo>
                  <a:lnTo>
                    <a:pt x="195105" y="24696"/>
                  </a:lnTo>
                  <a:lnTo>
                    <a:pt x="230739" y="11045"/>
                  </a:lnTo>
                  <a:lnTo>
                    <a:pt x="274924" y="1775"/>
                  </a:lnTo>
                  <a:lnTo>
                    <a:pt x="304799" y="0"/>
                  </a:lnTo>
                  <a:lnTo>
                    <a:pt x="312282" y="110"/>
                  </a:lnTo>
                  <a:lnTo>
                    <a:pt x="356906" y="5426"/>
                  </a:lnTo>
                  <a:lnTo>
                    <a:pt x="400411" y="18604"/>
                  </a:lnTo>
                  <a:lnTo>
                    <a:pt x="435118" y="35388"/>
                  </a:lnTo>
                  <a:lnTo>
                    <a:pt x="467865" y="57184"/>
                  </a:lnTo>
                  <a:lnTo>
                    <a:pt x="498162" y="83667"/>
                  </a:lnTo>
                  <a:lnTo>
                    <a:pt x="525551" y="114435"/>
                  </a:lnTo>
                  <a:lnTo>
                    <a:pt x="549617" y="149023"/>
                  </a:lnTo>
                  <a:lnTo>
                    <a:pt x="570000" y="186912"/>
                  </a:lnTo>
                  <a:lnTo>
                    <a:pt x="589176" y="235941"/>
                  </a:lnTo>
                  <a:lnTo>
                    <a:pt x="602193" y="287832"/>
                  </a:lnTo>
                  <a:lnTo>
                    <a:pt x="608774" y="341482"/>
                  </a:lnTo>
                  <a:lnTo>
                    <a:pt x="609508" y="359546"/>
                  </a:lnTo>
                  <a:lnTo>
                    <a:pt x="609508" y="383403"/>
                  </a:lnTo>
                  <a:lnTo>
                    <a:pt x="605112" y="437367"/>
                  </a:lnTo>
                  <a:lnTo>
                    <a:pt x="594214" y="489978"/>
                  </a:lnTo>
                  <a:lnTo>
                    <a:pt x="577055" y="540076"/>
                  </a:lnTo>
                  <a:lnTo>
                    <a:pt x="558230" y="579133"/>
                  </a:lnTo>
                  <a:lnTo>
                    <a:pt x="535595" y="615112"/>
                  </a:lnTo>
                  <a:lnTo>
                    <a:pt x="509490" y="647465"/>
                  </a:lnTo>
                  <a:lnTo>
                    <a:pt x="480307" y="675710"/>
                  </a:lnTo>
                  <a:lnTo>
                    <a:pt x="448481" y="699426"/>
                  </a:lnTo>
                  <a:lnTo>
                    <a:pt x="414493" y="718251"/>
                  </a:lnTo>
                  <a:lnTo>
                    <a:pt x="378859" y="731902"/>
                  </a:lnTo>
                  <a:lnTo>
                    <a:pt x="334675" y="741175"/>
                  </a:lnTo>
                  <a:lnTo>
                    <a:pt x="304799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30812" y="8959849"/>
              <a:ext cx="393700" cy="301625"/>
            </a:xfrm>
            <a:prstGeom prst="rect">
              <a:avLst/>
            </a:prstGeom>
          </p:spPr>
        </p:pic>
      </p:grpSp>
      <p:sp>
        <p:nvSpPr>
          <p:cNvPr id="39" name="object 39" descr=""/>
          <p:cNvSpPr txBox="1"/>
          <p:nvPr/>
        </p:nvSpPr>
        <p:spPr>
          <a:xfrm>
            <a:off x="5864224" y="8792685"/>
            <a:ext cx="644525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95"/>
              </a:spcBef>
            </a:pPr>
            <a:r>
              <a:rPr dirty="0" sz="1650" spc="-20">
                <a:solidFill>
                  <a:srgbClr val="2F3F9E"/>
                </a:solidFill>
                <a:latin typeface="Arial MT"/>
                <a:cs typeface="Arial MT"/>
              </a:rPr>
              <a:t>Case </a:t>
            </a:r>
            <a:r>
              <a:rPr dirty="0" sz="1650" spc="-60">
                <a:solidFill>
                  <a:srgbClr val="2F3F9E"/>
                </a:solidFill>
                <a:latin typeface="Arial MT"/>
                <a:cs typeface="Arial MT"/>
              </a:rPr>
              <a:t>studies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1047749" y="9963149"/>
            <a:ext cx="3695700" cy="1295400"/>
            <a:chOff x="1047749" y="9963149"/>
            <a:chExt cx="3695700" cy="1295400"/>
          </a:xfrm>
        </p:grpSpPr>
        <p:sp>
          <p:nvSpPr>
            <p:cNvPr id="41" name="object 41" descr=""/>
            <p:cNvSpPr/>
            <p:nvPr/>
          </p:nvSpPr>
          <p:spPr>
            <a:xfrm>
              <a:off x="1047749" y="9963149"/>
              <a:ext cx="3695700" cy="1295400"/>
            </a:xfrm>
            <a:custGeom>
              <a:avLst/>
              <a:gdLst/>
              <a:ahLst/>
              <a:cxnLst/>
              <a:rect l="l" t="t" r="r" b="b"/>
              <a:pathLst>
                <a:path w="3695700" h="1295400">
                  <a:moveTo>
                    <a:pt x="3588904" y="1295398"/>
                  </a:moveTo>
                  <a:lnTo>
                    <a:pt x="106795" y="1295398"/>
                  </a:lnTo>
                  <a:lnTo>
                    <a:pt x="99362" y="1294666"/>
                  </a:lnTo>
                  <a:lnTo>
                    <a:pt x="57038" y="1280304"/>
                  </a:lnTo>
                  <a:lnTo>
                    <a:pt x="23432" y="1250842"/>
                  </a:lnTo>
                  <a:lnTo>
                    <a:pt x="3660" y="1210758"/>
                  </a:lnTo>
                  <a:lnTo>
                    <a:pt x="0" y="1188605"/>
                  </a:lnTo>
                  <a:lnTo>
                    <a:pt x="0" y="11810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3588904" y="0"/>
                  </a:lnTo>
                  <a:lnTo>
                    <a:pt x="3632073" y="11571"/>
                  </a:lnTo>
                  <a:lnTo>
                    <a:pt x="3667528" y="38783"/>
                  </a:lnTo>
                  <a:lnTo>
                    <a:pt x="3689870" y="77491"/>
                  </a:lnTo>
                  <a:lnTo>
                    <a:pt x="3695699" y="106794"/>
                  </a:lnTo>
                  <a:lnTo>
                    <a:pt x="3695699" y="1188605"/>
                  </a:lnTo>
                  <a:lnTo>
                    <a:pt x="3684126" y="1231773"/>
                  </a:lnTo>
                  <a:lnTo>
                    <a:pt x="3656914" y="1267227"/>
                  </a:lnTo>
                  <a:lnTo>
                    <a:pt x="3618206" y="1289568"/>
                  </a:lnTo>
                  <a:lnTo>
                    <a:pt x="3596337" y="1294666"/>
                  </a:lnTo>
                  <a:lnTo>
                    <a:pt x="3588904" y="1295398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238249" y="10239374"/>
              <a:ext cx="485775" cy="742950"/>
            </a:xfrm>
            <a:custGeom>
              <a:avLst/>
              <a:gdLst/>
              <a:ahLst/>
              <a:cxnLst/>
              <a:rect l="l" t="t" r="r" b="b"/>
              <a:pathLst>
                <a:path w="485775" h="742950">
                  <a:moveTo>
                    <a:pt x="250842" y="742948"/>
                  </a:moveTo>
                  <a:lnTo>
                    <a:pt x="234932" y="742948"/>
                  </a:lnTo>
                  <a:lnTo>
                    <a:pt x="226996" y="742352"/>
                  </a:lnTo>
                  <a:lnTo>
                    <a:pt x="187700" y="733436"/>
                  </a:lnTo>
                  <a:lnTo>
                    <a:pt x="149938" y="714671"/>
                  </a:lnTo>
                  <a:lnTo>
                    <a:pt x="118018" y="690098"/>
                  </a:lnTo>
                  <a:lnTo>
                    <a:pt x="88801" y="658627"/>
                  </a:lnTo>
                  <a:lnTo>
                    <a:pt x="62919" y="620942"/>
                  </a:lnTo>
                  <a:lnTo>
                    <a:pt x="40933" y="577854"/>
                  </a:lnTo>
                  <a:lnTo>
                    <a:pt x="23319" y="530300"/>
                  </a:lnTo>
                  <a:lnTo>
                    <a:pt x="10458" y="479307"/>
                  </a:lnTo>
                  <a:lnTo>
                    <a:pt x="2628" y="425980"/>
                  </a:lnTo>
                  <a:lnTo>
                    <a:pt x="0" y="371473"/>
                  </a:lnTo>
                  <a:lnTo>
                    <a:pt x="292" y="353246"/>
                  </a:lnTo>
                  <a:lnTo>
                    <a:pt x="4666" y="299002"/>
                  </a:lnTo>
                  <a:lnTo>
                    <a:pt x="14197" y="246326"/>
                  </a:lnTo>
                  <a:lnTo>
                    <a:pt x="28679" y="196361"/>
                  </a:lnTo>
                  <a:lnTo>
                    <a:pt x="47798" y="150185"/>
                  </a:lnTo>
                  <a:lnTo>
                    <a:pt x="71140" y="108800"/>
                  </a:lnTo>
                  <a:lnTo>
                    <a:pt x="98199" y="73100"/>
                  </a:lnTo>
                  <a:lnTo>
                    <a:pt x="128391" y="43861"/>
                  </a:lnTo>
                  <a:lnTo>
                    <a:pt x="161061" y="21712"/>
                  </a:lnTo>
                  <a:lnTo>
                    <a:pt x="203304" y="4763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9509"/>
                  </a:lnTo>
                  <a:lnTo>
                    <a:pt x="335836" y="28273"/>
                  </a:lnTo>
                  <a:lnTo>
                    <a:pt x="367756" y="52847"/>
                  </a:lnTo>
                  <a:lnTo>
                    <a:pt x="396973" y="84319"/>
                  </a:lnTo>
                  <a:lnTo>
                    <a:pt x="422855" y="122005"/>
                  </a:lnTo>
                  <a:lnTo>
                    <a:pt x="444840" y="165091"/>
                  </a:lnTo>
                  <a:lnTo>
                    <a:pt x="462455" y="212646"/>
                  </a:lnTo>
                  <a:lnTo>
                    <a:pt x="475316" y="263639"/>
                  </a:lnTo>
                  <a:lnTo>
                    <a:pt x="483146" y="316967"/>
                  </a:lnTo>
                  <a:lnTo>
                    <a:pt x="485774" y="371473"/>
                  </a:lnTo>
                  <a:lnTo>
                    <a:pt x="485482" y="389701"/>
                  </a:lnTo>
                  <a:lnTo>
                    <a:pt x="481107" y="443943"/>
                  </a:lnTo>
                  <a:lnTo>
                    <a:pt x="471576" y="496619"/>
                  </a:lnTo>
                  <a:lnTo>
                    <a:pt x="457094" y="546585"/>
                  </a:lnTo>
                  <a:lnTo>
                    <a:pt x="437976" y="592762"/>
                  </a:lnTo>
                  <a:lnTo>
                    <a:pt x="414634" y="634146"/>
                  </a:lnTo>
                  <a:lnTo>
                    <a:pt x="387575" y="669845"/>
                  </a:lnTo>
                  <a:lnTo>
                    <a:pt x="357383" y="699085"/>
                  </a:lnTo>
                  <a:lnTo>
                    <a:pt x="324713" y="721234"/>
                  </a:lnTo>
                  <a:lnTo>
                    <a:pt x="282470" y="738182"/>
                  </a:lnTo>
                  <a:lnTo>
                    <a:pt x="250842" y="742948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52549" y="10423524"/>
              <a:ext cx="257175" cy="346075"/>
            </a:xfrm>
            <a:prstGeom prst="rect">
              <a:avLst/>
            </a:prstGeom>
          </p:spPr>
        </p:pic>
      </p:grpSp>
      <p:sp>
        <p:nvSpPr>
          <p:cNvPr id="44" name="object 44" descr=""/>
          <p:cNvSpPr txBox="1"/>
          <p:nvPr/>
        </p:nvSpPr>
        <p:spPr>
          <a:xfrm>
            <a:off x="1854200" y="10278585"/>
            <a:ext cx="899794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95"/>
              </a:spcBef>
            </a:pPr>
            <a:r>
              <a:rPr dirty="0" sz="1650" spc="-90">
                <a:solidFill>
                  <a:srgbClr val="2F3F9E"/>
                </a:solidFill>
                <a:latin typeface="Arial MT"/>
                <a:cs typeface="Arial MT"/>
              </a:rPr>
              <a:t>Document </a:t>
            </a:r>
            <a:r>
              <a:rPr dirty="0" sz="1650" spc="-10">
                <a:solidFill>
                  <a:srgbClr val="2F3F9E"/>
                </a:solidFill>
                <a:latin typeface="Arial MT"/>
                <a:cs typeface="Arial MT"/>
              </a:rPr>
              <a:t>analysis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9477374" y="6991349"/>
            <a:ext cx="3695700" cy="1238250"/>
            <a:chOff x="9477374" y="6991349"/>
            <a:chExt cx="3695700" cy="1238250"/>
          </a:xfrm>
        </p:grpSpPr>
        <p:sp>
          <p:nvSpPr>
            <p:cNvPr id="46" name="object 46" descr=""/>
            <p:cNvSpPr/>
            <p:nvPr/>
          </p:nvSpPr>
          <p:spPr>
            <a:xfrm>
              <a:off x="9477374" y="6991349"/>
              <a:ext cx="3695700" cy="1238250"/>
            </a:xfrm>
            <a:custGeom>
              <a:avLst/>
              <a:gdLst/>
              <a:ahLst/>
              <a:cxnLst/>
              <a:rect l="l" t="t" r="r" b="b"/>
              <a:pathLst>
                <a:path w="3695700" h="1238250">
                  <a:moveTo>
                    <a:pt x="3588903" y="1238249"/>
                  </a:moveTo>
                  <a:lnTo>
                    <a:pt x="106794" y="1238249"/>
                  </a:lnTo>
                  <a:lnTo>
                    <a:pt x="99360" y="1237517"/>
                  </a:lnTo>
                  <a:lnTo>
                    <a:pt x="57037" y="1223154"/>
                  </a:lnTo>
                  <a:lnTo>
                    <a:pt x="23431" y="1193691"/>
                  </a:lnTo>
                  <a:lnTo>
                    <a:pt x="3659" y="1153608"/>
                  </a:lnTo>
                  <a:lnTo>
                    <a:pt x="0" y="1131454"/>
                  </a:lnTo>
                  <a:lnTo>
                    <a:pt x="0" y="112394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3588903" y="0"/>
                  </a:lnTo>
                  <a:lnTo>
                    <a:pt x="3632073" y="11571"/>
                  </a:lnTo>
                  <a:lnTo>
                    <a:pt x="3667527" y="38783"/>
                  </a:lnTo>
                  <a:lnTo>
                    <a:pt x="3689869" y="77491"/>
                  </a:lnTo>
                  <a:lnTo>
                    <a:pt x="3695699" y="106794"/>
                  </a:lnTo>
                  <a:lnTo>
                    <a:pt x="3695699" y="1131454"/>
                  </a:lnTo>
                  <a:lnTo>
                    <a:pt x="3684124" y="1174623"/>
                  </a:lnTo>
                  <a:lnTo>
                    <a:pt x="3656913" y="1210078"/>
                  </a:lnTo>
                  <a:lnTo>
                    <a:pt x="3618205" y="1232420"/>
                  </a:lnTo>
                  <a:lnTo>
                    <a:pt x="3596337" y="1237516"/>
                  </a:lnTo>
                  <a:lnTo>
                    <a:pt x="3588903" y="12382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9667873" y="7238998"/>
              <a:ext cx="657225" cy="742950"/>
            </a:xfrm>
            <a:custGeom>
              <a:avLst/>
              <a:gdLst/>
              <a:ahLst/>
              <a:cxnLst/>
              <a:rect l="l" t="t" r="r" b="b"/>
              <a:pathLst>
                <a:path w="657225" h="742950">
                  <a:moveTo>
                    <a:pt x="328612" y="742949"/>
                  </a:moveTo>
                  <a:lnTo>
                    <a:pt x="288384" y="740155"/>
                  </a:lnTo>
                  <a:lnTo>
                    <a:pt x="248765" y="731816"/>
                  </a:lnTo>
                  <a:lnTo>
                    <a:pt x="210347" y="718058"/>
                  </a:lnTo>
                  <a:lnTo>
                    <a:pt x="173703" y="699086"/>
                  </a:lnTo>
                  <a:lnTo>
                    <a:pt x="139391" y="675184"/>
                  </a:lnTo>
                  <a:lnTo>
                    <a:pt x="107929" y="646719"/>
                  </a:lnTo>
                  <a:lnTo>
                    <a:pt x="79785" y="614113"/>
                  </a:lnTo>
                  <a:lnTo>
                    <a:pt x="55379" y="577853"/>
                  </a:lnTo>
                  <a:lnTo>
                    <a:pt x="35085" y="538490"/>
                  </a:lnTo>
                  <a:lnTo>
                    <a:pt x="19208" y="496621"/>
                  </a:lnTo>
                  <a:lnTo>
                    <a:pt x="7983" y="452868"/>
                  </a:lnTo>
                  <a:lnTo>
                    <a:pt x="1582" y="407886"/>
                  </a:lnTo>
                  <a:lnTo>
                    <a:pt x="0" y="371474"/>
                  </a:lnTo>
                  <a:lnTo>
                    <a:pt x="98" y="362355"/>
                  </a:lnTo>
                  <a:lnTo>
                    <a:pt x="3555" y="316967"/>
                  </a:lnTo>
                  <a:lnTo>
                    <a:pt x="11901" y="272399"/>
                  </a:lnTo>
                  <a:lnTo>
                    <a:pt x="25013" y="229316"/>
                  </a:lnTo>
                  <a:lnTo>
                    <a:pt x="42691" y="188372"/>
                  </a:lnTo>
                  <a:lnTo>
                    <a:pt x="64667" y="150186"/>
                  </a:lnTo>
                  <a:lnTo>
                    <a:pt x="90613" y="115329"/>
                  </a:lnTo>
                  <a:lnTo>
                    <a:pt x="120142" y="84321"/>
                  </a:lnTo>
                  <a:lnTo>
                    <a:pt x="152806" y="57631"/>
                  </a:lnTo>
                  <a:lnTo>
                    <a:pt x="188112" y="35665"/>
                  </a:lnTo>
                  <a:lnTo>
                    <a:pt x="225531" y="18749"/>
                  </a:lnTo>
                  <a:lnTo>
                    <a:pt x="264502" y="7137"/>
                  </a:lnTo>
                  <a:lnTo>
                    <a:pt x="304441" y="1006"/>
                  </a:lnTo>
                  <a:lnTo>
                    <a:pt x="328612" y="0"/>
                  </a:lnTo>
                  <a:lnTo>
                    <a:pt x="336679" y="111"/>
                  </a:lnTo>
                  <a:lnTo>
                    <a:pt x="376829" y="4020"/>
                  </a:lnTo>
                  <a:lnTo>
                    <a:pt x="416254" y="13455"/>
                  </a:lnTo>
                  <a:lnTo>
                    <a:pt x="454365" y="28276"/>
                  </a:lnTo>
                  <a:lnTo>
                    <a:pt x="490585" y="48260"/>
                  </a:lnTo>
                  <a:lnTo>
                    <a:pt x="524365" y="73103"/>
                  </a:lnTo>
                  <a:lnTo>
                    <a:pt x="555201" y="102433"/>
                  </a:lnTo>
                  <a:lnTo>
                    <a:pt x="582631" y="135813"/>
                  </a:lnTo>
                  <a:lnTo>
                    <a:pt x="606242" y="172737"/>
                  </a:lnTo>
                  <a:lnTo>
                    <a:pt x="625673" y="212648"/>
                  </a:lnTo>
                  <a:lnTo>
                    <a:pt x="640637" y="254946"/>
                  </a:lnTo>
                  <a:lnTo>
                    <a:pt x="650908" y="299002"/>
                  </a:lnTo>
                  <a:lnTo>
                    <a:pt x="656335" y="344150"/>
                  </a:lnTo>
                  <a:lnTo>
                    <a:pt x="657224" y="371474"/>
                  </a:lnTo>
                  <a:lnTo>
                    <a:pt x="657126" y="380594"/>
                  </a:lnTo>
                  <a:lnTo>
                    <a:pt x="653668" y="425981"/>
                  </a:lnTo>
                  <a:lnTo>
                    <a:pt x="645320" y="470548"/>
                  </a:lnTo>
                  <a:lnTo>
                    <a:pt x="632209" y="513631"/>
                  </a:lnTo>
                  <a:lnTo>
                    <a:pt x="614531" y="554576"/>
                  </a:lnTo>
                  <a:lnTo>
                    <a:pt x="592554" y="592761"/>
                  </a:lnTo>
                  <a:lnTo>
                    <a:pt x="566609" y="627619"/>
                  </a:lnTo>
                  <a:lnTo>
                    <a:pt x="537081" y="658628"/>
                  </a:lnTo>
                  <a:lnTo>
                    <a:pt x="504415" y="685317"/>
                  </a:lnTo>
                  <a:lnTo>
                    <a:pt x="469110" y="707283"/>
                  </a:lnTo>
                  <a:lnTo>
                    <a:pt x="431694" y="724199"/>
                  </a:lnTo>
                  <a:lnTo>
                    <a:pt x="392720" y="735811"/>
                  </a:lnTo>
                  <a:lnTo>
                    <a:pt x="352784" y="741943"/>
                  </a:lnTo>
                  <a:lnTo>
                    <a:pt x="328612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78999" y="7423149"/>
              <a:ext cx="434975" cy="346075"/>
            </a:xfrm>
            <a:prstGeom prst="rect">
              <a:avLst/>
            </a:prstGeom>
          </p:spPr>
        </p:pic>
      </p:grpSp>
      <p:sp>
        <p:nvSpPr>
          <p:cNvPr id="49" name="object 49" descr=""/>
          <p:cNvSpPr txBox="1"/>
          <p:nvPr/>
        </p:nvSpPr>
        <p:spPr>
          <a:xfrm>
            <a:off x="10455274" y="7278210"/>
            <a:ext cx="934085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95"/>
              </a:spcBef>
            </a:pPr>
            <a:r>
              <a:rPr dirty="0" sz="1650" spc="-10">
                <a:solidFill>
                  <a:srgbClr val="2F3F9E"/>
                </a:solidFill>
                <a:latin typeface="Arial MT"/>
                <a:cs typeface="Arial MT"/>
              </a:rPr>
              <a:t>Interview </a:t>
            </a:r>
            <a:r>
              <a:rPr dirty="0" sz="1650" spc="-50">
                <a:solidFill>
                  <a:srgbClr val="2F3F9E"/>
                </a:solidFill>
                <a:latin typeface="Arial MT"/>
                <a:cs typeface="Arial MT"/>
              </a:rPr>
              <a:t>transcripts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13363573" y="6991349"/>
            <a:ext cx="3686175" cy="1238250"/>
            <a:chOff x="13363573" y="6991349"/>
            <a:chExt cx="3686175" cy="1238250"/>
          </a:xfrm>
        </p:grpSpPr>
        <p:sp>
          <p:nvSpPr>
            <p:cNvPr id="51" name="object 51" descr=""/>
            <p:cNvSpPr/>
            <p:nvPr/>
          </p:nvSpPr>
          <p:spPr>
            <a:xfrm>
              <a:off x="13363573" y="6991349"/>
              <a:ext cx="3686175" cy="1238250"/>
            </a:xfrm>
            <a:custGeom>
              <a:avLst/>
              <a:gdLst/>
              <a:ahLst/>
              <a:cxnLst/>
              <a:rect l="l" t="t" r="r" b="b"/>
              <a:pathLst>
                <a:path w="3686175" h="1238250">
                  <a:moveTo>
                    <a:pt x="3579381" y="1238249"/>
                  </a:moveTo>
                  <a:lnTo>
                    <a:pt x="106795" y="1238249"/>
                  </a:lnTo>
                  <a:lnTo>
                    <a:pt x="99362" y="1237517"/>
                  </a:lnTo>
                  <a:lnTo>
                    <a:pt x="57037" y="1223154"/>
                  </a:lnTo>
                  <a:lnTo>
                    <a:pt x="23433" y="1193691"/>
                  </a:lnTo>
                  <a:lnTo>
                    <a:pt x="3660" y="1153608"/>
                  </a:lnTo>
                  <a:lnTo>
                    <a:pt x="0" y="1131454"/>
                  </a:lnTo>
                  <a:lnTo>
                    <a:pt x="1" y="112394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3" y="28170"/>
                  </a:lnTo>
                  <a:lnTo>
                    <a:pt x="77491" y="5828"/>
                  </a:lnTo>
                  <a:lnTo>
                    <a:pt x="106795" y="0"/>
                  </a:lnTo>
                  <a:lnTo>
                    <a:pt x="3579381" y="0"/>
                  </a:lnTo>
                  <a:lnTo>
                    <a:pt x="3622549" y="11571"/>
                  </a:lnTo>
                  <a:lnTo>
                    <a:pt x="3658002" y="38783"/>
                  </a:lnTo>
                  <a:lnTo>
                    <a:pt x="3680345" y="77491"/>
                  </a:lnTo>
                  <a:lnTo>
                    <a:pt x="3686174" y="106794"/>
                  </a:lnTo>
                  <a:lnTo>
                    <a:pt x="3686174" y="1131454"/>
                  </a:lnTo>
                  <a:lnTo>
                    <a:pt x="3674600" y="1174623"/>
                  </a:lnTo>
                  <a:lnTo>
                    <a:pt x="3647391" y="1210078"/>
                  </a:lnTo>
                  <a:lnTo>
                    <a:pt x="3608681" y="1232420"/>
                  </a:lnTo>
                  <a:lnTo>
                    <a:pt x="3586812" y="1237516"/>
                  </a:lnTo>
                  <a:lnTo>
                    <a:pt x="3579381" y="12382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3554073" y="7238998"/>
              <a:ext cx="523875" cy="742950"/>
            </a:xfrm>
            <a:custGeom>
              <a:avLst/>
              <a:gdLst/>
              <a:ahLst/>
              <a:cxnLst/>
              <a:rect l="l" t="t" r="r" b="b"/>
              <a:pathLst>
                <a:path w="523875" h="742950">
                  <a:moveTo>
                    <a:pt x="261937" y="742949"/>
                  </a:moveTo>
                  <a:lnTo>
                    <a:pt x="223503" y="738965"/>
                  </a:lnTo>
                  <a:lnTo>
                    <a:pt x="185901" y="727097"/>
                  </a:lnTo>
                  <a:lnTo>
                    <a:pt x="149943" y="707604"/>
                  </a:lnTo>
                  <a:lnTo>
                    <a:pt x="116412" y="680908"/>
                  </a:lnTo>
                  <a:lnTo>
                    <a:pt x="86030" y="647587"/>
                  </a:lnTo>
                  <a:lnTo>
                    <a:pt x="59455" y="608359"/>
                  </a:lnTo>
                  <a:lnTo>
                    <a:pt x="37264" y="564076"/>
                  </a:lnTo>
                  <a:lnTo>
                    <a:pt x="19937" y="515696"/>
                  </a:lnTo>
                  <a:lnTo>
                    <a:pt x="7848" y="464268"/>
                  </a:lnTo>
                  <a:lnTo>
                    <a:pt x="1261" y="410904"/>
                  </a:lnTo>
                  <a:lnTo>
                    <a:pt x="0" y="374821"/>
                  </a:lnTo>
                  <a:lnTo>
                    <a:pt x="78" y="359090"/>
                  </a:lnTo>
                  <a:lnTo>
                    <a:pt x="3854" y="305195"/>
                  </a:lnTo>
                  <a:lnTo>
                    <a:pt x="13219" y="252649"/>
                  </a:lnTo>
                  <a:lnTo>
                    <a:pt x="27966" y="202614"/>
                  </a:lnTo>
                  <a:lnTo>
                    <a:pt x="47781" y="156154"/>
                  </a:lnTo>
                  <a:lnTo>
                    <a:pt x="72227" y="114290"/>
                  </a:lnTo>
                  <a:lnTo>
                    <a:pt x="100785" y="77913"/>
                  </a:lnTo>
                  <a:lnTo>
                    <a:pt x="132826" y="47825"/>
                  </a:lnTo>
                  <a:lnTo>
                    <a:pt x="167667" y="24666"/>
                  </a:lnTo>
                  <a:lnTo>
                    <a:pt x="204544" y="8945"/>
                  </a:lnTo>
                  <a:lnTo>
                    <a:pt x="242670" y="997"/>
                  </a:lnTo>
                  <a:lnTo>
                    <a:pt x="261937" y="0"/>
                  </a:lnTo>
                  <a:lnTo>
                    <a:pt x="268368" y="110"/>
                  </a:lnTo>
                  <a:lnTo>
                    <a:pt x="306715" y="5419"/>
                  </a:lnTo>
                  <a:lnTo>
                    <a:pt x="344102" y="18580"/>
                  </a:lnTo>
                  <a:lnTo>
                    <a:pt x="379704" y="39304"/>
                  </a:lnTo>
                  <a:lnTo>
                    <a:pt x="412763" y="67153"/>
                  </a:lnTo>
                  <a:lnTo>
                    <a:pt x="447154" y="107821"/>
                  </a:lnTo>
                  <a:lnTo>
                    <a:pt x="472326" y="148833"/>
                  </a:lnTo>
                  <a:lnTo>
                    <a:pt x="492944" y="194592"/>
                  </a:lnTo>
                  <a:lnTo>
                    <a:pt x="508562" y="244108"/>
                  </a:lnTo>
                  <a:lnTo>
                    <a:pt x="518840" y="296309"/>
                  </a:lnTo>
                  <a:lnTo>
                    <a:pt x="523560" y="350064"/>
                  </a:lnTo>
                  <a:lnTo>
                    <a:pt x="523874" y="374821"/>
                  </a:lnTo>
                  <a:lnTo>
                    <a:pt x="523560" y="392885"/>
                  </a:lnTo>
                  <a:lnTo>
                    <a:pt x="518840" y="446639"/>
                  </a:lnTo>
                  <a:lnTo>
                    <a:pt x="508562" y="498840"/>
                  </a:lnTo>
                  <a:lnTo>
                    <a:pt x="492944" y="548355"/>
                  </a:lnTo>
                  <a:lnTo>
                    <a:pt x="472326" y="594115"/>
                  </a:lnTo>
                  <a:lnTo>
                    <a:pt x="447154" y="635127"/>
                  </a:lnTo>
                  <a:lnTo>
                    <a:pt x="417972" y="670505"/>
                  </a:lnTo>
                  <a:lnTo>
                    <a:pt x="385412" y="699481"/>
                  </a:lnTo>
                  <a:lnTo>
                    <a:pt x="350179" y="721429"/>
                  </a:lnTo>
                  <a:lnTo>
                    <a:pt x="313036" y="735875"/>
                  </a:lnTo>
                  <a:lnTo>
                    <a:pt x="274790" y="742506"/>
                  </a:lnTo>
                  <a:lnTo>
                    <a:pt x="261937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663612" y="7445374"/>
              <a:ext cx="301625" cy="304800"/>
            </a:xfrm>
            <a:prstGeom prst="rect">
              <a:avLst/>
            </a:prstGeom>
          </p:spPr>
        </p:pic>
      </p:grpSp>
      <p:sp>
        <p:nvSpPr>
          <p:cNvPr id="54" name="object 54" descr=""/>
          <p:cNvSpPr txBox="1"/>
          <p:nvPr/>
        </p:nvSpPr>
        <p:spPr>
          <a:xfrm>
            <a:off x="14208125" y="7135335"/>
            <a:ext cx="935355" cy="882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95"/>
              </a:spcBef>
            </a:pPr>
            <a:r>
              <a:rPr dirty="0" sz="1650" spc="-10">
                <a:solidFill>
                  <a:srgbClr val="2F3F9E"/>
                </a:solidFill>
                <a:latin typeface="Arial MT"/>
                <a:cs typeface="Arial MT"/>
              </a:rPr>
              <a:t>Social media </a:t>
            </a: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comments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9477374" y="8420099"/>
            <a:ext cx="3695700" cy="1123950"/>
            <a:chOff x="9477374" y="8420099"/>
            <a:chExt cx="3695700" cy="1123950"/>
          </a:xfrm>
        </p:grpSpPr>
        <p:sp>
          <p:nvSpPr>
            <p:cNvPr id="56" name="object 56" descr=""/>
            <p:cNvSpPr/>
            <p:nvPr/>
          </p:nvSpPr>
          <p:spPr>
            <a:xfrm>
              <a:off x="9477374" y="8420099"/>
              <a:ext cx="3695700" cy="1123950"/>
            </a:xfrm>
            <a:custGeom>
              <a:avLst/>
              <a:gdLst/>
              <a:ahLst/>
              <a:cxnLst/>
              <a:rect l="l" t="t" r="r" b="b"/>
              <a:pathLst>
                <a:path w="3695700" h="1123950">
                  <a:moveTo>
                    <a:pt x="3588903" y="1123949"/>
                  </a:moveTo>
                  <a:lnTo>
                    <a:pt x="106794" y="1123949"/>
                  </a:lnTo>
                  <a:lnTo>
                    <a:pt x="99360" y="1123217"/>
                  </a:lnTo>
                  <a:lnTo>
                    <a:pt x="57037" y="1108855"/>
                  </a:lnTo>
                  <a:lnTo>
                    <a:pt x="23431" y="1079391"/>
                  </a:lnTo>
                  <a:lnTo>
                    <a:pt x="3659" y="1039308"/>
                  </a:lnTo>
                  <a:lnTo>
                    <a:pt x="0" y="1017154"/>
                  </a:lnTo>
                  <a:lnTo>
                    <a:pt x="0" y="100964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69"/>
                  </a:lnTo>
                  <a:lnTo>
                    <a:pt x="77492" y="5827"/>
                  </a:lnTo>
                  <a:lnTo>
                    <a:pt x="106794" y="0"/>
                  </a:lnTo>
                  <a:lnTo>
                    <a:pt x="3588903" y="0"/>
                  </a:lnTo>
                  <a:lnTo>
                    <a:pt x="3632073" y="11571"/>
                  </a:lnTo>
                  <a:lnTo>
                    <a:pt x="3667527" y="38783"/>
                  </a:lnTo>
                  <a:lnTo>
                    <a:pt x="3689869" y="77492"/>
                  </a:lnTo>
                  <a:lnTo>
                    <a:pt x="3695699" y="106794"/>
                  </a:lnTo>
                  <a:lnTo>
                    <a:pt x="3695699" y="1017154"/>
                  </a:lnTo>
                  <a:lnTo>
                    <a:pt x="3684124" y="1060323"/>
                  </a:lnTo>
                  <a:lnTo>
                    <a:pt x="3656913" y="1095778"/>
                  </a:lnTo>
                  <a:lnTo>
                    <a:pt x="3618205" y="1118120"/>
                  </a:lnTo>
                  <a:lnTo>
                    <a:pt x="3596337" y="1123217"/>
                  </a:lnTo>
                  <a:lnTo>
                    <a:pt x="3588903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9667873" y="8610598"/>
              <a:ext cx="571500" cy="742950"/>
            </a:xfrm>
            <a:custGeom>
              <a:avLst/>
              <a:gdLst/>
              <a:ahLst/>
              <a:cxnLst/>
              <a:rect l="l" t="t" r="r" b="b"/>
              <a:pathLst>
                <a:path w="571500" h="742950">
                  <a:moveTo>
                    <a:pt x="285749" y="742949"/>
                  </a:moveTo>
                  <a:lnTo>
                    <a:pt x="243822" y="738929"/>
                  </a:lnTo>
                  <a:lnTo>
                    <a:pt x="202801" y="726953"/>
                  </a:lnTo>
                  <a:lnTo>
                    <a:pt x="163575" y="707284"/>
                  </a:lnTo>
                  <a:lnTo>
                    <a:pt x="126994" y="680345"/>
                  </a:lnTo>
                  <a:lnTo>
                    <a:pt x="99104" y="652757"/>
                  </a:lnTo>
                  <a:lnTo>
                    <a:pt x="74023" y="620942"/>
                  </a:lnTo>
                  <a:lnTo>
                    <a:pt x="48156" y="577854"/>
                  </a:lnTo>
                  <a:lnTo>
                    <a:pt x="27434" y="530300"/>
                  </a:lnTo>
                  <a:lnTo>
                    <a:pt x="12303" y="479307"/>
                  </a:lnTo>
                  <a:lnTo>
                    <a:pt x="3092" y="425981"/>
                  </a:lnTo>
                  <a:lnTo>
                    <a:pt x="0" y="371474"/>
                  </a:lnTo>
                  <a:lnTo>
                    <a:pt x="344" y="353247"/>
                  </a:lnTo>
                  <a:lnTo>
                    <a:pt x="5489" y="299003"/>
                  </a:lnTo>
                  <a:lnTo>
                    <a:pt x="16702" y="246328"/>
                  </a:lnTo>
                  <a:lnTo>
                    <a:pt x="33740" y="196362"/>
                  </a:lnTo>
                  <a:lnTo>
                    <a:pt x="56232" y="150187"/>
                  </a:lnTo>
                  <a:lnTo>
                    <a:pt x="78794" y="115329"/>
                  </a:lnTo>
                  <a:lnTo>
                    <a:pt x="104471" y="84321"/>
                  </a:lnTo>
                  <a:lnTo>
                    <a:pt x="132875" y="57630"/>
                  </a:lnTo>
                  <a:lnTo>
                    <a:pt x="169949" y="31869"/>
                  </a:lnTo>
                  <a:lnTo>
                    <a:pt x="209539" y="13455"/>
                  </a:lnTo>
                  <a:lnTo>
                    <a:pt x="250769" y="2794"/>
                  </a:lnTo>
                  <a:lnTo>
                    <a:pt x="285749" y="0"/>
                  </a:lnTo>
                  <a:lnTo>
                    <a:pt x="292765" y="112"/>
                  </a:lnTo>
                  <a:lnTo>
                    <a:pt x="334600" y="5468"/>
                  </a:lnTo>
                  <a:lnTo>
                    <a:pt x="375385" y="18750"/>
                  </a:lnTo>
                  <a:lnTo>
                    <a:pt x="414223" y="39662"/>
                  </a:lnTo>
                  <a:lnTo>
                    <a:pt x="450289" y="67763"/>
                  </a:lnTo>
                  <a:lnTo>
                    <a:pt x="477647" y="96230"/>
                  </a:lnTo>
                  <a:lnTo>
                    <a:pt x="502120" y="128835"/>
                  </a:lnTo>
                  <a:lnTo>
                    <a:pt x="527167" y="172738"/>
                  </a:lnTo>
                  <a:lnTo>
                    <a:pt x="546982" y="220934"/>
                  </a:lnTo>
                  <a:lnTo>
                    <a:pt x="561149" y="272400"/>
                  </a:lnTo>
                  <a:lnTo>
                    <a:pt x="569351" y="325999"/>
                  </a:lnTo>
                  <a:lnTo>
                    <a:pt x="571499" y="371474"/>
                  </a:lnTo>
                  <a:lnTo>
                    <a:pt x="571156" y="389702"/>
                  </a:lnTo>
                  <a:lnTo>
                    <a:pt x="566008" y="443945"/>
                  </a:lnTo>
                  <a:lnTo>
                    <a:pt x="554794" y="496621"/>
                  </a:lnTo>
                  <a:lnTo>
                    <a:pt x="537756" y="546586"/>
                  </a:lnTo>
                  <a:lnTo>
                    <a:pt x="515265" y="592762"/>
                  </a:lnTo>
                  <a:lnTo>
                    <a:pt x="492704" y="627620"/>
                  </a:lnTo>
                  <a:lnTo>
                    <a:pt x="467028" y="658628"/>
                  </a:lnTo>
                  <a:lnTo>
                    <a:pt x="438623" y="685318"/>
                  </a:lnTo>
                  <a:lnTo>
                    <a:pt x="401549" y="711079"/>
                  </a:lnTo>
                  <a:lnTo>
                    <a:pt x="361961" y="729493"/>
                  </a:lnTo>
                  <a:lnTo>
                    <a:pt x="320731" y="740156"/>
                  </a:lnTo>
                  <a:lnTo>
                    <a:pt x="285749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82174" y="8816974"/>
              <a:ext cx="342900" cy="301625"/>
            </a:xfrm>
            <a:prstGeom prst="rect">
              <a:avLst/>
            </a:prstGeom>
          </p:spPr>
        </p:pic>
      </p:grpSp>
      <p:sp>
        <p:nvSpPr>
          <p:cNvPr id="59" name="object 59" descr=""/>
          <p:cNvSpPr txBox="1"/>
          <p:nvPr/>
        </p:nvSpPr>
        <p:spPr>
          <a:xfrm>
            <a:off x="10369549" y="8824118"/>
            <a:ext cx="62674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Photos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13363573" y="8420099"/>
            <a:ext cx="3686175" cy="1123950"/>
            <a:chOff x="13363573" y="8420099"/>
            <a:chExt cx="3686175" cy="1123950"/>
          </a:xfrm>
        </p:grpSpPr>
        <p:sp>
          <p:nvSpPr>
            <p:cNvPr id="61" name="object 61" descr=""/>
            <p:cNvSpPr/>
            <p:nvPr/>
          </p:nvSpPr>
          <p:spPr>
            <a:xfrm>
              <a:off x="13363573" y="8420099"/>
              <a:ext cx="3686175" cy="1123950"/>
            </a:xfrm>
            <a:custGeom>
              <a:avLst/>
              <a:gdLst/>
              <a:ahLst/>
              <a:cxnLst/>
              <a:rect l="l" t="t" r="r" b="b"/>
              <a:pathLst>
                <a:path w="3686175" h="1123950">
                  <a:moveTo>
                    <a:pt x="3579381" y="1123949"/>
                  </a:moveTo>
                  <a:lnTo>
                    <a:pt x="106795" y="1123949"/>
                  </a:lnTo>
                  <a:lnTo>
                    <a:pt x="99362" y="1123217"/>
                  </a:lnTo>
                  <a:lnTo>
                    <a:pt x="57037" y="1108855"/>
                  </a:lnTo>
                  <a:lnTo>
                    <a:pt x="23433" y="1079391"/>
                  </a:lnTo>
                  <a:lnTo>
                    <a:pt x="3660" y="1039308"/>
                  </a:lnTo>
                  <a:lnTo>
                    <a:pt x="0" y="1017154"/>
                  </a:lnTo>
                  <a:lnTo>
                    <a:pt x="1" y="100964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3" y="28169"/>
                  </a:lnTo>
                  <a:lnTo>
                    <a:pt x="77491" y="5827"/>
                  </a:lnTo>
                  <a:lnTo>
                    <a:pt x="106795" y="0"/>
                  </a:lnTo>
                  <a:lnTo>
                    <a:pt x="3579381" y="0"/>
                  </a:lnTo>
                  <a:lnTo>
                    <a:pt x="3622549" y="11571"/>
                  </a:lnTo>
                  <a:lnTo>
                    <a:pt x="3658002" y="38783"/>
                  </a:lnTo>
                  <a:lnTo>
                    <a:pt x="3680345" y="77492"/>
                  </a:lnTo>
                  <a:lnTo>
                    <a:pt x="3686174" y="106794"/>
                  </a:lnTo>
                  <a:lnTo>
                    <a:pt x="3686174" y="1017154"/>
                  </a:lnTo>
                  <a:lnTo>
                    <a:pt x="3674600" y="1060323"/>
                  </a:lnTo>
                  <a:lnTo>
                    <a:pt x="3647391" y="1095778"/>
                  </a:lnTo>
                  <a:lnTo>
                    <a:pt x="3608681" y="1118120"/>
                  </a:lnTo>
                  <a:lnTo>
                    <a:pt x="3586812" y="1123217"/>
                  </a:lnTo>
                  <a:lnTo>
                    <a:pt x="3579381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3554073" y="8610598"/>
              <a:ext cx="609600" cy="742950"/>
            </a:xfrm>
            <a:custGeom>
              <a:avLst/>
              <a:gdLst/>
              <a:ahLst/>
              <a:cxnLst/>
              <a:rect l="l" t="t" r="r" b="b"/>
              <a:pathLst>
                <a:path w="609600" h="742950">
                  <a:moveTo>
                    <a:pt x="304799" y="742949"/>
                  </a:moveTo>
                  <a:lnTo>
                    <a:pt x="260075" y="738960"/>
                  </a:lnTo>
                  <a:lnTo>
                    <a:pt x="216320" y="727077"/>
                  </a:lnTo>
                  <a:lnTo>
                    <a:pt x="181278" y="711326"/>
                  </a:lnTo>
                  <a:lnTo>
                    <a:pt x="148099" y="690508"/>
                  </a:lnTo>
                  <a:lnTo>
                    <a:pt x="117278" y="664936"/>
                  </a:lnTo>
                  <a:lnTo>
                    <a:pt x="89272" y="634990"/>
                  </a:lnTo>
                  <a:lnTo>
                    <a:pt x="64508" y="601123"/>
                  </a:lnTo>
                  <a:lnTo>
                    <a:pt x="43362" y="563849"/>
                  </a:lnTo>
                  <a:lnTo>
                    <a:pt x="26148" y="523726"/>
                  </a:lnTo>
                  <a:lnTo>
                    <a:pt x="11039" y="472659"/>
                  </a:lnTo>
                  <a:lnTo>
                    <a:pt x="2291" y="419476"/>
                  </a:lnTo>
                  <a:lnTo>
                    <a:pt x="0" y="374354"/>
                  </a:lnTo>
                  <a:lnTo>
                    <a:pt x="91" y="359547"/>
                  </a:lnTo>
                  <a:lnTo>
                    <a:pt x="4484" y="305582"/>
                  </a:lnTo>
                  <a:lnTo>
                    <a:pt x="15383" y="252970"/>
                  </a:lnTo>
                  <a:lnTo>
                    <a:pt x="32543" y="202872"/>
                  </a:lnTo>
                  <a:lnTo>
                    <a:pt x="51365" y="163813"/>
                  </a:lnTo>
                  <a:lnTo>
                    <a:pt x="74002" y="127836"/>
                  </a:lnTo>
                  <a:lnTo>
                    <a:pt x="100107" y="95483"/>
                  </a:lnTo>
                  <a:lnTo>
                    <a:pt x="129289" y="67238"/>
                  </a:lnTo>
                  <a:lnTo>
                    <a:pt x="161116" y="43522"/>
                  </a:lnTo>
                  <a:lnTo>
                    <a:pt x="195104" y="24697"/>
                  </a:lnTo>
                  <a:lnTo>
                    <a:pt x="230738" y="11046"/>
                  </a:lnTo>
                  <a:lnTo>
                    <a:pt x="274923" y="1775"/>
                  </a:lnTo>
                  <a:lnTo>
                    <a:pt x="304799" y="0"/>
                  </a:lnTo>
                  <a:lnTo>
                    <a:pt x="312282" y="111"/>
                  </a:lnTo>
                  <a:lnTo>
                    <a:pt x="356906" y="5425"/>
                  </a:lnTo>
                  <a:lnTo>
                    <a:pt x="400413" y="18604"/>
                  </a:lnTo>
                  <a:lnTo>
                    <a:pt x="435118" y="35388"/>
                  </a:lnTo>
                  <a:lnTo>
                    <a:pt x="467864" y="57184"/>
                  </a:lnTo>
                  <a:lnTo>
                    <a:pt x="498163" y="83667"/>
                  </a:lnTo>
                  <a:lnTo>
                    <a:pt x="525551" y="114435"/>
                  </a:lnTo>
                  <a:lnTo>
                    <a:pt x="549617" y="149023"/>
                  </a:lnTo>
                  <a:lnTo>
                    <a:pt x="569999" y="186912"/>
                  </a:lnTo>
                  <a:lnTo>
                    <a:pt x="589175" y="235941"/>
                  </a:lnTo>
                  <a:lnTo>
                    <a:pt x="602191" y="287832"/>
                  </a:lnTo>
                  <a:lnTo>
                    <a:pt x="608775" y="341483"/>
                  </a:lnTo>
                  <a:lnTo>
                    <a:pt x="609508" y="359547"/>
                  </a:lnTo>
                  <a:lnTo>
                    <a:pt x="609508" y="383403"/>
                  </a:lnTo>
                  <a:lnTo>
                    <a:pt x="605112" y="437366"/>
                  </a:lnTo>
                  <a:lnTo>
                    <a:pt x="594214" y="489978"/>
                  </a:lnTo>
                  <a:lnTo>
                    <a:pt x="577054" y="540075"/>
                  </a:lnTo>
                  <a:lnTo>
                    <a:pt x="558229" y="579134"/>
                  </a:lnTo>
                  <a:lnTo>
                    <a:pt x="535595" y="615112"/>
                  </a:lnTo>
                  <a:lnTo>
                    <a:pt x="509490" y="647465"/>
                  </a:lnTo>
                  <a:lnTo>
                    <a:pt x="480307" y="675710"/>
                  </a:lnTo>
                  <a:lnTo>
                    <a:pt x="448480" y="699425"/>
                  </a:lnTo>
                  <a:lnTo>
                    <a:pt x="414493" y="718251"/>
                  </a:lnTo>
                  <a:lnTo>
                    <a:pt x="378860" y="731903"/>
                  </a:lnTo>
                  <a:lnTo>
                    <a:pt x="334676" y="741175"/>
                  </a:lnTo>
                  <a:lnTo>
                    <a:pt x="304799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663612" y="8839199"/>
              <a:ext cx="387350" cy="257175"/>
            </a:xfrm>
            <a:prstGeom prst="rect">
              <a:avLst/>
            </a:prstGeom>
          </p:spPr>
        </p:pic>
      </p:grpSp>
      <p:sp>
        <p:nvSpPr>
          <p:cNvPr id="64" name="object 64" descr=""/>
          <p:cNvSpPr txBox="1"/>
          <p:nvPr/>
        </p:nvSpPr>
        <p:spPr>
          <a:xfrm>
            <a:off x="14293850" y="8824118"/>
            <a:ext cx="60896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70">
                <a:solidFill>
                  <a:srgbClr val="2F3F9E"/>
                </a:solidFill>
                <a:latin typeface="Arial MT"/>
                <a:cs typeface="Arial MT"/>
              </a:rPr>
              <a:t>Videos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9477374" y="9734549"/>
            <a:ext cx="3695700" cy="1524000"/>
            <a:chOff x="9477374" y="9734549"/>
            <a:chExt cx="3695700" cy="1524000"/>
          </a:xfrm>
        </p:grpSpPr>
        <p:sp>
          <p:nvSpPr>
            <p:cNvPr id="66" name="object 66" descr=""/>
            <p:cNvSpPr/>
            <p:nvPr/>
          </p:nvSpPr>
          <p:spPr>
            <a:xfrm>
              <a:off x="9477374" y="9734549"/>
              <a:ext cx="3695700" cy="1524000"/>
            </a:xfrm>
            <a:custGeom>
              <a:avLst/>
              <a:gdLst/>
              <a:ahLst/>
              <a:cxnLst/>
              <a:rect l="l" t="t" r="r" b="b"/>
              <a:pathLst>
                <a:path w="3695700" h="1524000">
                  <a:moveTo>
                    <a:pt x="3588903" y="1523998"/>
                  </a:moveTo>
                  <a:lnTo>
                    <a:pt x="106794" y="1523998"/>
                  </a:lnTo>
                  <a:lnTo>
                    <a:pt x="99360" y="1523266"/>
                  </a:lnTo>
                  <a:lnTo>
                    <a:pt x="57037" y="1508904"/>
                  </a:lnTo>
                  <a:lnTo>
                    <a:pt x="23431" y="1479442"/>
                  </a:lnTo>
                  <a:lnTo>
                    <a:pt x="3659" y="1439358"/>
                  </a:lnTo>
                  <a:lnTo>
                    <a:pt x="0" y="1417205"/>
                  </a:lnTo>
                  <a:lnTo>
                    <a:pt x="0" y="14096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7"/>
                  </a:lnTo>
                  <a:lnTo>
                    <a:pt x="106794" y="0"/>
                  </a:lnTo>
                  <a:lnTo>
                    <a:pt x="3588903" y="0"/>
                  </a:lnTo>
                  <a:lnTo>
                    <a:pt x="3632073" y="11571"/>
                  </a:lnTo>
                  <a:lnTo>
                    <a:pt x="3667527" y="38783"/>
                  </a:lnTo>
                  <a:lnTo>
                    <a:pt x="3689869" y="77491"/>
                  </a:lnTo>
                  <a:lnTo>
                    <a:pt x="3695699" y="106794"/>
                  </a:lnTo>
                  <a:lnTo>
                    <a:pt x="3695699" y="1417205"/>
                  </a:lnTo>
                  <a:lnTo>
                    <a:pt x="3684124" y="1460373"/>
                  </a:lnTo>
                  <a:lnTo>
                    <a:pt x="3656913" y="1495827"/>
                  </a:lnTo>
                  <a:lnTo>
                    <a:pt x="3618205" y="1518168"/>
                  </a:lnTo>
                  <a:lnTo>
                    <a:pt x="3596337" y="1523266"/>
                  </a:lnTo>
                  <a:lnTo>
                    <a:pt x="3588903" y="1523998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9667873" y="10125073"/>
              <a:ext cx="571500" cy="742950"/>
            </a:xfrm>
            <a:custGeom>
              <a:avLst/>
              <a:gdLst/>
              <a:ahLst/>
              <a:cxnLst/>
              <a:rect l="l" t="t" r="r" b="b"/>
              <a:pathLst>
                <a:path w="571500" h="742950">
                  <a:moveTo>
                    <a:pt x="285749" y="742949"/>
                  </a:moveTo>
                  <a:lnTo>
                    <a:pt x="243822" y="738929"/>
                  </a:lnTo>
                  <a:lnTo>
                    <a:pt x="202801" y="726954"/>
                  </a:lnTo>
                  <a:lnTo>
                    <a:pt x="163575" y="707283"/>
                  </a:lnTo>
                  <a:lnTo>
                    <a:pt x="126994" y="680344"/>
                  </a:lnTo>
                  <a:lnTo>
                    <a:pt x="99104" y="652757"/>
                  </a:lnTo>
                  <a:lnTo>
                    <a:pt x="74023" y="620943"/>
                  </a:lnTo>
                  <a:lnTo>
                    <a:pt x="48156" y="577854"/>
                  </a:lnTo>
                  <a:lnTo>
                    <a:pt x="27434" y="530301"/>
                  </a:lnTo>
                  <a:lnTo>
                    <a:pt x="12303" y="479309"/>
                  </a:lnTo>
                  <a:lnTo>
                    <a:pt x="3092" y="425982"/>
                  </a:lnTo>
                  <a:lnTo>
                    <a:pt x="0" y="371474"/>
                  </a:lnTo>
                  <a:lnTo>
                    <a:pt x="344" y="353247"/>
                  </a:lnTo>
                  <a:lnTo>
                    <a:pt x="5489" y="299002"/>
                  </a:lnTo>
                  <a:lnTo>
                    <a:pt x="16702" y="246327"/>
                  </a:lnTo>
                  <a:lnTo>
                    <a:pt x="33740" y="196361"/>
                  </a:lnTo>
                  <a:lnTo>
                    <a:pt x="56232" y="150186"/>
                  </a:lnTo>
                  <a:lnTo>
                    <a:pt x="78794" y="115328"/>
                  </a:lnTo>
                  <a:lnTo>
                    <a:pt x="104471" y="84321"/>
                  </a:lnTo>
                  <a:lnTo>
                    <a:pt x="132875" y="57631"/>
                  </a:lnTo>
                  <a:lnTo>
                    <a:pt x="169949" y="31869"/>
                  </a:lnTo>
                  <a:lnTo>
                    <a:pt x="209539" y="13456"/>
                  </a:lnTo>
                  <a:lnTo>
                    <a:pt x="250769" y="2794"/>
                  </a:lnTo>
                  <a:lnTo>
                    <a:pt x="285749" y="0"/>
                  </a:lnTo>
                  <a:lnTo>
                    <a:pt x="292765" y="111"/>
                  </a:lnTo>
                  <a:lnTo>
                    <a:pt x="334600" y="5468"/>
                  </a:lnTo>
                  <a:lnTo>
                    <a:pt x="375385" y="18750"/>
                  </a:lnTo>
                  <a:lnTo>
                    <a:pt x="414223" y="39662"/>
                  </a:lnTo>
                  <a:lnTo>
                    <a:pt x="450289" y="67763"/>
                  </a:lnTo>
                  <a:lnTo>
                    <a:pt x="477647" y="96229"/>
                  </a:lnTo>
                  <a:lnTo>
                    <a:pt x="502120" y="128834"/>
                  </a:lnTo>
                  <a:lnTo>
                    <a:pt x="527167" y="172738"/>
                  </a:lnTo>
                  <a:lnTo>
                    <a:pt x="546982" y="220933"/>
                  </a:lnTo>
                  <a:lnTo>
                    <a:pt x="561149" y="272399"/>
                  </a:lnTo>
                  <a:lnTo>
                    <a:pt x="569351" y="325999"/>
                  </a:lnTo>
                  <a:lnTo>
                    <a:pt x="571499" y="371474"/>
                  </a:lnTo>
                  <a:lnTo>
                    <a:pt x="571156" y="389703"/>
                  </a:lnTo>
                  <a:lnTo>
                    <a:pt x="566008" y="443946"/>
                  </a:lnTo>
                  <a:lnTo>
                    <a:pt x="554794" y="496621"/>
                  </a:lnTo>
                  <a:lnTo>
                    <a:pt x="537756" y="546586"/>
                  </a:lnTo>
                  <a:lnTo>
                    <a:pt x="515265" y="592762"/>
                  </a:lnTo>
                  <a:lnTo>
                    <a:pt x="492704" y="627620"/>
                  </a:lnTo>
                  <a:lnTo>
                    <a:pt x="467028" y="658629"/>
                  </a:lnTo>
                  <a:lnTo>
                    <a:pt x="438623" y="685317"/>
                  </a:lnTo>
                  <a:lnTo>
                    <a:pt x="401549" y="711078"/>
                  </a:lnTo>
                  <a:lnTo>
                    <a:pt x="361961" y="729493"/>
                  </a:lnTo>
                  <a:lnTo>
                    <a:pt x="320731" y="740155"/>
                  </a:lnTo>
                  <a:lnTo>
                    <a:pt x="285749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78999" y="10309224"/>
              <a:ext cx="346075" cy="349250"/>
            </a:xfrm>
            <a:prstGeom prst="rect">
              <a:avLst/>
            </a:prstGeom>
          </p:spPr>
        </p:pic>
      </p:grpSp>
      <p:sp>
        <p:nvSpPr>
          <p:cNvPr id="69" name="object 69" descr=""/>
          <p:cNvSpPr txBox="1"/>
          <p:nvPr/>
        </p:nvSpPr>
        <p:spPr>
          <a:xfrm>
            <a:off x="10369549" y="9909968"/>
            <a:ext cx="46990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125">
                <a:solidFill>
                  <a:srgbClr val="2F3F9E"/>
                </a:solidFill>
                <a:latin typeface="Arial MT"/>
                <a:cs typeface="Arial MT"/>
              </a:rPr>
              <a:t>Open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10369549" y="10164285"/>
            <a:ext cx="807720" cy="882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95"/>
              </a:spcBef>
            </a:pPr>
            <a:r>
              <a:rPr dirty="0" sz="1650" spc="-10">
                <a:solidFill>
                  <a:srgbClr val="2F3F9E"/>
                </a:solidFill>
                <a:latin typeface="Arial MT"/>
                <a:cs typeface="Arial MT"/>
              </a:rPr>
              <a:t>ended survey </a:t>
            </a:r>
            <a:r>
              <a:rPr dirty="0" sz="1650" spc="-90">
                <a:solidFill>
                  <a:srgbClr val="2F3F9E"/>
                </a:solidFill>
                <a:latin typeface="Arial MT"/>
                <a:cs typeface="Arial MT"/>
              </a:rPr>
              <a:t>response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13363573" y="9734549"/>
            <a:ext cx="3686175" cy="1524000"/>
            <a:chOff x="13363573" y="9734549"/>
            <a:chExt cx="3686175" cy="1524000"/>
          </a:xfrm>
        </p:grpSpPr>
        <p:sp>
          <p:nvSpPr>
            <p:cNvPr id="72" name="object 72" descr=""/>
            <p:cNvSpPr/>
            <p:nvPr/>
          </p:nvSpPr>
          <p:spPr>
            <a:xfrm>
              <a:off x="13363573" y="9734549"/>
              <a:ext cx="3686175" cy="1524000"/>
            </a:xfrm>
            <a:custGeom>
              <a:avLst/>
              <a:gdLst/>
              <a:ahLst/>
              <a:cxnLst/>
              <a:rect l="l" t="t" r="r" b="b"/>
              <a:pathLst>
                <a:path w="3686175" h="1524000">
                  <a:moveTo>
                    <a:pt x="3579381" y="1523998"/>
                  </a:moveTo>
                  <a:lnTo>
                    <a:pt x="106795" y="1523998"/>
                  </a:lnTo>
                  <a:lnTo>
                    <a:pt x="99362" y="1523266"/>
                  </a:lnTo>
                  <a:lnTo>
                    <a:pt x="57037" y="1508904"/>
                  </a:lnTo>
                  <a:lnTo>
                    <a:pt x="23433" y="1479442"/>
                  </a:lnTo>
                  <a:lnTo>
                    <a:pt x="3660" y="1439358"/>
                  </a:lnTo>
                  <a:lnTo>
                    <a:pt x="0" y="1417205"/>
                  </a:lnTo>
                  <a:lnTo>
                    <a:pt x="1" y="14096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3" y="28170"/>
                  </a:lnTo>
                  <a:lnTo>
                    <a:pt x="77491" y="5827"/>
                  </a:lnTo>
                  <a:lnTo>
                    <a:pt x="106795" y="0"/>
                  </a:lnTo>
                  <a:lnTo>
                    <a:pt x="3579381" y="0"/>
                  </a:lnTo>
                  <a:lnTo>
                    <a:pt x="3622549" y="11571"/>
                  </a:lnTo>
                  <a:lnTo>
                    <a:pt x="3658002" y="38783"/>
                  </a:lnTo>
                  <a:lnTo>
                    <a:pt x="3680345" y="77491"/>
                  </a:lnTo>
                  <a:lnTo>
                    <a:pt x="3686174" y="106794"/>
                  </a:lnTo>
                  <a:lnTo>
                    <a:pt x="3686174" y="1417205"/>
                  </a:lnTo>
                  <a:lnTo>
                    <a:pt x="3674600" y="1460373"/>
                  </a:lnTo>
                  <a:lnTo>
                    <a:pt x="3647391" y="1495827"/>
                  </a:lnTo>
                  <a:lnTo>
                    <a:pt x="3608681" y="1518168"/>
                  </a:lnTo>
                  <a:lnTo>
                    <a:pt x="3586812" y="1523266"/>
                  </a:lnTo>
                  <a:lnTo>
                    <a:pt x="3579381" y="1523998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3554073" y="10125073"/>
              <a:ext cx="571500" cy="742950"/>
            </a:xfrm>
            <a:custGeom>
              <a:avLst/>
              <a:gdLst/>
              <a:ahLst/>
              <a:cxnLst/>
              <a:rect l="l" t="t" r="r" b="b"/>
              <a:pathLst>
                <a:path w="571500" h="742950">
                  <a:moveTo>
                    <a:pt x="285749" y="742949"/>
                  </a:moveTo>
                  <a:lnTo>
                    <a:pt x="243820" y="738929"/>
                  </a:lnTo>
                  <a:lnTo>
                    <a:pt x="202800" y="726954"/>
                  </a:lnTo>
                  <a:lnTo>
                    <a:pt x="163576" y="707283"/>
                  </a:lnTo>
                  <a:lnTo>
                    <a:pt x="126994" y="680344"/>
                  </a:lnTo>
                  <a:lnTo>
                    <a:pt x="99102" y="652757"/>
                  </a:lnTo>
                  <a:lnTo>
                    <a:pt x="74021" y="620943"/>
                  </a:lnTo>
                  <a:lnTo>
                    <a:pt x="48155" y="577854"/>
                  </a:lnTo>
                  <a:lnTo>
                    <a:pt x="27432" y="530301"/>
                  </a:lnTo>
                  <a:lnTo>
                    <a:pt x="12303" y="479309"/>
                  </a:lnTo>
                  <a:lnTo>
                    <a:pt x="3092" y="425982"/>
                  </a:lnTo>
                  <a:lnTo>
                    <a:pt x="0" y="371474"/>
                  </a:lnTo>
                  <a:lnTo>
                    <a:pt x="343" y="353247"/>
                  </a:lnTo>
                  <a:lnTo>
                    <a:pt x="5488" y="299002"/>
                  </a:lnTo>
                  <a:lnTo>
                    <a:pt x="16702" y="246327"/>
                  </a:lnTo>
                  <a:lnTo>
                    <a:pt x="33739" y="196361"/>
                  </a:lnTo>
                  <a:lnTo>
                    <a:pt x="56232" y="150186"/>
                  </a:lnTo>
                  <a:lnTo>
                    <a:pt x="78793" y="115328"/>
                  </a:lnTo>
                  <a:lnTo>
                    <a:pt x="104470" y="84321"/>
                  </a:lnTo>
                  <a:lnTo>
                    <a:pt x="132874" y="57631"/>
                  </a:lnTo>
                  <a:lnTo>
                    <a:pt x="169947" y="31869"/>
                  </a:lnTo>
                  <a:lnTo>
                    <a:pt x="209537" y="13456"/>
                  </a:lnTo>
                  <a:lnTo>
                    <a:pt x="250768" y="2794"/>
                  </a:lnTo>
                  <a:lnTo>
                    <a:pt x="285749" y="0"/>
                  </a:lnTo>
                  <a:lnTo>
                    <a:pt x="292764" y="111"/>
                  </a:lnTo>
                  <a:lnTo>
                    <a:pt x="334600" y="5468"/>
                  </a:lnTo>
                  <a:lnTo>
                    <a:pt x="375386" y="18750"/>
                  </a:lnTo>
                  <a:lnTo>
                    <a:pt x="414221" y="39662"/>
                  </a:lnTo>
                  <a:lnTo>
                    <a:pt x="450285" y="67763"/>
                  </a:lnTo>
                  <a:lnTo>
                    <a:pt x="477646" y="96229"/>
                  </a:lnTo>
                  <a:lnTo>
                    <a:pt x="506636" y="135812"/>
                  </a:lnTo>
                  <a:lnTo>
                    <a:pt x="530844" y="180497"/>
                  </a:lnTo>
                  <a:lnTo>
                    <a:pt x="549746" y="229316"/>
                  </a:lnTo>
                  <a:lnTo>
                    <a:pt x="562935" y="281213"/>
                  </a:lnTo>
                  <a:lnTo>
                    <a:pt x="570124" y="335063"/>
                  </a:lnTo>
                  <a:lnTo>
                    <a:pt x="571499" y="371474"/>
                  </a:lnTo>
                  <a:lnTo>
                    <a:pt x="571156" y="389703"/>
                  </a:lnTo>
                  <a:lnTo>
                    <a:pt x="566008" y="443946"/>
                  </a:lnTo>
                  <a:lnTo>
                    <a:pt x="554795" y="496621"/>
                  </a:lnTo>
                  <a:lnTo>
                    <a:pt x="537757" y="546586"/>
                  </a:lnTo>
                  <a:lnTo>
                    <a:pt x="515265" y="592762"/>
                  </a:lnTo>
                  <a:lnTo>
                    <a:pt x="492703" y="627620"/>
                  </a:lnTo>
                  <a:lnTo>
                    <a:pt x="467024" y="658629"/>
                  </a:lnTo>
                  <a:lnTo>
                    <a:pt x="438620" y="685317"/>
                  </a:lnTo>
                  <a:lnTo>
                    <a:pt x="401546" y="711078"/>
                  </a:lnTo>
                  <a:lnTo>
                    <a:pt x="361961" y="729493"/>
                  </a:lnTo>
                  <a:lnTo>
                    <a:pt x="320731" y="740155"/>
                  </a:lnTo>
                  <a:lnTo>
                    <a:pt x="285749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663612" y="10309224"/>
              <a:ext cx="342900" cy="346075"/>
            </a:xfrm>
            <a:prstGeom prst="rect">
              <a:avLst/>
            </a:prstGeom>
          </p:spPr>
        </p:pic>
      </p:grpSp>
      <p:sp>
        <p:nvSpPr>
          <p:cNvPr id="75" name="object 75" descr=""/>
          <p:cNvSpPr txBox="1"/>
          <p:nvPr/>
        </p:nvSpPr>
        <p:spPr>
          <a:xfrm>
            <a:off x="14250987" y="10021410"/>
            <a:ext cx="769620" cy="882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95"/>
              </a:spcBef>
            </a:pPr>
            <a:r>
              <a:rPr dirty="0" sz="1650" spc="-10">
                <a:solidFill>
                  <a:srgbClr val="2F3F9E"/>
                </a:solidFill>
                <a:latin typeface="Arial MT"/>
                <a:cs typeface="Arial MT"/>
              </a:rPr>
              <a:t>Smell, </a:t>
            </a:r>
            <a:r>
              <a:rPr dirty="0" sz="1650" spc="-85">
                <a:solidFill>
                  <a:srgbClr val="2F3F9E"/>
                </a:solidFill>
                <a:latin typeface="Arial MT"/>
                <a:cs typeface="Arial MT"/>
              </a:rPr>
              <a:t>Emotion, </a:t>
            </a:r>
            <a:r>
              <a:rPr dirty="0" sz="1650" spc="-10">
                <a:solidFill>
                  <a:srgbClr val="2F3F9E"/>
                </a:solidFill>
                <a:latin typeface="Arial MT"/>
                <a:cs typeface="Arial MT"/>
              </a:rPr>
              <a:t>Beauty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93775" y="1542288"/>
            <a:ext cx="17108805" cy="9793605"/>
            <a:chOff x="493775" y="1542288"/>
            <a:chExt cx="17108805" cy="97936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75" y="1542288"/>
              <a:ext cx="17108423" cy="979322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624" y="2324099"/>
              <a:ext cx="457200" cy="400050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1968500" y="2259255"/>
            <a:ext cx="1518285" cy="488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-140" b="1">
                <a:solidFill>
                  <a:srgbClr val="1A237D"/>
                </a:solidFill>
                <a:latin typeface="Roboto"/>
                <a:cs typeface="Roboto"/>
              </a:rPr>
              <a:t>Definition</a:t>
            </a:r>
            <a:endParaRPr sz="3000">
              <a:latin typeface="Roboto"/>
              <a:cs typeface="Roboto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0"/>
            <a:ext cx="18097500" cy="11601450"/>
            <a:chOff x="0" y="0"/>
            <a:chExt cx="18097500" cy="1160145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2760" y="4324349"/>
              <a:ext cx="130175" cy="17462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83255" y="4337049"/>
              <a:ext cx="171450" cy="1524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4274" y="5803899"/>
              <a:ext cx="463550" cy="3937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32949" y="5781674"/>
              <a:ext cx="317500" cy="4572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7500" y="0"/>
              <a:ext cx="3809999" cy="38099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9232899"/>
              <a:ext cx="2381249" cy="236855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761999" y="1333499"/>
              <a:ext cx="952500" cy="57150"/>
            </a:xfrm>
            <a:custGeom>
              <a:avLst/>
              <a:gdLst/>
              <a:ahLst/>
              <a:cxnLst/>
              <a:rect l="l" t="t" r="r" b="b"/>
              <a:pathLst>
                <a:path w="952500" h="57150">
                  <a:moveTo>
                    <a:pt x="92771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85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927714" y="0"/>
                  </a:lnTo>
                  <a:lnTo>
                    <a:pt x="952500" y="24785"/>
                  </a:lnTo>
                  <a:lnTo>
                    <a:pt x="952500" y="32364"/>
                  </a:lnTo>
                  <a:lnTo>
                    <a:pt x="931359" y="56424"/>
                  </a:lnTo>
                  <a:lnTo>
                    <a:pt x="927714" y="5714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697458" y="4273312"/>
            <a:ext cx="8540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75" b="1">
                <a:solidFill>
                  <a:srgbClr val="3849AB"/>
                </a:solidFill>
                <a:latin typeface="Roboto"/>
                <a:cs typeface="Roboto"/>
              </a:rPr>
              <a:t>Qualitative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760817" y="4275891"/>
            <a:ext cx="96266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-55" b="1">
                <a:solidFill>
                  <a:srgbClr val="C2175B"/>
                </a:solidFill>
                <a:latin typeface="Roboto"/>
                <a:cs typeface="Roboto"/>
              </a:rPr>
              <a:t>Quantitative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968500" y="5745405"/>
            <a:ext cx="3975735" cy="488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-190" b="1">
                <a:solidFill>
                  <a:srgbClr val="1A237D"/>
                </a:solidFill>
                <a:latin typeface="Roboto"/>
                <a:cs typeface="Roboto"/>
              </a:rPr>
              <a:t>Data</a:t>
            </a:r>
            <a:r>
              <a:rPr dirty="0" sz="3000" spc="-3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3000" spc="-145" b="1">
                <a:solidFill>
                  <a:srgbClr val="1A237D"/>
                </a:solidFill>
                <a:latin typeface="Roboto"/>
                <a:cs typeface="Roboto"/>
              </a:rPr>
              <a:t>collection</a:t>
            </a:r>
            <a:r>
              <a:rPr dirty="0" sz="3000" spc="-3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3000" spc="-125" b="1">
                <a:solidFill>
                  <a:srgbClr val="1A237D"/>
                </a:solidFill>
                <a:latin typeface="Roboto"/>
                <a:cs typeface="Roboto"/>
              </a:rPr>
              <a:t>procedure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283824" y="5745405"/>
            <a:ext cx="1518285" cy="488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-160" b="1">
                <a:solidFill>
                  <a:srgbClr val="1A237D"/>
                </a:solidFill>
                <a:latin typeface="Roboto"/>
                <a:cs typeface="Roboto"/>
              </a:rPr>
              <a:t>Examples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254">
                <a:latin typeface="Roboto"/>
                <a:cs typeface="Roboto"/>
              </a:rPr>
              <a:t>Quantitative</a:t>
            </a:r>
            <a:r>
              <a:rPr dirty="0" spc="-20">
                <a:latin typeface="Roboto"/>
                <a:cs typeface="Roboto"/>
              </a:rPr>
              <a:t> </a:t>
            </a:r>
            <a:r>
              <a:rPr dirty="0" spc="-305">
                <a:latin typeface="Roboto"/>
                <a:cs typeface="Roboto"/>
              </a:rPr>
              <a:t>data</a:t>
            </a:r>
          </a:p>
        </p:txBody>
      </p:sp>
      <p:sp>
        <p:nvSpPr>
          <p:cNvPr id="19" name="object 19" descr=""/>
          <p:cNvSpPr txBox="1"/>
          <p:nvPr/>
        </p:nvSpPr>
        <p:spPr>
          <a:xfrm>
            <a:off x="1035050" y="3209988"/>
            <a:ext cx="1572260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dirty="0" sz="2000" spc="-95">
                <a:solidFill>
                  <a:srgbClr val="2F3F9E"/>
                </a:solidFill>
                <a:latin typeface="Arial MT"/>
                <a:cs typeface="Arial MT"/>
              </a:rPr>
              <a:t>Quantitative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85">
                <a:solidFill>
                  <a:srgbClr val="2F3F9E"/>
                </a:solidFill>
                <a:latin typeface="Arial MT"/>
                <a:cs typeface="Arial MT"/>
              </a:rPr>
              <a:t>data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50">
                <a:solidFill>
                  <a:srgbClr val="2F3F9E"/>
                </a:solidFill>
                <a:latin typeface="Arial MT"/>
                <a:cs typeface="Arial MT"/>
              </a:rPr>
              <a:t>is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70" b="1">
                <a:solidFill>
                  <a:srgbClr val="1A237D"/>
                </a:solidFill>
                <a:latin typeface="Trebuchet MS"/>
                <a:cs typeface="Trebuchet MS"/>
              </a:rPr>
              <a:t>numeric</a:t>
            </a:r>
            <a:r>
              <a:rPr dirty="0" sz="2000" spc="-125" b="1">
                <a:solidFill>
                  <a:srgbClr val="1A237D"/>
                </a:solidFill>
                <a:latin typeface="Trebuchet MS"/>
                <a:cs typeface="Trebuchet MS"/>
              </a:rPr>
              <a:t> </a:t>
            </a:r>
            <a:r>
              <a:rPr dirty="0" sz="2000" spc="-155" b="1">
                <a:solidFill>
                  <a:srgbClr val="1A237D"/>
                </a:solidFill>
                <a:latin typeface="Trebuchet MS"/>
                <a:cs typeface="Trebuchet MS"/>
              </a:rPr>
              <a:t>information</a:t>
            </a:r>
            <a:r>
              <a:rPr dirty="0" sz="2000" spc="-125" b="1">
                <a:solidFill>
                  <a:srgbClr val="1A237D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2F3F9E"/>
                </a:solidFill>
                <a:latin typeface="Arial MT"/>
                <a:cs typeface="Arial MT"/>
              </a:rPr>
              <a:t>that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14">
                <a:solidFill>
                  <a:srgbClr val="2F3F9E"/>
                </a:solidFill>
                <a:latin typeface="Arial MT"/>
                <a:cs typeface="Arial MT"/>
              </a:rPr>
              <a:t>can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45">
                <a:solidFill>
                  <a:srgbClr val="2F3F9E"/>
                </a:solidFill>
                <a:latin typeface="Arial MT"/>
                <a:cs typeface="Arial MT"/>
              </a:rPr>
              <a:t>be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35">
                <a:solidFill>
                  <a:srgbClr val="2F3F9E"/>
                </a:solidFill>
                <a:latin typeface="Arial MT"/>
                <a:cs typeface="Arial MT"/>
              </a:rPr>
              <a:t>measured,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10">
                <a:solidFill>
                  <a:srgbClr val="2F3F9E"/>
                </a:solidFill>
                <a:latin typeface="Arial MT"/>
                <a:cs typeface="Arial MT"/>
              </a:rPr>
              <a:t>counted,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25">
                <a:solidFill>
                  <a:srgbClr val="2F3F9E"/>
                </a:solidFill>
                <a:latin typeface="Arial MT"/>
                <a:cs typeface="Arial MT"/>
              </a:rPr>
              <a:t>and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20">
                <a:solidFill>
                  <a:srgbClr val="2F3F9E"/>
                </a:solidFill>
                <a:latin typeface="Arial MT"/>
                <a:cs typeface="Arial MT"/>
              </a:rPr>
              <a:t>analyzed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60">
                <a:solidFill>
                  <a:srgbClr val="2F3F9E"/>
                </a:solidFill>
                <a:latin typeface="Arial MT"/>
                <a:cs typeface="Arial MT"/>
              </a:rPr>
              <a:t>statistically.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2F3F9E"/>
                </a:solidFill>
                <a:latin typeface="Arial MT"/>
                <a:cs typeface="Arial MT"/>
              </a:rPr>
              <a:t>It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10">
                <a:solidFill>
                  <a:srgbClr val="2F3F9E"/>
                </a:solidFill>
                <a:latin typeface="Arial MT"/>
                <a:cs typeface="Arial MT"/>
              </a:rPr>
              <a:t>answers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85">
                <a:solidFill>
                  <a:srgbClr val="2F3F9E"/>
                </a:solidFill>
                <a:latin typeface="Arial MT"/>
                <a:cs typeface="Arial MT"/>
              </a:rPr>
              <a:t>questions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 like </a:t>
            </a:r>
            <a:r>
              <a:rPr dirty="0" sz="2000" spc="-165" b="1">
                <a:solidFill>
                  <a:srgbClr val="1A237D"/>
                </a:solidFill>
                <a:latin typeface="Trebuchet MS"/>
                <a:cs typeface="Trebuchet MS"/>
              </a:rPr>
              <a:t>"How</a:t>
            </a:r>
            <a:r>
              <a:rPr dirty="0" sz="2000" spc="-125" b="1">
                <a:solidFill>
                  <a:srgbClr val="1A237D"/>
                </a:solidFill>
                <a:latin typeface="Trebuchet MS"/>
                <a:cs typeface="Trebuchet MS"/>
              </a:rPr>
              <a:t> </a:t>
            </a:r>
            <a:r>
              <a:rPr dirty="0" sz="2000" spc="-160" b="1">
                <a:solidFill>
                  <a:srgbClr val="1A237D"/>
                </a:solidFill>
                <a:latin typeface="Trebuchet MS"/>
                <a:cs typeface="Trebuchet MS"/>
              </a:rPr>
              <a:t>many?",</a:t>
            </a:r>
            <a:r>
              <a:rPr dirty="0" sz="2000" spc="-125" b="1">
                <a:solidFill>
                  <a:srgbClr val="1A237D"/>
                </a:solidFill>
                <a:latin typeface="Trebuchet MS"/>
                <a:cs typeface="Trebuchet MS"/>
              </a:rPr>
              <a:t> </a:t>
            </a:r>
            <a:r>
              <a:rPr dirty="0" sz="2000" spc="-165" b="1">
                <a:solidFill>
                  <a:srgbClr val="1A237D"/>
                </a:solidFill>
                <a:latin typeface="Trebuchet MS"/>
                <a:cs typeface="Trebuchet MS"/>
              </a:rPr>
              <a:t>"How</a:t>
            </a:r>
            <a:r>
              <a:rPr dirty="0" sz="2000" spc="-125" b="1">
                <a:solidFill>
                  <a:srgbClr val="1A237D"/>
                </a:solidFill>
                <a:latin typeface="Trebuchet MS"/>
                <a:cs typeface="Trebuchet MS"/>
              </a:rPr>
              <a:t> </a:t>
            </a:r>
            <a:r>
              <a:rPr dirty="0" sz="2000" spc="-135" b="1">
                <a:solidFill>
                  <a:srgbClr val="1A237D"/>
                </a:solidFill>
                <a:latin typeface="Trebuchet MS"/>
                <a:cs typeface="Trebuchet MS"/>
              </a:rPr>
              <a:t>much?"</a:t>
            </a:r>
            <a:r>
              <a:rPr dirty="0" sz="2000" spc="-125" b="1">
                <a:solidFill>
                  <a:srgbClr val="1A237D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2F3F9E"/>
                </a:solidFill>
                <a:latin typeface="Arial MT"/>
                <a:cs typeface="Arial MT"/>
              </a:rPr>
              <a:t>or </a:t>
            </a:r>
            <a:r>
              <a:rPr dirty="0" sz="2000" spc="-165" b="1">
                <a:solidFill>
                  <a:srgbClr val="1A237D"/>
                </a:solidFill>
                <a:latin typeface="Trebuchet MS"/>
                <a:cs typeface="Trebuchet MS"/>
              </a:rPr>
              <a:t>"How</a:t>
            </a:r>
            <a:r>
              <a:rPr dirty="0" sz="2000" spc="-130" b="1">
                <a:solidFill>
                  <a:srgbClr val="1A237D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1A237D"/>
                </a:solidFill>
                <a:latin typeface="Trebuchet MS"/>
                <a:cs typeface="Trebuchet MS"/>
              </a:rPr>
              <a:t>often?"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047749" y="6991349"/>
            <a:ext cx="3695700" cy="2066925"/>
            <a:chOff x="1047749" y="6991349"/>
            <a:chExt cx="3695700" cy="2066925"/>
          </a:xfrm>
        </p:grpSpPr>
        <p:sp>
          <p:nvSpPr>
            <p:cNvPr id="21" name="object 21" descr=""/>
            <p:cNvSpPr/>
            <p:nvPr/>
          </p:nvSpPr>
          <p:spPr>
            <a:xfrm>
              <a:off x="1047749" y="6991349"/>
              <a:ext cx="3695700" cy="2066925"/>
            </a:xfrm>
            <a:custGeom>
              <a:avLst/>
              <a:gdLst/>
              <a:ahLst/>
              <a:cxnLst/>
              <a:rect l="l" t="t" r="r" b="b"/>
              <a:pathLst>
                <a:path w="3695700" h="2066925">
                  <a:moveTo>
                    <a:pt x="3588904" y="2066924"/>
                  </a:moveTo>
                  <a:lnTo>
                    <a:pt x="106795" y="2066924"/>
                  </a:lnTo>
                  <a:lnTo>
                    <a:pt x="99362" y="2066191"/>
                  </a:lnTo>
                  <a:lnTo>
                    <a:pt x="57038" y="2051830"/>
                  </a:lnTo>
                  <a:lnTo>
                    <a:pt x="23432" y="2022364"/>
                  </a:lnTo>
                  <a:lnTo>
                    <a:pt x="3660" y="1982283"/>
                  </a:lnTo>
                  <a:lnTo>
                    <a:pt x="0" y="1960129"/>
                  </a:lnTo>
                  <a:lnTo>
                    <a:pt x="0" y="1952624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3588904" y="0"/>
                  </a:lnTo>
                  <a:lnTo>
                    <a:pt x="3632073" y="11571"/>
                  </a:lnTo>
                  <a:lnTo>
                    <a:pt x="3667528" y="38783"/>
                  </a:lnTo>
                  <a:lnTo>
                    <a:pt x="3689870" y="77491"/>
                  </a:lnTo>
                  <a:lnTo>
                    <a:pt x="3695699" y="106794"/>
                  </a:lnTo>
                  <a:lnTo>
                    <a:pt x="3695699" y="1960129"/>
                  </a:lnTo>
                  <a:lnTo>
                    <a:pt x="3684126" y="2003297"/>
                  </a:lnTo>
                  <a:lnTo>
                    <a:pt x="3656914" y="2038753"/>
                  </a:lnTo>
                  <a:lnTo>
                    <a:pt x="3618206" y="2061095"/>
                  </a:lnTo>
                  <a:lnTo>
                    <a:pt x="3596337" y="2066191"/>
                  </a:lnTo>
                  <a:lnTo>
                    <a:pt x="3588904" y="2066924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238249" y="7658099"/>
              <a:ext cx="485775" cy="742950"/>
            </a:xfrm>
            <a:custGeom>
              <a:avLst/>
              <a:gdLst/>
              <a:ahLst/>
              <a:cxnLst/>
              <a:rect l="l" t="t" r="r" b="b"/>
              <a:pathLst>
                <a:path w="485775" h="742950">
                  <a:moveTo>
                    <a:pt x="250842" y="742949"/>
                  </a:moveTo>
                  <a:lnTo>
                    <a:pt x="234932" y="742949"/>
                  </a:lnTo>
                  <a:lnTo>
                    <a:pt x="226996" y="742353"/>
                  </a:lnTo>
                  <a:lnTo>
                    <a:pt x="187700" y="733437"/>
                  </a:lnTo>
                  <a:lnTo>
                    <a:pt x="149938" y="714671"/>
                  </a:lnTo>
                  <a:lnTo>
                    <a:pt x="118018" y="690098"/>
                  </a:lnTo>
                  <a:lnTo>
                    <a:pt x="88801" y="658628"/>
                  </a:lnTo>
                  <a:lnTo>
                    <a:pt x="62919" y="620941"/>
                  </a:lnTo>
                  <a:lnTo>
                    <a:pt x="40933" y="577854"/>
                  </a:lnTo>
                  <a:lnTo>
                    <a:pt x="23319" y="530300"/>
                  </a:lnTo>
                  <a:lnTo>
                    <a:pt x="10458" y="479306"/>
                  </a:lnTo>
                  <a:lnTo>
                    <a:pt x="2628" y="425980"/>
                  </a:lnTo>
                  <a:lnTo>
                    <a:pt x="0" y="371474"/>
                  </a:lnTo>
                  <a:lnTo>
                    <a:pt x="292" y="353247"/>
                  </a:lnTo>
                  <a:lnTo>
                    <a:pt x="4666" y="299002"/>
                  </a:lnTo>
                  <a:lnTo>
                    <a:pt x="14197" y="246327"/>
                  </a:lnTo>
                  <a:lnTo>
                    <a:pt x="28679" y="196361"/>
                  </a:lnTo>
                  <a:lnTo>
                    <a:pt x="47798" y="150186"/>
                  </a:lnTo>
                  <a:lnTo>
                    <a:pt x="71140" y="108802"/>
                  </a:lnTo>
                  <a:lnTo>
                    <a:pt x="98199" y="73103"/>
                  </a:lnTo>
                  <a:lnTo>
                    <a:pt x="128391" y="43863"/>
                  </a:lnTo>
                  <a:lnTo>
                    <a:pt x="161061" y="21713"/>
                  </a:lnTo>
                  <a:lnTo>
                    <a:pt x="203304" y="4764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9511"/>
                  </a:lnTo>
                  <a:lnTo>
                    <a:pt x="335836" y="28276"/>
                  </a:lnTo>
                  <a:lnTo>
                    <a:pt x="367756" y="52849"/>
                  </a:lnTo>
                  <a:lnTo>
                    <a:pt x="396973" y="84321"/>
                  </a:lnTo>
                  <a:lnTo>
                    <a:pt x="422855" y="122007"/>
                  </a:lnTo>
                  <a:lnTo>
                    <a:pt x="444840" y="165093"/>
                  </a:lnTo>
                  <a:lnTo>
                    <a:pt x="462455" y="212647"/>
                  </a:lnTo>
                  <a:lnTo>
                    <a:pt x="475316" y="263640"/>
                  </a:lnTo>
                  <a:lnTo>
                    <a:pt x="483146" y="316966"/>
                  </a:lnTo>
                  <a:lnTo>
                    <a:pt x="485774" y="371474"/>
                  </a:lnTo>
                  <a:lnTo>
                    <a:pt x="485482" y="389701"/>
                  </a:lnTo>
                  <a:lnTo>
                    <a:pt x="481107" y="443944"/>
                  </a:lnTo>
                  <a:lnTo>
                    <a:pt x="471576" y="496619"/>
                  </a:lnTo>
                  <a:lnTo>
                    <a:pt x="457094" y="546585"/>
                  </a:lnTo>
                  <a:lnTo>
                    <a:pt x="437976" y="592761"/>
                  </a:lnTo>
                  <a:lnTo>
                    <a:pt x="414634" y="634146"/>
                  </a:lnTo>
                  <a:lnTo>
                    <a:pt x="387575" y="669846"/>
                  </a:lnTo>
                  <a:lnTo>
                    <a:pt x="357383" y="699085"/>
                  </a:lnTo>
                  <a:lnTo>
                    <a:pt x="324713" y="721233"/>
                  </a:lnTo>
                  <a:lnTo>
                    <a:pt x="282470" y="738184"/>
                  </a:lnTo>
                  <a:lnTo>
                    <a:pt x="250842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2549" y="7842249"/>
              <a:ext cx="257175" cy="346075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1854200" y="7268685"/>
            <a:ext cx="859155" cy="1454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95"/>
              </a:spcBef>
            </a:pPr>
            <a:r>
              <a:rPr dirty="0" sz="1650" spc="-10">
                <a:solidFill>
                  <a:srgbClr val="2F3F9E"/>
                </a:solidFill>
                <a:latin typeface="Arial MT"/>
                <a:cs typeface="Arial MT"/>
              </a:rPr>
              <a:t>Surveys </a:t>
            </a:r>
            <a:r>
              <a:rPr dirty="0" sz="1650" spc="-20">
                <a:solidFill>
                  <a:srgbClr val="2F3F9E"/>
                </a:solidFill>
                <a:latin typeface="Arial MT"/>
                <a:cs typeface="Arial MT"/>
              </a:rPr>
              <a:t>with </a:t>
            </a:r>
            <a:r>
              <a:rPr dirty="0" sz="1650" spc="-10">
                <a:solidFill>
                  <a:srgbClr val="2F3F9E"/>
                </a:solidFill>
                <a:latin typeface="Arial MT"/>
                <a:cs typeface="Arial MT"/>
              </a:rPr>
              <a:t>close- ended </a:t>
            </a: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questions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4933949" y="6991349"/>
            <a:ext cx="3686175" cy="2066925"/>
            <a:chOff x="4933949" y="6991349"/>
            <a:chExt cx="3686175" cy="2066925"/>
          </a:xfrm>
        </p:grpSpPr>
        <p:sp>
          <p:nvSpPr>
            <p:cNvPr id="26" name="object 26" descr=""/>
            <p:cNvSpPr/>
            <p:nvPr/>
          </p:nvSpPr>
          <p:spPr>
            <a:xfrm>
              <a:off x="4933949" y="6991349"/>
              <a:ext cx="3686175" cy="2066925"/>
            </a:xfrm>
            <a:custGeom>
              <a:avLst/>
              <a:gdLst/>
              <a:ahLst/>
              <a:cxnLst/>
              <a:rect l="l" t="t" r="r" b="b"/>
              <a:pathLst>
                <a:path w="3686175" h="2066925">
                  <a:moveTo>
                    <a:pt x="3579379" y="2066924"/>
                  </a:moveTo>
                  <a:lnTo>
                    <a:pt x="106794" y="2066924"/>
                  </a:lnTo>
                  <a:lnTo>
                    <a:pt x="99361" y="2066191"/>
                  </a:lnTo>
                  <a:lnTo>
                    <a:pt x="57038" y="2051830"/>
                  </a:lnTo>
                  <a:lnTo>
                    <a:pt x="23431" y="2022364"/>
                  </a:lnTo>
                  <a:lnTo>
                    <a:pt x="3659" y="1982283"/>
                  </a:lnTo>
                  <a:lnTo>
                    <a:pt x="0" y="1960129"/>
                  </a:lnTo>
                  <a:lnTo>
                    <a:pt x="0" y="1952624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3579379" y="0"/>
                  </a:lnTo>
                  <a:lnTo>
                    <a:pt x="3622548" y="11571"/>
                  </a:lnTo>
                  <a:lnTo>
                    <a:pt x="3658002" y="38783"/>
                  </a:lnTo>
                  <a:lnTo>
                    <a:pt x="3680344" y="77491"/>
                  </a:lnTo>
                  <a:lnTo>
                    <a:pt x="3686174" y="106794"/>
                  </a:lnTo>
                  <a:lnTo>
                    <a:pt x="3686174" y="1960129"/>
                  </a:lnTo>
                  <a:lnTo>
                    <a:pt x="3674600" y="2003297"/>
                  </a:lnTo>
                  <a:lnTo>
                    <a:pt x="3647389" y="2038753"/>
                  </a:lnTo>
                  <a:lnTo>
                    <a:pt x="3608680" y="2061095"/>
                  </a:lnTo>
                  <a:lnTo>
                    <a:pt x="3586812" y="2066191"/>
                  </a:lnTo>
                  <a:lnTo>
                    <a:pt x="3579379" y="2066924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124449" y="7658098"/>
              <a:ext cx="523875" cy="742950"/>
            </a:xfrm>
            <a:custGeom>
              <a:avLst/>
              <a:gdLst/>
              <a:ahLst/>
              <a:cxnLst/>
              <a:rect l="l" t="t" r="r" b="b"/>
              <a:pathLst>
                <a:path w="523875" h="742950">
                  <a:moveTo>
                    <a:pt x="261937" y="742949"/>
                  </a:moveTo>
                  <a:lnTo>
                    <a:pt x="223503" y="738965"/>
                  </a:lnTo>
                  <a:lnTo>
                    <a:pt x="185901" y="727097"/>
                  </a:lnTo>
                  <a:lnTo>
                    <a:pt x="149944" y="707604"/>
                  </a:lnTo>
                  <a:lnTo>
                    <a:pt x="116412" y="680907"/>
                  </a:lnTo>
                  <a:lnTo>
                    <a:pt x="86031" y="647586"/>
                  </a:lnTo>
                  <a:lnTo>
                    <a:pt x="59457" y="608359"/>
                  </a:lnTo>
                  <a:lnTo>
                    <a:pt x="37265" y="564077"/>
                  </a:lnTo>
                  <a:lnTo>
                    <a:pt x="19938" y="515697"/>
                  </a:lnTo>
                  <a:lnTo>
                    <a:pt x="7849" y="464269"/>
                  </a:lnTo>
                  <a:lnTo>
                    <a:pt x="1261" y="410904"/>
                  </a:lnTo>
                  <a:lnTo>
                    <a:pt x="0" y="374821"/>
                  </a:lnTo>
                  <a:lnTo>
                    <a:pt x="79" y="359091"/>
                  </a:lnTo>
                  <a:lnTo>
                    <a:pt x="3855" y="305195"/>
                  </a:lnTo>
                  <a:lnTo>
                    <a:pt x="13220" y="252650"/>
                  </a:lnTo>
                  <a:lnTo>
                    <a:pt x="27967" y="202615"/>
                  </a:lnTo>
                  <a:lnTo>
                    <a:pt x="47782" y="156153"/>
                  </a:lnTo>
                  <a:lnTo>
                    <a:pt x="72228" y="114289"/>
                  </a:lnTo>
                  <a:lnTo>
                    <a:pt x="100786" y="77913"/>
                  </a:lnTo>
                  <a:lnTo>
                    <a:pt x="132826" y="47825"/>
                  </a:lnTo>
                  <a:lnTo>
                    <a:pt x="167669" y="24665"/>
                  </a:lnTo>
                  <a:lnTo>
                    <a:pt x="204545" y="8945"/>
                  </a:lnTo>
                  <a:lnTo>
                    <a:pt x="242669" y="997"/>
                  </a:lnTo>
                  <a:lnTo>
                    <a:pt x="261937" y="0"/>
                  </a:lnTo>
                  <a:lnTo>
                    <a:pt x="268367" y="111"/>
                  </a:lnTo>
                  <a:lnTo>
                    <a:pt x="306716" y="5419"/>
                  </a:lnTo>
                  <a:lnTo>
                    <a:pt x="344103" y="18580"/>
                  </a:lnTo>
                  <a:lnTo>
                    <a:pt x="379705" y="39305"/>
                  </a:lnTo>
                  <a:lnTo>
                    <a:pt x="412764" y="67153"/>
                  </a:lnTo>
                  <a:lnTo>
                    <a:pt x="447155" y="107821"/>
                  </a:lnTo>
                  <a:lnTo>
                    <a:pt x="472327" y="148833"/>
                  </a:lnTo>
                  <a:lnTo>
                    <a:pt x="492945" y="194593"/>
                  </a:lnTo>
                  <a:lnTo>
                    <a:pt x="508562" y="244108"/>
                  </a:lnTo>
                  <a:lnTo>
                    <a:pt x="518841" y="296309"/>
                  </a:lnTo>
                  <a:lnTo>
                    <a:pt x="523560" y="350065"/>
                  </a:lnTo>
                  <a:lnTo>
                    <a:pt x="523874" y="374821"/>
                  </a:lnTo>
                  <a:lnTo>
                    <a:pt x="523560" y="392885"/>
                  </a:lnTo>
                  <a:lnTo>
                    <a:pt x="518841" y="446639"/>
                  </a:lnTo>
                  <a:lnTo>
                    <a:pt x="508562" y="498840"/>
                  </a:lnTo>
                  <a:lnTo>
                    <a:pt x="492945" y="548355"/>
                  </a:lnTo>
                  <a:lnTo>
                    <a:pt x="472327" y="594115"/>
                  </a:lnTo>
                  <a:lnTo>
                    <a:pt x="447155" y="635127"/>
                  </a:lnTo>
                  <a:lnTo>
                    <a:pt x="417973" y="670504"/>
                  </a:lnTo>
                  <a:lnTo>
                    <a:pt x="385413" y="699481"/>
                  </a:lnTo>
                  <a:lnTo>
                    <a:pt x="350181" y="721430"/>
                  </a:lnTo>
                  <a:lnTo>
                    <a:pt x="313038" y="735875"/>
                  </a:lnTo>
                  <a:lnTo>
                    <a:pt x="274790" y="742506"/>
                  </a:lnTo>
                  <a:lnTo>
                    <a:pt x="261937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33987" y="7842249"/>
              <a:ext cx="301625" cy="346075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5778499" y="7554435"/>
            <a:ext cx="1364615" cy="882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95"/>
              </a:spcBef>
            </a:pPr>
            <a:r>
              <a:rPr dirty="0" sz="1650" spc="-10">
                <a:solidFill>
                  <a:srgbClr val="2F3F9E"/>
                </a:solidFill>
                <a:latin typeface="Arial MT"/>
                <a:cs typeface="Arial MT"/>
              </a:rPr>
              <a:t>Experiments (scientific </a:t>
            </a:r>
            <a:r>
              <a:rPr dirty="0" sz="1650" spc="-80">
                <a:solidFill>
                  <a:srgbClr val="2F3F9E"/>
                </a:solidFill>
                <a:latin typeface="Arial MT"/>
                <a:cs typeface="Arial MT"/>
              </a:rPr>
              <a:t>measurements)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1047749" y="9248774"/>
            <a:ext cx="3695700" cy="1495425"/>
            <a:chOff x="1047749" y="9248774"/>
            <a:chExt cx="3695700" cy="1495425"/>
          </a:xfrm>
        </p:grpSpPr>
        <p:sp>
          <p:nvSpPr>
            <p:cNvPr id="31" name="object 31" descr=""/>
            <p:cNvSpPr/>
            <p:nvPr/>
          </p:nvSpPr>
          <p:spPr>
            <a:xfrm>
              <a:off x="1047749" y="9248774"/>
              <a:ext cx="3695700" cy="1495425"/>
            </a:xfrm>
            <a:custGeom>
              <a:avLst/>
              <a:gdLst/>
              <a:ahLst/>
              <a:cxnLst/>
              <a:rect l="l" t="t" r="r" b="b"/>
              <a:pathLst>
                <a:path w="3695700" h="1495425">
                  <a:moveTo>
                    <a:pt x="3588904" y="1495423"/>
                  </a:moveTo>
                  <a:lnTo>
                    <a:pt x="106795" y="1495423"/>
                  </a:lnTo>
                  <a:lnTo>
                    <a:pt x="99362" y="1494691"/>
                  </a:lnTo>
                  <a:lnTo>
                    <a:pt x="57038" y="1480329"/>
                  </a:lnTo>
                  <a:lnTo>
                    <a:pt x="23432" y="1450865"/>
                  </a:lnTo>
                  <a:lnTo>
                    <a:pt x="3660" y="1410782"/>
                  </a:lnTo>
                  <a:lnTo>
                    <a:pt x="0" y="1388629"/>
                  </a:lnTo>
                  <a:lnTo>
                    <a:pt x="0" y="1381124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69"/>
                  </a:lnTo>
                  <a:lnTo>
                    <a:pt x="77493" y="5827"/>
                  </a:lnTo>
                  <a:lnTo>
                    <a:pt x="106795" y="0"/>
                  </a:lnTo>
                  <a:lnTo>
                    <a:pt x="3588904" y="0"/>
                  </a:lnTo>
                  <a:lnTo>
                    <a:pt x="3632073" y="11571"/>
                  </a:lnTo>
                  <a:lnTo>
                    <a:pt x="3667528" y="38783"/>
                  </a:lnTo>
                  <a:lnTo>
                    <a:pt x="3689870" y="77491"/>
                  </a:lnTo>
                  <a:lnTo>
                    <a:pt x="3695699" y="106794"/>
                  </a:lnTo>
                  <a:lnTo>
                    <a:pt x="3695699" y="1388629"/>
                  </a:lnTo>
                  <a:lnTo>
                    <a:pt x="3684126" y="1431797"/>
                  </a:lnTo>
                  <a:lnTo>
                    <a:pt x="3656914" y="1467253"/>
                  </a:lnTo>
                  <a:lnTo>
                    <a:pt x="3618206" y="1489595"/>
                  </a:lnTo>
                  <a:lnTo>
                    <a:pt x="3596337" y="1494691"/>
                  </a:lnTo>
                  <a:lnTo>
                    <a:pt x="3588904" y="1495423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238249" y="9629773"/>
              <a:ext cx="619125" cy="742950"/>
            </a:xfrm>
            <a:custGeom>
              <a:avLst/>
              <a:gdLst/>
              <a:ahLst/>
              <a:cxnLst/>
              <a:rect l="l" t="t" r="r" b="b"/>
              <a:pathLst>
                <a:path w="619125" h="742950">
                  <a:moveTo>
                    <a:pt x="307181" y="742949"/>
                  </a:moveTo>
                  <a:lnTo>
                    <a:pt x="262108" y="738930"/>
                  </a:lnTo>
                  <a:lnTo>
                    <a:pt x="218011" y="726954"/>
                  </a:lnTo>
                  <a:lnTo>
                    <a:pt x="182696" y="711079"/>
                  </a:lnTo>
                  <a:lnTo>
                    <a:pt x="149258" y="690101"/>
                  </a:lnTo>
                  <a:lnTo>
                    <a:pt x="118195" y="664329"/>
                  </a:lnTo>
                  <a:lnTo>
                    <a:pt x="89971" y="634147"/>
                  </a:lnTo>
                  <a:lnTo>
                    <a:pt x="65014" y="600015"/>
                  </a:lnTo>
                  <a:lnTo>
                    <a:pt x="43702" y="562449"/>
                  </a:lnTo>
                  <a:lnTo>
                    <a:pt x="23382" y="513630"/>
                  </a:lnTo>
                  <a:lnTo>
                    <a:pt x="9205" y="461734"/>
                  </a:lnTo>
                  <a:lnTo>
                    <a:pt x="1479" y="407885"/>
                  </a:lnTo>
                  <a:lnTo>
                    <a:pt x="0" y="371474"/>
                  </a:lnTo>
                  <a:lnTo>
                    <a:pt x="369" y="353247"/>
                  </a:lnTo>
                  <a:lnTo>
                    <a:pt x="5902" y="299002"/>
                  </a:lnTo>
                  <a:lnTo>
                    <a:pt x="17956" y="246327"/>
                  </a:lnTo>
                  <a:lnTo>
                    <a:pt x="32798" y="204458"/>
                  </a:lnTo>
                  <a:lnTo>
                    <a:pt x="51769" y="165093"/>
                  </a:lnTo>
                  <a:lnTo>
                    <a:pt x="74582" y="128835"/>
                  </a:lnTo>
                  <a:lnTo>
                    <a:pt x="100890" y="96229"/>
                  </a:lnTo>
                  <a:lnTo>
                    <a:pt x="130301" y="67763"/>
                  </a:lnTo>
                  <a:lnTo>
                    <a:pt x="162377" y="43863"/>
                  </a:lnTo>
                  <a:lnTo>
                    <a:pt x="196630" y="24889"/>
                  </a:lnTo>
                  <a:lnTo>
                    <a:pt x="232542" y="11132"/>
                  </a:lnTo>
                  <a:lnTo>
                    <a:pt x="277072" y="1789"/>
                  </a:lnTo>
                  <a:lnTo>
                    <a:pt x="311943" y="0"/>
                  </a:lnTo>
                  <a:lnTo>
                    <a:pt x="319484" y="112"/>
                  </a:lnTo>
                  <a:lnTo>
                    <a:pt x="364457" y="5468"/>
                  </a:lnTo>
                  <a:lnTo>
                    <a:pt x="401113" y="15995"/>
                  </a:lnTo>
                  <a:lnTo>
                    <a:pt x="436428" y="31869"/>
                  </a:lnTo>
                  <a:lnTo>
                    <a:pt x="469866" y="52849"/>
                  </a:lnTo>
                  <a:lnTo>
                    <a:pt x="500929" y="78622"/>
                  </a:lnTo>
                  <a:lnTo>
                    <a:pt x="529153" y="108802"/>
                  </a:lnTo>
                  <a:lnTo>
                    <a:pt x="554110" y="142933"/>
                  </a:lnTo>
                  <a:lnTo>
                    <a:pt x="575421" y="180498"/>
                  </a:lnTo>
                  <a:lnTo>
                    <a:pt x="595741" y="229316"/>
                  </a:lnTo>
                  <a:lnTo>
                    <a:pt x="609919" y="281213"/>
                  </a:lnTo>
                  <a:lnTo>
                    <a:pt x="617645" y="335064"/>
                  </a:lnTo>
                  <a:lnTo>
                    <a:pt x="619124" y="371474"/>
                  </a:lnTo>
                  <a:lnTo>
                    <a:pt x="618755" y="389702"/>
                  </a:lnTo>
                  <a:lnTo>
                    <a:pt x="613222" y="443944"/>
                  </a:lnTo>
                  <a:lnTo>
                    <a:pt x="601168" y="496620"/>
                  </a:lnTo>
                  <a:lnTo>
                    <a:pt x="586326" y="538489"/>
                  </a:lnTo>
                  <a:lnTo>
                    <a:pt x="567355" y="577854"/>
                  </a:lnTo>
                  <a:lnTo>
                    <a:pt x="544542" y="614114"/>
                  </a:lnTo>
                  <a:lnTo>
                    <a:pt x="518233" y="646720"/>
                  </a:lnTo>
                  <a:lnTo>
                    <a:pt x="488822" y="675186"/>
                  </a:lnTo>
                  <a:lnTo>
                    <a:pt x="456747" y="699087"/>
                  </a:lnTo>
                  <a:lnTo>
                    <a:pt x="422494" y="718059"/>
                  </a:lnTo>
                  <a:lnTo>
                    <a:pt x="386582" y="731817"/>
                  </a:lnTo>
                  <a:lnTo>
                    <a:pt x="342052" y="741161"/>
                  </a:lnTo>
                  <a:lnTo>
                    <a:pt x="307181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9374" y="9836149"/>
              <a:ext cx="393700" cy="301625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1982787" y="9526110"/>
            <a:ext cx="1144905" cy="882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3599"/>
              </a:lnSpc>
              <a:spcBef>
                <a:spcPts val="95"/>
              </a:spcBef>
            </a:pPr>
            <a:r>
              <a:rPr dirty="0" sz="1650" spc="-85">
                <a:solidFill>
                  <a:srgbClr val="2F3F9E"/>
                </a:solidFill>
                <a:latin typeface="Arial MT"/>
                <a:cs typeface="Arial MT"/>
              </a:rPr>
              <a:t>Observations </a:t>
            </a:r>
            <a:r>
              <a:rPr dirty="0" sz="1650" spc="-45">
                <a:solidFill>
                  <a:srgbClr val="2F3F9E"/>
                </a:solidFill>
                <a:latin typeface="Arial MT"/>
                <a:cs typeface="Arial MT"/>
              </a:rPr>
              <a:t>with</a:t>
            </a:r>
            <a:r>
              <a:rPr dirty="0" sz="1650" spc="-5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40">
                <a:solidFill>
                  <a:srgbClr val="2F3F9E"/>
                </a:solidFill>
                <a:latin typeface="Arial MT"/>
                <a:cs typeface="Arial MT"/>
              </a:rPr>
              <a:t>numeric </a:t>
            </a:r>
            <a:r>
              <a:rPr dirty="0" sz="1650" spc="-10">
                <a:solidFill>
                  <a:srgbClr val="2F3F9E"/>
                </a:solidFill>
                <a:latin typeface="Arial MT"/>
                <a:cs typeface="Arial MT"/>
              </a:rPr>
              <a:t>recording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4933949" y="9248774"/>
            <a:ext cx="3686175" cy="1495425"/>
            <a:chOff x="4933949" y="9248774"/>
            <a:chExt cx="3686175" cy="1495425"/>
          </a:xfrm>
        </p:grpSpPr>
        <p:sp>
          <p:nvSpPr>
            <p:cNvPr id="36" name="object 36" descr=""/>
            <p:cNvSpPr/>
            <p:nvPr/>
          </p:nvSpPr>
          <p:spPr>
            <a:xfrm>
              <a:off x="4933949" y="9248774"/>
              <a:ext cx="3686175" cy="1495425"/>
            </a:xfrm>
            <a:custGeom>
              <a:avLst/>
              <a:gdLst/>
              <a:ahLst/>
              <a:cxnLst/>
              <a:rect l="l" t="t" r="r" b="b"/>
              <a:pathLst>
                <a:path w="3686175" h="1495425">
                  <a:moveTo>
                    <a:pt x="3579379" y="1495423"/>
                  </a:moveTo>
                  <a:lnTo>
                    <a:pt x="106794" y="1495423"/>
                  </a:lnTo>
                  <a:lnTo>
                    <a:pt x="99361" y="1494691"/>
                  </a:lnTo>
                  <a:lnTo>
                    <a:pt x="57038" y="1480329"/>
                  </a:lnTo>
                  <a:lnTo>
                    <a:pt x="23431" y="1450865"/>
                  </a:lnTo>
                  <a:lnTo>
                    <a:pt x="3659" y="1410782"/>
                  </a:lnTo>
                  <a:lnTo>
                    <a:pt x="0" y="1388629"/>
                  </a:lnTo>
                  <a:lnTo>
                    <a:pt x="0" y="1381124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69"/>
                  </a:lnTo>
                  <a:lnTo>
                    <a:pt x="77492" y="5827"/>
                  </a:lnTo>
                  <a:lnTo>
                    <a:pt x="106794" y="0"/>
                  </a:lnTo>
                  <a:lnTo>
                    <a:pt x="3579379" y="0"/>
                  </a:lnTo>
                  <a:lnTo>
                    <a:pt x="3622548" y="11571"/>
                  </a:lnTo>
                  <a:lnTo>
                    <a:pt x="3658002" y="38783"/>
                  </a:lnTo>
                  <a:lnTo>
                    <a:pt x="3680344" y="77491"/>
                  </a:lnTo>
                  <a:lnTo>
                    <a:pt x="3686174" y="106794"/>
                  </a:lnTo>
                  <a:lnTo>
                    <a:pt x="3686174" y="1388629"/>
                  </a:lnTo>
                  <a:lnTo>
                    <a:pt x="3674600" y="1431797"/>
                  </a:lnTo>
                  <a:lnTo>
                    <a:pt x="3647389" y="1467253"/>
                  </a:lnTo>
                  <a:lnTo>
                    <a:pt x="3608680" y="1489595"/>
                  </a:lnTo>
                  <a:lnTo>
                    <a:pt x="3586812" y="1494691"/>
                  </a:lnTo>
                  <a:lnTo>
                    <a:pt x="3579379" y="1495423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124449" y="9629773"/>
              <a:ext cx="523875" cy="742950"/>
            </a:xfrm>
            <a:custGeom>
              <a:avLst/>
              <a:gdLst/>
              <a:ahLst/>
              <a:cxnLst/>
              <a:rect l="l" t="t" r="r" b="b"/>
              <a:pathLst>
                <a:path w="523875" h="742950">
                  <a:moveTo>
                    <a:pt x="261937" y="742949"/>
                  </a:moveTo>
                  <a:lnTo>
                    <a:pt x="223503" y="738965"/>
                  </a:lnTo>
                  <a:lnTo>
                    <a:pt x="185901" y="727098"/>
                  </a:lnTo>
                  <a:lnTo>
                    <a:pt x="149944" y="707605"/>
                  </a:lnTo>
                  <a:lnTo>
                    <a:pt x="116412" y="680908"/>
                  </a:lnTo>
                  <a:lnTo>
                    <a:pt x="86031" y="647587"/>
                  </a:lnTo>
                  <a:lnTo>
                    <a:pt x="59457" y="608360"/>
                  </a:lnTo>
                  <a:lnTo>
                    <a:pt x="37265" y="564077"/>
                  </a:lnTo>
                  <a:lnTo>
                    <a:pt x="19938" y="515697"/>
                  </a:lnTo>
                  <a:lnTo>
                    <a:pt x="7849" y="464268"/>
                  </a:lnTo>
                  <a:lnTo>
                    <a:pt x="1261" y="410905"/>
                  </a:lnTo>
                  <a:lnTo>
                    <a:pt x="0" y="374821"/>
                  </a:lnTo>
                  <a:lnTo>
                    <a:pt x="79" y="359091"/>
                  </a:lnTo>
                  <a:lnTo>
                    <a:pt x="3855" y="305194"/>
                  </a:lnTo>
                  <a:lnTo>
                    <a:pt x="13220" y="252650"/>
                  </a:lnTo>
                  <a:lnTo>
                    <a:pt x="27967" y="202616"/>
                  </a:lnTo>
                  <a:lnTo>
                    <a:pt x="47782" y="156153"/>
                  </a:lnTo>
                  <a:lnTo>
                    <a:pt x="72228" y="114290"/>
                  </a:lnTo>
                  <a:lnTo>
                    <a:pt x="100786" y="77913"/>
                  </a:lnTo>
                  <a:lnTo>
                    <a:pt x="132826" y="47825"/>
                  </a:lnTo>
                  <a:lnTo>
                    <a:pt x="167669" y="24665"/>
                  </a:lnTo>
                  <a:lnTo>
                    <a:pt x="204545" y="8945"/>
                  </a:lnTo>
                  <a:lnTo>
                    <a:pt x="242669" y="997"/>
                  </a:lnTo>
                  <a:lnTo>
                    <a:pt x="261937" y="0"/>
                  </a:lnTo>
                  <a:lnTo>
                    <a:pt x="268367" y="111"/>
                  </a:lnTo>
                  <a:lnTo>
                    <a:pt x="306716" y="5419"/>
                  </a:lnTo>
                  <a:lnTo>
                    <a:pt x="344103" y="18580"/>
                  </a:lnTo>
                  <a:lnTo>
                    <a:pt x="379705" y="39304"/>
                  </a:lnTo>
                  <a:lnTo>
                    <a:pt x="412764" y="67152"/>
                  </a:lnTo>
                  <a:lnTo>
                    <a:pt x="447155" y="107821"/>
                  </a:lnTo>
                  <a:lnTo>
                    <a:pt x="472327" y="148833"/>
                  </a:lnTo>
                  <a:lnTo>
                    <a:pt x="492945" y="194593"/>
                  </a:lnTo>
                  <a:lnTo>
                    <a:pt x="508562" y="244109"/>
                  </a:lnTo>
                  <a:lnTo>
                    <a:pt x="518841" y="296308"/>
                  </a:lnTo>
                  <a:lnTo>
                    <a:pt x="523560" y="350065"/>
                  </a:lnTo>
                  <a:lnTo>
                    <a:pt x="523874" y="374821"/>
                  </a:lnTo>
                  <a:lnTo>
                    <a:pt x="523560" y="392884"/>
                  </a:lnTo>
                  <a:lnTo>
                    <a:pt x="518841" y="446640"/>
                  </a:lnTo>
                  <a:lnTo>
                    <a:pt x="508562" y="498839"/>
                  </a:lnTo>
                  <a:lnTo>
                    <a:pt x="492945" y="548355"/>
                  </a:lnTo>
                  <a:lnTo>
                    <a:pt x="472327" y="594115"/>
                  </a:lnTo>
                  <a:lnTo>
                    <a:pt x="447155" y="635126"/>
                  </a:lnTo>
                  <a:lnTo>
                    <a:pt x="417973" y="670503"/>
                  </a:lnTo>
                  <a:lnTo>
                    <a:pt x="385413" y="699480"/>
                  </a:lnTo>
                  <a:lnTo>
                    <a:pt x="350181" y="721431"/>
                  </a:lnTo>
                  <a:lnTo>
                    <a:pt x="313038" y="735875"/>
                  </a:lnTo>
                  <a:lnTo>
                    <a:pt x="274790" y="742506"/>
                  </a:lnTo>
                  <a:lnTo>
                    <a:pt x="261937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33987" y="9813924"/>
              <a:ext cx="301625" cy="346075"/>
            </a:xfrm>
            <a:prstGeom prst="rect">
              <a:avLst/>
            </a:prstGeom>
          </p:spPr>
        </p:pic>
      </p:grpSp>
      <p:sp>
        <p:nvSpPr>
          <p:cNvPr id="39" name="object 39" descr=""/>
          <p:cNvSpPr txBox="1"/>
          <p:nvPr/>
        </p:nvSpPr>
        <p:spPr>
          <a:xfrm>
            <a:off x="5778499" y="9526110"/>
            <a:ext cx="928369" cy="882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95"/>
              </a:spcBef>
            </a:pPr>
            <a:r>
              <a:rPr dirty="0" sz="1650" spc="-95">
                <a:solidFill>
                  <a:srgbClr val="2F3F9E"/>
                </a:solidFill>
                <a:latin typeface="Arial MT"/>
                <a:cs typeface="Arial MT"/>
              </a:rPr>
              <a:t>Databases </a:t>
            </a:r>
            <a:r>
              <a:rPr dirty="0" sz="1650" spc="-185">
                <a:solidFill>
                  <a:srgbClr val="2F3F9E"/>
                </a:solidFill>
                <a:latin typeface="Arial MT"/>
                <a:cs typeface="Arial MT"/>
              </a:rPr>
              <a:t>&amp;</a:t>
            </a:r>
            <a:r>
              <a:rPr dirty="0" sz="1650" spc="-8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2F3F9E"/>
                </a:solidFill>
                <a:latin typeface="Arial MT"/>
                <a:cs typeface="Arial MT"/>
              </a:rPr>
              <a:t>official statistics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9477374" y="6991349"/>
            <a:ext cx="3695700" cy="1123950"/>
            <a:chOff x="9477374" y="6991349"/>
            <a:chExt cx="3695700" cy="1123950"/>
          </a:xfrm>
        </p:grpSpPr>
        <p:sp>
          <p:nvSpPr>
            <p:cNvPr id="41" name="object 41" descr=""/>
            <p:cNvSpPr/>
            <p:nvPr/>
          </p:nvSpPr>
          <p:spPr>
            <a:xfrm>
              <a:off x="9477374" y="6991349"/>
              <a:ext cx="3695700" cy="1123950"/>
            </a:xfrm>
            <a:custGeom>
              <a:avLst/>
              <a:gdLst/>
              <a:ahLst/>
              <a:cxnLst/>
              <a:rect l="l" t="t" r="r" b="b"/>
              <a:pathLst>
                <a:path w="3695700" h="1123950">
                  <a:moveTo>
                    <a:pt x="3588903" y="1123949"/>
                  </a:moveTo>
                  <a:lnTo>
                    <a:pt x="106794" y="1123949"/>
                  </a:lnTo>
                  <a:lnTo>
                    <a:pt x="99360" y="1123216"/>
                  </a:lnTo>
                  <a:lnTo>
                    <a:pt x="57037" y="1108854"/>
                  </a:lnTo>
                  <a:lnTo>
                    <a:pt x="23431" y="1079391"/>
                  </a:lnTo>
                  <a:lnTo>
                    <a:pt x="3659" y="1039308"/>
                  </a:lnTo>
                  <a:lnTo>
                    <a:pt x="0" y="1017154"/>
                  </a:lnTo>
                  <a:lnTo>
                    <a:pt x="0" y="100964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3588903" y="0"/>
                  </a:lnTo>
                  <a:lnTo>
                    <a:pt x="3632073" y="11571"/>
                  </a:lnTo>
                  <a:lnTo>
                    <a:pt x="3667527" y="38783"/>
                  </a:lnTo>
                  <a:lnTo>
                    <a:pt x="3689869" y="77491"/>
                  </a:lnTo>
                  <a:lnTo>
                    <a:pt x="3695699" y="106794"/>
                  </a:lnTo>
                  <a:lnTo>
                    <a:pt x="3695699" y="1017154"/>
                  </a:lnTo>
                  <a:lnTo>
                    <a:pt x="3684124" y="1060323"/>
                  </a:lnTo>
                  <a:lnTo>
                    <a:pt x="3656913" y="1095778"/>
                  </a:lnTo>
                  <a:lnTo>
                    <a:pt x="3618205" y="1118120"/>
                  </a:lnTo>
                  <a:lnTo>
                    <a:pt x="3596337" y="1123216"/>
                  </a:lnTo>
                  <a:lnTo>
                    <a:pt x="3588903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9667873" y="7181848"/>
              <a:ext cx="533400" cy="742950"/>
            </a:xfrm>
            <a:custGeom>
              <a:avLst/>
              <a:gdLst/>
              <a:ahLst/>
              <a:cxnLst/>
              <a:rect l="l" t="t" r="r" b="b"/>
              <a:pathLst>
                <a:path w="533400" h="742950">
                  <a:moveTo>
                    <a:pt x="264318" y="742949"/>
                  </a:moveTo>
                  <a:lnTo>
                    <a:pt x="225535" y="738929"/>
                  </a:lnTo>
                  <a:lnTo>
                    <a:pt x="187590" y="726953"/>
                  </a:lnTo>
                  <a:lnTo>
                    <a:pt x="151306" y="707283"/>
                  </a:lnTo>
                  <a:lnTo>
                    <a:pt x="117469" y="680343"/>
                  </a:lnTo>
                  <a:lnTo>
                    <a:pt x="82061" y="640515"/>
                  </a:lnTo>
                  <a:lnTo>
                    <a:pt x="55942" y="600015"/>
                  </a:lnTo>
                  <a:lnTo>
                    <a:pt x="34339" y="554575"/>
                  </a:lnTo>
                  <a:lnTo>
                    <a:pt x="17709" y="505163"/>
                  </a:lnTo>
                  <a:lnTo>
                    <a:pt x="6421" y="452867"/>
                  </a:lnTo>
                  <a:lnTo>
                    <a:pt x="715" y="398799"/>
                  </a:lnTo>
                  <a:lnTo>
                    <a:pt x="0" y="371474"/>
                  </a:lnTo>
                  <a:lnTo>
                    <a:pt x="318" y="353247"/>
                  </a:lnTo>
                  <a:lnTo>
                    <a:pt x="5077" y="299002"/>
                  </a:lnTo>
                  <a:lnTo>
                    <a:pt x="15450" y="246327"/>
                  </a:lnTo>
                  <a:lnTo>
                    <a:pt x="31209" y="196362"/>
                  </a:lnTo>
                  <a:lnTo>
                    <a:pt x="52015" y="150186"/>
                  </a:lnTo>
                  <a:lnTo>
                    <a:pt x="77416" y="108801"/>
                  </a:lnTo>
                  <a:lnTo>
                    <a:pt x="101703" y="78621"/>
                  </a:lnTo>
                  <a:lnTo>
                    <a:pt x="134033" y="48260"/>
                  </a:lnTo>
                  <a:lnTo>
                    <a:pt x="169192" y="24889"/>
                  </a:lnTo>
                  <a:lnTo>
                    <a:pt x="206403" y="9026"/>
                  </a:lnTo>
                  <a:lnTo>
                    <a:pt x="244876" y="1006"/>
                  </a:lnTo>
                  <a:lnTo>
                    <a:pt x="269081" y="0"/>
                  </a:lnTo>
                  <a:lnTo>
                    <a:pt x="275569" y="112"/>
                  </a:lnTo>
                  <a:lnTo>
                    <a:pt x="314266" y="5469"/>
                  </a:lnTo>
                  <a:lnTo>
                    <a:pt x="351994" y="18750"/>
                  </a:lnTo>
                  <a:lnTo>
                    <a:pt x="387918" y="39662"/>
                  </a:lnTo>
                  <a:lnTo>
                    <a:pt x="421278" y="67763"/>
                  </a:lnTo>
                  <a:lnTo>
                    <a:pt x="451336" y="102432"/>
                  </a:lnTo>
                  <a:lnTo>
                    <a:pt x="477456" y="142933"/>
                  </a:lnTo>
                  <a:lnTo>
                    <a:pt x="499058" y="188372"/>
                  </a:lnTo>
                  <a:lnTo>
                    <a:pt x="515688" y="237784"/>
                  </a:lnTo>
                  <a:lnTo>
                    <a:pt x="526976" y="290080"/>
                  </a:lnTo>
                  <a:lnTo>
                    <a:pt x="532684" y="344149"/>
                  </a:lnTo>
                  <a:lnTo>
                    <a:pt x="533320" y="362355"/>
                  </a:lnTo>
                  <a:lnTo>
                    <a:pt x="533320" y="380594"/>
                  </a:lnTo>
                  <a:lnTo>
                    <a:pt x="529508" y="434979"/>
                  </a:lnTo>
                  <a:lnTo>
                    <a:pt x="520058" y="488001"/>
                  </a:lnTo>
                  <a:lnTo>
                    <a:pt x="505176" y="538491"/>
                  </a:lnTo>
                  <a:lnTo>
                    <a:pt x="485181" y="585374"/>
                  </a:lnTo>
                  <a:lnTo>
                    <a:pt x="460513" y="627619"/>
                  </a:lnTo>
                  <a:lnTo>
                    <a:pt x="431695" y="664326"/>
                  </a:lnTo>
                  <a:lnTo>
                    <a:pt x="399363" y="694688"/>
                  </a:lnTo>
                  <a:lnTo>
                    <a:pt x="364204" y="718058"/>
                  </a:lnTo>
                  <a:lnTo>
                    <a:pt x="326994" y="733922"/>
                  </a:lnTo>
                  <a:lnTo>
                    <a:pt x="288523" y="741943"/>
                  </a:lnTo>
                  <a:lnTo>
                    <a:pt x="264318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82174" y="7365999"/>
              <a:ext cx="301625" cy="346075"/>
            </a:xfrm>
            <a:prstGeom prst="rect">
              <a:avLst/>
            </a:prstGeom>
          </p:spPr>
        </p:pic>
      </p:grpSp>
      <p:sp>
        <p:nvSpPr>
          <p:cNvPr id="44" name="object 44" descr=""/>
          <p:cNvSpPr txBox="1"/>
          <p:nvPr/>
        </p:nvSpPr>
        <p:spPr>
          <a:xfrm>
            <a:off x="10326686" y="7395368"/>
            <a:ext cx="35814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95">
                <a:solidFill>
                  <a:srgbClr val="2F3F9E"/>
                </a:solidFill>
                <a:latin typeface="Arial MT"/>
                <a:cs typeface="Arial MT"/>
              </a:rPr>
              <a:t>Age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13363573" y="6991349"/>
            <a:ext cx="3686175" cy="1123950"/>
            <a:chOff x="13363573" y="6991349"/>
            <a:chExt cx="3686175" cy="1123950"/>
          </a:xfrm>
        </p:grpSpPr>
        <p:sp>
          <p:nvSpPr>
            <p:cNvPr id="46" name="object 46" descr=""/>
            <p:cNvSpPr/>
            <p:nvPr/>
          </p:nvSpPr>
          <p:spPr>
            <a:xfrm>
              <a:off x="13363573" y="6991349"/>
              <a:ext cx="3686175" cy="1123950"/>
            </a:xfrm>
            <a:custGeom>
              <a:avLst/>
              <a:gdLst/>
              <a:ahLst/>
              <a:cxnLst/>
              <a:rect l="l" t="t" r="r" b="b"/>
              <a:pathLst>
                <a:path w="3686175" h="1123950">
                  <a:moveTo>
                    <a:pt x="3579381" y="1123949"/>
                  </a:moveTo>
                  <a:lnTo>
                    <a:pt x="106795" y="1123949"/>
                  </a:lnTo>
                  <a:lnTo>
                    <a:pt x="99362" y="1123216"/>
                  </a:lnTo>
                  <a:lnTo>
                    <a:pt x="57037" y="1108854"/>
                  </a:lnTo>
                  <a:lnTo>
                    <a:pt x="23433" y="1079391"/>
                  </a:lnTo>
                  <a:lnTo>
                    <a:pt x="3660" y="1039308"/>
                  </a:lnTo>
                  <a:lnTo>
                    <a:pt x="0" y="1017154"/>
                  </a:lnTo>
                  <a:lnTo>
                    <a:pt x="1" y="100964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3" y="28170"/>
                  </a:lnTo>
                  <a:lnTo>
                    <a:pt x="77491" y="5828"/>
                  </a:lnTo>
                  <a:lnTo>
                    <a:pt x="106795" y="0"/>
                  </a:lnTo>
                  <a:lnTo>
                    <a:pt x="3579381" y="0"/>
                  </a:lnTo>
                  <a:lnTo>
                    <a:pt x="3622549" y="11571"/>
                  </a:lnTo>
                  <a:lnTo>
                    <a:pt x="3658002" y="38783"/>
                  </a:lnTo>
                  <a:lnTo>
                    <a:pt x="3680345" y="77491"/>
                  </a:lnTo>
                  <a:lnTo>
                    <a:pt x="3686174" y="106794"/>
                  </a:lnTo>
                  <a:lnTo>
                    <a:pt x="3686174" y="1017154"/>
                  </a:lnTo>
                  <a:lnTo>
                    <a:pt x="3674600" y="1060323"/>
                  </a:lnTo>
                  <a:lnTo>
                    <a:pt x="3647391" y="1095778"/>
                  </a:lnTo>
                  <a:lnTo>
                    <a:pt x="3608681" y="1118120"/>
                  </a:lnTo>
                  <a:lnTo>
                    <a:pt x="3586812" y="1123216"/>
                  </a:lnTo>
                  <a:lnTo>
                    <a:pt x="3579381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3554134" y="7181849"/>
              <a:ext cx="400050" cy="742950"/>
            </a:xfrm>
            <a:custGeom>
              <a:avLst/>
              <a:gdLst/>
              <a:ahLst/>
              <a:cxnLst/>
              <a:rect l="l" t="t" r="r" b="b"/>
              <a:pathLst>
                <a:path w="400050" h="742950">
                  <a:moveTo>
                    <a:pt x="206516" y="742949"/>
                  </a:moveTo>
                  <a:lnTo>
                    <a:pt x="193414" y="742949"/>
                  </a:lnTo>
                  <a:lnTo>
                    <a:pt x="186878" y="742352"/>
                  </a:lnTo>
                  <a:lnTo>
                    <a:pt x="148169" y="730484"/>
                  </a:lnTo>
                  <a:lnTo>
                    <a:pt x="111450" y="704820"/>
                  </a:lnTo>
                  <a:lnTo>
                    <a:pt x="84786" y="675183"/>
                  </a:lnTo>
                  <a:lnTo>
                    <a:pt x="62039" y="640515"/>
                  </a:lnTo>
                  <a:lnTo>
                    <a:pt x="42273" y="600015"/>
                  </a:lnTo>
                  <a:lnTo>
                    <a:pt x="25924" y="554575"/>
                  </a:lnTo>
                  <a:lnTo>
                    <a:pt x="13341" y="505163"/>
                  </a:lnTo>
                  <a:lnTo>
                    <a:pt x="4799" y="452867"/>
                  </a:lnTo>
                  <a:lnTo>
                    <a:pt x="481" y="398798"/>
                  </a:lnTo>
                  <a:lnTo>
                    <a:pt x="0" y="380593"/>
                  </a:lnTo>
                  <a:lnTo>
                    <a:pt x="0" y="362354"/>
                  </a:lnTo>
                  <a:lnTo>
                    <a:pt x="2883" y="307967"/>
                  </a:lnTo>
                  <a:lnTo>
                    <a:pt x="10035" y="254945"/>
                  </a:lnTo>
                  <a:lnTo>
                    <a:pt x="21295" y="204456"/>
                  </a:lnTo>
                  <a:lnTo>
                    <a:pt x="36426" y="157573"/>
                  </a:lnTo>
                  <a:lnTo>
                    <a:pt x="55095" y="115328"/>
                  </a:lnTo>
                  <a:lnTo>
                    <a:pt x="76902" y="78620"/>
                  </a:lnTo>
                  <a:lnTo>
                    <a:pt x="111450" y="38127"/>
                  </a:lnTo>
                  <a:lnTo>
                    <a:pt x="148169" y="12463"/>
                  </a:lnTo>
                  <a:lnTo>
                    <a:pt x="186878" y="596"/>
                  </a:lnTo>
                  <a:lnTo>
                    <a:pt x="193414" y="0"/>
                  </a:lnTo>
                  <a:lnTo>
                    <a:pt x="206516" y="0"/>
                  </a:lnTo>
                  <a:lnTo>
                    <a:pt x="245412" y="9511"/>
                  </a:lnTo>
                  <a:lnTo>
                    <a:pt x="282562" y="32932"/>
                  </a:lnTo>
                  <a:lnTo>
                    <a:pt x="315140" y="67762"/>
                  </a:lnTo>
                  <a:lnTo>
                    <a:pt x="337887" y="102431"/>
                  </a:lnTo>
                  <a:lnTo>
                    <a:pt x="357652" y="142932"/>
                  </a:lnTo>
                  <a:lnTo>
                    <a:pt x="374001" y="188372"/>
                  </a:lnTo>
                  <a:lnTo>
                    <a:pt x="386585" y="237783"/>
                  </a:lnTo>
                  <a:lnTo>
                    <a:pt x="395127" y="290079"/>
                  </a:lnTo>
                  <a:lnTo>
                    <a:pt x="399446" y="344149"/>
                  </a:lnTo>
                  <a:lnTo>
                    <a:pt x="399989" y="371474"/>
                  </a:lnTo>
                  <a:lnTo>
                    <a:pt x="399747" y="389701"/>
                  </a:lnTo>
                  <a:lnTo>
                    <a:pt x="396144" y="443944"/>
                  </a:lnTo>
                  <a:lnTo>
                    <a:pt x="388296" y="496619"/>
                  </a:lnTo>
                  <a:lnTo>
                    <a:pt x="376369" y="546585"/>
                  </a:lnTo>
                  <a:lnTo>
                    <a:pt x="360624" y="592761"/>
                  </a:lnTo>
                  <a:lnTo>
                    <a:pt x="341402" y="634146"/>
                  </a:lnTo>
                  <a:lnTo>
                    <a:pt x="319118" y="669844"/>
                  </a:lnTo>
                  <a:lnTo>
                    <a:pt x="288477" y="704820"/>
                  </a:lnTo>
                  <a:lnTo>
                    <a:pt x="251759" y="730484"/>
                  </a:lnTo>
                  <a:lnTo>
                    <a:pt x="213051" y="742352"/>
                  </a:lnTo>
                  <a:lnTo>
                    <a:pt x="206516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663612" y="7365999"/>
              <a:ext cx="171450" cy="346075"/>
            </a:xfrm>
            <a:prstGeom prst="rect">
              <a:avLst/>
            </a:prstGeom>
          </p:spPr>
        </p:pic>
      </p:grpSp>
      <p:sp>
        <p:nvSpPr>
          <p:cNvPr id="49" name="object 49" descr=""/>
          <p:cNvSpPr txBox="1"/>
          <p:nvPr/>
        </p:nvSpPr>
        <p:spPr>
          <a:xfrm>
            <a:off x="14079537" y="7395368"/>
            <a:ext cx="58293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60">
                <a:solidFill>
                  <a:srgbClr val="2F3F9E"/>
                </a:solidFill>
                <a:latin typeface="Arial MT"/>
                <a:cs typeface="Arial MT"/>
              </a:rPr>
              <a:t>Height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9477374" y="8305800"/>
            <a:ext cx="3695700" cy="1123950"/>
            <a:chOff x="9477374" y="8305800"/>
            <a:chExt cx="3695700" cy="1123950"/>
          </a:xfrm>
        </p:grpSpPr>
        <p:sp>
          <p:nvSpPr>
            <p:cNvPr id="51" name="object 51" descr=""/>
            <p:cNvSpPr/>
            <p:nvPr/>
          </p:nvSpPr>
          <p:spPr>
            <a:xfrm>
              <a:off x="9477374" y="8305800"/>
              <a:ext cx="3695700" cy="1123950"/>
            </a:xfrm>
            <a:custGeom>
              <a:avLst/>
              <a:gdLst/>
              <a:ahLst/>
              <a:cxnLst/>
              <a:rect l="l" t="t" r="r" b="b"/>
              <a:pathLst>
                <a:path w="3695700" h="1123950">
                  <a:moveTo>
                    <a:pt x="3588903" y="1123948"/>
                  </a:moveTo>
                  <a:lnTo>
                    <a:pt x="106794" y="1123948"/>
                  </a:lnTo>
                  <a:lnTo>
                    <a:pt x="99360" y="1123216"/>
                  </a:lnTo>
                  <a:lnTo>
                    <a:pt x="57037" y="1108853"/>
                  </a:lnTo>
                  <a:lnTo>
                    <a:pt x="23431" y="1079389"/>
                  </a:lnTo>
                  <a:lnTo>
                    <a:pt x="3659" y="1039307"/>
                  </a:lnTo>
                  <a:lnTo>
                    <a:pt x="0" y="1017154"/>
                  </a:lnTo>
                  <a:lnTo>
                    <a:pt x="0" y="100964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69"/>
                  </a:lnTo>
                  <a:lnTo>
                    <a:pt x="77492" y="5827"/>
                  </a:lnTo>
                  <a:lnTo>
                    <a:pt x="106794" y="0"/>
                  </a:lnTo>
                  <a:lnTo>
                    <a:pt x="3588903" y="0"/>
                  </a:lnTo>
                  <a:lnTo>
                    <a:pt x="3632073" y="11572"/>
                  </a:lnTo>
                  <a:lnTo>
                    <a:pt x="3667527" y="38783"/>
                  </a:lnTo>
                  <a:lnTo>
                    <a:pt x="3689869" y="77491"/>
                  </a:lnTo>
                  <a:lnTo>
                    <a:pt x="3695699" y="106794"/>
                  </a:lnTo>
                  <a:lnTo>
                    <a:pt x="3695699" y="1017154"/>
                  </a:lnTo>
                  <a:lnTo>
                    <a:pt x="3684124" y="1060321"/>
                  </a:lnTo>
                  <a:lnTo>
                    <a:pt x="3656913" y="1095777"/>
                  </a:lnTo>
                  <a:lnTo>
                    <a:pt x="3618205" y="1118119"/>
                  </a:lnTo>
                  <a:lnTo>
                    <a:pt x="3596337" y="1123216"/>
                  </a:lnTo>
                  <a:lnTo>
                    <a:pt x="3588903" y="1123948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9667959" y="8496298"/>
              <a:ext cx="571500" cy="742950"/>
            </a:xfrm>
            <a:custGeom>
              <a:avLst/>
              <a:gdLst/>
              <a:ahLst/>
              <a:cxnLst/>
              <a:rect l="l" t="t" r="r" b="b"/>
              <a:pathLst>
                <a:path w="571500" h="742950">
                  <a:moveTo>
                    <a:pt x="285663" y="742949"/>
                  </a:moveTo>
                  <a:lnTo>
                    <a:pt x="243736" y="738929"/>
                  </a:lnTo>
                  <a:lnTo>
                    <a:pt x="202715" y="726954"/>
                  </a:lnTo>
                  <a:lnTo>
                    <a:pt x="163489" y="707283"/>
                  </a:lnTo>
                  <a:lnTo>
                    <a:pt x="126908" y="680344"/>
                  </a:lnTo>
                  <a:lnTo>
                    <a:pt x="99018" y="652757"/>
                  </a:lnTo>
                  <a:lnTo>
                    <a:pt x="69293" y="614114"/>
                  </a:lnTo>
                  <a:lnTo>
                    <a:pt x="44245" y="570209"/>
                  </a:lnTo>
                  <a:lnTo>
                    <a:pt x="24428" y="522013"/>
                  </a:lnTo>
                  <a:lnTo>
                    <a:pt x="10263" y="470548"/>
                  </a:lnTo>
                  <a:lnTo>
                    <a:pt x="2062" y="416950"/>
                  </a:lnTo>
                  <a:lnTo>
                    <a:pt x="0" y="380594"/>
                  </a:lnTo>
                  <a:lnTo>
                    <a:pt x="0" y="362355"/>
                  </a:lnTo>
                  <a:lnTo>
                    <a:pt x="4119" y="307969"/>
                  </a:lnTo>
                  <a:lnTo>
                    <a:pt x="14335" y="254947"/>
                  </a:lnTo>
                  <a:lnTo>
                    <a:pt x="30423" y="204458"/>
                  </a:lnTo>
                  <a:lnTo>
                    <a:pt x="52039" y="157573"/>
                  </a:lnTo>
                  <a:lnTo>
                    <a:pt x="73937" y="122006"/>
                  </a:lnTo>
                  <a:lnTo>
                    <a:pt x="99018" y="90192"/>
                  </a:lnTo>
                  <a:lnTo>
                    <a:pt x="126908" y="62603"/>
                  </a:lnTo>
                  <a:lnTo>
                    <a:pt x="163489" y="35664"/>
                  </a:lnTo>
                  <a:lnTo>
                    <a:pt x="202715" y="15996"/>
                  </a:lnTo>
                  <a:lnTo>
                    <a:pt x="243736" y="4020"/>
                  </a:lnTo>
                  <a:lnTo>
                    <a:pt x="285663" y="0"/>
                  </a:lnTo>
                  <a:lnTo>
                    <a:pt x="292679" y="112"/>
                  </a:lnTo>
                  <a:lnTo>
                    <a:pt x="334514" y="5468"/>
                  </a:lnTo>
                  <a:lnTo>
                    <a:pt x="375299" y="18749"/>
                  </a:lnTo>
                  <a:lnTo>
                    <a:pt x="414137" y="39662"/>
                  </a:lnTo>
                  <a:lnTo>
                    <a:pt x="450203" y="67763"/>
                  </a:lnTo>
                  <a:lnTo>
                    <a:pt x="477561" y="96229"/>
                  </a:lnTo>
                  <a:lnTo>
                    <a:pt x="506551" y="135813"/>
                  </a:lnTo>
                  <a:lnTo>
                    <a:pt x="530759" y="180497"/>
                  </a:lnTo>
                  <a:lnTo>
                    <a:pt x="549660" y="229316"/>
                  </a:lnTo>
                  <a:lnTo>
                    <a:pt x="562850" y="281213"/>
                  </a:lnTo>
                  <a:lnTo>
                    <a:pt x="570038" y="335064"/>
                  </a:lnTo>
                  <a:lnTo>
                    <a:pt x="571413" y="371474"/>
                  </a:lnTo>
                  <a:lnTo>
                    <a:pt x="571070" y="389702"/>
                  </a:lnTo>
                  <a:lnTo>
                    <a:pt x="565922" y="443944"/>
                  </a:lnTo>
                  <a:lnTo>
                    <a:pt x="554708" y="496620"/>
                  </a:lnTo>
                  <a:lnTo>
                    <a:pt x="537670" y="546585"/>
                  </a:lnTo>
                  <a:lnTo>
                    <a:pt x="515179" y="592761"/>
                  </a:lnTo>
                  <a:lnTo>
                    <a:pt x="492618" y="627619"/>
                  </a:lnTo>
                  <a:lnTo>
                    <a:pt x="466942" y="658628"/>
                  </a:lnTo>
                  <a:lnTo>
                    <a:pt x="438537" y="685318"/>
                  </a:lnTo>
                  <a:lnTo>
                    <a:pt x="401463" y="711079"/>
                  </a:lnTo>
                  <a:lnTo>
                    <a:pt x="361875" y="729494"/>
                  </a:lnTo>
                  <a:lnTo>
                    <a:pt x="320645" y="740155"/>
                  </a:lnTo>
                  <a:lnTo>
                    <a:pt x="285663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82174" y="8680449"/>
              <a:ext cx="342900" cy="346075"/>
            </a:xfrm>
            <a:prstGeom prst="rect">
              <a:avLst/>
            </a:prstGeom>
          </p:spPr>
        </p:pic>
      </p:grpSp>
      <p:sp>
        <p:nvSpPr>
          <p:cNvPr id="54" name="object 54" descr=""/>
          <p:cNvSpPr txBox="1"/>
          <p:nvPr/>
        </p:nvSpPr>
        <p:spPr>
          <a:xfrm>
            <a:off x="10369549" y="8709818"/>
            <a:ext cx="61341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80">
                <a:solidFill>
                  <a:srgbClr val="2F3F9E"/>
                </a:solidFill>
                <a:latin typeface="Arial MT"/>
                <a:cs typeface="Arial MT"/>
              </a:rPr>
              <a:t>Weight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13363573" y="8305800"/>
            <a:ext cx="3686175" cy="1123950"/>
            <a:chOff x="13363573" y="8305800"/>
            <a:chExt cx="3686175" cy="1123950"/>
          </a:xfrm>
        </p:grpSpPr>
        <p:sp>
          <p:nvSpPr>
            <p:cNvPr id="56" name="object 56" descr=""/>
            <p:cNvSpPr/>
            <p:nvPr/>
          </p:nvSpPr>
          <p:spPr>
            <a:xfrm>
              <a:off x="13363573" y="8305800"/>
              <a:ext cx="3686175" cy="1123950"/>
            </a:xfrm>
            <a:custGeom>
              <a:avLst/>
              <a:gdLst/>
              <a:ahLst/>
              <a:cxnLst/>
              <a:rect l="l" t="t" r="r" b="b"/>
              <a:pathLst>
                <a:path w="3686175" h="1123950">
                  <a:moveTo>
                    <a:pt x="3579381" y="1123948"/>
                  </a:moveTo>
                  <a:lnTo>
                    <a:pt x="106795" y="1123948"/>
                  </a:lnTo>
                  <a:lnTo>
                    <a:pt x="99362" y="1123216"/>
                  </a:lnTo>
                  <a:lnTo>
                    <a:pt x="57037" y="1108853"/>
                  </a:lnTo>
                  <a:lnTo>
                    <a:pt x="23433" y="1079389"/>
                  </a:lnTo>
                  <a:lnTo>
                    <a:pt x="3660" y="1039307"/>
                  </a:lnTo>
                  <a:lnTo>
                    <a:pt x="0" y="1017154"/>
                  </a:lnTo>
                  <a:lnTo>
                    <a:pt x="1" y="100964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3" y="28169"/>
                  </a:lnTo>
                  <a:lnTo>
                    <a:pt x="77491" y="5827"/>
                  </a:lnTo>
                  <a:lnTo>
                    <a:pt x="106795" y="0"/>
                  </a:lnTo>
                  <a:lnTo>
                    <a:pt x="3579381" y="0"/>
                  </a:lnTo>
                  <a:lnTo>
                    <a:pt x="3622549" y="11572"/>
                  </a:lnTo>
                  <a:lnTo>
                    <a:pt x="3658002" y="38783"/>
                  </a:lnTo>
                  <a:lnTo>
                    <a:pt x="3680345" y="77491"/>
                  </a:lnTo>
                  <a:lnTo>
                    <a:pt x="3686174" y="106794"/>
                  </a:lnTo>
                  <a:lnTo>
                    <a:pt x="3686174" y="1017154"/>
                  </a:lnTo>
                  <a:lnTo>
                    <a:pt x="3674600" y="1060321"/>
                  </a:lnTo>
                  <a:lnTo>
                    <a:pt x="3647391" y="1095777"/>
                  </a:lnTo>
                  <a:lnTo>
                    <a:pt x="3608681" y="1118119"/>
                  </a:lnTo>
                  <a:lnTo>
                    <a:pt x="3586812" y="1123216"/>
                  </a:lnTo>
                  <a:lnTo>
                    <a:pt x="3579381" y="1123948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3554073" y="8496298"/>
              <a:ext cx="609600" cy="742950"/>
            </a:xfrm>
            <a:custGeom>
              <a:avLst/>
              <a:gdLst/>
              <a:ahLst/>
              <a:cxnLst/>
              <a:rect l="l" t="t" r="r" b="b"/>
              <a:pathLst>
                <a:path w="609600" h="742950">
                  <a:moveTo>
                    <a:pt x="304799" y="742949"/>
                  </a:moveTo>
                  <a:lnTo>
                    <a:pt x="260075" y="738960"/>
                  </a:lnTo>
                  <a:lnTo>
                    <a:pt x="216320" y="727077"/>
                  </a:lnTo>
                  <a:lnTo>
                    <a:pt x="181278" y="711325"/>
                  </a:lnTo>
                  <a:lnTo>
                    <a:pt x="148099" y="690508"/>
                  </a:lnTo>
                  <a:lnTo>
                    <a:pt x="117278" y="664936"/>
                  </a:lnTo>
                  <a:lnTo>
                    <a:pt x="89272" y="634989"/>
                  </a:lnTo>
                  <a:lnTo>
                    <a:pt x="64508" y="601122"/>
                  </a:lnTo>
                  <a:lnTo>
                    <a:pt x="43362" y="563848"/>
                  </a:lnTo>
                  <a:lnTo>
                    <a:pt x="26148" y="523725"/>
                  </a:lnTo>
                  <a:lnTo>
                    <a:pt x="11039" y="472660"/>
                  </a:lnTo>
                  <a:lnTo>
                    <a:pt x="2291" y="419476"/>
                  </a:lnTo>
                  <a:lnTo>
                    <a:pt x="0" y="374354"/>
                  </a:lnTo>
                  <a:lnTo>
                    <a:pt x="91" y="359546"/>
                  </a:lnTo>
                  <a:lnTo>
                    <a:pt x="4484" y="305581"/>
                  </a:lnTo>
                  <a:lnTo>
                    <a:pt x="15383" y="252970"/>
                  </a:lnTo>
                  <a:lnTo>
                    <a:pt x="32543" y="202872"/>
                  </a:lnTo>
                  <a:lnTo>
                    <a:pt x="51365" y="163814"/>
                  </a:lnTo>
                  <a:lnTo>
                    <a:pt x="74002" y="127837"/>
                  </a:lnTo>
                  <a:lnTo>
                    <a:pt x="100107" y="95484"/>
                  </a:lnTo>
                  <a:lnTo>
                    <a:pt x="129289" y="67238"/>
                  </a:lnTo>
                  <a:lnTo>
                    <a:pt x="161116" y="43522"/>
                  </a:lnTo>
                  <a:lnTo>
                    <a:pt x="195104" y="24697"/>
                  </a:lnTo>
                  <a:lnTo>
                    <a:pt x="230738" y="11045"/>
                  </a:lnTo>
                  <a:lnTo>
                    <a:pt x="274923" y="1775"/>
                  </a:lnTo>
                  <a:lnTo>
                    <a:pt x="304799" y="0"/>
                  </a:lnTo>
                  <a:lnTo>
                    <a:pt x="312282" y="111"/>
                  </a:lnTo>
                  <a:lnTo>
                    <a:pt x="356906" y="5425"/>
                  </a:lnTo>
                  <a:lnTo>
                    <a:pt x="400413" y="18604"/>
                  </a:lnTo>
                  <a:lnTo>
                    <a:pt x="435118" y="35388"/>
                  </a:lnTo>
                  <a:lnTo>
                    <a:pt x="467864" y="57184"/>
                  </a:lnTo>
                  <a:lnTo>
                    <a:pt x="498163" y="83667"/>
                  </a:lnTo>
                  <a:lnTo>
                    <a:pt x="525551" y="114436"/>
                  </a:lnTo>
                  <a:lnTo>
                    <a:pt x="549617" y="149023"/>
                  </a:lnTo>
                  <a:lnTo>
                    <a:pt x="569999" y="186912"/>
                  </a:lnTo>
                  <a:lnTo>
                    <a:pt x="589175" y="235941"/>
                  </a:lnTo>
                  <a:lnTo>
                    <a:pt x="602191" y="287832"/>
                  </a:lnTo>
                  <a:lnTo>
                    <a:pt x="608775" y="341482"/>
                  </a:lnTo>
                  <a:lnTo>
                    <a:pt x="609508" y="359546"/>
                  </a:lnTo>
                  <a:lnTo>
                    <a:pt x="609508" y="383402"/>
                  </a:lnTo>
                  <a:lnTo>
                    <a:pt x="605112" y="437366"/>
                  </a:lnTo>
                  <a:lnTo>
                    <a:pt x="594214" y="489978"/>
                  </a:lnTo>
                  <a:lnTo>
                    <a:pt x="577054" y="540075"/>
                  </a:lnTo>
                  <a:lnTo>
                    <a:pt x="558229" y="579133"/>
                  </a:lnTo>
                  <a:lnTo>
                    <a:pt x="535595" y="615111"/>
                  </a:lnTo>
                  <a:lnTo>
                    <a:pt x="509490" y="647464"/>
                  </a:lnTo>
                  <a:lnTo>
                    <a:pt x="480307" y="675710"/>
                  </a:lnTo>
                  <a:lnTo>
                    <a:pt x="448480" y="699425"/>
                  </a:lnTo>
                  <a:lnTo>
                    <a:pt x="414493" y="718251"/>
                  </a:lnTo>
                  <a:lnTo>
                    <a:pt x="378860" y="731902"/>
                  </a:lnTo>
                  <a:lnTo>
                    <a:pt x="334676" y="741174"/>
                  </a:lnTo>
                  <a:lnTo>
                    <a:pt x="304799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676312" y="8680449"/>
              <a:ext cx="361950" cy="349250"/>
            </a:xfrm>
            <a:prstGeom prst="rect">
              <a:avLst/>
            </a:prstGeom>
          </p:spPr>
        </p:pic>
      </p:grpSp>
      <p:sp>
        <p:nvSpPr>
          <p:cNvPr id="59" name="object 59" descr=""/>
          <p:cNvSpPr txBox="1"/>
          <p:nvPr/>
        </p:nvSpPr>
        <p:spPr>
          <a:xfrm>
            <a:off x="14293850" y="8535510"/>
            <a:ext cx="609600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95"/>
              </a:spcBef>
            </a:pPr>
            <a:r>
              <a:rPr dirty="0" sz="1650" spc="-20">
                <a:solidFill>
                  <a:srgbClr val="2F3F9E"/>
                </a:solidFill>
                <a:latin typeface="Arial MT"/>
                <a:cs typeface="Arial MT"/>
              </a:rPr>
              <a:t>Exam </a:t>
            </a:r>
            <a:r>
              <a:rPr dirty="0" sz="1650" spc="-100">
                <a:solidFill>
                  <a:srgbClr val="2F3F9E"/>
                </a:solidFill>
                <a:latin typeface="Arial MT"/>
                <a:cs typeface="Arial MT"/>
              </a:rPr>
              <a:t>Scores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9477374" y="9620249"/>
            <a:ext cx="3695700" cy="1123950"/>
            <a:chOff x="9477374" y="9620249"/>
            <a:chExt cx="3695700" cy="1123950"/>
          </a:xfrm>
        </p:grpSpPr>
        <p:sp>
          <p:nvSpPr>
            <p:cNvPr id="61" name="object 61" descr=""/>
            <p:cNvSpPr/>
            <p:nvPr/>
          </p:nvSpPr>
          <p:spPr>
            <a:xfrm>
              <a:off x="9477374" y="9620249"/>
              <a:ext cx="3695700" cy="1123950"/>
            </a:xfrm>
            <a:custGeom>
              <a:avLst/>
              <a:gdLst/>
              <a:ahLst/>
              <a:cxnLst/>
              <a:rect l="l" t="t" r="r" b="b"/>
              <a:pathLst>
                <a:path w="3695700" h="1123950">
                  <a:moveTo>
                    <a:pt x="3588903" y="1123948"/>
                  </a:moveTo>
                  <a:lnTo>
                    <a:pt x="106794" y="1123948"/>
                  </a:lnTo>
                  <a:lnTo>
                    <a:pt x="99360" y="1123216"/>
                  </a:lnTo>
                  <a:lnTo>
                    <a:pt x="57037" y="1108854"/>
                  </a:lnTo>
                  <a:lnTo>
                    <a:pt x="23431" y="1079391"/>
                  </a:lnTo>
                  <a:lnTo>
                    <a:pt x="3659" y="1039307"/>
                  </a:lnTo>
                  <a:lnTo>
                    <a:pt x="0" y="1017154"/>
                  </a:lnTo>
                  <a:lnTo>
                    <a:pt x="0" y="100964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69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3588903" y="0"/>
                  </a:lnTo>
                  <a:lnTo>
                    <a:pt x="3632073" y="11571"/>
                  </a:lnTo>
                  <a:lnTo>
                    <a:pt x="3667527" y="38783"/>
                  </a:lnTo>
                  <a:lnTo>
                    <a:pt x="3689869" y="77491"/>
                  </a:lnTo>
                  <a:lnTo>
                    <a:pt x="3695699" y="106794"/>
                  </a:lnTo>
                  <a:lnTo>
                    <a:pt x="3695699" y="1017154"/>
                  </a:lnTo>
                  <a:lnTo>
                    <a:pt x="3684124" y="1060322"/>
                  </a:lnTo>
                  <a:lnTo>
                    <a:pt x="3656913" y="1095778"/>
                  </a:lnTo>
                  <a:lnTo>
                    <a:pt x="3618205" y="1118120"/>
                  </a:lnTo>
                  <a:lnTo>
                    <a:pt x="3596337" y="1123216"/>
                  </a:lnTo>
                  <a:lnTo>
                    <a:pt x="3588903" y="1123948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9667873" y="9810749"/>
              <a:ext cx="447675" cy="742950"/>
            </a:xfrm>
            <a:custGeom>
              <a:avLst/>
              <a:gdLst/>
              <a:ahLst/>
              <a:cxnLst/>
              <a:rect l="l" t="t" r="r" b="b"/>
              <a:pathLst>
                <a:path w="447675" h="742950">
                  <a:moveTo>
                    <a:pt x="233471" y="742948"/>
                  </a:moveTo>
                  <a:lnTo>
                    <a:pt x="214204" y="742948"/>
                  </a:lnTo>
                  <a:lnTo>
                    <a:pt x="206968" y="742352"/>
                  </a:lnTo>
                  <a:lnTo>
                    <a:pt x="164110" y="730484"/>
                  </a:lnTo>
                  <a:lnTo>
                    <a:pt x="130007" y="710015"/>
                  </a:lnTo>
                  <a:lnTo>
                    <a:pt x="93938" y="675184"/>
                  </a:lnTo>
                  <a:lnTo>
                    <a:pt x="68754" y="640515"/>
                  </a:lnTo>
                  <a:lnTo>
                    <a:pt x="46870" y="600014"/>
                  </a:lnTo>
                  <a:lnTo>
                    <a:pt x="28770" y="554574"/>
                  </a:lnTo>
                  <a:lnTo>
                    <a:pt x="14837" y="505161"/>
                  </a:lnTo>
                  <a:lnTo>
                    <a:pt x="5380" y="452866"/>
                  </a:lnTo>
                  <a:lnTo>
                    <a:pt x="599" y="398798"/>
                  </a:lnTo>
                  <a:lnTo>
                    <a:pt x="0" y="371473"/>
                  </a:lnTo>
                  <a:lnTo>
                    <a:pt x="266" y="353246"/>
                  </a:lnTo>
                  <a:lnTo>
                    <a:pt x="4254" y="299001"/>
                  </a:lnTo>
                  <a:lnTo>
                    <a:pt x="12944" y="246326"/>
                  </a:lnTo>
                  <a:lnTo>
                    <a:pt x="26148" y="196360"/>
                  </a:lnTo>
                  <a:lnTo>
                    <a:pt x="43580" y="150185"/>
                  </a:lnTo>
                  <a:lnTo>
                    <a:pt x="64862" y="108800"/>
                  </a:lnTo>
                  <a:lnTo>
                    <a:pt x="89534" y="73101"/>
                  </a:lnTo>
                  <a:lnTo>
                    <a:pt x="117062" y="43862"/>
                  </a:lnTo>
                  <a:lnTo>
                    <a:pt x="150230" y="19526"/>
                  </a:lnTo>
                  <a:lnTo>
                    <a:pt x="185366" y="4762"/>
                  </a:lnTo>
                  <a:lnTo>
                    <a:pt x="214204" y="0"/>
                  </a:lnTo>
                  <a:lnTo>
                    <a:pt x="233471" y="0"/>
                  </a:lnTo>
                  <a:lnTo>
                    <a:pt x="276535" y="9509"/>
                  </a:lnTo>
                  <a:lnTo>
                    <a:pt x="317665" y="32931"/>
                  </a:lnTo>
                  <a:lnTo>
                    <a:pt x="353736" y="67762"/>
                  </a:lnTo>
                  <a:lnTo>
                    <a:pt x="378920" y="102431"/>
                  </a:lnTo>
                  <a:lnTo>
                    <a:pt x="400804" y="142931"/>
                  </a:lnTo>
                  <a:lnTo>
                    <a:pt x="418903" y="188370"/>
                  </a:lnTo>
                  <a:lnTo>
                    <a:pt x="432835" y="237783"/>
                  </a:lnTo>
                  <a:lnTo>
                    <a:pt x="442294" y="290079"/>
                  </a:lnTo>
                  <a:lnTo>
                    <a:pt x="447075" y="344149"/>
                  </a:lnTo>
                  <a:lnTo>
                    <a:pt x="447608" y="362354"/>
                  </a:lnTo>
                  <a:lnTo>
                    <a:pt x="447608" y="380593"/>
                  </a:lnTo>
                  <a:lnTo>
                    <a:pt x="444414" y="434978"/>
                  </a:lnTo>
                  <a:lnTo>
                    <a:pt x="436496" y="487999"/>
                  </a:lnTo>
                  <a:lnTo>
                    <a:pt x="424027" y="538488"/>
                  </a:lnTo>
                  <a:lnTo>
                    <a:pt x="407276" y="585373"/>
                  </a:lnTo>
                  <a:lnTo>
                    <a:pt x="386608" y="627618"/>
                  </a:lnTo>
                  <a:lnTo>
                    <a:pt x="362464" y="664325"/>
                  </a:lnTo>
                  <a:lnTo>
                    <a:pt x="335375" y="694687"/>
                  </a:lnTo>
                  <a:lnTo>
                    <a:pt x="304265" y="719326"/>
                  </a:lnTo>
                  <a:lnTo>
                    <a:pt x="262308" y="738183"/>
                  </a:lnTo>
                  <a:lnTo>
                    <a:pt x="233471" y="742948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88524" y="9994899"/>
              <a:ext cx="200025" cy="346075"/>
            </a:xfrm>
            <a:prstGeom prst="rect">
              <a:avLst/>
            </a:prstGeom>
          </p:spPr>
        </p:pic>
      </p:grpSp>
      <p:sp>
        <p:nvSpPr>
          <p:cNvPr id="64" name="object 64" descr=""/>
          <p:cNvSpPr txBox="1"/>
          <p:nvPr/>
        </p:nvSpPr>
        <p:spPr>
          <a:xfrm>
            <a:off x="10240961" y="10024268"/>
            <a:ext cx="65913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60">
                <a:solidFill>
                  <a:srgbClr val="2F3F9E"/>
                </a:solidFill>
                <a:latin typeface="Arial MT"/>
                <a:cs typeface="Arial MT"/>
              </a:rPr>
              <a:t>Income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13363573" y="9620249"/>
            <a:ext cx="3686175" cy="1123950"/>
            <a:chOff x="13363573" y="9620249"/>
            <a:chExt cx="3686175" cy="1123950"/>
          </a:xfrm>
        </p:grpSpPr>
        <p:sp>
          <p:nvSpPr>
            <p:cNvPr id="66" name="object 66" descr=""/>
            <p:cNvSpPr/>
            <p:nvPr/>
          </p:nvSpPr>
          <p:spPr>
            <a:xfrm>
              <a:off x="13363573" y="9620249"/>
              <a:ext cx="3686175" cy="1123950"/>
            </a:xfrm>
            <a:custGeom>
              <a:avLst/>
              <a:gdLst/>
              <a:ahLst/>
              <a:cxnLst/>
              <a:rect l="l" t="t" r="r" b="b"/>
              <a:pathLst>
                <a:path w="3686175" h="1123950">
                  <a:moveTo>
                    <a:pt x="3579381" y="1123948"/>
                  </a:moveTo>
                  <a:lnTo>
                    <a:pt x="106795" y="1123948"/>
                  </a:lnTo>
                  <a:lnTo>
                    <a:pt x="99362" y="1123216"/>
                  </a:lnTo>
                  <a:lnTo>
                    <a:pt x="57037" y="1108854"/>
                  </a:lnTo>
                  <a:lnTo>
                    <a:pt x="23433" y="1079391"/>
                  </a:lnTo>
                  <a:lnTo>
                    <a:pt x="3660" y="1039307"/>
                  </a:lnTo>
                  <a:lnTo>
                    <a:pt x="0" y="1017154"/>
                  </a:lnTo>
                  <a:lnTo>
                    <a:pt x="1" y="100964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3" y="28169"/>
                  </a:lnTo>
                  <a:lnTo>
                    <a:pt x="77491" y="5828"/>
                  </a:lnTo>
                  <a:lnTo>
                    <a:pt x="106795" y="0"/>
                  </a:lnTo>
                  <a:lnTo>
                    <a:pt x="3579381" y="0"/>
                  </a:lnTo>
                  <a:lnTo>
                    <a:pt x="3622549" y="11571"/>
                  </a:lnTo>
                  <a:lnTo>
                    <a:pt x="3658002" y="38783"/>
                  </a:lnTo>
                  <a:lnTo>
                    <a:pt x="3680345" y="77491"/>
                  </a:lnTo>
                  <a:lnTo>
                    <a:pt x="3686174" y="106794"/>
                  </a:lnTo>
                  <a:lnTo>
                    <a:pt x="3686174" y="1017154"/>
                  </a:lnTo>
                  <a:lnTo>
                    <a:pt x="3674600" y="1060322"/>
                  </a:lnTo>
                  <a:lnTo>
                    <a:pt x="3647391" y="1095778"/>
                  </a:lnTo>
                  <a:lnTo>
                    <a:pt x="3608681" y="1118120"/>
                  </a:lnTo>
                  <a:lnTo>
                    <a:pt x="3586812" y="1123216"/>
                  </a:lnTo>
                  <a:lnTo>
                    <a:pt x="3579381" y="1123948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3554073" y="9810748"/>
              <a:ext cx="657225" cy="742950"/>
            </a:xfrm>
            <a:custGeom>
              <a:avLst/>
              <a:gdLst/>
              <a:ahLst/>
              <a:cxnLst/>
              <a:rect l="l" t="t" r="r" b="b"/>
              <a:pathLst>
                <a:path w="657225" h="742950">
                  <a:moveTo>
                    <a:pt x="328612" y="742949"/>
                  </a:moveTo>
                  <a:lnTo>
                    <a:pt x="288383" y="740155"/>
                  </a:lnTo>
                  <a:lnTo>
                    <a:pt x="248763" y="731816"/>
                  </a:lnTo>
                  <a:lnTo>
                    <a:pt x="210346" y="718058"/>
                  </a:lnTo>
                  <a:lnTo>
                    <a:pt x="173704" y="699086"/>
                  </a:lnTo>
                  <a:lnTo>
                    <a:pt x="139392" y="675185"/>
                  </a:lnTo>
                  <a:lnTo>
                    <a:pt x="107929" y="646719"/>
                  </a:lnTo>
                  <a:lnTo>
                    <a:pt x="79785" y="614114"/>
                  </a:lnTo>
                  <a:lnTo>
                    <a:pt x="55377" y="577854"/>
                  </a:lnTo>
                  <a:lnTo>
                    <a:pt x="35084" y="538490"/>
                  </a:lnTo>
                  <a:lnTo>
                    <a:pt x="19207" y="496619"/>
                  </a:lnTo>
                  <a:lnTo>
                    <a:pt x="7983" y="452867"/>
                  </a:lnTo>
                  <a:lnTo>
                    <a:pt x="1581" y="407885"/>
                  </a:lnTo>
                  <a:lnTo>
                    <a:pt x="0" y="371474"/>
                  </a:lnTo>
                  <a:lnTo>
                    <a:pt x="98" y="362356"/>
                  </a:lnTo>
                  <a:lnTo>
                    <a:pt x="3555" y="316968"/>
                  </a:lnTo>
                  <a:lnTo>
                    <a:pt x="11901" y="272400"/>
                  </a:lnTo>
                  <a:lnTo>
                    <a:pt x="25012" y="229316"/>
                  </a:lnTo>
                  <a:lnTo>
                    <a:pt x="42689" y="188371"/>
                  </a:lnTo>
                  <a:lnTo>
                    <a:pt x="64666" y="150186"/>
                  </a:lnTo>
                  <a:lnTo>
                    <a:pt x="90613" y="115328"/>
                  </a:lnTo>
                  <a:lnTo>
                    <a:pt x="120143" y="84320"/>
                  </a:lnTo>
                  <a:lnTo>
                    <a:pt x="152807" y="57631"/>
                  </a:lnTo>
                  <a:lnTo>
                    <a:pt x="188111" y="35665"/>
                  </a:lnTo>
                  <a:lnTo>
                    <a:pt x="225528" y="18750"/>
                  </a:lnTo>
                  <a:lnTo>
                    <a:pt x="264501" y="7136"/>
                  </a:lnTo>
                  <a:lnTo>
                    <a:pt x="304440" y="1007"/>
                  </a:lnTo>
                  <a:lnTo>
                    <a:pt x="328612" y="0"/>
                  </a:lnTo>
                  <a:lnTo>
                    <a:pt x="336679" y="112"/>
                  </a:lnTo>
                  <a:lnTo>
                    <a:pt x="376830" y="4020"/>
                  </a:lnTo>
                  <a:lnTo>
                    <a:pt x="416252" y="13455"/>
                  </a:lnTo>
                  <a:lnTo>
                    <a:pt x="454364" y="28276"/>
                  </a:lnTo>
                  <a:lnTo>
                    <a:pt x="490585" y="48261"/>
                  </a:lnTo>
                  <a:lnTo>
                    <a:pt x="524365" y="73102"/>
                  </a:lnTo>
                  <a:lnTo>
                    <a:pt x="555201" y="102432"/>
                  </a:lnTo>
                  <a:lnTo>
                    <a:pt x="582632" y="135812"/>
                  </a:lnTo>
                  <a:lnTo>
                    <a:pt x="606242" y="172737"/>
                  </a:lnTo>
                  <a:lnTo>
                    <a:pt x="625674" y="212647"/>
                  </a:lnTo>
                  <a:lnTo>
                    <a:pt x="640639" y="254947"/>
                  </a:lnTo>
                  <a:lnTo>
                    <a:pt x="650910" y="299002"/>
                  </a:lnTo>
                  <a:lnTo>
                    <a:pt x="656334" y="344150"/>
                  </a:lnTo>
                  <a:lnTo>
                    <a:pt x="657224" y="371474"/>
                  </a:lnTo>
                  <a:lnTo>
                    <a:pt x="657125" y="380594"/>
                  </a:lnTo>
                  <a:lnTo>
                    <a:pt x="653667" y="425981"/>
                  </a:lnTo>
                  <a:lnTo>
                    <a:pt x="645321" y="470547"/>
                  </a:lnTo>
                  <a:lnTo>
                    <a:pt x="632209" y="513630"/>
                  </a:lnTo>
                  <a:lnTo>
                    <a:pt x="614531" y="554575"/>
                  </a:lnTo>
                  <a:lnTo>
                    <a:pt x="592555" y="592762"/>
                  </a:lnTo>
                  <a:lnTo>
                    <a:pt x="566610" y="627620"/>
                  </a:lnTo>
                  <a:lnTo>
                    <a:pt x="537081" y="658628"/>
                  </a:lnTo>
                  <a:lnTo>
                    <a:pt x="504416" y="685317"/>
                  </a:lnTo>
                  <a:lnTo>
                    <a:pt x="469112" y="707284"/>
                  </a:lnTo>
                  <a:lnTo>
                    <a:pt x="431693" y="724199"/>
                  </a:lnTo>
                  <a:lnTo>
                    <a:pt x="392720" y="735810"/>
                  </a:lnTo>
                  <a:lnTo>
                    <a:pt x="352784" y="741943"/>
                  </a:lnTo>
                  <a:lnTo>
                    <a:pt x="328612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663612" y="9994899"/>
              <a:ext cx="428625" cy="346075"/>
            </a:xfrm>
            <a:prstGeom prst="rect">
              <a:avLst/>
            </a:prstGeom>
          </p:spPr>
        </p:pic>
      </p:grpSp>
      <p:sp>
        <p:nvSpPr>
          <p:cNvPr id="69" name="object 69" descr=""/>
          <p:cNvSpPr txBox="1"/>
          <p:nvPr/>
        </p:nvSpPr>
        <p:spPr>
          <a:xfrm>
            <a:off x="14336712" y="9849960"/>
            <a:ext cx="929005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95"/>
              </a:spcBef>
            </a:pPr>
            <a:r>
              <a:rPr dirty="0" sz="1650" spc="-95">
                <a:solidFill>
                  <a:srgbClr val="2F3F9E"/>
                </a:solidFill>
                <a:latin typeface="Arial MT"/>
                <a:cs typeface="Arial MT"/>
              </a:rPr>
              <a:t>Number</a:t>
            </a:r>
            <a:r>
              <a:rPr dirty="0" sz="165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35">
                <a:solidFill>
                  <a:srgbClr val="2F3F9E"/>
                </a:solidFill>
                <a:latin typeface="Arial MT"/>
                <a:cs typeface="Arial MT"/>
              </a:rPr>
              <a:t>of </a:t>
            </a: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customers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93775" y="1542288"/>
            <a:ext cx="17108805" cy="4754880"/>
            <a:chOff x="493775" y="1542288"/>
            <a:chExt cx="17108805" cy="4754880"/>
          </a:xfrm>
        </p:grpSpPr>
        <p:sp>
          <p:nvSpPr>
            <p:cNvPr id="3" name="object 3" descr=""/>
            <p:cNvSpPr/>
            <p:nvPr/>
          </p:nvSpPr>
          <p:spPr>
            <a:xfrm>
              <a:off x="493775" y="1542288"/>
              <a:ext cx="17108805" cy="4754880"/>
            </a:xfrm>
            <a:custGeom>
              <a:avLst/>
              <a:gdLst/>
              <a:ahLst/>
              <a:cxnLst/>
              <a:rect l="l" t="t" r="r" b="b"/>
              <a:pathLst>
                <a:path w="17108805" h="4754880">
                  <a:moveTo>
                    <a:pt x="17108423" y="4754879"/>
                  </a:moveTo>
                  <a:lnTo>
                    <a:pt x="0" y="4754879"/>
                  </a:lnTo>
                  <a:lnTo>
                    <a:pt x="0" y="0"/>
                  </a:lnTo>
                  <a:lnTo>
                    <a:pt x="17108423" y="0"/>
                  </a:lnTo>
                  <a:lnTo>
                    <a:pt x="17108423" y="238886"/>
                  </a:lnTo>
                  <a:lnTo>
                    <a:pt x="420623" y="238886"/>
                  </a:lnTo>
                  <a:lnTo>
                    <a:pt x="406549" y="239566"/>
                  </a:lnTo>
                  <a:lnTo>
                    <a:pt x="365947" y="249762"/>
                  </a:lnTo>
                  <a:lnTo>
                    <a:pt x="330028" y="271262"/>
                  </a:lnTo>
                  <a:lnTo>
                    <a:pt x="301805" y="302369"/>
                  </a:lnTo>
                  <a:lnTo>
                    <a:pt x="283866" y="340349"/>
                  </a:lnTo>
                  <a:lnTo>
                    <a:pt x="277748" y="381761"/>
                  </a:lnTo>
                  <a:lnTo>
                    <a:pt x="277748" y="4296536"/>
                  </a:lnTo>
                  <a:lnTo>
                    <a:pt x="283866" y="4337948"/>
                  </a:lnTo>
                  <a:lnTo>
                    <a:pt x="301805" y="4375928"/>
                  </a:lnTo>
                  <a:lnTo>
                    <a:pt x="330028" y="4407035"/>
                  </a:lnTo>
                  <a:lnTo>
                    <a:pt x="365947" y="4428535"/>
                  </a:lnTo>
                  <a:lnTo>
                    <a:pt x="406549" y="4438731"/>
                  </a:lnTo>
                  <a:lnTo>
                    <a:pt x="420623" y="4439411"/>
                  </a:lnTo>
                  <a:lnTo>
                    <a:pt x="17108423" y="4439411"/>
                  </a:lnTo>
                  <a:lnTo>
                    <a:pt x="17108423" y="4754879"/>
                  </a:lnTo>
                  <a:close/>
                </a:path>
                <a:path w="17108805" h="4754880">
                  <a:moveTo>
                    <a:pt x="17108423" y="4439411"/>
                  </a:moveTo>
                  <a:lnTo>
                    <a:pt x="16689323" y="4439411"/>
                  </a:lnTo>
                  <a:lnTo>
                    <a:pt x="16703396" y="4438731"/>
                  </a:lnTo>
                  <a:lnTo>
                    <a:pt x="16717200" y="4436692"/>
                  </a:lnTo>
                  <a:lnTo>
                    <a:pt x="16756739" y="4422521"/>
                  </a:lnTo>
                  <a:lnTo>
                    <a:pt x="16790349" y="4397564"/>
                  </a:lnTo>
                  <a:lnTo>
                    <a:pt x="16815306" y="4363955"/>
                  </a:lnTo>
                  <a:lnTo>
                    <a:pt x="16829478" y="4324415"/>
                  </a:lnTo>
                  <a:lnTo>
                    <a:pt x="16832198" y="4296536"/>
                  </a:lnTo>
                  <a:lnTo>
                    <a:pt x="16832198" y="381761"/>
                  </a:lnTo>
                  <a:lnTo>
                    <a:pt x="16826079" y="340349"/>
                  </a:lnTo>
                  <a:lnTo>
                    <a:pt x="16808139" y="302369"/>
                  </a:lnTo>
                  <a:lnTo>
                    <a:pt x="16779916" y="271262"/>
                  </a:lnTo>
                  <a:lnTo>
                    <a:pt x="16743997" y="249762"/>
                  </a:lnTo>
                  <a:lnTo>
                    <a:pt x="16703396" y="239566"/>
                  </a:lnTo>
                  <a:lnTo>
                    <a:pt x="16689323" y="238886"/>
                  </a:lnTo>
                  <a:lnTo>
                    <a:pt x="17108423" y="238886"/>
                  </a:lnTo>
                  <a:lnTo>
                    <a:pt x="17108423" y="443941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61999" y="1771649"/>
              <a:ext cx="16573500" cy="4219575"/>
            </a:xfrm>
            <a:custGeom>
              <a:avLst/>
              <a:gdLst/>
              <a:ahLst/>
              <a:cxnLst/>
              <a:rect l="l" t="t" r="r" b="b"/>
              <a:pathLst>
                <a:path w="16573500" h="4219575">
                  <a:moveTo>
                    <a:pt x="16421098" y="4219574"/>
                  </a:moveTo>
                  <a:lnTo>
                    <a:pt x="152399" y="4219574"/>
                  </a:lnTo>
                  <a:lnTo>
                    <a:pt x="144912" y="4219391"/>
                  </a:lnTo>
                  <a:lnTo>
                    <a:pt x="101065" y="4210669"/>
                  </a:lnTo>
                  <a:lnTo>
                    <a:pt x="61607" y="4189577"/>
                  </a:lnTo>
                  <a:lnTo>
                    <a:pt x="29995" y="4157966"/>
                  </a:lnTo>
                  <a:lnTo>
                    <a:pt x="8904" y="4118507"/>
                  </a:lnTo>
                  <a:lnTo>
                    <a:pt x="182" y="4074661"/>
                  </a:lnTo>
                  <a:lnTo>
                    <a:pt x="0" y="4067174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1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6421098" y="0"/>
                  </a:lnTo>
                  <a:lnTo>
                    <a:pt x="16465337" y="6560"/>
                  </a:lnTo>
                  <a:lnTo>
                    <a:pt x="16505765" y="25683"/>
                  </a:lnTo>
                  <a:lnTo>
                    <a:pt x="16538905" y="55717"/>
                  </a:lnTo>
                  <a:lnTo>
                    <a:pt x="16561896" y="94078"/>
                  </a:lnTo>
                  <a:lnTo>
                    <a:pt x="16572765" y="137461"/>
                  </a:lnTo>
                  <a:lnTo>
                    <a:pt x="16573498" y="152399"/>
                  </a:lnTo>
                  <a:lnTo>
                    <a:pt x="16573498" y="4067174"/>
                  </a:lnTo>
                  <a:lnTo>
                    <a:pt x="16566936" y="4111413"/>
                  </a:lnTo>
                  <a:lnTo>
                    <a:pt x="16547812" y="4151842"/>
                  </a:lnTo>
                  <a:lnTo>
                    <a:pt x="16517780" y="4184982"/>
                  </a:lnTo>
                  <a:lnTo>
                    <a:pt x="16479418" y="4207973"/>
                  </a:lnTo>
                  <a:lnTo>
                    <a:pt x="16436035" y="4218842"/>
                  </a:lnTo>
                  <a:lnTo>
                    <a:pt x="16421098" y="4219574"/>
                  </a:lnTo>
                  <a:close/>
                </a:path>
              </a:pathLst>
            </a:custGeom>
            <a:solidFill>
              <a:srgbClr val="F5F6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47749" y="2057399"/>
              <a:ext cx="800100" cy="971550"/>
            </a:xfrm>
            <a:custGeom>
              <a:avLst/>
              <a:gdLst/>
              <a:ahLst/>
              <a:cxnLst/>
              <a:rect l="l" t="t" r="r" b="b"/>
              <a:pathLst>
                <a:path w="800100" h="971550">
                  <a:moveTo>
                    <a:pt x="400049" y="971549"/>
                  </a:moveTo>
                  <a:lnTo>
                    <a:pt x="360838" y="969210"/>
                  </a:lnTo>
                  <a:lnTo>
                    <a:pt x="322003" y="962215"/>
                  </a:lnTo>
                  <a:lnTo>
                    <a:pt x="283921" y="950632"/>
                  </a:lnTo>
                  <a:lnTo>
                    <a:pt x="246957" y="934572"/>
                  </a:lnTo>
                  <a:lnTo>
                    <a:pt x="211467" y="914190"/>
                  </a:lnTo>
                  <a:lnTo>
                    <a:pt x="177794" y="889681"/>
                  </a:lnTo>
                  <a:lnTo>
                    <a:pt x="146260" y="861283"/>
                  </a:lnTo>
                  <a:lnTo>
                    <a:pt x="117171" y="829269"/>
                  </a:lnTo>
                  <a:lnTo>
                    <a:pt x="90807" y="793947"/>
                  </a:lnTo>
                  <a:lnTo>
                    <a:pt x="67420" y="755656"/>
                  </a:lnTo>
                  <a:lnTo>
                    <a:pt x="47237" y="714767"/>
                  </a:lnTo>
                  <a:lnTo>
                    <a:pt x="30451" y="671672"/>
                  </a:lnTo>
                  <a:lnTo>
                    <a:pt x="17225" y="626787"/>
                  </a:lnTo>
                  <a:lnTo>
                    <a:pt x="7686" y="580544"/>
                  </a:lnTo>
                  <a:lnTo>
                    <a:pt x="1926" y="533388"/>
                  </a:lnTo>
                  <a:lnTo>
                    <a:pt x="0" y="485774"/>
                  </a:lnTo>
                  <a:lnTo>
                    <a:pt x="120" y="473849"/>
                  </a:lnTo>
                  <a:lnTo>
                    <a:pt x="3008" y="426307"/>
                  </a:lnTo>
                  <a:lnTo>
                    <a:pt x="9720" y="379337"/>
                  </a:lnTo>
                  <a:lnTo>
                    <a:pt x="20191" y="333392"/>
                  </a:lnTo>
                  <a:lnTo>
                    <a:pt x="34321" y="288915"/>
                  </a:lnTo>
                  <a:lnTo>
                    <a:pt x="51972" y="246333"/>
                  </a:lnTo>
                  <a:lnTo>
                    <a:pt x="72976" y="206058"/>
                  </a:lnTo>
                  <a:lnTo>
                    <a:pt x="97130" y="168476"/>
                  </a:lnTo>
                  <a:lnTo>
                    <a:pt x="124201" y="133951"/>
                  </a:lnTo>
                  <a:lnTo>
                    <a:pt x="153928" y="102813"/>
                  </a:lnTo>
                  <a:lnTo>
                    <a:pt x="186026" y="75363"/>
                  </a:lnTo>
                  <a:lnTo>
                    <a:pt x="220185" y="51866"/>
                  </a:lnTo>
                  <a:lnTo>
                    <a:pt x="256076" y="32548"/>
                  </a:lnTo>
                  <a:lnTo>
                    <a:pt x="293354" y="17595"/>
                  </a:lnTo>
                  <a:lnTo>
                    <a:pt x="331659" y="7150"/>
                  </a:lnTo>
                  <a:lnTo>
                    <a:pt x="370623" y="1315"/>
                  </a:lnTo>
                  <a:lnTo>
                    <a:pt x="400049" y="0"/>
                  </a:lnTo>
                  <a:lnTo>
                    <a:pt x="409870" y="146"/>
                  </a:lnTo>
                  <a:lnTo>
                    <a:pt x="449023" y="3653"/>
                  </a:lnTo>
                  <a:lnTo>
                    <a:pt x="487704" y="11803"/>
                  </a:lnTo>
                  <a:lnTo>
                    <a:pt x="525541" y="24518"/>
                  </a:lnTo>
                  <a:lnTo>
                    <a:pt x="562169" y="41675"/>
                  </a:lnTo>
                  <a:lnTo>
                    <a:pt x="597236" y="63109"/>
                  </a:lnTo>
                  <a:lnTo>
                    <a:pt x="630404" y="88614"/>
                  </a:lnTo>
                  <a:lnTo>
                    <a:pt x="661354" y="117943"/>
                  </a:lnTo>
                  <a:lnTo>
                    <a:pt x="689787" y="150815"/>
                  </a:lnTo>
                  <a:lnTo>
                    <a:pt x="715429" y="186913"/>
                  </a:lnTo>
                  <a:lnTo>
                    <a:pt x="738035" y="225889"/>
                  </a:lnTo>
                  <a:lnTo>
                    <a:pt x="757385" y="267367"/>
                  </a:lnTo>
                  <a:lnTo>
                    <a:pt x="773294" y="310949"/>
                  </a:lnTo>
                  <a:lnTo>
                    <a:pt x="785609" y="356215"/>
                  </a:lnTo>
                  <a:lnTo>
                    <a:pt x="794210" y="402729"/>
                  </a:lnTo>
                  <a:lnTo>
                    <a:pt x="799016" y="450042"/>
                  </a:lnTo>
                  <a:lnTo>
                    <a:pt x="800099" y="485774"/>
                  </a:lnTo>
                  <a:lnTo>
                    <a:pt x="799979" y="497700"/>
                  </a:lnTo>
                  <a:lnTo>
                    <a:pt x="797091" y="545242"/>
                  </a:lnTo>
                  <a:lnTo>
                    <a:pt x="790378" y="592212"/>
                  </a:lnTo>
                  <a:lnTo>
                    <a:pt x="779907" y="638156"/>
                  </a:lnTo>
                  <a:lnTo>
                    <a:pt x="765778" y="682634"/>
                  </a:lnTo>
                  <a:lnTo>
                    <a:pt x="748126" y="725215"/>
                  </a:lnTo>
                  <a:lnTo>
                    <a:pt x="727123" y="765491"/>
                  </a:lnTo>
                  <a:lnTo>
                    <a:pt x="702969" y="803072"/>
                  </a:lnTo>
                  <a:lnTo>
                    <a:pt x="675898" y="837598"/>
                  </a:lnTo>
                  <a:lnTo>
                    <a:pt x="646171" y="868736"/>
                  </a:lnTo>
                  <a:lnTo>
                    <a:pt x="614073" y="896185"/>
                  </a:lnTo>
                  <a:lnTo>
                    <a:pt x="579914" y="919683"/>
                  </a:lnTo>
                  <a:lnTo>
                    <a:pt x="544023" y="939000"/>
                  </a:lnTo>
                  <a:lnTo>
                    <a:pt x="506745" y="953954"/>
                  </a:lnTo>
                  <a:lnTo>
                    <a:pt x="468440" y="964398"/>
                  </a:lnTo>
                  <a:lnTo>
                    <a:pt x="429476" y="970234"/>
                  </a:lnTo>
                  <a:lnTo>
                    <a:pt x="400049" y="9715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2374" y="2320924"/>
              <a:ext cx="434975" cy="40640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2025650" y="2259255"/>
            <a:ext cx="1518285" cy="488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-140" b="1">
                <a:solidFill>
                  <a:srgbClr val="1A237D"/>
                </a:solidFill>
                <a:latin typeface="Roboto"/>
                <a:cs typeface="Roboto"/>
              </a:rPr>
              <a:t>Definition</a:t>
            </a:r>
            <a:endParaRPr sz="3000">
              <a:latin typeface="Roboto"/>
              <a:cs typeface="Roboto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93775" y="6047232"/>
            <a:ext cx="17108805" cy="6233160"/>
            <a:chOff x="493775" y="6047232"/>
            <a:chExt cx="17108805" cy="6233160"/>
          </a:xfrm>
        </p:grpSpPr>
        <p:sp>
          <p:nvSpPr>
            <p:cNvPr id="9" name="object 9" descr=""/>
            <p:cNvSpPr/>
            <p:nvPr/>
          </p:nvSpPr>
          <p:spPr>
            <a:xfrm>
              <a:off x="493775" y="6047232"/>
              <a:ext cx="17108805" cy="6233160"/>
            </a:xfrm>
            <a:custGeom>
              <a:avLst/>
              <a:gdLst/>
              <a:ahLst/>
              <a:cxnLst/>
              <a:rect l="l" t="t" r="r" b="b"/>
              <a:pathLst>
                <a:path w="17108805" h="6233159">
                  <a:moveTo>
                    <a:pt x="17108423" y="6233159"/>
                  </a:moveTo>
                  <a:lnTo>
                    <a:pt x="0" y="6233159"/>
                  </a:lnTo>
                  <a:lnTo>
                    <a:pt x="0" y="0"/>
                  </a:lnTo>
                  <a:lnTo>
                    <a:pt x="17108423" y="0"/>
                  </a:lnTo>
                  <a:lnTo>
                    <a:pt x="17108423" y="239267"/>
                  </a:lnTo>
                  <a:lnTo>
                    <a:pt x="420623" y="239267"/>
                  </a:lnTo>
                  <a:lnTo>
                    <a:pt x="406549" y="239947"/>
                  </a:lnTo>
                  <a:lnTo>
                    <a:pt x="365947" y="250142"/>
                  </a:lnTo>
                  <a:lnTo>
                    <a:pt x="330028" y="271643"/>
                  </a:lnTo>
                  <a:lnTo>
                    <a:pt x="301805" y="302750"/>
                  </a:lnTo>
                  <a:lnTo>
                    <a:pt x="283866" y="340729"/>
                  </a:lnTo>
                  <a:lnTo>
                    <a:pt x="277748" y="382142"/>
                  </a:lnTo>
                  <a:lnTo>
                    <a:pt x="277748" y="5773292"/>
                  </a:lnTo>
                  <a:lnTo>
                    <a:pt x="283866" y="5814703"/>
                  </a:lnTo>
                  <a:lnTo>
                    <a:pt x="301805" y="5852683"/>
                  </a:lnTo>
                  <a:lnTo>
                    <a:pt x="330028" y="5883790"/>
                  </a:lnTo>
                  <a:lnTo>
                    <a:pt x="365947" y="5905290"/>
                  </a:lnTo>
                  <a:lnTo>
                    <a:pt x="406549" y="5915487"/>
                  </a:lnTo>
                  <a:lnTo>
                    <a:pt x="420623" y="5916167"/>
                  </a:lnTo>
                  <a:lnTo>
                    <a:pt x="17108423" y="5916167"/>
                  </a:lnTo>
                  <a:lnTo>
                    <a:pt x="17108423" y="6233159"/>
                  </a:lnTo>
                  <a:close/>
                </a:path>
                <a:path w="17108805" h="6233159">
                  <a:moveTo>
                    <a:pt x="17108423" y="5916167"/>
                  </a:moveTo>
                  <a:lnTo>
                    <a:pt x="16689323" y="5916167"/>
                  </a:lnTo>
                  <a:lnTo>
                    <a:pt x="16703396" y="5915487"/>
                  </a:lnTo>
                  <a:lnTo>
                    <a:pt x="16717200" y="5913447"/>
                  </a:lnTo>
                  <a:lnTo>
                    <a:pt x="16756739" y="5899276"/>
                  </a:lnTo>
                  <a:lnTo>
                    <a:pt x="16790349" y="5874319"/>
                  </a:lnTo>
                  <a:lnTo>
                    <a:pt x="16815306" y="5840710"/>
                  </a:lnTo>
                  <a:lnTo>
                    <a:pt x="16829478" y="5801170"/>
                  </a:lnTo>
                  <a:lnTo>
                    <a:pt x="16832198" y="5773292"/>
                  </a:lnTo>
                  <a:lnTo>
                    <a:pt x="16832198" y="382142"/>
                  </a:lnTo>
                  <a:lnTo>
                    <a:pt x="16826079" y="340729"/>
                  </a:lnTo>
                  <a:lnTo>
                    <a:pt x="16808139" y="302750"/>
                  </a:lnTo>
                  <a:lnTo>
                    <a:pt x="16779916" y="271643"/>
                  </a:lnTo>
                  <a:lnTo>
                    <a:pt x="16743997" y="250142"/>
                  </a:lnTo>
                  <a:lnTo>
                    <a:pt x="16703396" y="239947"/>
                  </a:lnTo>
                  <a:lnTo>
                    <a:pt x="16689323" y="239267"/>
                  </a:lnTo>
                  <a:lnTo>
                    <a:pt x="17108423" y="239267"/>
                  </a:lnTo>
                  <a:lnTo>
                    <a:pt x="17108423" y="5916167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61999" y="6276974"/>
              <a:ext cx="16573500" cy="5695950"/>
            </a:xfrm>
            <a:custGeom>
              <a:avLst/>
              <a:gdLst/>
              <a:ahLst/>
              <a:cxnLst/>
              <a:rect l="l" t="t" r="r" b="b"/>
              <a:pathLst>
                <a:path w="16573500" h="5695950">
                  <a:moveTo>
                    <a:pt x="16421098" y="5695949"/>
                  </a:moveTo>
                  <a:lnTo>
                    <a:pt x="152399" y="5695949"/>
                  </a:lnTo>
                  <a:lnTo>
                    <a:pt x="144912" y="5695766"/>
                  </a:lnTo>
                  <a:lnTo>
                    <a:pt x="101065" y="5687043"/>
                  </a:lnTo>
                  <a:lnTo>
                    <a:pt x="61607" y="5665952"/>
                  </a:lnTo>
                  <a:lnTo>
                    <a:pt x="29995" y="5634340"/>
                  </a:lnTo>
                  <a:lnTo>
                    <a:pt x="8904" y="5594881"/>
                  </a:lnTo>
                  <a:lnTo>
                    <a:pt x="182" y="5551036"/>
                  </a:lnTo>
                  <a:lnTo>
                    <a:pt x="0" y="554354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599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6421098" y="0"/>
                  </a:lnTo>
                  <a:lnTo>
                    <a:pt x="16465337" y="6560"/>
                  </a:lnTo>
                  <a:lnTo>
                    <a:pt x="16505765" y="25683"/>
                  </a:lnTo>
                  <a:lnTo>
                    <a:pt x="16538905" y="55716"/>
                  </a:lnTo>
                  <a:lnTo>
                    <a:pt x="16561896" y="94078"/>
                  </a:lnTo>
                  <a:lnTo>
                    <a:pt x="16572765" y="137461"/>
                  </a:lnTo>
                  <a:lnTo>
                    <a:pt x="16573498" y="152399"/>
                  </a:lnTo>
                  <a:lnTo>
                    <a:pt x="16573498" y="5543549"/>
                  </a:lnTo>
                  <a:lnTo>
                    <a:pt x="16566936" y="5587787"/>
                  </a:lnTo>
                  <a:lnTo>
                    <a:pt x="16547812" y="5628216"/>
                  </a:lnTo>
                  <a:lnTo>
                    <a:pt x="16517780" y="5661356"/>
                  </a:lnTo>
                  <a:lnTo>
                    <a:pt x="16479418" y="5684347"/>
                  </a:lnTo>
                  <a:lnTo>
                    <a:pt x="16436035" y="5695217"/>
                  </a:lnTo>
                  <a:lnTo>
                    <a:pt x="16421098" y="5695949"/>
                  </a:lnTo>
                  <a:close/>
                </a:path>
              </a:pathLst>
            </a:custGeom>
            <a:solidFill>
              <a:srgbClr val="F5F6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47749" y="6562724"/>
              <a:ext cx="628650" cy="971550"/>
            </a:xfrm>
            <a:custGeom>
              <a:avLst/>
              <a:gdLst/>
              <a:ahLst/>
              <a:cxnLst/>
              <a:rect l="l" t="t" r="r" b="b"/>
              <a:pathLst>
                <a:path w="628650" h="971550">
                  <a:moveTo>
                    <a:pt x="314324" y="971549"/>
                  </a:moveTo>
                  <a:lnTo>
                    <a:pt x="275845" y="967896"/>
                  </a:lnTo>
                  <a:lnTo>
                    <a:pt x="237950" y="956992"/>
                  </a:lnTo>
                  <a:lnTo>
                    <a:pt x="201203" y="939001"/>
                  </a:lnTo>
                  <a:lnTo>
                    <a:pt x="166153" y="914191"/>
                  </a:lnTo>
                  <a:lnTo>
                    <a:pt x="133331" y="882935"/>
                  </a:lnTo>
                  <a:lnTo>
                    <a:pt x="103237" y="845710"/>
                  </a:lnTo>
                  <a:lnTo>
                    <a:pt x="81425" y="812001"/>
                  </a:lnTo>
                  <a:lnTo>
                    <a:pt x="61856" y="775150"/>
                  </a:lnTo>
                  <a:lnTo>
                    <a:pt x="44719" y="735513"/>
                  </a:lnTo>
                  <a:lnTo>
                    <a:pt x="30178" y="693470"/>
                  </a:lnTo>
                  <a:lnTo>
                    <a:pt x="18373" y="649427"/>
                  </a:lnTo>
                  <a:lnTo>
                    <a:pt x="9419" y="603808"/>
                  </a:lnTo>
                  <a:lnTo>
                    <a:pt x="3401" y="557052"/>
                  </a:lnTo>
                  <a:lnTo>
                    <a:pt x="378" y="509611"/>
                  </a:lnTo>
                  <a:lnTo>
                    <a:pt x="0" y="485774"/>
                  </a:lnTo>
                  <a:lnTo>
                    <a:pt x="378" y="461939"/>
                  </a:lnTo>
                  <a:lnTo>
                    <a:pt x="3401" y="414497"/>
                  </a:lnTo>
                  <a:lnTo>
                    <a:pt x="9419" y="367741"/>
                  </a:lnTo>
                  <a:lnTo>
                    <a:pt x="18373" y="322122"/>
                  </a:lnTo>
                  <a:lnTo>
                    <a:pt x="30178" y="278079"/>
                  </a:lnTo>
                  <a:lnTo>
                    <a:pt x="44719" y="236036"/>
                  </a:lnTo>
                  <a:lnTo>
                    <a:pt x="61856" y="196398"/>
                  </a:lnTo>
                  <a:lnTo>
                    <a:pt x="81425" y="159548"/>
                  </a:lnTo>
                  <a:lnTo>
                    <a:pt x="103237" y="125838"/>
                  </a:lnTo>
                  <a:lnTo>
                    <a:pt x="127081" y="95595"/>
                  </a:lnTo>
                  <a:lnTo>
                    <a:pt x="159392" y="63109"/>
                  </a:lnTo>
                  <a:lnTo>
                    <a:pt x="194037" y="36976"/>
                  </a:lnTo>
                  <a:lnTo>
                    <a:pt x="230492" y="17595"/>
                  </a:lnTo>
                  <a:lnTo>
                    <a:pt x="268203" y="5257"/>
                  </a:lnTo>
                  <a:lnTo>
                    <a:pt x="306608" y="146"/>
                  </a:lnTo>
                  <a:lnTo>
                    <a:pt x="314324" y="0"/>
                  </a:lnTo>
                  <a:lnTo>
                    <a:pt x="322041" y="146"/>
                  </a:lnTo>
                  <a:lnTo>
                    <a:pt x="360446" y="5257"/>
                  </a:lnTo>
                  <a:lnTo>
                    <a:pt x="398157" y="17595"/>
                  </a:lnTo>
                  <a:lnTo>
                    <a:pt x="434611" y="36976"/>
                  </a:lnTo>
                  <a:lnTo>
                    <a:pt x="469257" y="63109"/>
                  </a:lnTo>
                  <a:lnTo>
                    <a:pt x="501568" y="95595"/>
                  </a:lnTo>
                  <a:lnTo>
                    <a:pt x="525412" y="125838"/>
                  </a:lnTo>
                  <a:lnTo>
                    <a:pt x="547224" y="159548"/>
                  </a:lnTo>
                  <a:lnTo>
                    <a:pt x="566793" y="196398"/>
                  </a:lnTo>
                  <a:lnTo>
                    <a:pt x="583930" y="236036"/>
                  </a:lnTo>
                  <a:lnTo>
                    <a:pt x="598471" y="278079"/>
                  </a:lnTo>
                  <a:lnTo>
                    <a:pt x="610275" y="322122"/>
                  </a:lnTo>
                  <a:lnTo>
                    <a:pt x="619230" y="367740"/>
                  </a:lnTo>
                  <a:lnTo>
                    <a:pt x="625247" y="414496"/>
                  </a:lnTo>
                  <a:lnTo>
                    <a:pt x="628271" y="461939"/>
                  </a:lnTo>
                  <a:lnTo>
                    <a:pt x="628649" y="485774"/>
                  </a:lnTo>
                  <a:lnTo>
                    <a:pt x="628271" y="509611"/>
                  </a:lnTo>
                  <a:lnTo>
                    <a:pt x="625247" y="557053"/>
                  </a:lnTo>
                  <a:lnTo>
                    <a:pt x="619230" y="603808"/>
                  </a:lnTo>
                  <a:lnTo>
                    <a:pt x="610275" y="649427"/>
                  </a:lnTo>
                  <a:lnTo>
                    <a:pt x="598471" y="693470"/>
                  </a:lnTo>
                  <a:lnTo>
                    <a:pt x="583930" y="735513"/>
                  </a:lnTo>
                  <a:lnTo>
                    <a:pt x="566793" y="775151"/>
                  </a:lnTo>
                  <a:lnTo>
                    <a:pt x="547224" y="812001"/>
                  </a:lnTo>
                  <a:lnTo>
                    <a:pt x="525412" y="845710"/>
                  </a:lnTo>
                  <a:lnTo>
                    <a:pt x="501568" y="875953"/>
                  </a:lnTo>
                  <a:lnTo>
                    <a:pt x="469257" y="908440"/>
                  </a:lnTo>
                  <a:lnTo>
                    <a:pt x="434611" y="934571"/>
                  </a:lnTo>
                  <a:lnTo>
                    <a:pt x="398157" y="953954"/>
                  </a:lnTo>
                  <a:lnTo>
                    <a:pt x="360446" y="966292"/>
                  </a:lnTo>
                  <a:lnTo>
                    <a:pt x="322041" y="971403"/>
                  </a:lnTo>
                  <a:lnTo>
                    <a:pt x="314324" y="9715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3324" y="6800849"/>
              <a:ext cx="317500" cy="457200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854200" y="6764580"/>
            <a:ext cx="1518285" cy="488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-160" b="1">
                <a:solidFill>
                  <a:srgbClr val="1A237D"/>
                </a:solidFill>
                <a:latin typeface="Roboto"/>
                <a:cs typeface="Roboto"/>
              </a:rPr>
              <a:t>Examples</a:t>
            </a:r>
            <a:endParaRPr sz="3000">
              <a:latin typeface="Roboto"/>
              <a:cs typeface="Roboto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0" y="0"/>
            <a:ext cx="18097500" cy="12544425"/>
            <a:chOff x="0" y="0"/>
            <a:chExt cx="18097500" cy="12544425"/>
          </a:xfrm>
        </p:grpSpPr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87500" y="0"/>
              <a:ext cx="3809999" cy="38099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175873"/>
              <a:ext cx="2381249" cy="236855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61999" y="1333499"/>
              <a:ext cx="952500" cy="57150"/>
            </a:xfrm>
            <a:custGeom>
              <a:avLst/>
              <a:gdLst/>
              <a:ahLst/>
              <a:cxnLst/>
              <a:rect l="l" t="t" r="r" b="b"/>
              <a:pathLst>
                <a:path w="952500" h="57150">
                  <a:moveTo>
                    <a:pt x="92771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85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927714" y="0"/>
                  </a:lnTo>
                  <a:lnTo>
                    <a:pt x="952500" y="24785"/>
                  </a:lnTo>
                  <a:lnTo>
                    <a:pt x="952500" y="32364"/>
                  </a:lnTo>
                  <a:lnTo>
                    <a:pt x="931359" y="56424"/>
                  </a:lnTo>
                  <a:lnTo>
                    <a:pt x="927714" y="5714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47749" y="3267074"/>
              <a:ext cx="7905750" cy="1123950"/>
            </a:xfrm>
            <a:custGeom>
              <a:avLst/>
              <a:gdLst/>
              <a:ahLst/>
              <a:cxnLst/>
              <a:rect l="l" t="t" r="r" b="b"/>
              <a:pathLst>
                <a:path w="7905750" h="1123950">
                  <a:moveTo>
                    <a:pt x="7798954" y="1123949"/>
                  </a:moveTo>
                  <a:lnTo>
                    <a:pt x="106795" y="1123949"/>
                  </a:lnTo>
                  <a:lnTo>
                    <a:pt x="99362" y="1123217"/>
                  </a:lnTo>
                  <a:lnTo>
                    <a:pt x="57038" y="1108855"/>
                  </a:lnTo>
                  <a:lnTo>
                    <a:pt x="23432" y="1079391"/>
                  </a:lnTo>
                  <a:lnTo>
                    <a:pt x="3660" y="1039309"/>
                  </a:lnTo>
                  <a:lnTo>
                    <a:pt x="0" y="1017154"/>
                  </a:lnTo>
                  <a:lnTo>
                    <a:pt x="0" y="100964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7798954" y="0"/>
                  </a:lnTo>
                  <a:lnTo>
                    <a:pt x="7842123" y="11572"/>
                  </a:lnTo>
                  <a:lnTo>
                    <a:pt x="7877578" y="38783"/>
                  </a:lnTo>
                  <a:lnTo>
                    <a:pt x="7899920" y="77492"/>
                  </a:lnTo>
                  <a:lnTo>
                    <a:pt x="7905748" y="106794"/>
                  </a:lnTo>
                  <a:lnTo>
                    <a:pt x="7905748" y="1017154"/>
                  </a:lnTo>
                  <a:lnTo>
                    <a:pt x="7894175" y="1060323"/>
                  </a:lnTo>
                  <a:lnTo>
                    <a:pt x="7866964" y="1095778"/>
                  </a:lnTo>
                  <a:lnTo>
                    <a:pt x="7828255" y="1118120"/>
                  </a:lnTo>
                  <a:lnTo>
                    <a:pt x="7806386" y="1123217"/>
                  </a:lnTo>
                  <a:lnTo>
                    <a:pt x="7798954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238249" y="3457574"/>
              <a:ext cx="485775" cy="742950"/>
            </a:xfrm>
            <a:custGeom>
              <a:avLst/>
              <a:gdLst/>
              <a:ahLst/>
              <a:cxnLst/>
              <a:rect l="l" t="t" r="r" b="b"/>
              <a:pathLst>
                <a:path w="485775" h="742950">
                  <a:moveTo>
                    <a:pt x="250842" y="742949"/>
                  </a:moveTo>
                  <a:lnTo>
                    <a:pt x="234932" y="742949"/>
                  </a:lnTo>
                  <a:lnTo>
                    <a:pt x="226996" y="742353"/>
                  </a:lnTo>
                  <a:lnTo>
                    <a:pt x="187700" y="733437"/>
                  </a:lnTo>
                  <a:lnTo>
                    <a:pt x="149938" y="714672"/>
                  </a:lnTo>
                  <a:lnTo>
                    <a:pt x="118018" y="690099"/>
                  </a:lnTo>
                  <a:lnTo>
                    <a:pt x="88801" y="658628"/>
                  </a:lnTo>
                  <a:lnTo>
                    <a:pt x="62919" y="620942"/>
                  </a:lnTo>
                  <a:lnTo>
                    <a:pt x="40933" y="577854"/>
                  </a:lnTo>
                  <a:lnTo>
                    <a:pt x="23319" y="530300"/>
                  </a:lnTo>
                  <a:lnTo>
                    <a:pt x="10458" y="479308"/>
                  </a:lnTo>
                  <a:lnTo>
                    <a:pt x="2628" y="425981"/>
                  </a:lnTo>
                  <a:lnTo>
                    <a:pt x="0" y="371474"/>
                  </a:lnTo>
                  <a:lnTo>
                    <a:pt x="292" y="353247"/>
                  </a:lnTo>
                  <a:lnTo>
                    <a:pt x="4666" y="299003"/>
                  </a:lnTo>
                  <a:lnTo>
                    <a:pt x="14197" y="246328"/>
                  </a:lnTo>
                  <a:lnTo>
                    <a:pt x="28679" y="196362"/>
                  </a:lnTo>
                  <a:lnTo>
                    <a:pt x="47798" y="150186"/>
                  </a:lnTo>
                  <a:lnTo>
                    <a:pt x="71140" y="108801"/>
                  </a:lnTo>
                  <a:lnTo>
                    <a:pt x="98199" y="73102"/>
                  </a:lnTo>
                  <a:lnTo>
                    <a:pt x="128391" y="43862"/>
                  </a:lnTo>
                  <a:lnTo>
                    <a:pt x="161061" y="21714"/>
                  </a:lnTo>
                  <a:lnTo>
                    <a:pt x="203304" y="4763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9511"/>
                  </a:lnTo>
                  <a:lnTo>
                    <a:pt x="335836" y="28276"/>
                  </a:lnTo>
                  <a:lnTo>
                    <a:pt x="367756" y="52849"/>
                  </a:lnTo>
                  <a:lnTo>
                    <a:pt x="396973" y="84320"/>
                  </a:lnTo>
                  <a:lnTo>
                    <a:pt x="422855" y="122006"/>
                  </a:lnTo>
                  <a:lnTo>
                    <a:pt x="444840" y="165093"/>
                  </a:lnTo>
                  <a:lnTo>
                    <a:pt x="462455" y="212648"/>
                  </a:lnTo>
                  <a:lnTo>
                    <a:pt x="475316" y="263641"/>
                  </a:lnTo>
                  <a:lnTo>
                    <a:pt x="483146" y="316967"/>
                  </a:lnTo>
                  <a:lnTo>
                    <a:pt x="485774" y="371474"/>
                  </a:lnTo>
                  <a:lnTo>
                    <a:pt x="485482" y="389702"/>
                  </a:lnTo>
                  <a:lnTo>
                    <a:pt x="481107" y="443945"/>
                  </a:lnTo>
                  <a:lnTo>
                    <a:pt x="471576" y="496620"/>
                  </a:lnTo>
                  <a:lnTo>
                    <a:pt x="457094" y="546586"/>
                  </a:lnTo>
                  <a:lnTo>
                    <a:pt x="437976" y="592762"/>
                  </a:lnTo>
                  <a:lnTo>
                    <a:pt x="414634" y="634146"/>
                  </a:lnTo>
                  <a:lnTo>
                    <a:pt x="387575" y="669846"/>
                  </a:lnTo>
                  <a:lnTo>
                    <a:pt x="357383" y="699086"/>
                  </a:lnTo>
                  <a:lnTo>
                    <a:pt x="324713" y="721234"/>
                  </a:lnTo>
                  <a:lnTo>
                    <a:pt x="282470" y="738185"/>
                  </a:lnTo>
                  <a:lnTo>
                    <a:pt x="250842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2549" y="3641724"/>
              <a:ext cx="257175" cy="346075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375">
                <a:latin typeface="Arial"/>
                <a:cs typeface="Arial"/>
              </a:rPr>
              <a:t>Discrete</a:t>
            </a:r>
            <a:r>
              <a:rPr dirty="0" spc="-270">
                <a:latin typeface="Arial"/>
                <a:cs typeface="Arial"/>
              </a:rPr>
              <a:t> </a:t>
            </a:r>
            <a:r>
              <a:rPr dirty="0" spc="-395">
                <a:latin typeface="Arial"/>
                <a:cs typeface="Arial"/>
              </a:rPr>
              <a:t>data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1854200" y="3638232"/>
            <a:ext cx="40620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14" b="1">
                <a:solidFill>
                  <a:srgbClr val="1A237D"/>
                </a:solidFill>
                <a:latin typeface="Roboto"/>
                <a:cs typeface="Roboto"/>
              </a:rPr>
              <a:t>Countable</a:t>
            </a:r>
            <a:r>
              <a:rPr dirty="0" sz="2000" spc="-114">
                <a:solidFill>
                  <a:srgbClr val="2F3F9E"/>
                </a:solidFill>
                <a:latin typeface="Arial MT"/>
                <a:cs typeface="Arial MT"/>
              </a:rPr>
              <a:t>,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25">
                <a:solidFill>
                  <a:srgbClr val="2F3F9E"/>
                </a:solidFill>
                <a:latin typeface="Arial MT"/>
                <a:cs typeface="Arial MT"/>
              </a:rPr>
              <a:t>separate,</a:t>
            </a:r>
            <a:r>
              <a:rPr dirty="0" sz="20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25">
                <a:solidFill>
                  <a:srgbClr val="2F3F9E"/>
                </a:solidFill>
                <a:latin typeface="Arial MT"/>
                <a:cs typeface="Arial MT"/>
              </a:rPr>
              <a:t>and</a:t>
            </a:r>
            <a:r>
              <a:rPr dirty="0" sz="20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45">
                <a:solidFill>
                  <a:srgbClr val="2F3F9E"/>
                </a:solidFill>
                <a:latin typeface="Arial MT"/>
                <a:cs typeface="Arial MT"/>
              </a:rPr>
              <a:t>distinct</a:t>
            </a:r>
            <a:r>
              <a:rPr dirty="0" sz="20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80">
                <a:solidFill>
                  <a:srgbClr val="2F3F9E"/>
                </a:solidFill>
                <a:latin typeface="Arial MT"/>
                <a:cs typeface="Arial MT"/>
              </a:rPr>
              <a:t>values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9143998" y="3267074"/>
            <a:ext cx="7905750" cy="1123950"/>
            <a:chOff x="9143998" y="3267074"/>
            <a:chExt cx="7905750" cy="1123950"/>
          </a:xfrm>
        </p:grpSpPr>
        <p:sp>
          <p:nvSpPr>
            <p:cNvPr id="24" name="object 24" descr=""/>
            <p:cNvSpPr/>
            <p:nvPr/>
          </p:nvSpPr>
          <p:spPr>
            <a:xfrm>
              <a:off x="9143998" y="3267074"/>
              <a:ext cx="7905750" cy="1123950"/>
            </a:xfrm>
            <a:custGeom>
              <a:avLst/>
              <a:gdLst/>
              <a:ahLst/>
              <a:cxnLst/>
              <a:rect l="l" t="t" r="r" b="b"/>
              <a:pathLst>
                <a:path w="7905750" h="1123950">
                  <a:moveTo>
                    <a:pt x="7798955" y="1123949"/>
                  </a:moveTo>
                  <a:lnTo>
                    <a:pt x="106795" y="1123949"/>
                  </a:lnTo>
                  <a:lnTo>
                    <a:pt x="99361" y="1123217"/>
                  </a:lnTo>
                  <a:lnTo>
                    <a:pt x="57038" y="1108855"/>
                  </a:lnTo>
                  <a:lnTo>
                    <a:pt x="23432" y="1079391"/>
                  </a:lnTo>
                  <a:lnTo>
                    <a:pt x="3659" y="1039309"/>
                  </a:lnTo>
                  <a:lnTo>
                    <a:pt x="0" y="1017154"/>
                  </a:lnTo>
                  <a:lnTo>
                    <a:pt x="0" y="100964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7798955" y="0"/>
                  </a:lnTo>
                  <a:lnTo>
                    <a:pt x="7842123" y="11572"/>
                  </a:lnTo>
                  <a:lnTo>
                    <a:pt x="7877576" y="38783"/>
                  </a:lnTo>
                  <a:lnTo>
                    <a:pt x="7899919" y="77492"/>
                  </a:lnTo>
                  <a:lnTo>
                    <a:pt x="7905748" y="106794"/>
                  </a:lnTo>
                  <a:lnTo>
                    <a:pt x="7905748" y="1017154"/>
                  </a:lnTo>
                  <a:lnTo>
                    <a:pt x="7894174" y="1060323"/>
                  </a:lnTo>
                  <a:lnTo>
                    <a:pt x="7866965" y="1095778"/>
                  </a:lnTo>
                  <a:lnTo>
                    <a:pt x="7828255" y="1118120"/>
                  </a:lnTo>
                  <a:lnTo>
                    <a:pt x="7806387" y="1123217"/>
                  </a:lnTo>
                  <a:lnTo>
                    <a:pt x="7798955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334498" y="3457573"/>
              <a:ext cx="533400" cy="742950"/>
            </a:xfrm>
            <a:custGeom>
              <a:avLst/>
              <a:gdLst/>
              <a:ahLst/>
              <a:cxnLst/>
              <a:rect l="l" t="t" r="r" b="b"/>
              <a:pathLst>
                <a:path w="533400" h="742950">
                  <a:moveTo>
                    <a:pt x="264318" y="742949"/>
                  </a:moveTo>
                  <a:lnTo>
                    <a:pt x="225534" y="738929"/>
                  </a:lnTo>
                  <a:lnTo>
                    <a:pt x="187590" y="726953"/>
                  </a:lnTo>
                  <a:lnTo>
                    <a:pt x="151307" y="707284"/>
                  </a:lnTo>
                  <a:lnTo>
                    <a:pt x="117470" y="680344"/>
                  </a:lnTo>
                  <a:lnTo>
                    <a:pt x="82060" y="640516"/>
                  </a:lnTo>
                  <a:lnTo>
                    <a:pt x="55941" y="600015"/>
                  </a:lnTo>
                  <a:lnTo>
                    <a:pt x="34338" y="554576"/>
                  </a:lnTo>
                  <a:lnTo>
                    <a:pt x="17709" y="505164"/>
                  </a:lnTo>
                  <a:lnTo>
                    <a:pt x="6421" y="452868"/>
                  </a:lnTo>
                  <a:lnTo>
                    <a:pt x="716" y="398799"/>
                  </a:lnTo>
                  <a:lnTo>
                    <a:pt x="0" y="371474"/>
                  </a:lnTo>
                  <a:lnTo>
                    <a:pt x="318" y="353247"/>
                  </a:lnTo>
                  <a:lnTo>
                    <a:pt x="5077" y="299003"/>
                  </a:lnTo>
                  <a:lnTo>
                    <a:pt x="15450" y="246328"/>
                  </a:lnTo>
                  <a:lnTo>
                    <a:pt x="31209" y="196362"/>
                  </a:lnTo>
                  <a:lnTo>
                    <a:pt x="52014" y="150186"/>
                  </a:lnTo>
                  <a:lnTo>
                    <a:pt x="77416" y="108802"/>
                  </a:lnTo>
                  <a:lnTo>
                    <a:pt x="101702" y="78621"/>
                  </a:lnTo>
                  <a:lnTo>
                    <a:pt x="134033" y="48260"/>
                  </a:lnTo>
                  <a:lnTo>
                    <a:pt x="169191" y="24890"/>
                  </a:lnTo>
                  <a:lnTo>
                    <a:pt x="206403" y="9026"/>
                  </a:lnTo>
                  <a:lnTo>
                    <a:pt x="244876" y="1006"/>
                  </a:lnTo>
                  <a:lnTo>
                    <a:pt x="269081" y="0"/>
                  </a:lnTo>
                  <a:lnTo>
                    <a:pt x="275570" y="111"/>
                  </a:lnTo>
                  <a:lnTo>
                    <a:pt x="314267" y="5468"/>
                  </a:lnTo>
                  <a:lnTo>
                    <a:pt x="351995" y="18750"/>
                  </a:lnTo>
                  <a:lnTo>
                    <a:pt x="387919" y="39663"/>
                  </a:lnTo>
                  <a:lnTo>
                    <a:pt x="421279" y="67763"/>
                  </a:lnTo>
                  <a:lnTo>
                    <a:pt x="451338" y="102432"/>
                  </a:lnTo>
                  <a:lnTo>
                    <a:pt x="477457" y="142933"/>
                  </a:lnTo>
                  <a:lnTo>
                    <a:pt x="499060" y="188372"/>
                  </a:lnTo>
                  <a:lnTo>
                    <a:pt x="515688" y="237785"/>
                  </a:lnTo>
                  <a:lnTo>
                    <a:pt x="526975" y="290081"/>
                  </a:lnTo>
                  <a:lnTo>
                    <a:pt x="532683" y="344150"/>
                  </a:lnTo>
                  <a:lnTo>
                    <a:pt x="533320" y="362355"/>
                  </a:lnTo>
                  <a:lnTo>
                    <a:pt x="533320" y="380594"/>
                  </a:lnTo>
                  <a:lnTo>
                    <a:pt x="529508" y="434979"/>
                  </a:lnTo>
                  <a:lnTo>
                    <a:pt x="520057" y="488002"/>
                  </a:lnTo>
                  <a:lnTo>
                    <a:pt x="505176" y="538491"/>
                  </a:lnTo>
                  <a:lnTo>
                    <a:pt x="485182" y="585375"/>
                  </a:lnTo>
                  <a:lnTo>
                    <a:pt x="460514" y="627620"/>
                  </a:lnTo>
                  <a:lnTo>
                    <a:pt x="431697" y="664327"/>
                  </a:lnTo>
                  <a:lnTo>
                    <a:pt x="399364" y="694688"/>
                  </a:lnTo>
                  <a:lnTo>
                    <a:pt x="364205" y="718059"/>
                  </a:lnTo>
                  <a:lnTo>
                    <a:pt x="326995" y="733923"/>
                  </a:lnTo>
                  <a:lnTo>
                    <a:pt x="288524" y="741943"/>
                  </a:lnTo>
                  <a:lnTo>
                    <a:pt x="264318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48799" y="3663949"/>
              <a:ext cx="301625" cy="304800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9993311" y="3638232"/>
            <a:ext cx="28009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35">
                <a:solidFill>
                  <a:srgbClr val="2F3F9E"/>
                </a:solidFill>
                <a:latin typeface="Arial MT"/>
                <a:cs typeface="Arial MT"/>
              </a:rPr>
              <a:t>Represents</a:t>
            </a:r>
            <a:r>
              <a:rPr dirty="0" sz="20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14" b="1">
                <a:solidFill>
                  <a:srgbClr val="1A237D"/>
                </a:solidFill>
                <a:latin typeface="Roboto"/>
                <a:cs typeface="Roboto"/>
              </a:rPr>
              <a:t>whole</a:t>
            </a:r>
            <a:r>
              <a:rPr dirty="0" sz="2000" spc="-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90" b="1">
                <a:solidFill>
                  <a:srgbClr val="1A237D"/>
                </a:solidFill>
                <a:latin typeface="Roboto"/>
                <a:cs typeface="Roboto"/>
              </a:rPr>
              <a:t>numbers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1047749" y="4581524"/>
            <a:ext cx="7905750" cy="1123950"/>
            <a:chOff x="1047749" y="4581524"/>
            <a:chExt cx="7905750" cy="1123950"/>
          </a:xfrm>
        </p:grpSpPr>
        <p:sp>
          <p:nvSpPr>
            <p:cNvPr id="29" name="object 29" descr=""/>
            <p:cNvSpPr/>
            <p:nvPr/>
          </p:nvSpPr>
          <p:spPr>
            <a:xfrm>
              <a:off x="1047749" y="4581524"/>
              <a:ext cx="7905750" cy="1123950"/>
            </a:xfrm>
            <a:custGeom>
              <a:avLst/>
              <a:gdLst/>
              <a:ahLst/>
              <a:cxnLst/>
              <a:rect l="l" t="t" r="r" b="b"/>
              <a:pathLst>
                <a:path w="7905750" h="1123950">
                  <a:moveTo>
                    <a:pt x="7798954" y="1123949"/>
                  </a:moveTo>
                  <a:lnTo>
                    <a:pt x="106795" y="1123949"/>
                  </a:lnTo>
                  <a:lnTo>
                    <a:pt x="99362" y="1123217"/>
                  </a:lnTo>
                  <a:lnTo>
                    <a:pt x="57038" y="1108856"/>
                  </a:lnTo>
                  <a:lnTo>
                    <a:pt x="23432" y="1079391"/>
                  </a:lnTo>
                  <a:lnTo>
                    <a:pt x="3660" y="1039308"/>
                  </a:lnTo>
                  <a:lnTo>
                    <a:pt x="0" y="1017154"/>
                  </a:lnTo>
                  <a:lnTo>
                    <a:pt x="0" y="100964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7798954" y="0"/>
                  </a:lnTo>
                  <a:lnTo>
                    <a:pt x="7842123" y="11572"/>
                  </a:lnTo>
                  <a:lnTo>
                    <a:pt x="7877578" y="38783"/>
                  </a:lnTo>
                  <a:lnTo>
                    <a:pt x="7899920" y="77492"/>
                  </a:lnTo>
                  <a:lnTo>
                    <a:pt x="7905748" y="106794"/>
                  </a:lnTo>
                  <a:lnTo>
                    <a:pt x="7905748" y="1017154"/>
                  </a:lnTo>
                  <a:lnTo>
                    <a:pt x="7894175" y="1060324"/>
                  </a:lnTo>
                  <a:lnTo>
                    <a:pt x="7866964" y="1095778"/>
                  </a:lnTo>
                  <a:lnTo>
                    <a:pt x="7828255" y="1118121"/>
                  </a:lnTo>
                  <a:lnTo>
                    <a:pt x="7806386" y="1123217"/>
                  </a:lnTo>
                  <a:lnTo>
                    <a:pt x="7798954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238249" y="4772023"/>
              <a:ext cx="571500" cy="742950"/>
            </a:xfrm>
            <a:custGeom>
              <a:avLst/>
              <a:gdLst/>
              <a:ahLst/>
              <a:cxnLst/>
              <a:rect l="l" t="t" r="r" b="b"/>
              <a:pathLst>
                <a:path w="571500" h="742950">
                  <a:moveTo>
                    <a:pt x="285749" y="742949"/>
                  </a:moveTo>
                  <a:lnTo>
                    <a:pt x="243821" y="738929"/>
                  </a:lnTo>
                  <a:lnTo>
                    <a:pt x="202801" y="726953"/>
                  </a:lnTo>
                  <a:lnTo>
                    <a:pt x="163575" y="707283"/>
                  </a:lnTo>
                  <a:lnTo>
                    <a:pt x="126995" y="680344"/>
                  </a:lnTo>
                  <a:lnTo>
                    <a:pt x="99104" y="652757"/>
                  </a:lnTo>
                  <a:lnTo>
                    <a:pt x="74022" y="620942"/>
                  </a:lnTo>
                  <a:lnTo>
                    <a:pt x="48157" y="577854"/>
                  </a:lnTo>
                  <a:lnTo>
                    <a:pt x="27434" y="530300"/>
                  </a:lnTo>
                  <a:lnTo>
                    <a:pt x="12304" y="479307"/>
                  </a:lnTo>
                  <a:lnTo>
                    <a:pt x="3092" y="425981"/>
                  </a:lnTo>
                  <a:lnTo>
                    <a:pt x="0" y="371474"/>
                  </a:lnTo>
                  <a:lnTo>
                    <a:pt x="344" y="353247"/>
                  </a:lnTo>
                  <a:lnTo>
                    <a:pt x="5490" y="299003"/>
                  </a:lnTo>
                  <a:lnTo>
                    <a:pt x="16703" y="246328"/>
                  </a:lnTo>
                  <a:lnTo>
                    <a:pt x="33740" y="196362"/>
                  </a:lnTo>
                  <a:lnTo>
                    <a:pt x="56233" y="150186"/>
                  </a:lnTo>
                  <a:lnTo>
                    <a:pt x="78794" y="115329"/>
                  </a:lnTo>
                  <a:lnTo>
                    <a:pt x="104472" y="84320"/>
                  </a:lnTo>
                  <a:lnTo>
                    <a:pt x="132876" y="57630"/>
                  </a:lnTo>
                  <a:lnTo>
                    <a:pt x="169950" y="31869"/>
                  </a:lnTo>
                  <a:lnTo>
                    <a:pt x="209538" y="13455"/>
                  </a:lnTo>
                  <a:lnTo>
                    <a:pt x="250769" y="2794"/>
                  </a:lnTo>
                  <a:lnTo>
                    <a:pt x="285749" y="0"/>
                  </a:lnTo>
                  <a:lnTo>
                    <a:pt x="292764" y="111"/>
                  </a:lnTo>
                  <a:lnTo>
                    <a:pt x="334600" y="5468"/>
                  </a:lnTo>
                  <a:lnTo>
                    <a:pt x="375386" y="18749"/>
                  </a:lnTo>
                  <a:lnTo>
                    <a:pt x="414224" y="39662"/>
                  </a:lnTo>
                  <a:lnTo>
                    <a:pt x="450288" y="67763"/>
                  </a:lnTo>
                  <a:lnTo>
                    <a:pt x="477647" y="96229"/>
                  </a:lnTo>
                  <a:lnTo>
                    <a:pt x="506637" y="135813"/>
                  </a:lnTo>
                  <a:lnTo>
                    <a:pt x="530845" y="180498"/>
                  </a:lnTo>
                  <a:lnTo>
                    <a:pt x="549748" y="229316"/>
                  </a:lnTo>
                  <a:lnTo>
                    <a:pt x="562936" y="281213"/>
                  </a:lnTo>
                  <a:lnTo>
                    <a:pt x="570124" y="335064"/>
                  </a:lnTo>
                  <a:lnTo>
                    <a:pt x="571499" y="371474"/>
                  </a:lnTo>
                  <a:lnTo>
                    <a:pt x="571155" y="389702"/>
                  </a:lnTo>
                  <a:lnTo>
                    <a:pt x="566009" y="443945"/>
                  </a:lnTo>
                  <a:lnTo>
                    <a:pt x="554796" y="496620"/>
                  </a:lnTo>
                  <a:lnTo>
                    <a:pt x="537758" y="546586"/>
                  </a:lnTo>
                  <a:lnTo>
                    <a:pt x="515266" y="592762"/>
                  </a:lnTo>
                  <a:lnTo>
                    <a:pt x="492704" y="627619"/>
                  </a:lnTo>
                  <a:lnTo>
                    <a:pt x="467027" y="658628"/>
                  </a:lnTo>
                  <a:lnTo>
                    <a:pt x="438623" y="685318"/>
                  </a:lnTo>
                  <a:lnTo>
                    <a:pt x="401549" y="711079"/>
                  </a:lnTo>
                  <a:lnTo>
                    <a:pt x="361960" y="729494"/>
                  </a:lnTo>
                  <a:lnTo>
                    <a:pt x="320730" y="740155"/>
                  </a:lnTo>
                  <a:lnTo>
                    <a:pt x="285749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2549" y="4956174"/>
              <a:ext cx="342900" cy="346075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1939925" y="4952682"/>
            <a:ext cx="24276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40" b="1">
                <a:solidFill>
                  <a:srgbClr val="1A237D"/>
                </a:solidFill>
                <a:latin typeface="Roboto"/>
                <a:cs typeface="Roboto"/>
              </a:rPr>
              <a:t>No</a:t>
            </a:r>
            <a:r>
              <a:rPr dirty="0" sz="2000" spc="-5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90" b="1">
                <a:solidFill>
                  <a:srgbClr val="1A237D"/>
                </a:solidFill>
                <a:latin typeface="Roboto"/>
                <a:cs typeface="Roboto"/>
              </a:rPr>
              <a:t>fraction</a:t>
            </a:r>
            <a:r>
              <a:rPr dirty="0" sz="2000" spc="-4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85" b="1">
                <a:solidFill>
                  <a:srgbClr val="1A237D"/>
                </a:solidFill>
                <a:latin typeface="Roboto"/>
                <a:cs typeface="Roboto"/>
              </a:rPr>
              <a:t>or</a:t>
            </a:r>
            <a:r>
              <a:rPr dirty="0" sz="2000" spc="-5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95" b="1">
                <a:solidFill>
                  <a:srgbClr val="1A237D"/>
                </a:solidFill>
                <a:latin typeface="Roboto"/>
                <a:cs typeface="Roboto"/>
              </a:rPr>
              <a:t>decimals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9143998" y="4581524"/>
            <a:ext cx="7905750" cy="1123950"/>
            <a:chOff x="9143998" y="4581524"/>
            <a:chExt cx="7905750" cy="1123950"/>
          </a:xfrm>
        </p:grpSpPr>
        <p:sp>
          <p:nvSpPr>
            <p:cNvPr id="34" name="object 34" descr=""/>
            <p:cNvSpPr/>
            <p:nvPr/>
          </p:nvSpPr>
          <p:spPr>
            <a:xfrm>
              <a:off x="9143998" y="4581524"/>
              <a:ext cx="7905750" cy="1123950"/>
            </a:xfrm>
            <a:custGeom>
              <a:avLst/>
              <a:gdLst/>
              <a:ahLst/>
              <a:cxnLst/>
              <a:rect l="l" t="t" r="r" b="b"/>
              <a:pathLst>
                <a:path w="7905750" h="1123950">
                  <a:moveTo>
                    <a:pt x="7798955" y="1123949"/>
                  </a:moveTo>
                  <a:lnTo>
                    <a:pt x="106795" y="1123949"/>
                  </a:lnTo>
                  <a:lnTo>
                    <a:pt x="99361" y="1123217"/>
                  </a:lnTo>
                  <a:lnTo>
                    <a:pt x="57038" y="1108856"/>
                  </a:lnTo>
                  <a:lnTo>
                    <a:pt x="23432" y="1079391"/>
                  </a:lnTo>
                  <a:lnTo>
                    <a:pt x="3659" y="1039308"/>
                  </a:lnTo>
                  <a:lnTo>
                    <a:pt x="0" y="1017154"/>
                  </a:lnTo>
                  <a:lnTo>
                    <a:pt x="0" y="100964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7798955" y="0"/>
                  </a:lnTo>
                  <a:lnTo>
                    <a:pt x="7842123" y="11572"/>
                  </a:lnTo>
                  <a:lnTo>
                    <a:pt x="7877576" y="38783"/>
                  </a:lnTo>
                  <a:lnTo>
                    <a:pt x="7899919" y="77492"/>
                  </a:lnTo>
                  <a:lnTo>
                    <a:pt x="7905748" y="106794"/>
                  </a:lnTo>
                  <a:lnTo>
                    <a:pt x="7905748" y="1017154"/>
                  </a:lnTo>
                  <a:lnTo>
                    <a:pt x="7894174" y="1060324"/>
                  </a:lnTo>
                  <a:lnTo>
                    <a:pt x="7866965" y="1095778"/>
                  </a:lnTo>
                  <a:lnTo>
                    <a:pt x="7828255" y="1118121"/>
                  </a:lnTo>
                  <a:lnTo>
                    <a:pt x="7806387" y="1123217"/>
                  </a:lnTo>
                  <a:lnTo>
                    <a:pt x="7798955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9334498" y="4772023"/>
              <a:ext cx="571500" cy="742950"/>
            </a:xfrm>
            <a:custGeom>
              <a:avLst/>
              <a:gdLst/>
              <a:ahLst/>
              <a:cxnLst/>
              <a:rect l="l" t="t" r="r" b="b"/>
              <a:pathLst>
                <a:path w="571500" h="742950">
                  <a:moveTo>
                    <a:pt x="285749" y="742949"/>
                  </a:moveTo>
                  <a:lnTo>
                    <a:pt x="243820" y="738929"/>
                  </a:lnTo>
                  <a:lnTo>
                    <a:pt x="202799" y="726953"/>
                  </a:lnTo>
                  <a:lnTo>
                    <a:pt x="163574" y="707283"/>
                  </a:lnTo>
                  <a:lnTo>
                    <a:pt x="126993" y="680344"/>
                  </a:lnTo>
                  <a:lnTo>
                    <a:pt x="99102" y="652757"/>
                  </a:lnTo>
                  <a:lnTo>
                    <a:pt x="74022" y="620942"/>
                  </a:lnTo>
                  <a:lnTo>
                    <a:pt x="48155" y="577854"/>
                  </a:lnTo>
                  <a:lnTo>
                    <a:pt x="27434" y="530300"/>
                  </a:lnTo>
                  <a:lnTo>
                    <a:pt x="12303" y="479307"/>
                  </a:lnTo>
                  <a:lnTo>
                    <a:pt x="3092" y="425981"/>
                  </a:lnTo>
                  <a:lnTo>
                    <a:pt x="0" y="371474"/>
                  </a:lnTo>
                  <a:lnTo>
                    <a:pt x="344" y="353247"/>
                  </a:lnTo>
                  <a:lnTo>
                    <a:pt x="5489" y="299003"/>
                  </a:lnTo>
                  <a:lnTo>
                    <a:pt x="16702" y="246328"/>
                  </a:lnTo>
                  <a:lnTo>
                    <a:pt x="33740" y="196362"/>
                  </a:lnTo>
                  <a:lnTo>
                    <a:pt x="56232" y="150186"/>
                  </a:lnTo>
                  <a:lnTo>
                    <a:pt x="78793" y="115329"/>
                  </a:lnTo>
                  <a:lnTo>
                    <a:pt x="104470" y="84320"/>
                  </a:lnTo>
                  <a:lnTo>
                    <a:pt x="132874" y="57630"/>
                  </a:lnTo>
                  <a:lnTo>
                    <a:pt x="169949" y="31869"/>
                  </a:lnTo>
                  <a:lnTo>
                    <a:pt x="209537" y="13455"/>
                  </a:lnTo>
                  <a:lnTo>
                    <a:pt x="250768" y="2794"/>
                  </a:lnTo>
                  <a:lnTo>
                    <a:pt x="285749" y="0"/>
                  </a:lnTo>
                  <a:lnTo>
                    <a:pt x="292764" y="111"/>
                  </a:lnTo>
                  <a:lnTo>
                    <a:pt x="334600" y="5468"/>
                  </a:lnTo>
                  <a:lnTo>
                    <a:pt x="375386" y="18749"/>
                  </a:lnTo>
                  <a:lnTo>
                    <a:pt x="414224" y="39662"/>
                  </a:lnTo>
                  <a:lnTo>
                    <a:pt x="450288" y="67763"/>
                  </a:lnTo>
                  <a:lnTo>
                    <a:pt x="477647" y="96229"/>
                  </a:lnTo>
                  <a:lnTo>
                    <a:pt x="506637" y="135813"/>
                  </a:lnTo>
                  <a:lnTo>
                    <a:pt x="530845" y="180498"/>
                  </a:lnTo>
                  <a:lnTo>
                    <a:pt x="549747" y="229316"/>
                  </a:lnTo>
                  <a:lnTo>
                    <a:pt x="562936" y="281213"/>
                  </a:lnTo>
                  <a:lnTo>
                    <a:pt x="570123" y="335064"/>
                  </a:lnTo>
                  <a:lnTo>
                    <a:pt x="571499" y="371474"/>
                  </a:lnTo>
                  <a:lnTo>
                    <a:pt x="571155" y="389702"/>
                  </a:lnTo>
                  <a:lnTo>
                    <a:pt x="566008" y="443945"/>
                  </a:lnTo>
                  <a:lnTo>
                    <a:pt x="554796" y="496620"/>
                  </a:lnTo>
                  <a:lnTo>
                    <a:pt x="537758" y="546586"/>
                  </a:lnTo>
                  <a:lnTo>
                    <a:pt x="515267" y="592762"/>
                  </a:lnTo>
                  <a:lnTo>
                    <a:pt x="492704" y="627619"/>
                  </a:lnTo>
                  <a:lnTo>
                    <a:pt x="467028" y="658628"/>
                  </a:lnTo>
                  <a:lnTo>
                    <a:pt x="438623" y="685318"/>
                  </a:lnTo>
                  <a:lnTo>
                    <a:pt x="401548" y="711079"/>
                  </a:lnTo>
                  <a:lnTo>
                    <a:pt x="361960" y="729494"/>
                  </a:lnTo>
                  <a:lnTo>
                    <a:pt x="320731" y="740155"/>
                  </a:lnTo>
                  <a:lnTo>
                    <a:pt x="285749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48799" y="5038724"/>
              <a:ext cx="342900" cy="180975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10036174" y="4952682"/>
            <a:ext cx="26168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14" b="1">
                <a:solidFill>
                  <a:srgbClr val="1A237D"/>
                </a:solidFill>
                <a:latin typeface="Roboto"/>
                <a:cs typeface="Roboto"/>
              </a:rPr>
              <a:t>Gap</a:t>
            </a:r>
            <a:r>
              <a:rPr dirty="0" sz="2000" spc="-3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95" b="1">
                <a:solidFill>
                  <a:srgbClr val="1A237D"/>
                </a:solidFill>
                <a:latin typeface="Roboto"/>
                <a:cs typeface="Roboto"/>
              </a:rPr>
              <a:t>exist</a:t>
            </a:r>
            <a:r>
              <a:rPr dirty="0" sz="2000" spc="-3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120">
                <a:solidFill>
                  <a:srgbClr val="2F3F9E"/>
                </a:solidFill>
                <a:latin typeface="Arial MT"/>
                <a:cs typeface="Arial MT"/>
              </a:rPr>
              <a:t>between</a:t>
            </a:r>
            <a:r>
              <a:rPr dirty="0" sz="2000" spc="-8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95">
                <a:solidFill>
                  <a:srgbClr val="2F3F9E"/>
                </a:solidFill>
                <a:latin typeface="Arial MT"/>
                <a:cs typeface="Arial MT"/>
              </a:rPr>
              <a:t>values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1047749" y="8010524"/>
            <a:ext cx="5210175" cy="1123950"/>
            <a:chOff x="1047749" y="8010524"/>
            <a:chExt cx="5210175" cy="1123950"/>
          </a:xfrm>
        </p:grpSpPr>
        <p:sp>
          <p:nvSpPr>
            <p:cNvPr id="39" name="object 39" descr=""/>
            <p:cNvSpPr/>
            <p:nvPr/>
          </p:nvSpPr>
          <p:spPr>
            <a:xfrm>
              <a:off x="1047749" y="8010524"/>
              <a:ext cx="5210175" cy="1123950"/>
            </a:xfrm>
            <a:custGeom>
              <a:avLst/>
              <a:gdLst/>
              <a:ahLst/>
              <a:cxnLst/>
              <a:rect l="l" t="t" r="r" b="b"/>
              <a:pathLst>
                <a:path w="5210175" h="1123950">
                  <a:moveTo>
                    <a:pt x="5103379" y="1123949"/>
                  </a:moveTo>
                  <a:lnTo>
                    <a:pt x="106795" y="1123949"/>
                  </a:lnTo>
                  <a:lnTo>
                    <a:pt x="99362" y="1123217"/>
                  </a:lnTo>
                  <a:lnTo>
                    <a:pt x="57038" y="1108856"/>
                  </a:lnTo>
                  <a:lnTo>
                    <a:pt x="23432" y="1079391"/>
                  </a:lnTo>
                  <a:lnTo>
                    <a:pt x="3660" y="1039308"/>
                  </a:lnTo>
                  <a:lnTo>
                    <a:pt x="0" y="1017154"/>
                  </a:lnTo>
                  <a:lnTo>
                    <a:pt x="0" y="1009649"/>
                  </a:lnTo>
                  <a:lnTo>
                    <a:pt x="0" y="106795"/>
                  </a:lnTo>
                  <a:lnTo>
                    <a:pt x="11572" y="63624"/>
                  </a:lnTo>
                  <a:lnTo>
                    <a:pt x="38784" y="28169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5103379" y="0"/>
                  </a:lnTo>
                  <a:lnTo>
                    <a:pt x="5146548" y="11571"/>
                  </a:lnTo>
                  <a:lnTo>
                    <a:pt x="5182003" y="38783"/>
                  </a:lnTo>
                  <a:lnTo>
                    <a:pt x="5204345" y="77492"/>
                  </a:lnTo>
                  <a:lnTo>
                    <a:pt x="5210174" y="106795"/>
                  </a:lnTo>
                  <a:lnTo>
                    <a:pt x="5210174" y="1017154"/>
                  </a:lnTo>
                  <a:lnTo>
                    <a:pt x="5198601" y="1060323"/>
                  </a:lnTo>
                  <a:lnTo>
                    <a:pt x="5171389" y="1095778"/>
                  </a:lnTo>
                  <a:lnTo>
                    <a:pt x="5132680" y="1118120"/>
                  </a:lnTo>
                  <a:lnTo>
                    <a:pt x="5110812" y="1123217"/>
                  </a:lnTo>
                  <a:lnTo>
                    <a:pt x="5103379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238249" y="8201023"/>
              <a:ext cx="447675" cy="742950"/>
            </a:xfrm>
            <a:custGeom>
              <a:avLst/>
              <a:gdLst/>
              <a:ahLst/>
              <a:cxnLst/>
              <a:rect l="l" t="t" r="r" b="b"/>
              <a:pathLst>
                <a:path w="447675" h="742950">
                  <a:moveTo>
                    <a:pt x="233471" y="742949"/>
                  </a:moveTo>
                  <a:lnTo>
                    <a:pt x="214203" y="742949"/>
                  </a:lnTo>
                  <a:lnTo>
                    <a:pt x="206967" y="742352"/>
                  </a:lnTo>
                  <a:lnTo>
                    <a:pt x="164111" y="730485"/>
                  </a:lnTo>
                  <a:lnTo>
                    <a:pt x="130007" y="710015"/>
                  </a:lnTo>
                  <a:lnTo>
                    <a:pt x="93938" y="675184"/>
                  </a:lnTo>
                  <a:lnTo>
                    <a:pt x="68754" y="640515"/>
                  </a:lnTo>
                  <a:lnTo>
                    <a:pt x="46871" y="600015"/>
                  </a:lnTo>
                  <a:lnTo>
                    <a:pt x="28770" y="554575"/>
                  </a:lnTo>
                  <a:lnTo>
                    <a:pt x="14838" y="505163"/>
                  </a:lnTo>
                  <a:lnTo>
                    <a:pt x="5381" y="452867"/>
                  </a:lnTo>
                  <a:lnTo>
                    <a:pt x="599" y="398799"/>
                  </a:lnTo>
                  <a:lnTo>
                    <a:pt x="0" y="371474"/>
                  </a:lnTo>
                  <a:lnTo>
                    <a:pt x="266" y="353247"/>
                  </a:lnTo>
                  <a:lnTo>
                    <a:pt x="4255" y="299002"/>
                  </a:lnTo>
                  <a:lnTo>
                    <a:pt x="12945" y="246327"/>
                  </a:lnTo>
                  <a:lnTo>
                    <a:pt x="26149" y="196361"/>
                  </a:lnTo>
                  <a:lnTo>
                    <a:pt x="43580" y="150185"/>
                  </a:lnTo>
                  <a:lnTo>
                    <a:pt x="64863" y="108800"/>
                  </a:lnTo>
                  <a:lnTo>
                    <a:pt x="89534" y="73102"/>
                  </a:lnTo>
                  <a:lnTo>
                    <a:pt x="117062" y="43861"/>
                  </a:lnTo>
                  <a:lnTo>
                    <a:pt x="150230" y="19526"/>
                  </a:lnTo>
                  <a:lnTo>
                    <a:pt x="185365" y="4763"/>
                  </a:lnTo>
                  <a:lnTo>
                    <a:pt x="214203" y="0"/>
                  </a:lnTo>
                  <a:lnTo>
                    <a:pt x="233471" y="0"/>
                  </a:lnTo>
                  <a:lnTo>
                    <a:pt x="276536" y="9510"/>
                  </a:lnTo>
                  <a:lnTo>
                    <a:pt x="317667" y="32931"/>
                  </a:lnTo>
                  <a:lnTo>
                    <a:pt x="353736" y="67763"/>
                  </a:lnTo>
                  <a:lnTo>
                    <a:pt x="378920" y="102432"/>
                  </a:lnTo>
                  <a:lnTo>
                    <a:pt x="400803" y="142932"/>
                  </a:lnTo>
                  <a:lnTo>
                    <a:pt x="418904" y="188371"/>
                  </a:lnTo>
                  <a:lnTo>
                    <a:pt x="432836" y="237783"/>
                  </a:lnTo>
                  <a:lnTo>
                    <a:pt x="442293" y="290079"/>
                  </a:lnTo>
                  <a:lnTo>
                    <a:pt x="447075" y="344149"/>
                  </a:lnTo>
                  <a:lnTo>
                    <a:pt x="447608" y="362355"/>
                  </a:lnTo>
                  <a:lnTo>
                    <a:pt x="447608" y="380593"/>
                  </a:lnTo>
                  <a:lnTo>
                    <a:pt x="444414" y="434979"/>
                  </a:lnTo>
                  <a:lnTo>
                    <a:pt x="436497" y="488001"/>
                  </a:lnTo>
                  <a:lnTo>
                    <a:pt x="424029" y="538491"/>
                  </a:lnTo>
                  <a:lnTo>
                    <a:pt x="407276" y="585374"/>
                  </a:lnTo>
                  <a:lnTo>
                    <a:pt x="386608" y="627619"/>
                  </a:lnTo>
                  <a:lnTo>
                    <a:pt x="362464" y="664326"/>
                  </a:lnTo>
                  <a:lnTo>
                    <a:pt x="335375" y="694687"/>
                  </a:lnTo>
                  <a:lnTo>
                    <a:pt x="304265" y="719327"/>
                  </a:lnTo>
                  <a:lnTo>
                    <a:pt x="262309" y="738185"/>
                  </a:lnTo>
                  <a:lnTo>
                    <a:pt x="233471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9374" y="8378824"/>
              <a:ext cx="219075" cy="352425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1811337" y="8381682"/>
            <a:ext cx="3074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5">
                <a:solidFill>
                  <a:srgbClr val="2F3F9E"/>
                </a:solidFill>
                <a:latin typeface="Arial MT"/>
                <a:cs typeface="Arial MT"/>
              </a:rPr>
              <a:t>Number</a:t>
            </a:r>
            <a:r>
              <a:rPr dirty="0" sz="2000" spc="-10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F3F9E"/>
                </a:solidFill>
                <a:latin typeface="Arial MT"/>
                <a:cs typeface="Arial MT"/>
              </a:rPr>
              <a:t>of</a:t>
            </a:r>
            <a:r>
              <a:rPr dirty="0" sz="2000" spc="-9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90">
                <a:solidFill>
                  <a:srgbClr val="2F3F9E"/>
                </a:solidFill>
                <a:latin typeface="Arial MT"/>
                <a:cs typeface="Arial MT"/>
              </a:rPr>
              <a:t>children</a:t>
            </a:r>
            <a:r>
              <a:rPr dirty="0" sz="2000" spc="-9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in</a:t>
            </a:r>
            <a:r>
              <a:rPr dirty="0" sz="2000" spc="-9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40">
                <a:solidFill>
                  <a:srgbClr val="2F3F9E"/>
                </a:solidFill>
                <a:latin typeface="Arial MT"/>
                <a:cs typeface="Arial MT"/>
              </a:rPr>
              <a:t>a</a:t>
            </a:r>
            <a:r>
              <a:rPr dirty="0" sz="2000" spc="-10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30">
                <a:solidFill>
                  <a:srgbClr val="2F3F9E"/>
                </a:solidFill>
                <a:latin typeface="Arial MT"/>
                <a:cs typeface="Arial MT"/>
              </a:rPr>
              <a:t>family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6448423" y="8010524"/>
            <a:ext cx="5200650" cy="1123950"/>
            <a:chOff x="6448423" y="8010524"/>
            <a:chExt cx="5200650" cy="1123950"/>
          </a:xfrm>
        </p:grpSpPr>
        <p:sp>
          <p:nvSpPr>
            <p:cNvPr id="44" name="object 44" descr=""/>
            <p:cNvSpPr/>
            <p:nvPr/>
          </p:nvSpPr>
          <p:spPr>
            <a:xfrm>
              <a:off x="6448423" y="8010524"/>
              <a:ext cx="5200650" cy="1123950"/>
            </a:xfrm>
            <a:custGeom>
              <a:avLst/>
              <a:gdLst/>
              <a:ahLst/>
              <a:cxnLst/>
              <a:rect l="l" t="t" r="r" b="b"/>
              <a:pathLst>
                <a:path w="5200650" h="1123950">
                  <a:moveTo>
                    <a:pt x="5093854" y="1123949"/>
                  </a:moveTo>
                  <a:lnTo>
                    <a:pt x="106795" y="1123949"/>
                  </a:lnTo>
                  <a:lnTo>
                    <a:pt x="99361" y="1123217"/>
                  </a:lnTo>
                  <a:lnTo>
                    <a:pt x="57038" y="1108856"/>
                  </a:lnTo>
                  <a:lnTo>
                    <a:pt x="23432" y="1079391"/>
                  </a:lnTo>
                  <a:lnTo>
                    <a:pt x="3660" y="1039308"/>
                  </a:lnTo>
                  <a:lnTo>
                    <a:pt x="0" y="1017154"/>
                  </a:lnTo>
                  <a:lnTo>
                    <a:pt x="0" y="1009649"/>
                  </a:lnTo>
                  <a:lnTo>
                    <a:pt x="0" y="106795"/>
                  </a:lnTo>
                  <a:lnTo>
                    <a:pt x="11572" y="63624"/>
                  </a:lnTo>
                  <a:lnTo>
                    <a:pt x="38784" y="28169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093854" y="0"/>
                  </a:lnTo>
                  <a:lnTo>
                    <a:pt x="5137022" y="11571"/>
                  </a:lnTo>
                  <a:lnTo>
                    <a:pt x="5172476" y="38783"/>
                  </a:lnTo>
                  <a:lnTo>
                    <a:pt x="5194820" y="77492"/>
                  </a:lnTo>
                  <a:lnTo>
                    <a:pt x="5200650" y="106795"/>
                  </a:lnTo>
                  <a:lnTo>
                    <a:pt x="5200650" y="1017154"/>
                  </a:lnTo>
                  <a:lnTo>
                    <a:pt x="5189075" y="1060323"/>
                  </a:lnTo>
                  <a:lnTo>
                    <a:pt x="5161864" y="1095778"/>
                  </a:lnTo>
                  <a:lnTo>
                    <a:pt x="5123156" y="1118120"/>
                  </a:lnTo>
                  <a:lnTo>
                    <a:pt x="5101286" y="1123217"/>
                  </a:lnTo>
                  <a:lnTo>
                    <a:pt x="5093854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638924" y="8201023"/>
              <a:ext cx="571500" cy="742950"/>
            </a:xfrm>
            <a:custGeom>
              <a:avLst/>
              <a:gdLst/>
              <a:ahLst/>
              <a:cxnLst/>
              <a:rect l="l" t="t" r="r" b="b"/>
              <a:pathLst>
                <a:path w="571500" h="742950">
                  <a:moveTo>
                    <a:pt x="285749" y="742949"/>
                  </a:moveTo>
                  <a:lnTo>
                    <a:pt x="243822" y="738929"/>
                  </a:lnTo>
                  <a:lnTo>
                    <a:pt x="202800" y="726953"/>
                  </a:lnTo>
                  <a:lnTo>
                    <a:pt x="163575" y="707283"/>
                  </a:lnTo>
                  <a:lnTo>
                    <a:pt x="126993" y="680343"/>
                  </a:lnTo>
                  <a:lnTo>
                    <a:pt x="99103" y="652756"/>
                  </a:lnTo>
                  <a:lnTo>
                    <a:pt x="74022" y="620942"/>
                  </a:lnTo>
                  <a:lnTo>
                    <a:pt x="48155" y="577854"/>
                  </a:lnTo>
                  <a:lnTo>
                    <a:pt x="27433" y="530300"/>
                  </a:lnTo>
                  <a:lnTo>
                    <a:pt x="12303" y="479307"/>
                  </a:lnTo>
                  <a:lnTo>
                    <a:pt x="3091" y="425981"/>
                  </a:lnTo>
                  <a:lnTo>
                    <a:pt x="0" y="371474"/>
                  </a:lnTo>
                  <a:lnTo>
                    <a:pt x="343" y="353247"/>
                  </a:lnTo>
                  <a:lnTo>
                    <a:pt x="5489" y="299002"/>
                  </a:lnTo>
                  <a:lnTo>
                    <a:pt x="16702" y="246327"/>
                  </a:lnTo>
                  <a:lnTo>
                    <a:pt x="33740" y="196362"/>
                  </a:lnTo>
                  <a:lnTo>
                    <a:pt x="56232" y="150186"/>
                  </a:lnTo>
                  <a:lnTo>
                    <a:pt x="78794" y="115329"/>
                  </a:lnTo>
                  <a:lnTo>
                    <a:pt x="104471" y="84321"/>
                  </a:lnTo>
                  <a:lnTo>
                    <a:pt x="132875" y="57630"/>
                  </a:lnTo>
                  <a:lnTo>
                    <a:pt x="169949" y="31868"/>
                  </a:lnTo>
                  <a:lnTo>
                    <a:pt x="209538" y="13455"/>
                  </a:lnTo>
                  <a:lnTo>
                    <a:pt x="250769" y="2794"/>
                  </a:lnTo>
                  <a:lnTo>
                    <a:pt x="285749" y="0"/>
                  </a:lnTo>
                  <a:lnTo>
                    <a:pt x="292764" y="112"/>
                  </a:lnTo>
                  <a:lnTo>
                    <a:pt x="334600" y="5468"/>
                  </a:lnTo>
                  <a:lnTo>
                    <a:pt x="375386" y="18749"/>
                  </a:lnTo>
                  <a:lnTo>
                    <a:pt x="414223" y="39662"/>
                  </a:lnTo>
                  <a:lnTo>
                    <a:pt x="450287" y="67763"/>
                  </a:lnTo>
                  <a:lnTo>
                    <a:pt x="477647" y="96229"/>
                  </a:lnTo>
                  <a:lnTo>
                    <a:pt x="506637" y="135813"/>
                  </a:lnTo>
                  <a:lnTo>
                    <a:pt x="530845" y="180497"/>
                  </a:lnTo>
                  <a:lnTo>
                    <a:pt x="549747" y="229316"/>
                  </a:lnTo>
                  <a:lnTo>
                    <a:pt x="562936" y="281212"/>
                  </a:lnTo>
                  <a:lnTo>
                    <a:pt x="570123" y="335063"/>
                  </a:lnTo>
                  <a:lnTo>
                    <a:pt x="571499" y="371474"/>
                  </a:lnTo>
                  <a:lnTo>
                    <a:pt x="571155" y="389702"/>
                  </a:lnTo>
                  <a:lnTo>
                    <a:pt x="566008" y="443945"/>
                  </a:lnTo>
                  <a:lnTo>
                    <a:pt x="554795" y="496621"/>
                  </a:lnTo>
                  <a:lnTo>
                    <a:pt x="537757" y="546586"/>
                  </a:lnTo>
                  <a:lnTo>
                    <a:pt x="515266" y="592762"/>
                  </a:lnTo>
                  <a:lnTo>
                    <a:pt x="492704" y="627619"/>
                  </a:lnTo>
                  <a:lnTo>
                    <a:pt x="467027" y="658628"/>
                  </a:lnTo>
                  <a:lnTo>
                    <a:pt x="438622" y="685317"/>
                  </a:lnTo>
                  <a:lnTo>
                    <a:pt x="401548" y="711078"/>
                  </a:lnTo>
                  <a:lnTo>
                    <a:pt x="361960" y="729493"/>
                  </a:lnTo>
                  <a:lnTo>
                    <a:pt x="320731" y="740156"/>
                  </a:lnTo>
                  <a:lnTo>
                    <a:pt x="285749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49950" y="8407399"/>
              <a:ext cx="342900" cy="301625"/>
            </a:xfrm>
            <a:prstGeom prst="rect">
              <a:avLst/>
            </a:prstGeom>
          </p:spPr>
        </p:pic>
      </p:grpSp>
      <p:sp>
        <p:nvSpPr>
          <p:cNvPr id="47" name="object 47" descr=""/>
          <p:cNvSpPr txBox="1"/>
          <p:nvPr/>
        </p:nvSpPr>
        <p:spPr>
          <a:xfrm>
            <a:off x="7337325" y="8381682"/>
            <a:ext cx="16052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5">
                <a:solidFill>
                  <a:srgbClr val="2F3F9E"/>
                </a:solidFill>
                <a:latin typeface="Arial MT"/>
                <a:cs typeface="Arial MT"/>
              </a:rPr>
              <a:t>Number</a:t>
            </a:r>
            <a:r>
              <a:rPr dirty="0" sz="2000" spc="-11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F3F9E"/>
                </a:solidFill>
                <a:latin typeface="Arial MT"/>
                <a:cs typeface="Arial MT"/>
              </a:rPr>
              <a:t>of</a:t>
            </a:r>
            <a:r>
              <a:rPr dirty="0" sz="2000" spc="-12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55">
                <a:solidFill>
                  <a:srgbClr val="2F3F9E"/>
                </a:solidFill>
                <a:latin typeface="Arial MT"/>
                <a:cs typeface="Arial MT"/>
              </a:rPr>
              <a:t>cars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11839572" y="8010524"/>
            <a:ext cx="5210175" cy="1123950"/>
            <a:chOff x="11839572" y="8010524"/>
            <a:chExt cx="5210175" cy="1123950"/>
          </a:xfrm>
        </p:grpSpPr>
        <p:sp>
          <p:nvSpPr>
            <p:cNvPr id="49" name="object 49" descr=""/>
            <p:cNvSpPr/>
            <p:nvPr/>
          </p:nvSpPr>
          <p:spPr>
            <a:xfrm>
              <a:off x="11839572" y="8010524"/>
              <a:ext cx="5210175" cy="1123950"/>
            </a:xfrm>
            <a:custGeom>
              <a:avLst/>
              <a:gdLst/>
              <a:ahLst/>
              <a:cxnLst/>
              <a:rect l="l" t="t" r="r" b="b"/>
              <a:pathLst>
                <a:path w="5210175" h="1123950">
                  <a:moveTo>
                    <a:pt x="5103381" y="1123949"/>
                  </a:moveTo>
                  <a:lnTo>
                    <a:pt x="106795" y="1123949"/>
                  </a:lnTo>
                  <a:lnTo>
                    <a:pt x="99362" y="1123217"/>
                  </a:lnTo>
                  <a:lnTo>
                    <a:pt x="57037" y="1108856"/>
                  </a:lnTo>
                  <a:lnTo>
                    <a:pt x="23432" y="1079391"/>
                  </a:lnTo>
                  <a:lnTo>
                    <a:pt x="3660" y="1039308"/>
                  </a:lnTo>
                  <a:lnTo>
                    <a:pt x="0" y="1017154"/>
                  </a:lnTo>
                  <a:lnTo>
                    <a:pt x="1" y="1009649"/>
                  </a:lnTo>
                  <a:lnTo>
                    <a:pt x="0" y="106795"/>
                  </a:lnTo>
                  <a:lnTo>
                    <a:pt x="11571" y="63624"/>
                  </a:lnTo>
                  <a:lnTo>
                    <a:pt x="38783" y="28169"/>
                  </a:lnTo>
                  <a:lnTo>
                    <a:pt x="77491" y="5828"/>
                  </a:lnTo>
                  <a:lnTo>
                    <a:pt x="106795" y="0"/>
                  </a:lnTo>
                  <a:lnTo>
                    <a:pt x="5103381" y="0"/>
                  </a:lnTo>
                  <a:lnTo>
                    <a:pt x="5146549" y="11571"/>
                  </a:lnTo>
                  <a:lnTo>
                    <a:pt x="5182002" y="38783"/>
                  </a:lnTo>
                  <a:lnTo>
                    <a:pt x="5204345" y="77492"/>
                  </a:lnTo>
                  <a:lnTo>
                    <a:pt x="5210174" y="106795"/>
                  </a:lnTo>
                  <a:lnTo>
                    <a:pt x="5210174" y="1017154"/>
                  </a:lnTo>
                  <a:lnTo>
                    <a:pt x="5198599" y="1060323"/>
                  </a:lnTo>
                  <a:lnTo>
                    <a:pt x="5171390" y="1095778"/>
                  </a:lnTo>
                  <a:lnTo>
                    <a:pt x="5132681" y="1118120"/>
                  </a:lnTo>
                  <a:lnTo>
                    <a:pt x="5110812" y="1123217"/>
                  </a:lnTo>
                  <a:lnTo>
                    <a:pt x="5103381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2030073" y="8201023"/>
              <a:ext cx="533400" cy="742950"/>
            </a:xfrm>
            <a:custGeom>
              <a:avLst/>
              <a:gdLst/>
              <a:ahLst/>
              <a:cxnLst/>
              <a:rect l="l" t="t" r="r" b="b"/>
              <a:pathLst>
                <a:path w="533400" h="742950">
                  <a:moveTo>
                    <a:pt x="264318" y="742949"/>
                  </a:moveTo>
                  <a:lnTo>
                    <a:pt x="225534" y="738929"/>
                  </a:lnTo>
                  <a:lnTo>
                    <a:pt x="187589" y="726953"/>
                  </a:lnTo>
                  <a:lnTo>
                    <a:pt x="151307" y="707283"/>
                  </a:lnTo>
                  <a:lnTo>
                    <a:pt x="117470" y="680343"/>
                  </a:lnTo>
                  <a:lnTo>
                    <a:pt x="82062" y="640515"/>
                  </a:lnTo>
                  <a:lnTo>
                    <a:pt x="55943" y="600015"/>
                  </a:lnTo>
                  <a:lnTo>
                    <a:pt x="34339" y="554576"/>
                  </a:lnTo>
                  <a:lnTo>
                    <a:pt x="17710" y="505163"/>
                  </a:lnTo>
                  <a:lnTo>
                    <a:pt x="6422" y="452868"/>
                  </a:lnTo>
                  <a:lnTo>
                    <a:pt x="716" y="398800"/>
                  </a:lnTo>
                  <a:lnTo>
                    <a:pt x="0" y="371474"/>
                  </a:lnTo>
                  <a:lnTo>
                    <a:pt x="318" y="353247"/>
                  </a:lnTo>
                  <a:lnTo>
                    <a:pt x="5077" y="299002"/>
                  </a:lnTo>
                  <a:lnTo>
                    <a:pt x="15450" y="246327"/>
                  </a:lnTo>
                  <a:lnTo>
                    <a:pt x="31210" y="196362"/>
                  </a:lnTo>
                  <a:lnTo>
                    <a:pt x="52015" y="150186"/>
                  </a:lnTo>
                  <a:lnTo>
                    <a:pt x="77417" y="108801"/>
                  </a:lnTo>
                  <a:lnTo>
                    <a:pt x="101703" y="78621"/>
                  </a:lnTo>
                  <a:lnTo>
                    <a:pt x="134034" y="48259"/>
                  </a:lnTo>
                  <a:lnTo>
                    <a:pt x="169192" y="24889"/>
                  </a:lnTo>
                  <a:lnTo>
                    <a:pt x="206402" y="9026"/>
                  </a:lnTo>
                  <a:lnTo>
                    <a:pt x="244876" y="1006"/>
                  </a:lnTo>
                  <a:lnTo>
                    <a:pt x="269081" y="0"/>
                  </a:lnTo>
                  <a:lnTo>
                    <a:pt x="275569" y="112"/>
                  </a:lnTo>
                  <a:lnTo>
                    <a:pt x="314267" y="5468"/>
                  </a:lnTo>
                  <a:lnTo>
                    <a:pt x="351994" y="18749"/>
                  </a:lnTo>
                  <a:lnTo>
                    <a:pt x="387918" y="39662"/>
                  </a:lnTo>
                  <a:lnTo>
                    <a:pt x="421278" y="67763"/>
                  </a:lnTo>
                  <a:lnTo>
                    <a:pt x="451337" y="102432"/>
                  </a:lnTo>
                  <a:lnTo>
                    <a:pt x="477457" y="142932"/>
                  </a:lnTo>
                  <a:lnTo>
                    <a:pt x="499059" y="188372"/>
                  </a:lnTo>
                  <a:lnTo>
                    <a:pt x="515689" y="237784"/>
                  </a:lnTo>
                  <a:lnTo>
                    <a:pt x="526977" y="290080"/>
                  </a:lnTo>
                  <a:lnTo>
                    <a:pt x="532684" y="344150"/>
                  </a:lnTo>
                  <a:lnTo>
                    <a:pt x="533321" y="362355"/>
                  </a:lnTo>
                  <a:lnTo>
                    <a:pt x="533321" y="380594"/>
                  </a:lnTo>
                  <a:lnTo>
                    <a:pt x="529509" y="434980"/>
                  </a:lnTo>
                  <a:lnTo>
                    <a:pt x="520059" y="488002"/>
                  </a:lnTo>
                  <a:lnTo>
                    <a:pt x="505177" y="538491"/>
                  </a:lnTo>
                  <a:lnTo>
                    <a:pt x="485182" y="585375"/>
                  </a:lnTo>
                  <a:lnTo>
                    <a:pt x="460513" y="627619"/>
                  </a:lnTo>
                  <a:lnTo>
                    <a:pt x="431696" y="664326"/>
                  </a:lnTo>
                  <a:lnTo>
                    <a:pt x="399363" y="694688"/>
                  </a:lnTo>
                  <a:lnTo>
                    <a:pt x="364204" y="718058"/>
                  </a:lnTo>
                  <a:lnTo>
                    <a:pt x="326995" y="733922"/>
                  </a:lnTo>
                  <a:lnTo>
                    <a:pt x="288523" y="741943"/>
                  </a:lnTo>
                  <a:lnTo>
                    <a:pt x="264318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144324" y="8385174"/>
              <a:ext cx="304800" cy="346075"/>
            </a:xfrm>
            <a:prstGeom prst="rect">
              <a:avLst/>
            </a:prstGeom>
          </p:spPr>
        </p:pic>
      </p:grpSp>
      <p:sp>
        <p:nvSpPr>
          <p:cNvPr id="52" name="object 52" descr=""/>
          <p:cNvSpPr txBox="1"/>
          <p:nvPr/>
        </p:nvSpPr>
        <p:spPr>
          <a:xfrm>
            <a:off x="12692012" y="8381682"/>
            <a:ext cx="205358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5">
                <a:solidFill>
                  <a:srgbClr val="2F3F9E"/>
                </a:solidFill>
                <a:latin typeface="Arial MT"/>
                <a:cs typeface="Arial MT"/>
              </a:rPr>
              <a:t>Number</a:t>
            </a:r>
            <a:r>
              <a:rPr dirty="0" sz="2000" spc="-11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F3F9E"/>
                </a:solidFill>
                <a:latin typeface="Arial MT"/>
                <a:cs typeface="Arial MT"/>
              </a:rPr>
              <a:t>of</a:t>
            </a:r>
            <a:r>
              <a:rPr dirty="0" sz="2000" spc="-12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60">
                <a:solidFill>
                  <a:srgbClr val="2F3F9E"/>
                </a:solidFill>
                <a:latin typeface="Arial MT"/>
                <a:cs typeface="Arial MT"/>
              </a:rPr>
              <a:t>students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1047749" y="9324974"/>
            <a:ext cx="5210175" cy="1123950"/>
            <a:chOff x="1047749" y="9324974"/>
            <a:chExt cx="5210175" cy="1123950"/>
          </a:xfrm>
        </p:grpSpPr>
        <p:sp>
          <p:nvSpPr>
            <p:cNvPr id="54" name="object 54" descr=""/>
            <p:cNvSpPr/>
            <p:nvPr/>
          </p:nvSpPr>
          <p:spPr>
            <a:xfrm>
              <a:off x="1047749" y="9324974"/>
              <a:ext cx="5210175" cy="1123950"/>
            </a:xfrm>
            <a:custGeom>
              <a:avLst/>
              <a:gdLst/>
              <a:ahLst/>
              <a:cxnLst/>
              <a:rect l="l" t="t" r="r" b="b"/>
              <a:pathLst>
                <a:path w="5210175" h="1123950">
                  <a:moveTo>
                    <a:pt x="5103379" y="1123949"/>
                  </a:moveTo>
                  <a:lnTo>
                    <a:pt x="106795" y="1123949"/>
                  </a:lnTo>
                  <a:lnTo>
                    <a:pt x="99362" y="1123217"/>
                  </a:lnTo>
                  <a:lnTo>
                    <a:pt x="57038" y="1108854"/>
                  </a:lnTo>
                  <a:lnTo>
                    <a:pt x="23432" y="1079389"/>
                  </a:lnTo>
                  <a:lnTo>
                    <a:pt x="3660" y="1039308"/>
                  </a:lnTo>
                  <a:lnTo>
                    <a:pt x="0" y="1017155"/>
                  </a:lnTo>
                  <a:lnTo>
                    <a:pt x="0" y="100964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69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5103379" y="0"/>
                  </a:lnTo>
                  <a:lnTo>
                    <a:pt x="5146548" y="11571"/>
                  </a:lnTo>
                  <a:lnTo>
                    <a:pt x="5182003" y="38783"/>
                  </a:lnTo>
                  <a:lnTo>
                    <a:pt x="5204345" y="77492"/>
                  </a:lnTo>
                  <a:lnTo>
                    <a:pt x="5210174" y="106794"/>
                  </a:lnTo>
                  <a:lnTo>
                    <a:pt x="5210174" y="1017155"/>
                  </a:lnTo>
                  <a:lnTo>
                    <a:pt x="5198601" y="1060323"/>
                  </a:lnTo>
                  <a:lnTo>
                    <a:pt x="5171389" y="1095778"/>
                  </a:lnTo>
                  <a:lnTo>
                    <a:pt x="5132680" y="1118120"/>
                  </a:lnTo>
                  <a:lnTo>
                    <a:pt x="5110812" y="1123217"/>
                  </a:lnTo>
                  <a:lnTo>
                    <a:pt x="5103379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238249" y="9515473"/>
              <a:ext cx="571500" cy="742950"/>
            </a:xfrm>
            <a:custGeom>
              <a:avLst/>
              <a:gdLst/>
              <a:ahLst/>
              <a:cxnLst/>
              <a:rect l="l" t="t" r="r" b="b"/>
              <a:pathLst>
                <a:path w="571500" h="742950">
                  <a:moveTo>
                    <a:pt x="285749" y="742949"/>
                  </a:moveTo>
                  <a:lnTo>
                    <a:pt x="243821" y="738928"/>
                  </a:lnTo>
                  <a:lnTo>
                    <a:pt x="202801" y="726953"/>
                  </a:lnTo>
                  <a:lnTo>
                    <a:pt x="163575" y="707284"/>
                  </a:lnTo>
                  <a:lnTo>
                    <a:pt x="126995" y="680343"/>
                  </a:lnTo>
                  <a:lnTo>
                    <a:pt x="99104" y="652756"/>
                  </a:lnTo>
                  <a:lnTo>
                    <a:pt x="74022" y="620941"/>
                  </a:lnTo>
                  <a:lnTo>
                    <a:pt x="48157" y="577854"/>
                  </a:lnTo>
                  <a:lnTo>
                    <a:pt x="27434" y="530300"/>
                  </a:lnTo>
                  <a:lnTo>
                    <a:pt x="12304" y="479309"/>
                  </a:lnTo>
                  <a:lnTo>
                    <a:pt x="3092" y="425981"/>
                  </a:lnTo>
                  <a:lnTo>
                    <a:pt x="0" y="371474"/>
                  </a:lnTo>
                  <a:lnTo>
                    <a:pt x="344" y="353248"/>
                  </a:lnTo>
                  <a:lnTo>
                    <a:pt x="5490" y="299002"/>
                  </a:lnTo>
                  <a:lnTo>
                    <a:pt x="16703" y="246328"/>
                  </a:lnTo>
                  <a:lnTo>
                    <a:pt x="33740" y="196362"/>
                  </a:lnTo>
                  <a:lnTo>
                    <a:pt x="56233" y="150187"/>
                  </a:lnTo>
                  <a:lnTo>
                    <a:pt x="78794" y="115329"/>
                  </a:lnTo>
                  <a:lnTo>
                    <a:pt x="104472" y="84321"/>
                  </a:lnTo>
                  <a:lnTo>
                    <a:pt x="132876" y="57631"/>
                  </a:lnTo>
                  <a:lnTo>
                    <a:pt x="169950" y="31869"/>
                  </a:lnTo>
                  <a:lnTo>
                    <a:pt x="209538" y="13455"/>
                  </a:lnTo>
                  <a:lnTo>
                    <a:pt x="250769" y="2794"/>
                  </a:lnTo>
                  <a:lnTo>
                    <a:pt x="285749" y="0"/>
                  </a:lnTo>
                  <a:lnTo>
                    <a:pt x="292764" y="111"/>
                  </a:lnTo>
                  <a:lnTo>
                    <a:pt x="334600" y="5468"/>
                  </a:lnTo>
                  <a:lnTo>
                    <a:pt x="375386" y="18749"/>
                  </a:lnTo>
                  <a:lnTo>
                    <a:pt x="414224" y="39663"/>
                  </a:lnTo>
                  <a:lnTo>
                    <a:pt x="450288" y="67763"/>
                  </a:lnTo>
                  <a:lnTo>
                    <a:pt x="477647" y="96229"/>
                  </a:lnTo>
                  <a:lnTo>
                    <a:pt x="506637" y="135813"/>
                  </a:lnTo>
                  <a:lnTo>
                    <a:pt x="530845" y="180497"/>
                  </a:lnTo>
                  <a:lnTo>
                    <a:pt x="549748" y="229316"/>
                  </a:lnTo>
                  <a:lnTo>
                    <a:pt x="562936" y="281212"/>
                  </a:lnTo>
                  <a:lnTo>
                    <a:pt x="570124" y="335064"/>
                  </a:lnTo>
                  <a:lnTo>
                    <a:pt x="571499" y="371474"/>
                  </a:lnTo>
                  <a:lnTo>
                    <a:pt x="571155" y="389702"/>
                  </a:lnTo>
                  <a:lnTo>
                    <a:pt x="566009" y="443946"/>
                  </a:lnTo>
                  <a:lnTo>
                    <a:pt x="554796" y="496621"/>
                  </a:lnTo>
                  <a:lnTo>
                    <a:pt x="537758" y="546586"/>
                  </a:lnTo>
                  <a:lnTo>
                    <a:pt x="515266" y="592761"/>
                  </a:lnTo>
                  <a:lnTo>
                    <a:pt x="492704" y="627619"/>
                  </a:lnTo>
                  <a:lnTo>
                    <a:pt x="467027" y="658628"/>
                  </a:lnTo>
                  <a:lnTo>
                    <a:pt x="438623" y="685317"/>
                  </a:lnTo>
                  <a:lnTo>
                    <a:pt x="401549" y="711079"/>
                  </a:lnTo>
                  <a:lnTo>
                    <a:pt x="361960" y="729493"/>
                  </a:lnTo>
                  <a:lnTo>
                    <a:pt x="320730" y="740154"/>
                  </a:lnTo>
                  <a:lnTo>
                    <a:pt x="285749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52549" y="9699624"/>
              <a:ext cx="342900" cy="346075"/>
            </a:xfrm>
            <a:prstGeom prst="rect">
              <a:avLst/>
            </a:prstGeom>
          </p:spPr>
        </p:pic>
      </p:grpSp>
      <p:sp>
        <p:nvSpPr>
          <p:cNvPr id="57" name="object 57" descr=""/>
          <p:cNvSpPr txBox="1"/>
          <p:nvPr/>
        </p:nvSpPr>
        <p:spPr>
          <a:xfrm>
            <a:off x="1939925" y="9696132"/>
            <a:ext cx="23495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5">
                <a:solidFill>
                  <a:srgbClr val="2F3F9E"/>
                </a:solidFill>
                <a:latin typeface="Arial MT"/>
                <a:cs typeface="Arial MT"/>
              </a:rPr>
              <a:t>Number</a:t>
            </a:r>
            <a:r>
              <a:rPr dirty="0" sz="2000" spc="-11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F3F9E"/>
                </a:solidFill>
                <a:latin typeface="Arial MT"/>
                <a:cs typeface="Arial MT"/>
              </a:rPr>
              <a:t>of</a:t>
            </a:r>
            <a:r>
              <a:rPr dirty="0" sz="2000" spc="-10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rice</a:t>
            </a:r>
            <a:r>
              <a:rPr dirty="0" sz="2000" spc="-10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in</a:t>
            </a:r>
            <a:r>
              <a:rPr dirty="0" sz="2000" spc="-10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40">
                <a:solidFill>
                  <a:srgbClr val="2F3F9E"/>
                </a:solidFill>
                <a:latin typeface="Arial MT"/>
                <a:cs typeface="Arial MT"/>
              </a:rPr>
              <a:t>a</a:t>
            </a:r>
            <a:r>
              <a:rPr dirty="0" sz="2000" spc="-10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2F3F9E"/>
                </a:solidFill>
                <a:latin typeface="Arial MT"/>
                <a:cs typeface="Arial MT"/>
              </a:rPr>
              <a:t>pot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6448423" y="9324974"/>
            <a:ext cx="5200650" cy="1123950"/>
            <a:chOff x="6448423" y="9324974"/>
            <a:chExt cx="5200650" cy="1123950"/>
          </a:xfrm>
        </p:grpSpPr>
        <p:sp>
          <p:nvSpPr>
            <p:cNvPr id="59" name="object 59" descr=""/>
            <p:cNvSpPr/>
            <p:nvPr/>
          </p:nvSpPr>
          <p:spPr>
            <a:xfrm>
              <a:off x="6448423" y="9324974"/>
              <a:ext cx="5200650" cy="1123950"/>
            </a:xfrm>
            <a:custGeom>
              <a:avLst/>
              <a:gdLst/>
              <a:ahLst/>
              <a:cxnLst/>
              <a:rect l="l" t="t" r="r" b="b"/>
              <a:pathLst>
                <a:path w="5200650" h="1123950">
                  <a:moveTo>
                    <a:pt x="5093854" y="1123949"/>
                  </a:moveTo>
                  <a:lnTo>
                    <a:pt x="106795" y="1123949"/>
                  </a:lnTo>
                  <a:lnTo>
                    <a:pt x="99361" y="1123217"/>
                  </a:lnTo>
                  <a:lnTo>
                    <a:pt x="57038" y="1108854"/>
                  </a:lnTo>
                  <a:lnTo>
                    <a:pt x="23432" y="1079389"/>
                  </a:lnTo>
                  <a:lnTo>
                    <a:pt x="3660" y="1039308"/>
                  </a:lnTo>
                  <a:lnTo>
                    <a:pt x="0" y="1017155"/>
                  </a:lnTo>
                  <a:lnTo>
                    <a:pt x="0" y="100964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69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093854" y="0"/>
                  </a:lnTo>
                  <a:lnTo>
                    <a:pt x="5137022" y="11571"/>
                  </a:lnTo>
                  <a:lnTo>
                    <a:pt x="5172476" y="38783"/>
                  </a:lnTo>
                  <a:lnTo>
                    <a:pt x="5194820" y="77492"/>
                  </a:lnTo>
                  <a:lnTo>
                    <a:pt x="5200650" y="106794"/>
                  </a:lnTo>
                  <a:lnTo>
                    <a:pt x="5200650" y="1017155"/>
                  </a:lnTo>
                  <a:lnTo>
                    <a:pt x="5189075" y="1060323"/>
                  </a:lnTo>
                  <a:lnTo>
                    <a:pt x="5161864" y="1095778"/>
                  </a:lnTo>
                  <a:lnTo>
                    <a:pt x="5123156" y="1118120"/>
                  </a:lnTo>
                  <a:lnTo>
                    <a:pt x="5101286" y="1123217"/>
                  </a:lnTo>
                  <a:lnTo>
                    <a:pt x="5093854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6638924" y="9515473"/>
              <a:ext cx="657225" cy="742950"/>
            </a:xfrm>
            <a:custGeom>
              <a:avLst/>
              <a:gdLst/>
              <a:ahLst/>
              <a:cxnLst/>
              <a:rect l="l" t="t" r="r" b="b"/>
              <a:pathLst>
                <a:path w="657225" h="742950">
                  <a:moveTo>
                    <a:pt x="328612" y="742949"/>
                  </a:moveTo>
                  <a:lnTo>
                    <a:pt x="288384" y="740154"/>
                  </a:lnTo>
                  <a:lnTo>
                    <a:pt x="248765" y="731815"/>
                  </a:lnTo>
                  <a:lnTo>
                    <a:pt x="210347" y="718058"/>
                  </a:lnTo>
                  <a:lnTo>
                    <a:pt x="173705" y="699086"/>
                  </a:lnTo>
                  <a:lnTo>
                    <a:pt x="139391" y="675184"/>
                  </a:lnTo>
                  <a:lnTo>
                    <a:pt x="107928" y="646719"/>
                  </a:lnTo>
                  <a:lnTo>
                    <a:pt x="79785" y="614113"/>
                  </a:lnTo>
                  <a:lnTo>
                    <a:pt x="55380" y="577854"/>
                  </a:lnTo>
                  <a:lnTo>
                    <a:pt x="35085" y="538491"/>
                  </a:lnTo>
                  <a:lnTo>
                    <a:pt x="19208" y="496621"/>
                  </a:lnTo>
                  <a:lnTo>
                    <a:pt x="7984" y="452868"/>
                  </a:lnTo>
                  <a:lnTo>
                    <a:pt x="1582" y="407886"/>
                  </a:lnTo>
                  <a:lnTo>
                    <a:pt x="0" y="371474"/>
                  </a:lnTo>
                  <a:lnTo>
                    <a:pt x="98" y="362356"/>
                  </a:lnTo>
                  <a:lnTo>
                    <a:pt x="3555" y="316967"/>
                  </a:lnTo>
                  <a:lnTo>
                    <a:pt x="11901" y="272399"/>
                  </a:lnTo>
                  <a:lnTo>
                    <a:pt x="25013" y="229316"/>
                  </a:lnTo>
                  <a:lnTo>
                    <a:pt x="42691" y="188373"/>
                  </a:lnTo>
                  <a:lnTo>
                    <a:pt x="64668" y="150187"/>
                  </a:lnTo>
                  <a:lnTo>
                    <a:pt x="90613" y="115329"/>
                  </a:lnTo>
                  <a:lnTo>
                    <a:pt x="120142" y="84321"/>
                  </a:lnTo>
                  <a:lnTo>
                    <a:pt x="152806" y="57631"/>
                  </a:lnTo>
                  <a:lnTo>
                    <a:pt x="188112" y="35665"/>
                  </a:lnTo>
                  <a:lnTo>
                    <a:pt x="225529" y="18749"/>
                  </a:lnTo>
                  <a:lnTo>
                    <a:pt x="264503" y="7137"/>
                  </a:lnTo>
                  <a:lnTo>
                    <a:pt x="304440" y="1006"/>
                  </a:lnTo>
                  <a:lnTo>
                    <a:pt x="328612" y="0"/>
                  </a:lnTo>
                  <a:lnTo>
                    <a:pt x="336679" y="111"/>
                  </a:lnTo>
                  <a:lnTo>
                    <a:pt x="376830" y="4020"/>
                  </a:lnTo>
                  <a:lnTo>
                    <a:pt x="416255" y="13455"/>
                  </a:lnTo>
                  <a:lnTo>
                    <a:pt x="454366" y="28276"/>
                  </a:lnTo>
                  <a:lnTo>
                    <a:pt x="490586" y="48260"/>
                  </a:lnTo>
                  <a:lnTo>
                    <a:pt x="524366" y="73103"/>
                  </a:lnTo>
                  <a:lnTo>
                    <a:pt x="555202" y="102433"/>
                  </a:lnTo>
                  <a:lnTo>
                    <a:pt x="582632" y="135813"/>
                  </a:lnTo>
                  <a:lnTo>
                    <a:pt x="606242" y="172738"/>
                  </a:lnTo>
                  <a:lnTo>
                    <a:pt x="625674" y="212648"/>
                  </a:lnTo>
                  <a:lnTo>
                    <a:pt x="640638" y="254946"/>
                  </a:lnTo>
                  <a:lnTo>
                    <a:pt x="650909" y="299002"/>
                  </a:lnTo>
                  <a:lnTo>
                    <a:pt x="656334" y="344151"/>
                  </a:lnTo>
                  <a:lnTo>
                    <a:pt x="657224" y="371474"/>
                  </a:lnTo>
                  <a:lnTo>
                    <a:pt x="657126" y="380593"/>
                  </a:lnTo>
                  <a:lnTo>
                    <a:pt x="653668" y="425981"/>
                  </a:lnTo>
                  <a:lnTo>
                    <a:pt x="645321" y="470550"/>
                  </a:lnTo>
                  <a:lnTo>
                    <a:pt x="632209" y="513631"/>
                  </a:lnTo>
                  <a:lnTo>
                    <a:pt x="614531" y="554575"/>
                  </a:lnTo>
                  <a:lnTo>
                    <a:pt x="592555" y="592761"/>
                  </a:lnTo>
                  <a:lnTo>
                    <a:pt x="566610" y="627619"/>
                  </a:lnTo>
                  <a:lnTo>
                    <a:pt x="537081" y="658628"/>
                  </a:lnTo>
                  <a:lnTo>
                    <a:pt x="504416" y="685317"/>
                  </a:lnTo>
                  <a:lnTo>
                    <a:pt x="469111" y="707284"/>
                  </a:lnTo>
                  <a:lnTo>
                    <a:pt x="431694" y="724199"/>
                  </a:lnTo>
                  <a:lnTo>
                    <a:pt x="392721" y="735809"/>
                  </a:lnTo>
                  <a:lnTo>
                    <a:pt x="352784" y="741943"/>
                  </a:lnTo>
                  <a:lnTo>
                    <a:pt x="328612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49950" y="9699624"/>
              <a:ext cx="428625" cy="346075"/>
            </a:xfrm>
            <a:prstGeom prst="rect">
              <a:avLst/>
            </a:prstGeom>
          </p:spPr>
        </p:pic>
      </p:grpSp>
      <p:sp>
        <p:nvSpPr>
          <p:cNvPr id="62" name="object 62" descr=""/>
          <p:cNvSpPr txBox="1"/>
          <p:nvPr/>
        </p:nvSpPr>
        <p:spPr>
          <a:xfrm>
            <a:off x="7423050" y="9696132"/>
            <a:ext cx="10020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70">
                <a:solidFill>
                  <a:srgbClr val="2F3F9E"/>
                </a:solidFill>
                <a:latin typeface="Arial MT"/>
                <a:cs typeface="Arial MT"/>
              </a:rPr>
              <a:t>Shoe</a:t>
            </a:r>
            <a:r>
              <a:rPr dirty="0" sz="2000" spc="-80">
                <a:solidFill>
                  <a:srgbClr val="2F3F9E"/>
                </a:solidFill>
                <a:latin typeface="Arial MT"/>
                <a:cs typeface="Arial MT"/>
              </a:rPr>
              <a:t> size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11839572" y="9324974"/>
            <a:ext cx="5210175" cy="1123950"/>
            <a:chOff x="11839572" y="9324974"/>
            <a:chExt cx="5210175" cy="1123950"/>
          </a:xfrm>
        </p:grpSpPr>
        <p:sp>
          <p:nvSpPr>
            <p:cNvPr id="64" name="object 64" descr=""/>
            <p:cNvSpPr/>
            <p:nvPr/>
          </p:nvSpPr>
          <p:spPr>
            <a:xfrm>
              <a:off x="11839572" y="9324974"/>
              <a:ext cx="5210175" cy="1123950"/>
            </a:xfrm>
            <a:custGeom>
              <a:avLst/>
              <a:gdLst/>
              <a:ahLst/>
              <a:cxnLst/>
              <a:rect l="l" t="t" r="r" b="b"/>
              <a:pathLst>
                <a:path w="5210175" h="1123950">
                  <a:moveTo>
                    <a:pt x="5103381" y="1123949"/>
                  </a:moveTo>
                  <a:lnTo>
                    <a:pt x="106795" y="1123949"/>
                  </a:lnTo>
                  <a:lnTo>
                    <a:pt x="99362" y="1123217"/>
                  </a:lnTo>
                  <a:lnTo>
                    <a:pt x="57037" y="1108854"/>
                  </a:lnTo>
                  <a:lnTo>
                    <a:pt x="23432" y="1079389"/>
                  </a:lnTo>
                  <a:lnTo>
                    <a:pt x="3660" y="1039308"/>
                  </a:lnTo>
                  <a:lnTo>
                    <a:pt x="0" y="1017155"/>
                  </a:lnTo>
                  <a:lnTo>
                    <a:pt x="1" y="100964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3" y="28169"/>
                  </a:lnTo>
                  <a:lnTo>
                    <a:pt x="77491" y="5828"/>
                  </a:lnTo>
                  <a:lnTo>
                    <a:pt x="106795" y="0"/>
                  </a:lnTo>
                  <a:lnTo>
                    <a:pt x="5103381" y="0"/>
                  </a:lnTo>
                  <a:lnTo>
                    <a:pt x="5146549" y="11571"/>
                  </a:lnTo>
                  <a:lnTo>
                    <a:pt x="5182002" y="38783"/>
                  </a:lnTo>
                  <a:lnTo>
                    <a:pt x="5204345" y="77492"/>
                  </a:lnTo>
                  <a:lnTo>
                    <a:pt x="5210174" y="106794"/>
                  </a:lnTo>
                  <a:lnTo>
                    <a:pt x="5210174" y="1017155"/>
                  </a:lnTo>
                  <a:lnTo>
                    <a:pt x="5198599" y="1060323"/>
                  </a:lnTo>
                  <a:lnTo>
                    <a:pt x="5171390" y="1095778"/>
                  </a:lnTo>
                  <a:lnTo>
                    <a:pt x="5132681" y="1118120"/>
                  </a:lnTo>
                  <a:lnTo>
                    <a:pt x="5110812" y="1123217"/>
                  </a:lnTo>
                  <a:lnTo>
                    <a:pt x="5103381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2030073" y="9515473"/>
              <a:ext cx="657225" cy="742950"/>
            </a:xfrm>
            <a:custGeom>
              <a:avLst/>
              <a:gdLst/>
              <a:ahLst/>
              <a:cxnLst/>
              <a:rect l="l" t="t" r="r" b="b"/>
              <a:pathLst>
                <a:path w="657225" h="742950">
                  <a:moveTo>
                    <a:pt x="328612" y="742949"/>
                  </a:moveTo>
                  <a:lnTo>
                    <a:pt x="288385" y="740154"/>
                  </a:lnTo>
                  <a:lnTo>
                    <a:pt x="248765" y="731815"/>
                  </a:lnTo>
                  <a:lnTo>
                    <a:pt x="210347" y="718058"/>
                  </a:lnTo>
                  <a:lnTo>
                    <a:pt x="173703" y="699086"/>
                  </a:lnTo>
                  <a:lnTo>
                    <a:pt x="139391" y="675184"/>
                  </a:lnTo>
                  <a:lnTo>
                    <a:pt x="107928" y="646719"/>
                  </a:lnTo>
                  <a:lnTo>
                    <a:pt x="79785" y="614113"/>
                  </a:lnTo>
                  <a:lnTo>
                    <a:pt x="55380" y="577854"/>
                  </a:lnTo>
                  <a:lnTo>
                    <a:pt x="35086" y="538491"/>
                  </a:lnTo>
                  <a:lnTo>
                    <a:pt x="19207" y="496621"/>
                  </a:lnTo>
                  <a:lnTo>
                    <a:pt x="7983" y="452868"/>
                  </a:lnTo>
                  <a:lnTo>
                    <a:pt x="1582" y="407886"/>
                  </a:lnTo>
                  <a:lnTo>
                    <a:pt x="0" y="371474"/>
                  </a:lnTo>
                  <a:lnTo>
                    <a:pt x="98" y="362356"/>
                  </a:lnTo>
                  <a:lnTo>
                    <a:pt x="3555" y="316967"/>
                  </a:lnTo>
                  <a:lnTo>
                    <a:pt x="11902" y="272399"/>
                  </a:lnTo>
                  <a:lnTo>
                    <a:pt x="25012" y="229316"/>
                  </a:lnTo>
                  <a:lnTo>
                    <a:pt x="42691" y="188373"/>
                  </a:lnTo>
                  <a:lnTo>
                    <a:pt x="64668" y="150187"/>
                  </a:lnTo>
                  <a:lnTo>
                    <a:pt x="90613" y="115329"/>
                  </a:lnTo>
                  <a:lnTo>
                    <a:pt x="120142" y="84321"/>
                  </a:lnTo>
                  <a:lnTo>
                    <a:pt x="152805" y="57631"/>
                  </a:lnTo>
                  <a:lnTo>
                    <a:pt x="188110" y="35665"/>
                  </a:lnTo>
                  <a:lnTo>
                    <a:pt x="225530" y="18749"/>
                  </a:lnTo>
                  <a:lnTo>
                    <a:pt x="264502" y="7137"/>
                  </a:lnTo>
                  <a:lnTo>
                    <a:pt x="304441" y="1006"/>
                  </a:lnTo>
                  <a:lnTo>
                    <a:pt x="328612" y="0"/>
                  </a:lnTo>
                  <a:lnTo>
                    <a:pt x="336679" y="111"/>
                  </a:lnTo>
                  <a:lnTo>
                    <a:pt x="376830" y="4020"/>
                  </a:lnTo>
                  <a:lnTo>
                    <a:pt x="416255" y="13455"/>
                  </a:lnTo>
                  <a:lnTo>
                    <a:pt x="454365" y="28276"/>
                  </a:lnTo>
                  <a:lnTo>
                    <a:pt x="490586" y="48260"/>
                  </a:lnTo>
                  <a:lnTo>
                    <a:pt x="524366" y="73103"/>
                  </a:lnTo>
                  <a:lnTo>
                    <a:pt x="555201" y="102433"/>
                  </a:lnTo>
                  <a:lnTo>
                    <a:pt x="582632" y="135813"/>
                  </a:lnTo>
                  <a:lnTo>
                    <a:pt x="606241" y="172738"/>
                  </a:lnTo>
                  <a:lnTo>
                    <a:pt x="625673" y="212648"/>
                  </a:lnTo>
                  <a:lnTo>
                    <a:pt x="640637" y="254946"/>
                  </a:lnTo>
                  <a:lnTo>
                    <a:pt x="650910" y="299002"/>
                  </a:lnTo>
                  <a:lnTo>
                    <a:pt x="656334" y="344151"/>
                  </a:lnTo>
                  <a:lnTo>
                    <a:pt x="657224" y="371474"/>
                  </a:lnTo>
                  <a:lnTo>
                    <a:pt x="657125" y="380593"/>
                  </a:lnTo>
                  <a:lnTo>
                    <a:pt x="653668" y="425981"/>
                  </a:lnTo>
                  <a:lnTo>
                    <a:pt x="645321" y="470550"/>
                  </a:lnTo>
                  <a:lnTo>
                    <a:pt x="632209" y="513631"/>
                  </a:lnTo>
                  <a:lnTo>
                    <a:pt x="614531" y="554575"/>
                  </a:lnTo>
                  <a:lnTo>
                    <a:pt x="592555" y="592761"/>
                  </a:lnTo>
                  <a:lnTo>
                    <a:pt x="566610" y="627619"/>
                  </a:lnTo>
                  <a:lnTo>
                    <a:pt x="537081" y="658628"/>
                  </a:lnTo>
                  <a:lnTo>
                    <a:pt x="504415" y="685317"/>
                  </a:lnTo>
                  <a:lnTo>
                    <a:pt x="469112" y="707284"/>
                  </a:lnTo>
                  <a:lnTo>
                    <a:pt x="431693" y="724199"/>
                  </a:lnTo>
                  <a:lnTo>
                    <a:pt x="392721" y="735809"/>
                  </a:lnTo>
                  <a:lnTo>
                    <a:pt x="352784" y="741943"/>
                  </a:lnTo>
                  <a:lnTo>
                    <a:pt x="328612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47499" y="9699624"/>
              <a:ext cx="428625" cy="346075"/>
            </a:xfrm>
            <a:prstGeom prst="rect">
              <a:avLst/>
            </a:prstGeom>
          </p:spPr>
        </p:pic>
      </p:grpSp>
      <p:sp>
        <p:nvSpPr>
          <p:cNvPr id="67" name="object 67" descr=""/>
          <p:cNvSpPr txBox="1"/>
          <p:nvPr/>
        </p:nvSpPr>
        <p:spPr>
          <a:xfrm>
            <a:off x="12820599" y="9696132"/>
            <a:ext cx="17538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0">
                <a:solidFill>
                  <a:srgbClr val="2F3F9E"/>
                </a:solidFill>
                <a:latin typeface="Arial MT"/>
                <a:cs typeface="Arial MT"/>
              </a:rPr>
              <a:t>Population</a:t>
            </a:r>
            <a:r>
              <a:rPr dirty="0" sz="2000" spc="-8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60">
                <a:solidFill>
                  <a:srgbClr val="2F3F9E"/>
                </a:solidFill>
                <a:latin typeface="Arial MT"/>
                <a:cs typeface="Arial MT"/>
              </a:rPr>
              <a:t>count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1047749" y="10734675"/>
            <a:ext cx="16002000" cy="952500"/>
            <a:chOff x="1047749" y="10734675"/>
            <a:chExt cx="16002000" cy="952500"/>
          </a:xfrm>
        </p:grpSpPr>
        <p:sp>
          <p:nvSpPr>
            <p:cNvPr id="69" name="object 69" descr=""/>
            <p:cNvSpPr/>
            <p:nvPr/>
          </p:nvSpPr>
          <p:spPr>
            <a:xfrm>
              <a:off x="1047749" y="10734675"/>
              <a:ext cx="16002000" cy="952500"/>
            </a:xfrm>
            <a:custGeom>
              <a:avLst/>
              <a:gdLst/>
              <a:ahLst/>
              <a:cxnLst/>
              <a:rect l="l" t="t" r="r" b="b"/>
              <a:pathLst>
                <a:path w="16002000" h="952500">
                  <a:moveTo>
                    <a:pt x="15895204" y="952497"/>
                  </a:moveTo>
                  <a:lnTo>
                    <a:pt x="106795" y="952497"/>
                  </a:lnTo>
                  <a:lnTo>
                    <a:pt x="99362" y="951766"/>
                  </a:lnTo>
                  <a:lnTo>
                    <a:pt x="57038" y="937404"/>
                  </a:lnTo>
                  <a:lnTo>
                    <a:pt x="23432" y="907939"/>
                  </a:lnTo>
                  <a:lnTo>
                    <a:pt x="3660" y="867858"/>
                  </a:lnTo>
                  <a:lnTo>
                    <a:pt x="0" y="845704"/>
                  </a:lnTo>
                  <a:lnTo>
                    <a:pt x="0" y="838198"/>
                  </a:lnTo>
                  <a:lnTo>
                    <a:pt x="0" y="106793"/>
                  </a:lnTo>
                  <a:lnTo>
                    <a:pt x="11572" y="63624"/>
                  </a:lnTo>
                  <a:lnTo>
                    <a:pt x="38784" y="28168"/>
                  </a:lnTo>
                  <a:lnTo>
                    <a:pt x="77493" y="5827"/>
                  </a:lnTo>
                  <a:lnTo>
                    <a:pt x="106795" y="0"/>
                  </a:lnTo>
                  <a:lnTo>
                    <a:pt x="15895204" y="0"/>
                  </a:lnTo>
                  <a:lnTo>
                    <a:pt x="15938372" y="11571"/>
                  </a:lnTo>
                  <a:lnTo>
                    <a:pt x="15973825" y="38782"/>
                  </a:lnTo>
                  <a:lnTo>
                    <a:pt x="15996168" y="77490"/>
                  </a:lnTo>
                  <a:lnTo>
                    <a:pt x="16001997" y="106793"/>
                  </a:lnTo>
                  <a:lnTo>
                    <a:pt x="16001997" y="845704"/>
                  </a:lnTo>
                  <a:lnTo>
                    <a:pt x="15990423" y="888872"/>
                  </a:lnTo>
                  <a:lnTo>
                    <a:pt x="15963213" y="924327"/>
                  </a:lnTo>
                  <a:lnTo>
                    <a:pt x="15924504" y="946668"/>
                  </a:lnTo>
                  <a:lnTo>
                    <a:pt x="15902635" y="951766"/>
                  </a:lnTo>
                  <a:lnTo>
                    <a:pt x="15895204" y="952497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238249" y="10925173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4"/>
                  </a:lnTo>
                  <a:lnTo>
                    <a:pt x="163575" y="544063"/>
                  </a:lnTo>
                  <a:lnTo>
                    <a:pt x="126995" y="523340"/>
                  </a:lnTo>
                  <a:lnTo>
                    <a:pt x="93851" y="497474"/>
                  </a:lnTo>
                  <a:lnTo>
                    <a:pt x="64862" y="467026"/>
                  </a:lnTo>
                  <a:lnTo>
                    <a:pt x="40653" y="432654"/>
                  </a:lnTo>
                  <a:lnTo>
                    <a:pt x="21751" y="395100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4" y="271730"/>
                  </a:lnTo>
                  <a:lnTo>
                    <a:pt x="5490" y="230002"/>
                  </a:lnTo>
                  <a:lnTo>
                    <a:pt x="16703" y="189482"/>
                  </a:lnTo>
                  <a:lnTo>
                    <a:pt x="33740" y="151046"/>
                  </a:lnTo>
                  <a:lnTo>
                    <a:pt x="56233" y="115528"/>
                  </a:lnTo>
                  <a:lnTo>
                    <a:pt x="83694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7"/>
                  </a:lnTo>
                  <a:lnTo>
                    <a:pt x="554796" y="189482"/>
                  </a:lnTo>
                  <a:lnTo>
                    <a:pt x="566009" y="230002"/>
                  </a:lnTo>
                  <a:lnTo>
                    <a:pt x="571156" y="271730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5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69"/>
                  </a:lnTo>
                  <a:lnTo>
                    <a:pt x="487805" y="487803"/>
                  </a:lnTo>
                  <a:lnTo>
                    <a:pt x="455971" y="515265"/>
                  </a:lnTo>
                  <a:lnTo>
                    <a:pt x="420451" y="537757"/>
                  </a:lnTo>
                  <a:lnTo>
                    <a:pt x="382016" y="554795"/>
                  </a:lnTo>
                  <a:lnTo>
                    <a:pt x="341496" y="566008"/>
                  </a:lnTo>
                  <a:lnTo>
                    <a:pt x="299771" y="571156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1445666" y="11027722"/>
            <a:ext cx="15684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50" b="1">
                <a:solidFill>
                  <a:srgbClr val="FFFFFF"/>
                </a:solidFill>
                <a:latin typeface="Gadugi"/>
                <a:cs typeface="Gadugi"/>
              </a:rPr>
              <a:t>1</a:t>
            </a:r>
            <a:endParaRPr sz="1950">
              <a:latin typeface="Gadugi"/>
              <a:cs typeface="Gadugi"/>
            </a:endParaRPr>
          </a:p>
        </p:txBody>
      </p:sp>
      <p:sp>
        <p:nvSpPr>
          <p:cNvPr id="72" name="object 72" descr=""/>
          <p:cNvSpPr/>
          <p:nvPr/>
        </p:nvSpPr>
        <p:spPr>
          <a:xfrm>
            <a:off x="5000624" y="10925174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0" y="559194"/>
                </a:lnTo>
                <a:lnTo>
                  <a:pt x="163575" y="544063"/>
                </a:lnTo>
                <a:lnTo>
                  <a:pt x="126995" y="523340"/>
                </a:lnTo>
                <a:lnTo>
                  <a:pt x="93852" y="497474"/>
                </a:lnTo>
                <a:lnTo>
                  <a:pt x="64862" y="467026"/>
                </a:lnTo>
                <a:lnTo>
                  <a:pt x="40654" y="432654"/>
                </a:lnTo>
                <a:lnTo>
                  <a:pt x="21751" y="395100"/>
                </a:lnTo>
                <a:lnTo>
                  <a:pt x="8562" y="355181"/>
                </a:lnTo>
                <a:lnTo>
                  <a:pt x="1376" y="313758"/>
                </a:lnTo>
                <a:lnTo>
                  <a:pt x="0" y="285749"/>
                </a:lnTo>
                <a:lnTo>
                  <a:pt x="344" y="271730"/>
                </a:lnTo>
                <a:lnTo>
                  <a:pt x="5489" y="230002"/>
                </a:lnTo>
                <a:lnTo>
                  <a:pt x="16703" y="189482"/>
                </a:lnTo>
                <a:lnTo>
                  <a:pt x="33740" y="151046"/>
                </a:lnTo>
                <a:lnTo>
                  <a:pt x="56232" y="115528"/>
                </a:lnTo>
                <a:lnTo>
                  <a:pt x="83694" y="83693"/>
                </a:lnTo>
                <a:lnTo>
                  <a:pt x="115528" y="56233"/>
                </a:lnTo>
                <a:lnTo>
                  <a:pt x="151047" y="33740"/>
                </a:lnTo>
                <a:lnTo>
                  <a:pt x="189482" y="16703"/>
                </a:lnTo>
                <a:lnTo>
                  <a:pt x="230001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6" y="5490"/>
                </a:lnTo>
                <a:lnTo>
                  <a:pt x="382015" y="16703"/>
                </a:lnTo>
                <a:lnTo>
                  <a:pt x="420450" y="33740"/>
                </a:lnTo>
                <a:lnTo>
                  <a:pt x="455970" y="56233"/>
                </a:lnTo>
                <a:lnTo>
                  <a:pt x="487805" y="83693"/>
                </a:lnTo>
                <a:lnTo>
                  <a:pt x="515266" y="115528"/>
                </a:lnTo>
                <a:lnTo>
                  <a:pt x="537758" y="151047"/>
                </a:lnTo>
                <a:lnTo>
                  <a:pt x="554795" y="189482"/>
                </a:lnTo>
                <a:lnTo>
                  <a:pt x="566008" y="230002"/>
                </a:lnTo>
                <a:lnTo>
                  <a:pt x="571155" y="271730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8" y="341495"/>
                </a:lnTo>
                <a:lnTo>
                  <a:pt x="554795" y="382016"/>
                </a:lnTo>
                <a:lnTo>
                  <a:pt x="537758" y="420451"/>
                </a:lnTo>
                <a:lnTo>
                  <a:pt x="515266" y="455969"/>
                </a:lnTo>
                <a:lnTo>
                  <a:pt x="487805" y="487803"/>
                </a:lnTo>
                <a:lnTo>
                  <a:pt x="455970" y="515265"/>
                </a:lnTo>
                <a:lnTo>
                  <a:pt x="420451" y="537757"/>
                </a:lnTo>
                <a:lnTo>
                  <a:pt x="382015" y="554795"/>
                </a:lnTo>
                <a:lnTo>
                  <a:pt x="341496" y="566008"/>
                </a:lnTo>
                <a:lnTo>
                  <a:pt x="299771" y="571156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 txBox="1"/>
          <p:nvPr/>
        </p:nvSpPr>
        <p:spPr>
          <a:xfrm>
            <a:off x="5208041" y="11027722"/>
            <a:ext cx="15684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50" b="1">
                <a:solidFill>
                  <a:srgbClr val="FFFFFF"/>
                </a:solidFill>
                <a:latin typeface="Gadugi"/>
                <a:cs typeface="Gadugi"/>
              </a:rPr>
              <a:t>2</a:t>
            </a:r>
            <a:endParaRPr sz="1950">
              <a:latin typeface="Gadugi"/>
              <a:cs typeface="Gadugi"/>
            </a:endParaRPr>
          </a:p>
        </p:txBody>
      </p:sp>
      <p:sp>
        <p:nvSpPr>
          <p:cNvPr id="74" name="object 74" descr=""/>
          <p:cNvSpPr/>
          <p:nvPr/>
        </p:nvSpPr>
        <p:spPr>
          <a:xfrm>
            <a:off x="8762999" y="10925174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4"/>
                </a:lnTo>
                <a:lnTo>
                  <a:pt x="163575" y="544063"/>
                </a:lnTo>
                <a:lnTo>
                  <a:pt x="126995" y="523340"/>
                </a:lnTo>
                <a:lnTo>
                  <a:pt x="93851" y="497474"/>
                </a:lnTo>
                <a:lnTo>
                  <a:pt x="64861" y="467026"/>
                </a:lnTo>
                <a:lnTo>
                  <a:pt x="40653" y="432654"/>
                </a:lnTo>
                <a:lnTo>
                  <a:pt x="21750" y="395100"/>
                </a:lnTo>
                <a:lnTo>
                  <a:pt x="8563" y="355181"/>
                </a:lnTo>
                <a:lnTo>
                  <a:pt x="1376" y="313758"/>
                </a:lnTo>
                <a:lnTo>
                  <a:pt x="0" y="285749"/>
                </a:lnTo>
                <a:lnTo>
                  <a:pt x="344" y="271730"/>
                </a:lnTo>
                <a:lnTo>
                  <a:pt x="5489" y="230002"/>
                </a:lnTo>
                <a:lnTo>
                  <a:pt x="16703" y="189482"/>
                </a:lnTo>
                <a:lnTo>
                  <a:pt x="33740" y="151046"/>
                </a:lnTo>
                <a:lnTo>
                  <a:pt x="56232" y="115528"/>
                </a:lnTo>
                <a:lnTo>
                  <a:pt x="83693" y="83693"/>
                </a:lnTo>
                <a:lnTo>
                  <a:pt x="115528" y="56233"/>
                </a:lnTo>
                <a:lnTo>
                  <a:pt x="151047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6" y="5490"/>
                </a:lnTo>
                <a:lnTo>
                  <a:pt x="382016" y="16703"/>
                </a:lnTo>
                <a:lnTo>
                  <a:pt x="420450" y="33740"/>
                </a:lnTo>
                <a:lnTo>
                  <a:pt x="455970" y="56233"/>
                </a:lnTo>
                <a:lnTo>
                  <a:pt x="487805" y="83693"/>
                </a:lnTo>
                <a:lnTo>
                  <a:pt x="515266" y="115528"/>
                </a:lnTo>
                <a:lnTo>
                  <a:pt x="537758" y="151047"/>
                </a:lnTo>
                <a:lnTo>
                  <a:pt x="554795" y="189482"/>
                </a:lnTo>
                <a:lnTo>
                  <a:pt x="566008" y="230002"/>
                </a:lnTo>
                <a:lnTo>
                  <a:pt x="571156" y="271730"/>
                </a:lnTo>
                <a:lnTo>
                  <a:pt x="571499" y="285749"/>
                </a:lnTo>
                <a:lnTo>
                  <a:pt x="571156" y="299771"/>
                </a:lnTo>
                <a:lnTo>
                  <a:pt x="566008" y="341495"/>
                </a:lnTo>
                <a:lnTo>
                  <a:pt x="554795" y="382016"/>
                </a:lnTo>
                <a:lnTo>
                  <a:pt x="537758" y="420451"/>
                </a:lnTo>
                <a:lnTo>
                  <a:pt x="515265" y="455969"/>
                </a:lnTo>
                <a:lnTo>
                  <a:pt x="487805" y="487803"/>
                </a:lnTo>
                <a:lnTo>
                  <a:pt x="455970" y="515265"/>
                </a:lnTo>
                <a:lnTo>
                  <a:pt x="420450" y="537757"/>
                </a:lnTo>
                <a:lnTo>
                  <a:pt x="382016" y="554795"/>
                </a:lnTo>
                <a:lnTo>
                  <a:pt x="341496" y="566008"/>
                </a:lnTo>
                <a:lnTo>
                  <a:pt x="299771" y="571156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 txBox="1"/>
          <p:nvPr/>
        </p:nvSpPr>
        <p:spPr>
          <a:xfrm>
            <a:off x="8970416" y="11027722"/>
            <a:ext cx="15684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50" b="1">
                <a:solidFill>
                  <a:srgbClr val="FFFFFF"/>
                </a:solidFill>
                <a:latin typeface="Gadugi"/>
                <a:cs typeface="Gadugi"/>
              </a:rPr>
              <a:t>3</a:t>
            </a:r>
            <a:endParaRPr sz="1950">
              <a:latin typeface="Gadugi"/>
              <a:cs typeface="Gadugi"/>
            </a:endParaRPr>
          </a:p>
        </p:txBody>
      </p:sp>
      <p:sp>
        <p:nvSpPr>
          <p:cNvPr id="76" name="object 76" descr=""/>
          <p:cNvSpPr/>
          <p:nvPr/>
        </p:nvSpPr>
        <p:spPr>
          <a:xfrm>
            <a:off x="12525374" y="10925174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0" y="559194"/>
                </a:lnTo>
                <a:lnTo>
                  <a:pt x="163575" y="544063"/>
                </a:lnTo>
                <a:lnTo>
                  <a:pt x="126994" y="523340"/>
                </a:lnTo>
                <a:lnTo>
                  <a:pt x="93851" y="497474"/>
                </a:lnTo>
                <a:lnTo>
                  <a:pt x="64861" y="467026"/>
                </a:lnTo>
                <a:lnTo>
                  <a:pt x="40653" y="432654"/>
                </a:lnTo>
                <a:lnTo>
                  <a:pt x="21749" y="395100"/>
                </a:lnTo>
                <a:lnTo>
                  <a:pt x="8562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30"/>
                </a:lnTo>
                <a:lnTo>
                  <a:pt x="5489" y="230002"/>
                </a:lnTo>
                <a:lnTo>
                  <a:pt x="16703" y="189482"/>
                </a:lnTo>
                <a:lnTo>
                  <a:pt x="33740" y="151046"/>
                </a:lnTo>
                <a:lnTo>
                  <a:pt x="56232" y="115528"/>
                </a:lnTo>
                <a:lnTo>
                  <a:pt x="83693" y="83693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2" y="16703"/>
                </a:lnTo>
                <a:lnTo>
                  <a:pt x="230001" y="5490"/>
                </a:lnTo>
                <a:lnTo>
                  <a:pt x="271729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6" y="5490"/>
                </a:lnTo>
                <a:lnTo>
                  <a:pt x="382014" y="16703"/>
                </a:lnTo>
                <a:lnTo>
                  <a:pt x="420449" y="33740"/>
                </a:lnTo>
                <a:lnTo>
                  <a:pt x="455969" y="56233"/>
                </a:lnTo>
                <a:lnTo>
                  <a:pt x="487803" y="83693"/>
                </a:lnTo>
                <a:lnTo>
                  <a:pt x="515264" y="115528"/>
                </a:lnTo>
                <a:lnTo>
                  <a:pt x="537755" y="151047"/>
                </a:lnTo>
                <a:lnTo>
                  <a:pt x="554793" y="189482"/>
                </a:lnTo>
                <a:lnTo>
                  <a:pt x="566007" y="230002"/>
                </a:lnTo>
                <a:lnTo>
                  <a:pt x="571155" y="271730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7" y="341495"/>
                </a:lnTo>
                <a:lnTo>
                  <a:pt x="554792" y="382016"/>
                </a:lnTo>
                <a:lnTo>
                  <a:pt x="537756" y="420451"/>
                </a:lnTo>
                <a:lnTo>
                  <a:pt x="515264" y="455969"/>
                </a:lnTo>
                <a:lnTo>
                  <a:pt x="487803" y="487803"/>
                </a:lnTo>
                <a:lnTo>
                  <a:pt x="455970" y="515265"/>
                </a:lnTo>
                <a:lnTo>
                  <a:pt x="420451" y="537757"/>
                </a:lnTo>
                <a:lnTo>
                  <a:pt x="382014" y="554795"/>
                </a:lnTo>
                <a:lnTo>
                  <a:pt x="341496" y="566008"/>
                </a:lnTo>
                <a:lnTo>
                  <a:pt x="299771" y="571156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 txBox="1"/>
          <p:nvPr/>
        </p:nvSpPr>
        <p:spPr>
          <a:xfrm>
            <a:off x="12732791" y="11027722"/>
            <a:ext cx="15684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50" b="1">
                <a:solidFill>
                  <a:srgbClr val="FFFFFF"/>
                </a:solidFill>
                <a:latin typeface="Gadugi"/>
                <a:cs typeface="Gadugi"/>
              </a:rPr>
              <a:t>4</a:t>
            </a:r>
            <a:endParaRPr sz="1950">
              <a:latin typeface="Gadugi"/>
              <a:cs typeface="Gadugi"/>
            </a:endParaRPr>
          </a:p>
        </p:txBody>
      </p:sp>
      <p:sp>
        <p:nvSpPr>
          <p:cNvPr id="78" name="object 78" descr=""/>
          <p:cNvSpPr/>
          <p:nvPr/>
        </p:nvSpPr>
        <p:spPr>
          <a:xfrm>
            <a:off x="16287748" y="10925174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0" y="568407"/>
                </a:lnTo>
                <a:lnTo>
                  <a:pt x="202801" y="559194"/>
                </a:lnTo>
                <a:lnTo>
                  <a:pt x="163574" y="544063"/>
                </a:lnTo>
                <a:lnTo>
                  <a:pt x="126993" y="523340"/>
                </a:lnTo>
                <a:lnTo>
                  <a:pt x="93851" y="497474"/>
                </a:lnTo>
                <a:lnTo>
                  <a:pt x="64862" y="467026"/>
                </a:lnTo>
                <a:lnTo>
                  <a:pt x="40652" y="432654"/>
                </a:lnTo>
                <a:lnTo>
                  <a:pt x="21749" y="395100"/>
                </a:lnTo>
                <a:lnTo>
                  <a:pt x="8562" y="355181"/>
                </a:lnTo>
                <a:lnTo>
                  <a:pt x="1376" y="313758"/>
                </a:lnTo>
                <a:lnTo>
                  <a:pt x="0" y="285749"/>
                </a:lnTo>
                <a:lnTo>
                  <a:pt x="343" y="271730"/>
                </a:lnTo>
                <a:lnTo>
                  <a:pt x="5488" y="230002"/>
                </a:lnTo>
                <a:lnTo>
                  <a:pt x="16702" y="189482"/>
                </a:lnTo>
                <a:lnTo>
                  <a:pt x="33739" y="151046"/>
                </a:lnTo>
                <a:lnTo>
                  <a:pt x="56233" y="115528"/>
                </a:lnTo>
                <a:lnTo>
                  <a:pt x="83693" y="83693"/>
                </a:lnTo>
                <a:lnTo>
                  <a:pt x="115529" y="56233"/>
                </a:lnTo>
                <a:lnTo>
                  <a:pt x="151047" y="33740"/>
                </a:lnTo>
                <a:lnTo>
                  <a:pt x="189482" y="16703"/>
                </a:lnTo>
                <a:lnTo>
                  <a:pt x="230001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5" y="5490"/>
                </a:lnTo>
                <a:lnTo>
                  <a:pt x="382014" y="16703"/>
                </a:lnTo>
                <a:lnTo>
                  <a:pt x="420449" y="33740"/>
                </a:lnTo>
                <a:lnTo>
                  <a:pt x="455970" y="56233"/>
                </a:lnTo>
                <a:lnTo>
                  <a:pt x="487804" y="83693"/>
                </a:lnTo>
                <a:lnTo>
                  <a:pt x="515266" y="115528"/>
                </a:lnTo>
                <a:lnTo>
                  <a:pt x="537757" y="151047"/>
                </a:lnTo>
                <a:lnTo>
                  <a:pt x="554796" y="189482"/>
                </a:lnTo>
                <a:lnTo>
                  <a:pt x="566009" y="230002"/>
                </a:lnTo>
                <a:lnTo>
                  <a:pt x="571155" y="271730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8" y="341495"/>
                </a:lnTo>
                <a:lnTo>
                  <a:pt x="554796" y="382016"/>
                </a:lnTo>
                <a:lnTo>
                  <a:pt x="537757" y="420451"/>
                </a:lnTo>
                <a:lnTo>
                  <a:pt x="515266" y="455969"/>
                </a:lnTo>
                <a:lnTo>
                  <a:pt x="487804" y="487803"/>
                </a:lnTo>
                <a:lnTo>
                  <a:pt x="455970" y="515265"/>
                </a:lnTo>
                <a:lnTo>
                  <a:pt x="420450" y="537757"/>
                </a:lnTo>
                <a:lnTo>
                  <a:pt x="382015" y="554795"/>
                </a:lnTo>
                <a:lnTo>
                  <a:pt x="341495" y="566008"/>
                </a:lnTo>
                <a:lnTo>
                  <a:pt x="299771" y="571156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 txBox="1"/>
          <p:nvPr/>
        </p:nvSpPr>
        <p:spPr>
          <a:xfrm>
            <a:off x="16495166" y="11027722"/>
            <a:ext cx="15684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50" b="1">
                <a:solidFill>
                  <a:srgbClr val="FFFFFF"/>
                </a:solidFill>
                <a:latin typeface="Gadugi"/>
                <a:cs typeface="Gadugi"/>
              </a:rPr>
              <a:t>5</a:t>
            </a:r>
            <a:endParaRPr sz="1950">
              <a:latin typeface="Gadugi"/>
              <a:cs typeface="Gadug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93775" y="1542288"/>
            <a:ext cx="17108805" cy="11927205"/>
            <a:chOff x="493775" y="1542288"/>
            <a:chExt cx="17108805" cy="119272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75" y="1542288"/>
              <a:ext cx="17108423" cy="1192682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624" y="2409824"/>
              <a:ext cx="571500" cy="228600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2082800" y="2259255"/>
            <a:ext cx="1518285" cy="488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-140" b="1">
                <a:solidFill>
                  <a:srgbClr val="1A237D"/>
                </a:solidFill>
                <a:latin typeface="Roboto"/>
                <a:cs typeface="Roboto"/>
              </a:rPr>
              <a:t>Definition</a:t>
            </a:r>
            <a:endParaRPr sz="3000">
              <a:latin typeface="Roboto"/>
              <a:cs typeface="Roboto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3324" y="6800850"/>
            <a:ext cx="317500" cy="4572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854200" y="6764580"/>
            <a:ext cx="1518285" cy="488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-160" b="1">
                <a:solidFill>
                  <a:srgbClr val="1A237D"/>
                </a:solidFill>
                <a:latin typeface="Roboto"/>
                <a:cs typeface="Roboto"/>
              </a:rPr>
              <a:t>Examples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25549" y="11576843"/>
            <a:ext cx="552894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110" b="1">
                <a:solidFill>
                  <a:srgbClr val="1A237D"/>
                </a:solidFill>
                <a:latin typeface="Arial"/>
                <a:cs typeface="Arial"/>
              </a:rPr>
              <a:t>Interactive</a:t>
            </a:r>
            <a:r>
              <a:rPr dirty="0" sz="1650" spc="-5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1650" spc="-114" b="1">
                <a:solidFill>
                  <a:srgbClr val="1A237D"/>
                </a:solidFill>
                <a:latin typeface="Arial"/>
                <a:cs typeface="Arial"/>
              </a:rPr>
              <a:t>Slider</a:t>
            </a:r>
            <a:r>
              <a:rPr dirty="0" sz="1650" spc="-5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1A237D"/>
                </a:solidFill>
                <a:latin typeface="Arial"/>
                <a:cs typeface="Arial"/>
              </a:rPr>
              <a:t>-</a:t>
            </a:r>
            <a:r>
              <a:rPr dirty="0" sz="1650" spc="-5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1650" spc="-140" b="1">
                <a:solidFill>
                  <a:srgbClr val="1A237D"/>
                </a:solidFill>
                <a:latin typeface="Arial"/>
                <a:cs typeface="Arial"/>
              </a:rPr>
              <a:t>Demonstrating</a:t>
            </a:r>
            <a:r>
              <a:rPr dirty="0" sz="1650" spc="-5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1650" spc="-90" b="1">
                <a:solidFill>
                  <a:srgbClr val="1A237D"/>
                </a:solidFill>
                <a:latin typeface="Arial"/>
                <a:cs typeface="Arial"/>
              </a:rPr>
              <a:t>Infinite</a:t>
            </a:r>
            <a:r>
              <a:rPr dirty="0" sz="1650" spc="-5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1650" spc="-135" b="1">
                <a:solidFill>
                  <a:srgbClr val="1A237D"/>
                </a:solidFill>
                <a:latin typeface="Arial"/>
                <a:cs typeface="Arial"/>
              </a:rPr>
              <a:t>Values</a:t>
            </a:r>
            <a:r>
              <a:rPr dirty="0" sz="1650" spc="-5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1650" spc="-130" b="1">
                <a:solidFill>
                  <a:srgbClr val="1A237D"/>
                </a:solidFill>
                <a:latin typeface="Arial"/>
                <a:cs typeface="Arial"/>
              </a:rPr>
              <a:t>Within</a:t>
            </a:r>
            <a:r>
              <a:rPr dirty="0" sz="1650" spc="-5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1650" spc="-125" b="1">
                <a:solidFill>
                  <a:srgbClr val="1A237D"/>
                </a:solidFill>
                <a:latin typeface="Arial"/>
                <a:cs typeface="Arial"/>
              </a:rPr>
              <a:t>a</a:t>
            </a:r>
            <a:r>
              <a:rPr dirty="0" sz="1650" spc="-5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1650" spc="-110" b="1">
                <a:solidFill>
                  <a:srgbClr val="1A237D"/>
                </a:solidFill>
                <a:latin typeface="Arial"/>
                <a:cs typeface="Arial"/>
              </a:rPr>
              <a:t>Range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740477" y="12332734"/>
            <a:ext cx="61658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65" b="1">
                <a:solidFill>
                  <a:srgbClr val="3849AB"/>
                </a:solidFill>
                <a:latin typeface="Yu Gothic"/>
                <a:cs typeface="Yu Gothic"/>
              </a:rPr>
              <a:t>50.00</a:t>
            </a:r>
            <a:endParaRPr sz="1950">
              <a:latin typeface="Yu Gothic"/>
              <a:cs typeface="Yu Gothic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0" y="0"/>
            <a:ext cx="18097500" cy="13735050"/>
            <a:chOff x="0" y="0"/>
            <a:chExt cx="18097500" cy="13735050"/>
          </a:xfrm>
        </p:grpSpPr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87500" y="0"/>
              <a:ext cx="3809999" cy="38099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1366499"/>
              <a:ext cx="2381249" cy="236855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761999" y="1333499"/>
              <a:ext cx="952500" cy="57150"/>
            </a:xfrm>
            <a:custGeom>
              <a:avLst/>
              <a:gdLst/>
              <a:ahLst/>
              <a:cxnLst/>
              <a:rect l="l" t="t" r="r" b="b"/>
              <a:pathLst>
                <a:path w="952500" h="57150">
                  <a:moveTo>
                    <a:pt x="92771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85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927714" y="0"/>
                  </a:lnTo>
                  <a:lnTo>
                    <a:pt x="952500" y="24785"/>
                  </a:lnTo>
                  <a:lnTo>
                    <a:pt x="952500" y="32364"/>
                  </a:lnTo>
                  <a:lnTo>
                    <a:pt x="931359" y="56424"/>
                  </a:lnTo>
                  <a:lnTo>
                    <a:pt x="927714" y="5714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47749" y="3267074"/>
              <a:ext cx="7905750" cy="1123950"/>
            </a:xfrm>
            <a:custGeom>
              <a:avLst/>
              <a:gdLst/>
              <a:ahLst/>
              <a:cxnLst/>
              <a:rect l="l" t="t" r="r" b="b"/>
              <a:pathLst>
                <a:path w="7905750" h="1123950">
                  <a:moveTo>
                    <a:pt x="7798954" y="1123949"/>
                  </a:moveTo>
                  <a:lnTo>
                    <a:pt x="106795" y="1123949"/>
                  </a:lnTo>
                  <a:lnTo>
                    <a:pt x="99362" y="1123217"/>
                  </a:lnTo>
                  <a:lnTo>
                    <a:pt x="57038" y="1108855"/>
                  </a:lnTo>
                  <a:lnTo>
                    <a:pt x="23432" y="1079391"/>
                  </a:lnTo>
                  <a:lnTo>
                    <a:pt x="3660" y="1039309"/>
                  </a:lnTo>
                  <a:lnTo>
                    <a:pt x="0" y="1017154"/>
                  </a:lnTo>
                  <a:lnTo>
                    <a:pt x="0" y="100964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7798954" y="0"/>
                  </a:lnTo>
                  <a:lnTo>
                    <a:pt x="7842123" y="11572"/>
                  </a:lnTo>
                  <a:lnTo>
                    <a:pt x="7877578" y="38783"/>
                  </a:lnTo>
                  <a:lnTo>
                    <a:pt x="7899920" y="77492"/>
                  </a:lnTo>
                  <a:lnTo>
                    <a:pt x="7905748" y="106794"/>
                  </a:lnTo>
                  <a:lnTo>
                    <a:pt x="7905748" y="1017154"/>
                  </a:lnTo>
                  <a:lnTo>
                    <a:pt x="7894175" y="1060323"/>
                  </a:lnTo>
                  <a:lnTo>
                    <a:pt x="7866964" y="1095778"/>
                  </a:lnTo>
                  <a:lnTo>
                    <a:pt x="7828255" y="1118120"/>
                  </a:lnTo>
                  <a:lnTo>
                    <a:pt x="7806386" y="1123217"/>
                  </a:lnTo>
                  <a:lnTo>
                    <a:pt x="7798954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238249" y="3457574"/>
              <a:ext cx="571500" cy="742950"/>
            </a:xfrm>
            <a:custGeom>
              <a:avLst/>
              <a:gdLst/>
              <a:ahLst/>
              <a:cxnLst/>
              <a:rect l="l" t="t" r="r" b="b"/>
              <a:pathLst>
                <a:path w="571500" h="742950">
                  <a:moveTo>
                    <a:pt x="285749" y="742949"/>
                  </a:moveTo>
                  <a:lnTo>
                    <a:pt x="243821" y="738929"/>
                  </a:lnTo>
                  <a:lnTo>
                    <a:pt x="202801" y="726953"/>
                  </a:lnTo>
                  <a:lnTo>
                    <a:pt x="163575" y="707284"/>
                  </a:lnTo>
                  <a:lnTo>
                    <a:pt x="126995" y="680344"/>
                  </a:lnTo>
                  <a:lnTo>
                    <a:pt x="99104" y="652757"/>
                  </a:lnTo>
                  <a:lnTo>
                    <a:pt x="74022" y="620942"/>
                  </a:lnTo>
                  <a:lnTo>
                    <a:pt x="48157" y="577854"/>
                  </a:lnTo>
                  <a:lnTo>
                    <a:pt x="27434" y="530300"/>
                  </a:lnTo>
                  <a:lnTo>
                    <a:pt x="12304" y="479308"/>
                  </a:lnTo>
                  <a:lnTo>
                    <a:pt x="3092" y="425981"/>
                  </a:lnTo>
                  <a:lnTo>
                    <a:pt x="0" y="371474"/>
                  </a:lnTo>
                  <a:lnTo>
                    <a:pt x="344" y="353247"/>
                  </a:lnTo>
                  <a:lnTo>
                    <a:pt x="5490" y="299003"/>
                  </a:lnTo>
                  <a:lnTo>
                    <a:pt x="16703" y="246328"/>
                  </a:lnTo>
                  <a:lnTo>
                    <a:pt x="33740" y="196362"/>
                  </a:lnTo>
                  <a:lnTo>
                    <a:pt x="56233" y="150186"/>
                  </a:lnTo>
                  <a:lnTo>
                    <a:pt x="78794" y="115329"/>
                  </a:lnTo>
                  <a:lnTo>
                    <a:pt x="104472" y="84320"/>
                  </a:lnTo>
                  <a:lnTo>
                    <a:pt x="132876" y="57631"/>
                  </a:lnTo>
                  <a:lnTo>
                    <a:pt x="169950" y="31869"/>
                  </a:lnTo>
                  <a:lnTo>
                    <a:pt x="209538" y="13455"/>
                  </a:lnTo>
                  <a:lnTo>
                    <a:pt x="250769" y="2794"/>
                  </a:lnTo>
                  <a:lnTo>
                    <a:pt x="285749" y="0"/>
                  </a:lnTo>
                  <a:lnTo>
                    <a:pt x="292764" y="111"/>
                  </a:lnTo>
                  <a:lnTo>
                    <a:pt x="334600" y="5468"/>
                  </a:lnTo>
                  <a:lnTo>
                    <a:pt x="375386" y="18750"/>
                  </a:lnTo>
                  <a:lnTo>
                    <a:pt x="414224" y="39663"/>
                  </a:lnTo>
                  <a:lnTo>
                    <a:pt x="450288" y="67763"/>
                  </a:lnTo>
                  <a:lnTo>
                    <a:pt x="477647" y="96229"/>
                  </a:lnTo>
                  <a:lnTo>
                    <a:pt x="506637" y="135813"/>
                  </a:lnTo>
                  <a:lnTo>
                    <a:pt x="530845" y="180498"/>
                  </a:lnTo>
                  <a:lnTo>
                    <a:pt x="549748" y="229317"/>
                  </a:lnTo>
                  <a:lnTo>
                    <a:pt x="562936" y="281213"/>
                  </a:lnTo>
                  <a:lnTo>
                    <a:pt x="570124" y="335064"/>
                  </a:lnTo>
                  <a:lnTo>
                    <a:pt x="571499" y="371474"/>
                  </a:lnTo>
                  <a:lnTo>
                    <a:pt x="571155" y="389702"/>
                  </a:lnTo>
                  <a:lnTo>
                    <a:pt x="566009" y="443945"/>
                  </a:lnTo>
                  <a:lnTo>
                    <a:pt x="554796" y="496621"/>
                  </a:lnTo>
                  <a:lnTo>
                    <a:pt x="537758" y="546586"/>
                  </a:lnTo>
                  <a:lnTo>
                    <a:pt x="515266" y="592762"/>
                  </a:lnTo>
                  <a:lnTo>
                    <a:pt x="492704" y="627620"/>
                  </a:lnTo>
                  <a:lnTo>
                    <a:pt x="467027" y="658628"/>
                  </a:lnTo>
                  <a:lnTo>
                    <a:pt x="438623" y="685317"/>
                  </a:lnTo>
                  <a:lnTo>
                    <a:pt x="401549" y="711079"/>
                  </a:lnTo>
                  <a:lnTo>
                    <a:pt x="361960" y="729494"/>
                  </a:lnTo>
                  <a:lnTo>
                    <a:pt x="320730" y="740155"/>
                  </a:lnTo>
                  <a:lnTo>
                    <a:pt x="285749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2549" y="3641724"/>
              <a:ext cx="342900" cy="346075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265">
                <a:latin typeface="Roboto"/>
                <a:cs typeface="Roboto"/>
              </a:rPr>
              <a:t>Continuous</a:t>
            </a:r>
            <a:r>
              <a:rPr dirty="0" spc="-95">
                <a:latin typeface="Roboto"/>
                <a:cs typeface="Roboto"/>
              </a:rPr>
              <a:t> </a:t>
            </a:r>
            <a:r>
              <a:rPr dirty="0" spc="-305">
                <a:latin typeface="Roboto"/>
                <a:cs typeface="Roboto"/>
              </a:rPr>
              <a:t>data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1939925" y="3635537"/>
            <a:ext cx="5647055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110" b="1">
                <a:solidFill>
                  <a:srgbClr val="1A237D"/>
                </a:solidFill>
                <a:latin typeface="Roboto"/>
                <a:cs typeface="Roboto"/>
              </a:rPr>
              <a:t>Measurable</a:t>
            </a:r>
            <a:r>
              <a:rPr dirty="0" sz="2000" spc="-2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135">
                <a:solidFill>
                  <a:srgbClr val="2F3F9E"/>
                </a:solidFill>
                <a:latin typeface="Roboto"/>
                <a:cs typeface="Roboto"/>
              </a:rPr>
              <a:t>through</a:t>
            </a:r>
            <a:r>
              <a:rPr dirty="0" sz="2000" spc="-15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25">
                <a:solidFill>
                  <a:srgbClr val="2F3F9E"/>
                </a:solidFill>
                <a:latin typeface="Roboto"/>
                <a:cs typeface="Roboto"/>
              </a:rPr>
              <a:t>measurement</a:t>
            </a:r>
            <a:r>
              <a:rPr dirty="0" sz="2000" spc="-15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20">
                <a:solidFill>
                  <a:srgbClr val="2F3F9E"/>
                </a:solidFill>
                <a:latin typeface="Roboto"/>
                <a:cs typeface="Roboto"/>
              </a:rPr>
              <a:t>rather</a:t>
            </a:r>
            <a:r>
              <a:rPr dirty="0" sz="2000" spc="-15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35">
                <a:solidFill>
                  <a:srgbClr val="2F3F9E"/>
                </a:solidFill>
                <a:latin typeface="Roboto"/>
                <a:cs typeface="Roboto"/>
              </a:rPr>
              <a:t>than</a:t>
            </a:r>
            <a:r>
              <a:rPr dirty="0" sz="2000" spc="-15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05">
                <a:solidFill>
                  <a:srgbClr val="2F3F9E"/>
                </a:solidFill>
                <a:latin typeface="Roboto"/>
                <a:cs typeface="Roboto"/>
              </a:rPr>
              <a:t>counting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9143998" y="3267074"/>
            <a:ext cx="7905750" cy="1123950"/>
            <a:chOff x="9143998" y="3267074"/>
            <a:chExt cx="7905750" cy="1123950"/>
          </a:xfrm>
        </p:grpSpPr>
        <p:sp>
          <p:nvSpPr>
            <p:cNvPr id="20" name="object 20" descr=""/>
            <p:cNvSpPr/>
            <p:nvPr/>
          </p:nvSpPr>
          <p:spPr>
            <a:xfrm>
              <a:off x="9143998" y="3267074"/>
              <a:ext cx="7905750" cy="1123950"/>
            </a:xfrm>
            <a:custGeom>
              <a:avLst/>
              <a:gdLst/>
              <a:ahLst/>
              <a:cxnLst/>
              <a:rect l="l" t="t" r="r" b="b"/>
              <a:pathLst>
                <a:path w="7905750" h="1123950">
                  <a:moveTo>
                    <a:pt x="7798955" y="1123949"/>
                  </a:moveTo>
                  <a:lnTo>
                    <a:pt x="106795" y="1123949"/>
                  </a:lnTo>
                  <a:lnTo>
                    <a:pt x="99361" y="1123217"/>
                  </a:lnTo>
                  <a:lnTo>
                    <a:pt x="57038" y="1108855"/>
                  </a:lnTo>
                  <a:lnTo>
                    <a:pt x="23432" y="1079391"/>
                  </a:lnTo>
                  <a:lnTo>
                    <a:pt x="3659" y="1039309"/>
                  </a:lnTo>
                  <a:lnTo>
                    <a:pt x="0" y="1017154"/>
                  </a:lnTo>
                  <a:lnTo>
                    <a:pt x="0" y="100964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7798955" y="0"/>
                  </a:lnTo>
                  <a:lnTo>
                    <a:pt x="7842123" y="11572"/>
                  </a:lnTo>
                  <a:lnTo>
                    <a:pt x="7877576" y="38783"/>
                  </a:lnTo>
                  <a:lnTo>
                    <a:pt x="7899919" y="77492"/>
                  </a:lnTo>
                  <a:lnTo>
                    <a:pt x="7905748" y="106794"/>
                  </a:lnTo>
                  <a:lnTo>
                    <a:pt x="7905748" y="1017154"/>
                  </a:lnTo>
                  <a:lnTo>
                    <a:pt x="7894174" y="1060323"/>
                  </a:lnTo>
                  <a:lnTo>
                    <a:pt x="7866965" y="1095778"/>
                  </a:lnTo>
                  <a:lnTo>
                    <a:pt x="7828255" y="1118120"/>
                  </a:lnTo>
                  <a:lnTo>
                    <a:pt x="7806387" y="1123217"/>
                  </a:lnTo>
                  <a:lnTo>
                    <a:pt x="7798955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334498" y="3457574"/>
              <a:ext cx="657225" cy="742950"/>
            </a:xfrm>
            <a:custGeom>
              <a:avLst/>
              <a:gdLst/>
              <a:ahLst/>
              <a:cxnLst/>
              <a:rect l="l" t="t" r="r" b="b"/>
              <a:pathLst>
                <a:path w="657225" h="742950">
                  <a:moveTo>
                    <a:pt x="328612" y="742949"/>
                  </a:moveTo>
                  <a:lnTo>
                    <a:pt x="288383" y="740156"/>
                  </a:lnTo>
                  <a:lnTo>
                    <a:pt x="248765" y="731817"/>
                  </a:lnTo>
                  <a:lnTo>
                    <a:pt x="210347" y="718059"/>
                  </a:lnTo>
                  <a:lnTo>
                    <a:pt x="173705" y="699086"/>
                  </a:lnTo>
                  <a:lnTo>
                    <a:pt x="139391" y="675185"/>
                  </a:lnTo>
                  <a:lnTo>
                    <a:pt x="107929" y="646720"/>
                  </a:lnTo>
                  <a:lnTo>
                    <a:pt x="79785" y="614114"/>
                  </a:lnTo>
                  <a:lnTo>
                    <a:pt x="55380" y="577854"/>
                  </a:lnTo>
                  <a:lnTo>
                    <a:pt x="35086" y="538491"/>
                  </a:lnTo>
                  <a:lnTo>
                    <a:pt x="19209" y="496621"/>
                  </a:lnTo>
                  <a:lnTo>
                    <a:pt x="7984" y="452868"/>
                  </a:lnTo>
                  <a:lnTo>
                    <a:pt x="1581" y="407886"/>
                  </a:lnTo>
                  <a:lnTo>
                    <a:pt x="0" y="371474"/>
                  </a:lnTo>
                  <a:lnTo>
                    <a:pt x="99" y="362355"/>
                  </a:lnTo>
                  <a:lnTo>
                    <a:pt x="3555" y="316968"/>
                  </a:lnTo>
                  <a:lnTo>
                    <a:pt x="11901" y="272400"/>
                  </a:lnTo>
                  <a:lnTo>
                    <a:pt x="25012" y="229317"/>
                  </a:lnTo>
                  <a:lnTo>
                    <a:pt x="42691" y="188372"/>
                  </a:lnTo>
                  <a:lnTo>
                    <a:pt x="64667" y="150186"/>
                  </a:lnTo>
                  <a:lnTo>
                    <a:pt x="90613" y="115329"/>
                  </a:lnTo>
                  <a:lnTo>
                    <a:pt x="120141" y="84320"/>
                  </a:lnTo>
                  <a:lnTo>
                    <a:pt x="152805" y="57631"/>
                  </a:lnTo>
                  <a:lnTo>
                    <a:pt x="188111" y="35665"/>
                  </a:lnTo>
                  <a:lnTo>
                    <a:pt x="225529" y="18749"/>
                  </a:lnTo>
                  <a:lnTo>
                    <a:pt x="264502" y="7137"/>
                  </a:lnTo>
                  <a:lnTo>
                    <a:pt x="304440" y="1006"/>
                  </a:lnTo>
                  <a:lnTo>
                    <a:pt x="328612" y="0"/>
                  </a:lnTo>
                  <a:lnTo>
                    <a:pt x="336679" y="111"/>
                  </a:lnTo>
                  <a:lnTo>
                    <a:pt x="376829" y="4020"/>
                  </a:lnTo>
                  <a:lnTo>
                    <a:pt x="416254" y="13455"/>
                  </a:lnTo>
                  <a:lnTo>
                    <a:pt x="454365" y="28276"/>
                  </a:lnTo>
                  <a:lnTo>
                    <a:pt x="490586" y="48260"/>
                  </a:lnTo>
                  <a:lnTo>
                    <a:pt x="524366" y="73102"/>
                  </a:lnTo>
                  <a:lnTo>
                    <a:pt x="555202" y="102432"/>
                  </a:lnTo>
                  <a:lnTo>
                    <a:pt x="582632" y="135813"/>
                  </a:lnTo>
                  <a:lnTo>
                    <a:pt x="606242" y="172738"/>
                  </a:lnTo>
                  <a:lnTo>
                    <a:pt x="625674" y="212648"/>
                  </a:lnTo>
                  <a:lnTo>
                    <a:pt x="640638" y="254947"/>
                  </a:lnTo>
                  <a:lnTo>
                    <a:pt x="650910" y="299003"/>
                  </a:lnTo>
                  <a:lnTo>
                    <a:pt x="656334" y="344150"/>
                  </a:lnTo>
                  <a:lnTo>
                    <a:pt x="657224" y="371474"/>
                  </a:lnTo>
                  <a:lnTo>
                    <a:pt x="657125" y="380594"/>
                  </a:lnTo>
                  <a:lnTo>
                    <a:pt x="653668" y="425981"/>
                  </a:lnTo>
                  <a:lnTo>
                    <a:pt x="645321" y="470549"/>
                  </a:lnTo>
                  <a:lnTo>
                    <a:pt x="632210" y="513631"/>
                  </a:lnTo>
                  <a:lnTo>
                    <a:pt x="614532" y="554576"/>
                  </a:lnTo>
                  <a:lnTo>
                    <a:pt x="592555" y="592762"/>
                  </a:lnTo>
                  <a:lnTo>
                    <a:pt x="566610" y="627620"/>
                  </a:lnTo>
                  <a:lnTo>
                    <a:pt x="537082" y="658628"/>
                  </a:lnTo>
                  <a:lnTo>
                    <a:pt x="504417" y="685317"/>
                  </a:lnTo>
                  <a:lnTo>
                    <a:pt x="469112" y="707284"/>
                  </a:lnTo>
                  <a:lnTo>
                    <a:pt x="431694" y="724200"/>
                  </a:lnTo>
                  <a:lnTo>
                    <a:pt x="392720" y="735811"/>
                  </a:lnTo>
                  <a:lnTo>
                    <a:pt x="352783" y="741943"/>
                  </a:lnTo>
                  <a:lnTo>
                    <a:pt x="328612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48799" y="3705224"/>
              <a:ext cx="428625" cy="219075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10121899" y="3635537"/>
            <a:ext cx="3872229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90" b="1">
                <a:solidFill>
                  <a:srgbClr val="1A237D"/>
                </a:solidFill>
                <a:latin typeface="Roboto"/>
                <a:cs typeface="Roboto"/>
              </a:rPr>
              <a:t>Infinite</a:t>
            </a:r>
            <a:r>
              <a:rPr dirty="0" sz="2000" spc="-1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100" b="1">
                <a:solidFill>
                  <a:srgbClr val="1A237D"/>
                </a:solidFill>
                <a:latin typeface="Roboto"/>
                <a:cs typeface="Roboto"/>
              </a:rPr>
              <a:t>possible</a:t>
            </a:r>
            <a:r>
              <a:rPr dirty="0" sz="2000" spc="-1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110" b="1">
                <a:solidFill>
                  <a:srgbClr val="1A237D"/>
                </a:solidFill>
                <a:latin typeface="Roboto"/>
                <a:cs typeface="Roboto"/>
              </a:rPr>
              <a:t>values</a:t>
            </a:r>
            <a:r>
              <a:rPr dirty="0" sz="2000" spc="-1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120">
                <a:solidFill>
                  <a:srgbClr val="2F3F9E"/>
                </a:solidFill>
                <a:latin typeface="Roboto"/>
                <a:cs typeface="Roboto"/>
              </a:rPr>
              <a:t>within</a:t>
            </a:r>
            <a:r>
              <a:rPr dirty="0" sz="2000" spc="-15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30">
                <a:solidFill>
                  <a:srgbClr val="2F3F9E"/>
                </a:solidFill>
                <a:latin typeface="Roboto"/>
                <a:cs typeface="Roboto"/>
              </a:rPr>
              <a:t>a</a:t>
            </a:r>
            <a:r>
              <a:rPr dirty="0" sz="2000" spc="-15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14">
                <a:solidFill>
                  <a:srgbClr val="2F3F9E"/>
                </a:solidFill>
                <a:latin typeface="Roboto"/>
                <a:cs typeface="Roboto"/>
              </a:rPr>
              <a:t>range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1047749" y="4581524"/>
            <a:ext cx="7905750" cy="1123950"/>
            <a:chOff x="1047749" y="4581524"/>
            <a:chExt cx="7905750" cy="1123950"/>
          </a:xfrm>
        </p:grpSpPr>
        <p:sp>
          <p:nvSpPr>
            <p:cNvPr id="25" name="object 25" descr=""/>
            <p:cNvSpPr/>
            <p:nvPr/>
          </p:nvSpPr>
          <p:spPr>
            <a:xfrm>
              <a:off x="1047749" y="4581524"/>
              <a:ext cx="7905750" cy="1123950"/>
            </a:xfrm>
            <a:custGeom>
              <a:avLst/>
              <a:gdLst/>
              <a:ahLst/>
              <a:cxnLst/>
              <a:rect l="l" t="t" r="r" b="b"/>
              <a:pathLst>
                <a:path w="7905750" h="1123950">
                  <a:moveTo>
                    <a:pt x="7798954" y="1123949"/>
                  </a:moveTo>
                  <a:lnTo>
                    <a:pt x="106795" y="1123949"/>
                  </a:lnTo>
                  <a:lnTo>
                    <a:pt x="99362" y="1123217"/>
                  </a:lnTo>
                  <a:lnTo>
                    <a:pt x="57038" y="1108856"/>
                  </a:lnTo>
                  <a:lnTo>
                    <a:pt x="23432" y="1079391"/>
                  </a:lnTo>
                  <a:lnTo>
                    <a:pt x="3660" y="1039308"/>
                  </a:lnTo>
                  <a:lnTo>
                    <a:pt x="0" y="1017154"/>
                  </a:lnTo>
                  <a:lnTo>
                    <a:pt x="0" y="100964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7798954" y="0"/>
                  </a:lnTo>
                  <a:lnTo>
                    <a:pt x="7842123" y="11572"/>
                  </a:lnTo>
                  <a:lnTo>
                    <a:pt x="7877578" y="38783"/>
                  </a:lnTo>
                  <a:lnTo>
                    <a:pt x="7899920" y="77492"/>
                  </a:lnTo>
                  <a:lnTo>
                    <a:pt x="7905748" y="106794"/>
                  </a:lnTo>
                  <a:lnTo>
                    <a:pt x="7905748" y="1017154"/>
                  </a:lnTo>
                  <a:lnTo>
                    <a:pt x="7894175" y="1060324"/>
                  </a:lnTo>
                  <a:lnTo>
                    <a:pt x="7866964" y="1095778"/>
                  </a:lnTo>
                  <a:lnTo>
                    <a:pt x="7828255" y="1118121"/>
                  </a:lnTo>
                  <a:lnTo>
                    <a:pt x="7806386" y="1123217"/>
                  </a:lnTo>
                  <a:lnTo>
                    <a:pt x="7798954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238249" y="4772024"/>
              <a:ext cx="533400" cy="742950"/>
            </a:xfrm>
            <a:custGeom>
              <a:avLst/>
              <a:gdLst/>
              <a:ahLst/>
              <a:cxnLst/>
              <a:rect l="l" t="t" r="r" b="b"/>
              <a:pathLst>
                <a:path w="533400" h="742950">
                  <a:moveTo>
                    <a:pt x="264318" y="742949"/>
                  </a:moveTo>
                  <a:lnTo>
                    <a:pt x="225535" y="738929"/>
                  </a:lnTo>
                  <a:lnTo>
                    <a:pt x="187590" y="726953"/>
                  </a:lnTo>
                  <a:lnTo>
                    <a:pt x="151307" y="707283"/>
                  </a:lnTo>
                  <a:lnTo>
                    <a:pt x="117470" y="680344"/>
                  </a:lnTo>
                  <a:lnTo>
                    <a:pt x="82061" y="640516"/>
                  </a:lnTo>
                  <a:lnTo>
                    <a:pt x="55942" y="600015"/>
                  </a:lnTo>
                  <a:lnTo>
                    <a:pt x="34339" y="554576"/>
                  </a:lnTo>
                  <a:lnTo>
                    <a:pt x="17710" y="505163"/>
                  </a:lnTo>
                  <a:lnTo>
                    <a:pt x="6422" y="452867"/>
                  </a:lnTo>
                  <a:lnTo>
                    <a:pt x="715" y="398799"/>
                  </a:lnTo>
                  <a:lnTo>
                    <a:pt x="0" y="371474"/>
                  </a:lnTo>
                  <a:lnTo>
                    <a:pt x="318" y="353247"/>
                  </a:lnTo>
                  <a:lnTo>
                    <a:pt x="5078" y="299003"/>
                  </a:lnTo>
                  <a:lnTo>
                    <a:pt x="15450" y="246328"/>
                  </a:lnTo>
                  <a:lnTo>
                    <a:pt x="31210" y="196362"/>
                  </a:lnTo>
                  <a:lnTo>
                    <a:pt x="52015" y="150186"/>
                  </a:lnTo>
                  <a:lnTo>
                    <a:pt x="77417" y="108802"/>
                  </a:lnTo>
                  <a:lnTo>
                    <a:pt x="101702" y="78622"/>
                  </a:lnTo>
                  <a:lnTo>
                    <a:pt x="134034" y="48260"/>
                  </a:lnTo>
                  <a:lnTo>
                    <a:pt x="169193" y="24890"/>
                  </a:lnTo>
                  <a:lnTo>
                    <a:pt x="206404" y="9026"/>
                  </a:lnTo>
                  <a:lnTo>
                    <a:pt x="244876" y="1006"/>
                  </a:lnTo>
                  <a:lnTo>
                    <a:pt x="269081" y="0"/>
                  </a:lnTo>
                  <a:lnTo>
                    <a:pt x="275569" y="111"/>
                  </a:lnTo>
                  <a:lnTo>
                    <a:pt x="314267" y="5468"/>
                  </a:lnTo>
                  <a:lnTo>
                    <a:pt x="351995" y="18749"/>
                  </a:lnTo>
                  <a:lnTo>
                    <a:pt x="387920" y="39662"/>
                  </a:lnTo>
                  <a:lnTo>
                    <a:pt x="421279" y="67763"/>
                  </a:lnTo>
                  <a:lnTo>
                    <a:pt x="451338" y="102432"/>
                  </a:lnTo>
                  <a:lnTo>
                    <a:pt x="477457" y="142933"/>
                  </a:lnTo>
                  <a:lnTo>
                    <a:pt x="499060" y="188372"/>
                  </a:lnTo>
                  <a:lnTo>
                    <a:pt x="515689" y="237784"/>
                  </a:lnTo>
                  <a:lnTo>
                    <a:pt x="526977" y="290081"/>
                  </a:lnTo>
                  <a:lnTo>
                    <a:pt x="532684" y="344150"/>
                  </a:lnTo>
                  <a:lnTo>
                    <a:pt x="533320" y="380594"/>
                  </a:lnTo>
                  <a:lnTo>
                    <a:pt x="532684" y="398799"/>
                  </a:lnTo>
                  <a:lnTo>
                    <a:pt x="526977" y="452867"/>
                  </a:lnTo>
                  <a:lnTo>
                    <a:pt x="515689" y="505163"/>
                  </a:lnTo>
                  <a:lnTo>
                    <a:pt x="499060" y="554576"/>
                  </a:lnTo>
                  <a:lnTo>
                    <a:pt x="477457" y="600015"/>
                  </a:lnTo>
                  <a:lnTo>
                    <a:pt x="451338" y="640516"/>
                  </a:lnTo>
                  <a:lnTo>
                    <a:pt x="426535" y="669846"/>
                  </a:lnTo>
                  <a:lnTo>
                    <a:pt x="393680" y="699086"/>
                  </a:lnTo>
                  <a:lnTo>
                    <a:pt x="358127" y="721234"/>
                  </a:lnTo>
                  <a:lnTo>
                    <a:pt x="320647" y="735811"/>
                  </a:lnTo>
                  <a:lnTo>
                    <a:pt x="282050" y="742502"/>
                  </a:lnTo>
                  <a:lnTo>
                    <a:pt x="264318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2074" y="4984749"/>
              <a:ext cx="282575" cy="288925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1897062" y="4949987"/>
            <a:ext cx="3265804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105" b="1">
                <a:solidFill>
                  <a:srgbClr val="1A237D"/>
                </a:solidFill>
                <a:latin typeface="Roboto"/>
                <a:cs typeface="Roboto"/>
              </a:rPr>
              <a:t>Decimals/fractions</a:t>
            </a:r>
            <a:r>
              <a:rPr dirty="0" sz="2000" spc="-1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114">
                <a:solidFill>
                  <a:srgbClr val="2F3F9E"/>
                </a:solidFill>
                <a:latin typeface="Roboto"/>
                <a:cs typeface="Roboto"/>
              </a:rPr>
              <a:t>are</a:t>
            </a:r>
            <a:r>
              <a:rPr dirty="0" sz="2000" spc="-10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00">
                <a:solidFill>
                  <a:srgbClr val="2F3F9E"/>
                </a:solidFill>
                <a:latin typeface="Roboto"/>
                <a:cs typeface="Roboto"/>
              </a:rPr>
              <a:t>possible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9143998" y="4581524"/>
            <a:ext cx="7905750" cy="1123950"/>
            <a:chOff x="9143998" y="4581524"/>
            <a:chExt cx="7905750" cy="1123950"/>
          </a:xfrm>
        </p:grpSpPr>
        <p:sp>
          <p:nvSpPr>
            <p:cNvPr id="30" name="object 30" descr=""/>
            <p:cNvSpPr/>
            <p:nvPr/>
          </p:nvSpPr>
          <p:spPr>
            <a:xfrm>
              <a:off x="9143998" y="4581524"/>
              <a:ext cx="7905750" cy="1123950"/>
            </a:xfrm>
            <a:custGeom>
              <a:avLst/>
              <a:gdLst/>
              <a:ahLst/>
              <a:cxnLst/>
              <a:rect l="l" t="t" r="r" b="b"/>
              <a:pathLst>
                <a:path w="7905750" h="1123950">
                  <a:moveTo>
                    <a:pt x="7798955" y="1123949"/>
                  </a:moveTo>
                  <a:lnTo>
                    <a:pt x="106795" y="1123949"/>
                  </a:lnTo>
                  <a:lnTo>
                    <a:pt x="99361" y="1123217"/>
                  </a:lnTo>
                  <a:lnTo>
                    <a:pt x="57038" y="1108856"/>
                  </a:lnTo>
                  <a:lnTo>
                    <a:pt x="23432" y="1079391"/>
                  </a:lnTo>
                  <a:lnTo>
                    <a:pt x="3659" y="1039308"/>
                  </a:lnTo>
                  <a:lnTo>
                    <a:pt x="0" y="1017154"/>
                  </a:lnTo>
                  <a:lnTo>
                    <a:pt x="0" y="100964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7798955" y="0"/>
                  </a:lnTo>
                  <a:lnTo>
                    <a:pt x="7842123" y="11572"/>
                  </a:lnTo>
                  <a:lnTo>
                    <a:pt x="7877576" y="38783"/>
                  </a:lnTo>
                  <a:lnTo>
                    <a:pt x="7899919" y="77492"/>
                  </a:lnTo>
                  <a:lnTo>
                    <a:pt x="7905748" y="106794"/>
                  </a:lnTo>
                  <a:lnTo>
                    <a:pt x="7905748" y="1017154"/>
                  </a:lnTo>
                  <a:lnTo>
                    <a:pt x="7894174" y="1060324"/>
                  </a:lnTo>
                  <a:lnTo>
                    <a:pt x="7866965" y="1095778"/>
                  </a:lnTo>
                  <a:lnTo>
                    <a:pt x="7828255" y="1118121"/>
                  </a:lnTo>
                  <a:lnTo>
                    <a:pt x="7806387" y="1123217"/>
                  </a:lnTo>
                  <a:lnTo>
                    <a:pt x="7798955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334498" y="4772024"/>
              <a:ext cx="571500" cy="742950"/>
            </a:xfrm>
            <a:custGeom>
              <a:avLst/>
              <a:gdLst/>
              <a:ahLst/>
              <a:cxnLst/>
              <a:rect l="l" t="t" r="r" b="b"/>
              <a:pathLst>
                <a:path w="571500" h="742950">
                  <a:moveTo>
                    <a:pt x="285749" y="742949"/>
                  </a:moveTo>
                  <a:lnTo>
                    <a:pt x="243820" y="738929"/>
                  </a:lnTo>
                  <a:lnTo>
                    <a:pt x="202799" y="726953"/>
                  </a:lnTo>
                  <a:lnTo>
                    <a:pt x="163574" y="707283"/>
                  </a:lnTo>
                  <a:lnTo>
                    <a:pt x="126993" y="680344"/>
                  </a:lnTo>
                  <a:lnTo>
                    <a:pt x="99102" y="652757"/>
                  </a:lnTo>
                  <a:lnTo>
                    <a:pt x="74022" y="620942"/>
                  </a:lnTo>
                  <a:lnTo>
                    <a:pt x="48155" y="577854"/>
                  </a:lnTo>
                  <a:lnTo>
                    <a:pt x="27434" y="530300"/>
                  </a:lnTo>
                  <a:lnTo>
                    <a:pt x="12303" y="479307"/>
                  </a:lnTo>
                  <a:lnTo>
                    <a:pt x="3092" y="425981"/>
                  </a:lnTo>
                  <a:lnTo>
                    <a:pt x="0" y="371474"/>
                  </a:lnTo>
                  <a:lnTo>
                    <a:pt x="344" y="353247"/>
                  </a:lnTo>
                  <a:lnTo>
                    <a:pt x="5489" y="299003"/>
                  </a:lnTo>
                  <a:lnTo>
                    <a:pt x="16702" y="246328"/>
                  </a:lnTo>
                  <a:lnTo>
                    <a:pt x="33740" y="196362"/>
                  </a:lnTo>
                  <a:lnTo>
                    <a:pt x="56232" y="150186"/>
                  </a:lnTo>
                  <a:lnTo>
                    <a:pt x="78793" y="115329"/>
                  </a:lnTo>
                  <a:lnTo>
                    <a:pt x="104470" y="84320"/>
                  </a:lnTo>
                  <a:lnTo>
                    <a:pt x="132874" y="57630"/>
                  </a:lnTo>
                  <a:lnTo>
                    <a:pt x="169949" y="31869"/>
                  </a:lnTo>
                  <a:lnTo>
                    <a:pt x="209537" y="13455"/>
                  </a:lnTo>
                  <a:lnTo>
                    <a:pt x="250768" y="2794"/>
                  </a:lnTo>
                  <a:lnTo>
                    <a:pt x="285749" y="0"/>
                  </a:lnTo>
                  <a:lnTo>
                    <a:pt x="292764" y="111"/>
                  </a:lnTo>
                  <a:lnTo>
                    <a:pt x="334600" y="5468"/>
                  </a:lnTo>
                  <a:lnTo>
                    <a:pt x="375386" y="18749"/>
                  </a:lnTo>
                  <a:lnTo>
                    <a:pt x="414224" y="39662"/>
                  </a:lnTo>
                  <a:lnTo>
                    <a:pt x="450288" y="67763"/>
                  </a:lnTo>
                  <a:lnTo>
                    <a:pt x="477647" y="96229"/>
                  </a:lnTo>
                  <a:lnTo>
                    <a:pt x="506637" y="135813"/>
                  </a:lnTo>
                  <a:lnTo>
                    <a:pt x="530845" y="180498"/>
                  </a:lnTo>
                  <a:lnTo>
                    <a:pt x="549747" y="229316"/>
                  </a:lnTo>
                  <a:lnTo>
                    <a:pt x="562936" y="281213"/>
                  </a:lnTo>
                  <a:lnTo>
                    <a:pt x="570123" y="335064"/>
                  </a:lnTo>
                  <a:lnTo>
                    <a:pt x="571499" y="371474"/>
                  </a:lnTo>
                  <a:lnTo>
                    <a:pt x="571155" y="389702"/>
                  </a:lnTo>
                  <a:lnTo>
                    <a:pt x="566008" y="443945"/>
                  </a:lnTo>
                  <a:lnTo>
                    <a:pt x="554796" y="496620"/>
                  </a:lnTo>
                  <a:lnTo>
                    <a:pt x="537758" y="546586"/>
                  </a:lnTo>
                  <a:lnTo>
                    <a:pt x="515267" y="592762"/>
                  </a:lnTo>
                  <a:lnTo>
                    <a:pt x="492704" y="627619"/>
                  </a:lnTo>
                  <a:lnTo>
                    <a:pt x="467028" y="658628"/>
                  </a:lnTo>
                  <a:lnTo>
                    <a:pt x="438623" y="685318"/>
                  </a:lnTo>
                  <a:lnTo>
                    <a:pt x="401548" y="711079"/>
                  </a:lnTo>
                  <a:lnTo>
                    <a:pt x="361960" y="729494"/>
                  </a:lnTo>
                  <a:lnTo>
                    <a:pt x="320731" y="740155"/>
                  </a:lnTo>
                  <a:lnTo>
                    <a:pt x="285749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48799" y="5038724"/>
              <a:ext cx="342900" cy="180975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10036174" y="4949987"/>
            <a:ext cx="3979545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140" b="1">
                <a:solidFill>
                  <a:srgbClr val="1A237D"/>
                </a:solidFill>
                <a:latin typeface="Roboto"/>
                <a:cs typeface="Roboto"/>
              </a:rPr>
              <a:t>No</a:t>
            </a:r>
            <a:r>
              <a:rPr dirty="0" sz="2000" spc="-3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114" b="1">
                <a:solidFill>
                  <a:srgbClr val="1A237D"/>
                </a:solidFill>
                <a:latin typeface="Roboto"/>
                <a:cs typeface="Roboto"/>
              </a:rPr>
              <a:t>gaps</a:t>
            </a:r>
            <a:r>
              <a:rPr dirty="0" sz="2000" spc="-3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125">
                <a:solidFill>
                  <a:srgbClr val="2F3F9E"/>
                </a:solidFill>
                <a:latin typeface="Roboto"/>
                <a:cs typeface="Roboto"/>
              </a:rPr>
              <a:t>between</a:t>
            </a:r>
            <a:r>
              <a:rPr dirty="0" sz="2000" spc="-35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20">
                <a:solidFill>
                  <a:srgbClr val="2F3F9E"/>
                </a:solidFill>
                <a:latin typeface="Roboto"/>
                <a:cs typeface="Roboto"/>
              </a:rPr>
              <a:t>values</a:t>
            </a:r>
            <a:r>
              <a:rPr dirty="0" sz="2000" spc="-30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2F3F9E"/>
                </a:solidFill>
                <a:latin typeface="Microsoft Sans Serif"/>
                <a:cs typeface="Microsoft Sans Serif"/>
              </a:rPr>
              <a:t>→</a:t>
            </a:r>
            <a:r>
              <a:rPr dirty="0" sz="1800" spc="-15">
                <a:solidFill>
                  <a:srgbClr val="2F3F9E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4">
                <a:solidFill>
                  <a:srgbClr val="2F3F9E"/>
                </a:solidFill>
                <a:latin typeface="Roboto"/>
                <a:cs typeface="Roboto"/>
              </a:rPr>
              <a:t>continuous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1047749" y="8010524"/>
            <a:ext cx="5210175" cy="1123950"/>
            <a:chOff x="1047749" y="8010524"/>
            <a:chExt cx="5210175" cy="1123950"/>
          </a:xfrm>
        </p:grpSpPr>
        <p:sp>
          <p:nvSpPr>
            <p:cNvPr id="35" name="object 35" descr=""/>
            <p:cNvSpPr/>
            <p:nvPr/>
          </p:nvSpPr>
          <p:spPr>
            <a:xfrm>
              <a:off x="1047749" y="8010524"/>
              <a:ext cx="5210175" cy="1123950"/>
            </a:xfrm>
            <a:custGeom>
              <a:avLst/>
              <a:gdLst/>
              <a:ahLst/>
              <a:cxnLst/>
              <a:rect l="l" t="t" r="r" b="b"/>
              <a:pathLst>
                <a:path w="5210175" h="1123950">
                  <a:moveTo>
                    <a:pt x="5103379" y="1123949"/>
                  </a:moveTo>
                  <a:lnTo>
                    <a:pt x="106795" y="1123949"/>
                  </a:lnTo>
                  <a:lnTo>
                    <a:pt x="99362" y="1123217"/>
                  </a:lnTo>
                  <a:lnTo>
                    <a:pt x="57038" y="1108856"/>
                  </a:lnTo>
                  <a:lnTo>
                    <a:pt x="23432" y="1079391"/>
                  </a:lnTo>
                  <a:lnTo>
                    <a:pt x="3660" y="1039308"/>
                  </a:lnTo>
                  <a:lnTo>
                    <a:pt x="0" y="1017154"/>
                  </a:lnTo>
                  <a:lnTo>
                    <a:pt x="0" y="1009649"/>
                  </a:lnTo>
                  <a:lnTo>
                    <a:pt x="0" y="106795"/>
                  </a:lnTo>
                  <a:lnTo>
                    <a:pt x="11572" y="63624"/>
                  </a:lnTo>
                  <a:lnTo>
                    <a:pt x="38784" y="28169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5103379" y="0"/>
                  </a:lnTo>
                  <a:lnTo>
                    <a:pt x="5146548" y="11571"/>
                  </a:lnTo>
                  <a:lnTo>
                    <a:pt x="5182003" y="38783"/>
                  </a:lnTo>
                  <a:lnTo>
                    <a:pt x="5204345" y="77492"/>
                  </a:lnTo>
                  <a:lnTo>
                    <a:pt x="5210174" y="106795"/>
                  </a:lnTo>
                  <a:lnTo>
                    <a:pt x="5210174" y="1017154"/>
                  </a:lnTo>
                  <a:lnTo>
                    <a:pt x="5198601" y="1060323"/>
                  </a:lnTo>
                  <a:lnTo>
                    <a:pt x="5171389" y="1095778"/>
                  </a:lnTo>
                  <a:lnTo>
                    <a:pt x="5132680" y="1118120"/>
                  </a:lnTo>
                  <a:lnTo>
                    <a:pt x="5110812" y="1123217"/>
                  </a:lnTo>
                  <a:lnTo>
                    <a:pt x="5103379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238310" y="8201024"/>
              <a:ext cx="400050" cy="742950"/>
            </a:xfrm>
            <a:custGeom>
              <a:avLst/>
              <a:gdLst/>
              <a:ahLst/>
              <a:cxnLst/>
              <a:rect l="l" t="t" r="r" b="b"/>
              <a:pathLst>
                <a:path w="400050" h="742950">
                  <a:moveTo>
                    <a:pt x="206515" y="742949"/>
                  </a:moveTo>
                  <a:lnTo>
                    <a:pt x="193413" y="742949"/>
                  </a:lnTo>
                  <a:lnTo>
                    <a:pt x="186878" y="742352"/>
                  </a:lnTo>
                  <a:lnTo>
                    <a:pt x="148169" y="730485"/>
                  </a:lnTo>
                  <a:lnTo>
                    <a:pt x="111451" y="704820"/>
                  </a:lnTo>
                  <a:lnTo>
                    <a:pt x="84787" y="675184"/>
                  </a:lnTo>
                  <a:lnTo>
                    <a:pt x="62040" y="640515"/>
                  </a:lnTo>
                  <a:lnTo>
                    <a:pt x="42274" y="600015"/>
                  </a:lnTo>
                  <a:lnTo>
                    <a:pt x="25926" y="554575"/>
                  </a:lnTo>
                  <a:lnTo>
                    <a:pt x="13342" y="505163"/>
                  </a:lnTo>
                  <a:lnTo>
                    <a:pt x="4800" y="452867"/>
                  </a:lnTo>
                  <a:lnTo>
                    <a:pt x="481" y="398799"/>
                  </a:lnTo>
                  <a:lnTo>
                    <a:pt x="0" y="380593"/>
                  </a:lnTo>
                  <a:lnTo>
                    <a:pt x="0" y="362355"/>
                  </a:lnTo>
                  <a:lnTo>
                    <a:pt x="2884" y="307968"/>
                  </a:lnTo>
                  <a:lnTo>
                    <a:pt x="10035" y="254945"/>
                  </a:lnTo>
                  <a:lnTo>
                    <a:pt x="21296" y="204456"/>
                  </a:lnTo>
                  <a:lnTo>
                    <a:pt x="36428" y="157572"/>
                  </a:lnTo>
                  <a:lnTo>
                    <a:pt x="55096" y="115328"/>
                  </a:lnTo>
                  <a:lnTo>
                    <a:pt x="76904" y="78621"/>
                  </a:lnTo>
                  <a:lnTo>
                    <a:pt x="111451" y="38126"/>
                  </a:lnTo>
                  <a:lnTo>
                    <a:pt x="148169" y="12463"/>
                  </a:lnTo>
                  <a:lnTo>
                    <a:pt x="186878" y="596"/>
                  </a:lnTo>
                  <a:lnTo>
                    <a:pt x="193413" y="0"/>
                  </a:lnTo>
                  <a:lnTo>
                    <a:pt x="206515" y="0"/>
                  </a:lnTo>
                  <a:lnTo>
                    <a:pt x="245413" y="9510"/>
                  </a:lnTo>
                  <a:lnTo>
                    <a:pt x="282563" y="32931"/>
                  </a:lnTo>
                  <a:lnTo>
                    <a:pt x="315142" y="67763"/>
                  </a:lnTo>
                  <a:lnTo>
                    <a:pt x="337889" y="102432"/>
                  </a:lnTo>
                  <a:lnTo>
                    <a:pt x="357654" y="142932"/>
                  </a:lnTo>
                  <a:lnTo>
                    <a:pt x="374003" y="188371"/>
                  </a:lnTo>
                  <a:lnTo>
                    <a:pt x="386587" y="237783"/>
                  </a:lnTo>
                  <a:lnTo>
                    <a:pt x="395129" y="290079"/>
                  </a:lnTo>
                  <a:lnTo>
                    <a:pt x="399447" y="344149"/>
                  </a:lnTo>
                  <a:lnTo>
                    <a:pt x="399989" y="371474"/>
                  </a:lnTo>
                  <a:lnTo>
                    <a:pt x="399748" y="389702"/>
                  </a:lnTo>
                  <a:lnTo>
                    <a:pt x="396146" y="443944"/>
                  </a:lnTo>
                  <a:lnTo>
                    <a:pt x="388297" y="496620"/>
                  </a:lnTo>
                  <a:lnTo>
                    <a:pt x="376370" y="546586"/>
                  </a:lnTo>
                  <a:lnTo>
                    <a:pt x="360626" y="592761"/>
                  </a:lnTo>
                  <a:lnTo>
                    <a:pt x="341403" y="634146"/>
                  </a:lnTo>
                  <a:lnTo>
                    <a:pt x="319119" y="669845"/>
                  </a:lnTo>
                  <a:lnTo>
                    <a:pt x="288478" y="704820"/>
                  </a:lnTo>
                  <a:lnTo>
                    <a:pt x="251760" y="730485"/>
                  </a:lnTo>
                  <a:lnTo>
                    <a:pt x="213051" y="742352"/>
                  </a:lnTo>
                  <a:lnTo>
                    <a:pt x="206515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2549" y="8385174"/>
              <a:ext cx="171450" cy="346075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1768475" y="8381682"/>
            <a:ext cx="30664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0">
                <a:solidFill>
                  <a:srgbClr val="2F3F9E"/>
                </a:solidFill>
                <a:latin typeface="Roboto"/>
                <a:cs typeface="Roboto"/>
              </a:rPr>
              <a:t>Height</a:t>
            </a:r>
            <a:r>
              <a:rPr dirty="0" sz="2000" spc="-25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75">
                <a:solidFill>
                  <a:srgbClr val="2F3F9E"/>
                </a:solidFill>
                <a:latin typeface="Roboto"/>
                <a:cs typeface="Roboto"/>
              </a:rPr>
              <a:t>of</a:t>
            </a:r>
            <a:r>
              <a:rPr dirty="0" sz="2000" spc="-25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30">
                <a:solidFill>
                  <a:srgbClr val="2F3F9E"/>
                </a:solidFill>
                <a:latin typeface="Roboto"/>
                <a:cs typeface="Roboto"/>
              </a:rPr>
              <a:t>a</a:t>
            </a:r>
            <a:r>
              <a:rPr dirty="0" sz="2000" spc="-20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25">
                <a:solidFill>
                  <a:srgbClr val="2F3F9E"/>
                </a:solidFill>
                <a:latin typeface="Roboto"/>
                <a:cs typeface="Roboto"/>
              </a:rPr>
              <a:t>person</a:t>
            </a:r>
            <a:r>
              <a:rPr dirty="0" sz="2000" spc="-25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10">
                <a:solidFill>
                  <a:srgbClr val="2F3F9E"/>
                </a:solidFill>
                <a:latin typeface="Roboto"/>
                <a:cs typeface="Roboto"/>
              </a:rPr>
              <a:t>(170.2</a:t>
            </a:r>
            <a:r>
              <a:rPr dirty="0" sz="2000" spc="-25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65">
                <a:solidFill>
                  <a:srgbClr val="2F3F9E"/>
                </a:solidFill>
                <a:latin typeface="Roboto"/>
                <a:cs typeface="Roboto"/>
              </a:rPr>
              <a:t>cm)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6448423" y="8010524"/>
            <a:ext cx="5200650" cy="1123950"/>
            <a:chOff x="6448423" y="8010524"/>
            <a:chExt cx="5200650" cy="1123950"/>
          </a:xfrm>
        </p:grpSpPr>
        <p:sp>
          <p:nvSpPr>
            <p:cNvPr id="40" name="object 40" descr=""/>
            <p:cNvSpPr/>
            <p:nvPr/>
          </p:nvSpPr>
          <p:spPr>
            <a:xfrm>
              <a:off x="6448423" y="8010524"/>
              <a:ext cx="5200650" cy="1123950"/>
            </a:xfrm>
            <a:custGeom>
              <a:avLst/>
              <a:gdLst/>
              <a:ahLst/>
              <a:cxnLst/>
              <a:rect l="l" t="t" r="r" b="b"/>
              <a:pathLst>
                <a:path w="5200650" h="1123950">
                  <a:moveTo>
                    <a:pt x="5093854" y="1123949"/>
                  </a:moveTo>
                  <a:lnTo>
                    <a:pt x="106795" y="1123949"/>
                  </a:lnTo>
                  <a:lnTo>
                    <a:pt x="99361" y="1123217"/>
                  </a:lnTo>
                  <a:lnTo>
                    <a:pt x="57038" y="1108856"/>
                  </a:lnTo>
                  <a:lnTo>
                    <a:pt x="23432" y="1079391"/>
                  </a:lnTo>
                  <a:lnTo>
                    <a:pt x="3660" y="1039308"/>
                  </a:lnTo>
                  <a:lnTo>
                    <a:pt x="0" y="1017154"/>
                  </a:lnTo>
                  <a:lnTo>
                    <a:pt x="0" y="1009649"/>
                  </a:lnTo>
                  <a:lnTo>
                    <a:pt x="0" y="106795"/>
                  </a:lnTo>
                  <a:lnTo>
                    <a:pt x="11572" y="63624"/>
                  </a:lnTo>
                  <a:lnTo>
                    <a:pt x="38784" y="28169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093854" y="0"/>
                  </a:lnTo>
                  <a:lnTo>
                    <a:pt x="5137022" y="11571"/>
                  </a:lnTo>
                  <a:lnTo>
                    <a:pt x="5172476" y="38783"/>
                  </a:lnTo>
                  <a:lnTo>
                    <a:pt x="5194820" y="77492"/>
                  </a:lnTo>
                  <a:lnTo>
                    <a:pt x="5200650" y="106795"/>
                  </a:lnTo>
                  <a:lnTo>
                    <a:pt x="5200650" y="1017154"/>
                  </a:lnTo>
                  <a:lnTo>
                    <a:pt x="5189075" y="1060323"/>
                  </a:lnTo>
                  <a:lnTo>
                    <a:pt x="5161864" y="1095778"/>
                  </a:lnTo>
                  <a:lnTo>
                    <a:pt x="5123156" y="1118120"/>
                  </a:lnTo>
                  <a:lnTo>
                    <a:pt x="5101286" y="1123217"/>
                  </a:lnTo>
                  <a:lnTo>
                    <a:pt x="5093854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638924" y="8201023"/>
              <a:ext cx="571500" cy="742950"/>
            </a:xfrm>
            <a:custGeom>
              <a:avLst/>
              <a:gdLst/>
              <a:ahLst/>
              <a:cxnLst/>
              <a:rect l="l" t="t" r="r" b="b"/>
              <a:pathLst>
                <a:path w="571500" h="742950">
                  <a:moveTo>
                    <a:pt x="285749" y="742949"/>
                  </a:moveTo>
                  <a:lnTo>
                    <a:pt x="243822" y="738929"/>
                  </a:lnTo>
                  <a:lnTo>
                    <a:pt x="202800" y="726953"/>
                  </a:lnTo>
                  <a:lnTo>
                    <a:pt x="163575" y="707283"/>
                  </a:lnTo>
                  <a:lnTo>
                    <a:pt x="126993" y="680343"/>
                  </a:lnTo>
                  <a:lnTo>
                    <a:pt x="99103" y="652756"/>
                  </a:lnTo>
                  <a:lnTo>
                    <a:pt x="74022" y="620942"/>
                  </a:lnTo>
                  <a:lnTo>
                    <a:pt x="48155" y="577854"/>
                  </a:lnTo>
                  <a:lnTo>
                    <a:pt x="27433" y="530300"/>
                  </a:lnTo>
                  <a:lnTo>
                    <a:pt x="12303" y="479307"/>
                  </a:lnTo>
                  <a:lnTo>
                    <a:pt x="3091" y="425981"/>
                  </a:lnTo>
                  <a:lnTo>
                    <a:pt x="0" y="371474"/>
                  </a:lnTo>
                  <a:lnTo>
                    <a:pt x="343" y="353247"/>
                  </a:lnTo>
                  <a:lnTo>
                    <a:pt x="5489" y="299002"/>
                  </a:lnTo>
                  <a:lnTo>
                    <a:pt x="16702" y="246327"/>
                  </a:lnTo>
                  <a:lnTo>
                    <a:pt x="33740" y="196362"/>
                  </a:lnTo>
                  <a:lnTo>
                    <a:pt x="56232" y="150186"/>
                  </a:lnTo>
                  <a:lnTo>
                    <a:pt x="78794" y="115329"/>
                  </a:lnTo>
                  <a:lnTo>
                    <a:pt x="104471" y="84321"/>
                  </a:lnTo>
                  <a:lnTo>
                    <a:pt x="132875" y="57630"/>
                  </a:lnTo>
                  <a:lnTo>
                    <a:pt x="169949" y="31868"/>
                  </a:lnTo>
                  <a:lnTo>
                    <a:pt x="209538" y="13455"/>
                  </a:lnTo>
                  <a:lnTo>
                    <a:pt x="250769" y="2794"/>
                  </a:lnTo>
                  <a:lnTo>
                    <a:pt x="285749" y="0"/>
                  </a:lnTo>
                  <a:lnTo>
                    <a:pt x="292764" y="112"/>
                  </a:lnTo>
                  <a:lnTo>
                    <a:pt x="334600" y="5468"/>
                  </a:lnTo>
                  <a:lnTo>
                    <a:pt x="375386" y="18749"/>
                  </a:lnTo>
                  <a:lnTo>
                    <a:pt x="414223" y="39662"/>
                  </a:lnTo>
                  <a:lnTo>
                    <a:pt x="450287" y="67763"/>
                  </a:lnTo>
                  <a:lnTo>
                    <a:pt x="477647" y="96229"/>
                  </a:lnTo>
                  <a:lnTo>
                    <a:pt x="506637" y="135813"/>
                  </a:lnTo>
                  <a:lnTo>
                    <a:pt x="530845" y="180497"/>
                  </a:lnTo>
                  <a:lnTo>
                    <a:pt x="549747" y="229316"/>
                  </a:lnTo>
                  <a:lnTo>
                    <a:pt x="562936" y="281212"/>
                  </a:lnTo>
                  <a:lnTo>
                    <a:pt x="570123" y="335063"/>
                  </a:lnTo>
                  <a:lnTo>
                    <a:pt x="571499" y="371474"/>
                  </a:lnTo>
                  <a:lnTo>
                    <a:pt x="571155" y="389702"/>
                  </a:lnTo>
                  <a:lnTo>
                    <a:pt x="566008" y="443945"/>
                  </a:lnTo>
                  <a:lnTo>
                    <a:pt x="554795" y="496621"/>
                  </a:lnTo>
                  <a:lnTo>
                    <a:pt x="537757" y="546586"/>
                  </a:lnTo>
                  <a:lnTo>
                    <a:pt x="515266" y="592762"/>
                  </a:lnTo>
                  <a:lnTo>
                    <a:pt x="492704" y="627619"/>
                  </a:lnTo>
                  <a:lnTo>
                    <a:pt x="467027" y="658628"/>
                  </a:lnTo>
                  <a:lnTo>
                    <a:pt x="438622" y="685317"/>
                  </a:lnTo>
                  <a:lnTo>
                    <a:pt x="401548" y="711078"/>
                  </a:lnTo>
                  <a:lnTo>
                    <a:pt x="361960" y="729493"/>
                  </a:lnTo>
                  <a:lnTo>
                    <a:pt x="320731" y="740156"/>
                  </a:lnTo>
                  <a:lnTo>
                    <a:pt x="285749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46775" y="8385174"/>
              <a:ext cx="349250" cy="346075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7337325" y="8381682"/>
            <a:ext cx="27038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5">
                <a:solidFill>
                  <a:srgbClr val="2F3F9E"/>
                </a:solidFill>
                <a:latin typeface="Roboto"/>
                <a:cs typeface="Roboto"/>
              </a:rPr>
              <a:t>Weight</a:t>
            </a:r>
            <a:r>
              <a:rPr dirty="0" sz="2000" spc="-35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75">
                <a:solidFill>
                  <a:srgbClr val="2F3F9E"/>
                </a:solidFill>
                <a:latin typeface="Roboto"/>
                <a:cs typeface="Roboto"/>
              </a:rPr>
              <a:t>of</a:t>
            </a:r>
            <a:r>
              <a:rPr dirty="0" sz="2000" spc="-30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30">
                <a:solidFill>
                  <a:srgbClr val="2F3F9E"/>
                </a:solidFill>
                <a:latin typeface="Roboto"/>
                <a:cs typeface="Roboto"/>
              </a:rPr>
              <a:t>a</a:t>
            </a:r>
            <a:r>
              <a:rPr dirty="0" sz="2000" spc="-30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40">
                <a:solidFill>
                  <a:srgbClr val="2F3F9E"/>
                </a:solidFill>
                <a:latin typeface="Roboto"/>
                <a:cs typeface="Roboto"/>
              </a:rPr>
              <a:t>bag</a:t>
            </a:r>
            <a:r>
              <a:rPr dirty="0" sz="2000" spc="-30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10">
                <a:solidFill>
                  <a:srgbClr val="2F3F9E"/>
                </a:solidFill>
                <a:latin typeface="Roboto"/>
                <a:cs typeface="Roboto"/>
              </a:rPr>
              <a:t>(12.75</a:t>
            </a:r>
            <a:r>
              <a:rPr dirty="0" sz="2000" spc="-30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55">
                <a:solidFill>
                  <a:srgbClr val="2F3F9E"/>
                </a:solidFill>
                <a:latin typeface="Roboto"/>
                <a:cs typeface="Roboto"/>
              </a:rPr>
              <a:t>kg)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11839572" y="8010524"/>
            <a:ext cx="5210175" cy="1123950"/>
            <a:chOff x="11839572" y="8010524"/>
            <a:chExt cx="5210175" cy="1123950"/>
          </a:xfrm>
        </p:grpSpPr>
        <p:sp>
          <p:nvSpPr>
            <p:cNvPr id="45" name="object 45" descr=""/>
            <p:cNvSpPr/>
            <p:nvPr/>
          </p:nvSpPr>
          <p:spPr>
            <a:xfrm>
              <a:off x="11839572" y="8010524"/>
              <a:ext cx="5210175" cy="1123950"/>
            </a:xfrm>
            <a:custGeom>
              <a:avLst/>
              <a:gdLst/>
              <a:ahLst/>
              <a:cxnLst/>
              <a:rect l="l" t="t" r="r" b="b"/>
              <a:pathLst>
                <a:path w="5210175" h="1123950">
                  <a:moveTo>
                    <a:pt x="5103381" y="1123949"/>
                  </a:moveTo>
                  <a:lnTo>
                    <a:pt x="106795" y="1123949"/>
                  </a:lnTo>
                  <a:lnTo>
                    <a:pt x="99362" y="1123217"/>
                  </a:lnTo>
                  <a:lnTo>
                    <a:pt x="57037" y="1108856"/>
                  </a:lnTo>
                  <a:lnTo>
                    <a:pt x="23432" y="1079391"/>
                  </a:lnTo>
                  <a:lnTo>
                    <a:pt x="3660" y="1039308"/>
                  </a:lnTo>
                  <a:lnTo>
                    <a:pt x="0" y="1017154"/>
                  </a:lnTo>
                  <a:lnTo>
                    <a:pt x="1" y="1009649"/>
                  </a:lnTo>
                  <a:lnTo>
                    <a:pt x="0" y="106795"/>
                  </a:lnTo>
                  <a:lnTo>
                    <a:pt x="11571" y="63624"/>
                  </a:lnTo>
                  <a:lnTo>
                    <a:pt x="38783" y="28169"/>
                  </a:lnTo>
                  <a:lnTo>
                    <a:pt x="77491" y="5828"/>
                  </a:lnTo>
                  <a:lnTo>
                    <a:pt x="106795" y="0"/>
                  </a:lnTo>
                  <a:lnTo>
                    <a:pt x="5103381" y="0"/>
                  </a:lnTo>
                  <a:lnTo>
                    <a:pt x="5146549" y="11571"/>
                  </a:lnTo>
                  <a:lnTo>
                    <a:pt x="5182002" y="38783"/>
                  </a:lnTo>
                  <a:lnTo>
                    <a:pt x="5204345" y="77492"/>
                  </a:lnTo>
                  <a:lnTo>
                    <a:pt x="5210174" y="106795"/>
                  </a:lnTo>
                  <a:lnTo>
                    <a:pt x="5210174" y="1017154"/>
                  </a:lnTo>
                  <a:lnTo>
                    <a:pt x="5198599" y="1060323"/>
                  </a:lnTo>
                  <a:lnTo>
                    <a:pt x="5171390" y="1095778"/>
                  </a:lnTo>
                  <a:lnTo>
                    <a:pt x="5132681" y="1118120"/>
                  </a:lnTo>
                  <a:lnTo>
                    <a:pt x="5110812" y="1123217"/>
                  </a:lnTo>
                  <a:lnTo>
                    <a:pt x="5103381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2030073" y="8201023"/>
              <a:ext cx="533400" cy="742950"/>
            </a:xfrm>
            <a:custGeom>
              <a:avLst/>
              <a:gdLst/>
              <a:ahLst/>
              <a:cxnLst/>
              <a:rect l="l" t="t" r="r" b="b"/>
              <a:pathLst>
                <a:path w="533400" h="742950">
                  <a:moveTo>
                    <a:pt x="264318" y="742949"/>
                  </a:moveTo>
                  <a:lnTo>
                    <a:pt x="225534" y="738929"/>
                  </a:lnTo>
                  <a:lnTo>
                    <a:pt x="187589" y="726953"/>
                  </a:lnTo>
                  <a:lnTo>
                    <a:pt x="151307" y="707283"/>
                  </a:lnTo>
                  <a:lnTo>
                    <a:pt x="117470" y="680343"/>
                  </a:lnTo>
                  <a:lnTo>
                    <a:pt x="82062" y="640515"/>
                  </a:lnTo>
                  <a:lnTo>
                    <a:pt x="55943" y="600015"/>
                  </a:lnTo>
                  <a:lnTo>
                    <a:pt x="34339" y="554576"/>
                  </a:lnTo>
                  <a:lnTo>
                    <a:pt x="17710" y="505163"/>
                  </a:lnTo>
                  <a:lnTo>
                    <a:pt x="6422" y="452868"/>
                  </a:lnTo>
                  <a:lnTo>
                    <a:pt x="716" y="398800"/>
                  </a:lnTo>
                  <a:lnTo>
                    <a:pt x="0" y="371474"/>
                  </a:lnTo>
                  <a:lnTo>
                    <a:pt x="318" y="353247"/>
                  </a:lnTo>
                  <a:lnTo>
                    <a:pt x="5077" y="299002"/>
                  </a:lnTo>
                  <a:lnTo>
                    <a:pt x="15450" y="246327"/>
                  </a:lnTo>
                  <a:lnTo>
                    <a:pt x="31210" y="196362"/>
                  </a:lnTo>
                  <a:lnTo>
                    <a:pt x="52015" y="150186"/>
                  </a:lnTo>
                  <a:lnTo>
                    <a:pt x="77417" y="108801"/>
                  </a:lnTo>
                  <a:lnTo>
                    <a:pt x="101703" y="78621"/>
                  </a:lnTo>
                  <a:lnTo>
                    <a:pt x="134034" y="48259"/>
                  </a:lnTo>
                  <a:lnTo>
                    <a:pt x="169192" y="24889"/>
                  </a:lnTo>
                  <a:lnTo>
                    <a:pt x="206402" y="9026"/>
                  </a:lnTo>
                  <a:lnTo>
                    <a:pt x="244876" y="1006"/>
                  </a:lnTo>
                  <a:lnTo>
                    <a:pt x="269081" y="0"/>
                  </a:lnTo>
                  <a:lnTo>
                    <a:pt x="275569" y="112"/>
                  </a:lnTo>
                  <a:lnTo>
                    <a:pt x="314267" y="5468"/>
                  </a:lnTo>
                  <a:lnTo>
                    <a:pt x="351994" y="18749"/>
                  </a:lnTo>
                  <a:lnTo>
                    <a:pt x="387918" y="39662"/>
                  </a:lnTo>
                  <a:lnTo>
                    <a:pt x="421278" y="67763"/>
                  </a:lnTo>
                  <a:lnTo>
                    <a:pt x="451337" y="102432"/>
                  </a:lnTo>
                  <a:lnTo>
                    <a:pt x="477457" y="142932"/>
                  </a:lnTo>
                  <a:lnTo>
                    <a:pt x="499059" y="188372"/>
                  </a:lnTo>
                  <a:lnTo>
                    <a:pt x="515689" y="237784"/>
                  </a:lnTo>
                  <a:lnTo>
                    <a:pt x="526977" y="290080"/>
                  </a:lnTo>
                  <a:lnTo>
                    <a:pt x="532684" y="344150"/>
                  </a:lnTo>
                  <a:lnTo>
                    <a:pt x="533321" y="362355"/>
                  </a:lnTo>
                  <a:lnTo>
                    <a:pt x="533321" y="380594"/>
                  </a:lnTo>
                  <a:lnTo>
                    <a:pt x="529509" y="434980"/>
                  </a:lnTo>
                  <a:lnTo>
                    <a:pt x="520059" y="488002"/>
                  </a:lnTo>
                  <a:lnTo>
                    <a:pt x="505177" y="538491"/>
                  </a:lnTo>
                  <a:lnTo>
                    <a:pt x="485182" y="585375"/>
                  </a:lnTo>
                  <a:lnTo>
                    <a:pt x="460513" y="627619"/>
                  </a:lnTo>
                  <a:lnTo>
                    <a:pt x="431696" y="664326"/>
                  </a:lnTo>
                  <a:lnTo>
                    <a:pt x="399363" y="694688"/>
                  </a:lnTo>
                  <a:lnTo>
                    <a:pt x="364204" y="718058"/>
                  </a:lnTo>
                  <a:lnTo>
                    <a:pt x="326995" y="733922"/>
                  </a:lnTo>
                  <a:lnTo>
                    <a:pt x="288523" y="741943"/>
                  </a:lnTo>
                  <a:lnTo>
                    <a:pt x="264318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157024" y="8385174"/>
              <a:ext cx="282575" cy="346075"/>
            </a:xfrm>
            <a:prstGeom prst="rect">
              <a:avLst/>
            </a:prstGeom>
          </p:spPr>
        </p:pic>
      </p:grpSp>
      <p:sp>
        <p:nvSpPr>
          <p:cNvPr id="48" name="object 48" descr=""/>
          <p:cNvSpPr txBox="1"/>
          <p:nvPr/>
        </p:nvSpPr>
        <p:spPr>
          <a:xfrm>
            <a:off x="12692012" y="8381682"/>
            <a:ext cx="35540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5">
                <a:solidFill>
                  <a:srgbClr val="2F3F9E"/>
                </a:solidFill>
                <a:latin typeface="Roboto"/>
                <a:cs typeface="Roboto"/>
              </a:rPr>
              <a:t>Time</a:t>
            </a:r>
            <a:r>
              <a:rPr dirty="0" sz="2000" spc="-30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30">
                <a:solidFill>
                  <a:srgbClr val="2F3F9E"/>
                </a:solidFill>
                <a:latin typeface="Roboto"/>
                <a:cs typeface="Roboto"/>
              </a:rPr>
              <a:t>taken</a:t>
            </a:r>
            <a:r>
              <a:rPr dirty="0" sz="2000" spc="-30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20">
                <a:solidFill>
                  <a:srgbClr val="2F3F9E"/>
                </a:solidFill>
                <a:latin typeface="Roboto"/>
                <a:cs typeface="Roboto"/>
              </a:rPr>
              <a:t>to</a:t>
            </a:r>
            <a:r>
              <a:rPr dirty="0" sz="2000" spc="-30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35">
                <a:solidFill>
                  <a:srgbClr val="2F3F9E"/>
                </a:solidFill>
                <a:latin typeface="Roboto"/>
                <a:cs typeface="Roboto"/>
              </a:rPr>
              <a:t>run</a:t>
            </a:r>
            <a:r>
              <a:rPr dirty="0" sz="2000" spc="-30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30">
                <a:solidFill>
                  <a:srgbClr val="2F3F9E"/>
                </a:solidFill>
                <a:latin typeface="Roboto"/>
                <a:cs typeface="Roboto"/>
              </a:rPr>
              <a:t>a</a:t>
            </a:r>
            <a:r>
              <a:rPr dirty="0" sz="2000" spc="-30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20">
                <a:solidFill>
                  <a:srgbClr val="2F3F9E"/>
                </a:solidFill>
                <a:latin typeface="Roboto"/>
                <a:cs typeface="Roboto"/>
              </a:rPr>
              <a:t>race</a:t>
            </a:r>
            <a:r>
              <a:rPr dirty="0" sz="2000" spc="-25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05">
                <a:solidFill>
                  <a:srgbClr val="2F3F9E"/>
                </a:solidFill>
                <a:latin typeface="Roboto"/>
                <a:cs typeface="Roboto"/>
              </a:rPr>
              <a:t>(5.98</a:t>
            </a:r>
            <a:r>
              <a:rPr dirty="0" sz="2000" spc="-30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60">
                <a:solidFill>
                  <a:srgbClr val="2F3F9E"/>
                </a:solidFill>
                <a:latin typeface="Roboto"/>
                <a:cs typeface="Roboto"/>
              </a:rPr>
              <a:t>sec)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1047749" y="9324974"/>
            <a:ext cx="5210175" cy="1123950"/>
            <a:chOff x="1047749" y="9324974"/>
            <a:chExt cx="5210175" cy="1123950"/>
          </a:xfrm>
        </p:grpSpPr>
        <p:sp>
          <p:nvSpPr>
            <p:cNvPr id="50" name="object 50" descr=""/>
            <p:cNvSpPr/>
            <p:nvPr/>
          </p:nvSpPr>
          <p:spPr>
            <a:xfrm>
              <a:off x="1047749" y="9324974"/>
              <a:ext cx="5210175" cy="1123950"/>
            </a:xfrm>
            <a:custGeom>
              <a:avLst/>
              <a:gdLst/>
              <a:ahLst/>
              <a:cxnLst/>
              <a:rect l="l" t="t" r="r" b="b"/>
              <a:pathLst>
                <a:path w="5210175" h="1123950">
                  <a:moveTo>
                    <a:pt x="5103379" y="1123949"/>
                  </a:moveTo>
                  <a:lnTo>
                    <a:pt x="106795" y="1123949"/>
                  </a:lnTo>
                  <a:lnTo>
                    <a:pt x="99362" y="1123217"/>
                  </a:lnTo>
                  <a:lnTo>
                    <a:pt x="57038" y="1108854"/>
                  </a:lnTo>
                  <a:lnTo>
                    <a:pt x="23432" y="1079389"/>
                  </a:lnTo>
                  <a:lnTo>
                    <a:pt x="3660" y="1039308"/>
                  </a:lnTo>
                  <a:lnTo>
                    <a:pt x="0" y="1017155"/>
                  </a:lnTo>
                  <a:lnTo>
                    <a:pt x="0" y="100964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69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5103379" y="0"/>
                  </a:lnTo>
                  <a:lnTo>
                    <a:pt x="5146548" y="11571"/>
                  </a:lnTo>
                  <a:lnTo>
                    <a:pt x="5182003" y="38783"/>
                  </a:lnTo>
                  <a:lnTo>
                    <a:pt x="5204345" y="77492"/>
                  </a:lnTo>
                  <a:lnTo>
                    <a:pt x="5210174" y="106794"/>
                  </a:lnTo>
                  <a:lnTo>
                    <a:pt x="5210174" y="1017155"/>
                  </a:lnTo>
                  <a:lnTo>
                    <a:pt x="5198601" y="1060323"/>
                  </a:lnTo>
                  <a:lnTo>
                    <a:pt x="5171389" y="1095778"/>
                  </a:lnTo>
                  <a:lnTo>
                    <a:pt x="5132680" y="1118120"/>
                  </a:lnTo>
                  <a:lnTo>
                    <a:pt x="5110812" y="1123217"/>
                  </a:lnTo>
                  <a:lnTo>
                    <a:pt x="5103379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238249" y="9515473"/>
              <a:ext cx="447675" cy="742950"/>
            </a:xfrm>
            <a:custGeom>
              <a:avLst/>
              <a:gdLst/>
              <a:ahLst/>
              <a:cxnLst/>
              <a:rect l="l" t="t" r="r" b="b"/>
              <a:pathLst>
                <a:path w="447675" h="742950">
                  <a:moveTo>
                    <a:pt x="233471" y="742949"/>
                  </a:moveTo>
                  <a:lnTo>
                    <a:pt x="214203" y="742949"/>
                  </a:lnTo>
                  <a:lnTo>
                    <a:pt x="206967" y="742353"/>
                  </a:lnTo>
                  <a:lnTo>
                    <a:pt x="164111" y="730484"/>
                  </a:lnTo>
                  <a:lnTo>
                    <a:pt x="130007" y="710017"/>
                  </a:lnTo>
                  <a:lnTo>
                    <a:pt x="93938" y="675184"/>
                  </a:lnTo>
                  <a:lnTo>
                    <a:pt x="68754" y="640515"/>
                  </a:lnTo>
                  <a:lnTo>
                    <a:pt x="46871" y="600015"/>
                  </a:lnTo>
                  <a:lnTo>
                    <a:pt x="28770" y="554576"/>
                  </a:lnTo>
                  <a:lnTo>
                    <a:pt x="14838" y="505163"/>
                  </a:lnTo>
                  <a:lnTo>
                    <a:pt x="5381" y="452868"/>
                  </a:lnTo>
                  <a:lnTo>
                    <a:pt x="599" y="398799"/>
                  </a:lnTo>
                  <a:lnTo>
                    <a:pt x="0" y="371474"/>
                  </a:lnTo>
                  <a:lnTo>
                    <a:pt x="266" y="353248"/>
                  </a:lnTo>
                  <a:lnTo>
                    <a:pt x="4255" y="299002"/>
                  </a:lnTo>
                  <a:lnTo>
                    <a:pt x="12945" y="246328"/>
                  </a:lnTo>
                  <a:lnTo>
                    <a:pt x="26149" y="196362"/>
                  </a:lnTo>
                  <a:lnTo>
                    <a:pt x="43580" y="150187"/>
                  </a:lnTo>
                  <a:lnTo>
                    <a:pt x="64863" y="108802"/>
                  </a:lnTo>
                  <a:lnTo>
                    <a:pt x="89534" y="73103"/>
                  </a:lnTo>
                  <a:lnTo>
                    <a:pt x="117062" y="43863"/>
                  </a:lnTo>
                  <a:lnTo>
                    <a:pt x="150230" y="19527"/>
                  </a:lnTo>
                  <a:lnTo>
                    <a:pt x="185365" y="4764"/>
                  </a:lnTo>
                  <a:lnTo>
                    <a:pt x="214203" y="0"/>
                  </a:lnTo>
                  <a:lnTo>
                    <a:pt x="233471" y="0"/>
                  </a:lnTo>
                  <a:lnTo>
                    <a:pt x="276536" y="9511"/>
                  </a:lnTo>
                  <a:lnTo>
                    <a:pt x="317667" y="32932"/>
                  </a:lnTo>
                  <a:lnTo>
                    <a:pt x="353736" y="67763"/>
                  </a:lnTo>
                  <a:lnTo>
                    <a:pt x="378920" y="102433"/>
                  </a:lnTo>
                  <a:lnTo>
                    <a:pt x="400803" y="142933"/>
                  </a:lnTo>
                  <a:lnTo>
                    <a:pt x="418904" y="188372"/>
                  </a:lnTo>
                  <a:lnTo>
                    <a:pt x="432836" y="237784"/>
                  </a:lnTo>
                  <a:lnTo>
                    <a:pt x="442293" y="290080"/>
                  </a:lnTo>
                  <a:lnTo>
                    <a:pt x="447075" y="344151"/>
                  </a:lnTo>
                  <a:lnTo>
                    <a:pt x="447608" y="362356"/>
                  </a:lnTo>
                  <a:lnTo>
                    <a:pt x="447608" y="380593"/>
                  </a:lnTo>
                  <a:lnTo>
                    <a:pt x="444414" y="434980"/>
                  </a:lnTo>
                  <a:lnTo>
                    <a:pt x="436497" y="488002"/>
                  </a:lnTo>
                  <a:lnTo>
                    <a:pt x="424029" y="538491"/>
                  </a:lnTo>
                  <a:lnTo>
                    <a:pt x="407276" y="585373"/>
                  </a:lnTo>
                  <a:lnTo>
                    <a:pt x="386608" y="627619"/>
                  </a:lnTo>
                  <a:lnTo>
                    <a:pt x="362464" y="664326"/>
                  </a:lnTo>
                  <a:lnTo>
                    <a:pt x="335375" y="694688"/>
                  </a:lnTo>
                  <a:lnTo>
                    <a:pt x="304265" y="719328"/>
                  </a:lnTo>
                  <a:lnTo>
                    <a:pt x="262309" y="738183"/>
                  </a:lnTo>
                  <a:lnTo>
                    <a:pt x="233471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62074" y="9699624"/>
              <a:ext cx="196850" cy="346075"/>
            </a:xfrm>
            <a:prstGeom prst="rect">
              <a:avLst/>
            </a:prstGeom>
          </p:spPr>
        </p:pic>
      </p:grpSp>
      <p:sp>
        <p:nvSpPr>
          <p:cNvPr id="53" name="object 53" descr=""/>
          <p:cNvSpPr txBox="1"/>
          <p:nvPr/>
        </p:nvSpPr>
        <p:spPr>
          <a:xfrm>
            <a:off x="1811337" y="9696132"/>
            <a:ext cx="22085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30">
                <a:solidFill>
                  <a:srgbClr val="2F3F9E"/>
                </a:solidFill>
                <a:latin typeface="Roboto"/>
                <a:cs typeface="Roboto"/>
              </a:rPr>
              <a:t>Temperature</a:t>
            </a:r>
            <a:r>
              <a:rPr dirty="0" sz="2000" spc="-50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80">
                <a:solidFill>
                  <a:srgbClr val="2F3F9E"/>
                </a:solidFill>
                <a:latin typeface="Roboto"/>
                <a:cs typeface="Roboto"/>
              </a:rPr>
              <a:t>(36.6°C)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6448423" y="9324974"/>
            <a:ext cx="5200650" cy="1123950"/>
            <a:chOff x="6448423" y="9324974"/>
            <a:chExt cx="5200650" cy="1123950"/>
          </a:xfrm>
        </p:grpSpPr>
        <p:sp>
          <p:nvSpPr>
            <p:cNvPr id="55" name="object 55" descr=""/>
            <p:cNvSpPr/>
            <p:nvPr/>
          </p:nvSpPr>
          <p:spPr>
            <a:xfrm>
              <a:off x="6448423" y="9324974"/>
              <a:ext cx="5200650" cy="1123950"/>
            </a:xfrm>
            <a:custGeom>
              <a:avLst/>
              <a:gdLst/>
              <a:ahLst/>
              <a:cxnLst/>
              <a:rect l="l" t="t" r="r" b="b"/>
              <a:pathLst>
                <a:path w="5200650" h="1123950">
                  <a:moveTo>
                    <a:pt x="5093854" y="1123949"/>
                  </a:moveTo>
                  <a:lnTo>
                    <a:pt x="106795" y="1123949"/>
                  </a:lnTo>
                  <a:lnTo>
                    <a:pt x="99361" y="1123217"/>
                  </a:lnTo>
                  <a:lnTo>
                    <a:pt x="57038" y="1108854"/>
                  </a:lnTo>
                  <a:lnTo>
                    <a:pt x="23432" y="1079389"/>
                  </a:lnTo>
                  <a:lnTo>
                    <a:pt x="3660" y="1039308"/>
                  </a:lnTo>
                  <a:lnTo>
                    <a:pt x="0" y="1017155"/>
                  </a:lnTo>
                  <a:lnTo>
                    <a:pt x="0" y="100964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69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093854" y="0"/>
                  </a:lnTo>
                  <a:lnTo>
                    <a:pt x="5137022" y="11571"/>
                  </a:lnTo>
                  <a:lnTo>
                    <a:pt x="5172476" y="38783"/>
                  </a:lnTo>
                  <a:lnTo>
                    <a:pt x="5194820" y="77492"/>
                  </a:lnTo>
                  <a:lnTo>
                    <a:pt x="5200650" y="106794"/>
                  </a:lnTo>
                  <a:lnTo>
                    <a:pt x="5200650" y="1017155"/>
                  </a:lnTo>
                  <a:lnTo>
                    <a:pt x="5189075" y="1060323"/>
                  </a:lnTo>
                  <a:lnTo>
                    <a:pt x="5161864" y="1095778"/>
                  </a:lnTo>
                  <a:lnTo>
                    <a:pt x="5123156" y="1118120"/>
                  </a:lnTo>
                  <a:lnTo>
                    <a:pt x="5101286" y="1123217"/>
                  </a:lnTo>
                  <a:lnTo>
                    <a:pt x="5093854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638924" y="9515473"/>
              <a:ext cx="609600" cy="742950"/>
            </a:xfrm>
            <a:custGeom>
              <a:avLst/>
              <a:gdLst/>
              <a:ahLst/>
              <a:cxnLst/>
              <a:rect l="l" t="t" r="r" b="b"/>
              <a:pathLst>
                <a:path w="609600" h="742950">
                  <a:moveTo>
                    <a:pt x="304799" y="742949"/>
                  </a:moveTo>
                  <a:lnTo>
                    <a:pt x="260076" y="738959"/>
                  </a:lnTo>
                  <a:lnTo>
                    <a:pt x="216321" y="727077"/>
                  </a:lnTo>
                  <a:lnTo>
                    <a:pt x="181279" y="711326"/>
                  </a:lnTo>
                  <a:lnTo>
                    <a:pt x="148100" y="690509"/>
                  </a:lnTo>
                  <a:lnTo>
                    <a:pt x="117278" y="664936"/>
                  </a:lnTo>
                  <a:lnTo>
                    <a:pt x="89273" y="634990"/>
                  </a:lnTo>
                  <a:lnTo>
                    <a:pt x="64509" y="601124"/>
                  </a:lnTo>
                  <a:lnTo>
                    <a:pt x="43363" y="563850"/>
                  </a:lnTo>
                  <a:lnTo>
                    <a:pt x="26148" y="523726"/>
                  </a:lnTo>
                  <a:lnTo>
                    <a:pt x="11039" y="472661"/>
                  </a:lnTo>
                  <a:lnTo>
                    <a:pt x="2291" y="419477"/>
                  </a:lnTo>
                  <a:lnTo>
                    <a:pt x="0" y="374355"/>
                  </a:lnTo>
                  <a:lnTo>
                    <a:pt x="91" y="359546"/>
                  </a:lnTo>
                  <a:lnTo>
                    <a:pt x="4485" y="305580"/>
                  </a:lnTo>
                  <a:lnTo>
                    <a:pt x="15383" y="252970"/>
                  </a:lnTo>
                  <a:lnTo>
                    <a:pt x="32543" y="202872"/>
                  </a:lnTo>
                  <a:lnTo>
                    <a:pt x="51366" y="163813"/>
                  </a:lnTo>
                  <a:lnTo>
                    <a:pt x="74004" y="127836"/>
                  </a:lnTo>
                  <a:lnTo>
                    <a:pt x="100108" y="95483"/>
                  </a:lnTo>
                  <a:lnTo>
                    <a:pt x="129290" y="67238"/>
                  </a:lnTo>
                  <a:lnTo>
                    <a:pt x="161116" y="43523"/>
                  </a:lnTo>
                  <a:lnTo>
                    <a:pt x="195105" y="24696"/>
                  </a:lnTo>
                  <a:lnTo>
                    <a:pt x="230738" y="11045"/>
                  </a:lnTo>
                  <a:lnTo>
                    <a:pt x="274924" y="1775"/>
                  </a:lnTo>
                  <a:lnTo>
                    <a:pt x="304799" y="0"/>
                  </a:lnTo>
                  <a:lnTo>
                    <a:pt x="312282" y="110"/>
                  </a:lnTo>
                  <a:lnTo>
                    <a:pt x="356907" y="5425"/>
                  </a:lnTo>
                  <a:lnTo>
                    <a:pt x="400412" y="18603"/>
                  </a:lnTo>
                  <a:lnTo>
                    <a:pt x="435119" y="35388"/>
                  </a:lnTo>
                  <a:lnTo>
                    <a:pt x="467865" y="57184"/>
                  </a:lnTo>
                  <a:lnTo>
                    <a:pt x="498162" y="83667"/>
                  </a:lnTo>
                  <a:lnTo>
                    <a:pt x="525551" y="114435"/>
                  </a:lnTo>
                  <a:lnTo>
                    <a:pt x="549617" y="149022"/>
                  </a:lnTo>
                  <a:lnTo>
                    <a:pt x="570001" y="186912"/>
                  </a:lnTo>
                  <a:lnTo>
                    <a:pt x="589175" y="235941"/>
                  </a:lnTo>
                  <a:lnTo>
                    <a:pt x="602192" y="287831"/>
                  </a:lnTo>
                  <a:lnTo>
                    <a:pt x="608774" y="341482"/>
                  </a:lnTo>
                  <a:lnTo>
                    <a:pt x="609508" y="383403"/>
                  </a:lnTo>
                  <a:lnTo>
                    <a:pt x="608774" y="401468"/>
                  </a:lnTo>
                  <a:lnTo>
                    <a:pt x="602192" y="455117"/>
                  </a:lnTo>
                  <a:lnTo>
                    <a:pt x="589175" y="507007"/>
                  </a:lnTo>
                  <a:lnTo>
                    <a:pt x="570001" y="556036"/>
                  </a:lnTo>
                  <a:lnTo>
                    <a:pt x="549617" y="593926"/>
                  </a:lnTo>
                  <a:lnTo>
                    <a:pt x="525551" y="628513"/>
                  </a:lnTo>
                  <a:lnTo>
                    <a:pt x="498162" y="659281"/>
                  </a:lnTo>
                  <a:lnTo>
                    <a:pt x="467865" y="685764"/>
                  </a:lnTo>
                  <a:lnTo>
                    <a:pt x="435118" y="707560"/>
                  </a:lnTo>
                  <a:lnTo>
                    <a:pt x="400412" y="724344"/>
                  </a:lnTo>
                  <a:lnTo>
                    <a:pt x="356907" y="737522"/>
                  </a:lnTo>
                  <a:lnTo>
                    <a:pt x="312282" y="742838"/>
                  </a:lnTo>
                  <a:lnTo>
                    <a:pt x="304799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49950" y="9699624"/>
              <a:ext cx="387350" cy="342900"/>
            </a:xfrm>
            <a:prstGeom prst="rect">
              <a:avLst/>
            </a:prstGeom>
          </p:spPr>
        </p:pic>
      </p:grpSp>
      <p:sp>
        <p:nvSpPr>
          <p:cNvPr id="58" name="object 58" descr=""/>
          <p:cNvSpPr txBox="1"/>
          <p:nvPr/>
        </p:nvSpPr>
        <p:spPr>
          <a:xfrm>
            <a:off x="7380188" y="9696132"/>
            <a:ext cx="36004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5">
                <a:solidFill>
                  <a:srgbClr val="2F3F9E"/>
                </a:solidFill>
                <a:latin typeface="Roboto"/>
                <a:cs typeface="Roboto"/>
              </a:rPr>
              <a:t>Distance</a:t>
            </a:r>
            <a:r>
              <a:rPr dirty="0" sz="2000" spc="-10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25">
                <a:solidFill>
                  <a:srgbClr val="2F3F9E"/>
                </a:solidFill>
                <a:latin typeface="Roboto"/>
                <a:cs typeface="Roboto"/>
              </a:rPr>
              <a:t>between</a:t>
            </a:r>
            <a:r>
              <a:rPr dirty="0" sz="2000" spc="-10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95">
                <a:solidFill>
                  <a:srgbClr val="2F3F9E"/>
                </a:solidFill>
                <a:latin typeface="Roboto"/>
                <a:cs typeface="Roboto"/>
              </a:rPr>
              <a:t>cities</a:t>
            </a:r>
            <a:r>
              <a:rPr dirty="0" sz="2000" spc="-10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10">
                <a:solidFill>
                  <a:srgbClr val="2F3F9E"/>
                </a:solidFill>
                <a:latin typeface="Roboto"/>
                <a:cs typeface="Roboto"/>
              </a:rPr>
              <a:t>(325.4</a:t>
            </a:r>
            <a:r>
              <a:rPr dirty="0" sz="2000" spc="-5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60">
                <a:solidFill>
                  <a:srgbClr val="2F3F9E"/>
                </a:solidFill>
                <a:latin typeface="Roboto"/>
                <a:cs typeface="Roboto"/>
              </a:rPr>
              <a:t>km)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11839572" y="9324974"/>
            <a:ext cx="5210175" cy="1123950"/>
            <a:chOff x="11839572" y="9324974"/>
            <a:chExt cx="5210175" cy="1123950"/>
          </a:xfrm>
        </p:grpSpPr>
        <p:sp>
          <p:nvSpPr>
            <p:cNvPr id="60" name="object 60" descr=""/>
            <p:cNvSpPr/>
            <p:nvPr/>
          </p:nvSpPr>
          <p:spPr>
            <a:xfrm>
              <a:off x="11839572" y="9324974"/>
              <a:ext cx="5210175" cy="1123950"/>
            </a:xfrm>
            <a:custGeom>
              <a:avLst/>
              <a:gdLst/>
              <a:ahLst/>
              <a:cxnLst/>
              <a:rect l="l" t="t" r="r" b="b"/>
              <a:pathLst>
                <a:path w="5210175" h="1123950">
                  <a:moveTo>
                    <a:pt x="5103381" y="1123949"/>
                  </a:moveTo>
                  <a:lnTo>
                    <a:pt x="106795" y="1123949"/>
                  </a:lnTo>
                  <a:lnTo>
                    <a:pt x="99362" y="1123217"/>
                  </a:lnTo>
                  <a:lnTo>
                    <a:pt x="57037" y="1108854"/>
                  </a:lnTo>
                  <a:lnTo>
                    <a:pt x="23432" y="1079389"/>
                  </a:lnTo>
                  <a:lnTo>
                    <a:pt x="3660" y="1039308"/>
                  </a:lnTo>
                  <a:lnTo>
                    <a:pt x="0" y="1017155"/>
                  </a:lnTo>
                  <a:lnTo>
                    <a:pt x="1" y="100964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3" y="28169"/>
                  </a:lnTo>
                  <a:lnTo>
                    <a:pt x="77491" y="5828"/>
                  </a:lnTo>
                  <a:lnTo>
                    <a:pt x="106795" y="0"/>
                  </a:lnTo>
                  <a:lnTo>
                    <a:pt x="5103381" y="0"/>
                  </a:lnTo>
                  <a:lnTo>
                    <a:pt x="5146549" y="11571"/>
                  </a:lnTo>
                  <a:lnTo>
                    <a:pt x="5182002" y="38783"/>
                  </a:lnTo>
                  <a:lnTo>
                    <a:pt x="5204345" y="77492"/>
                  </a:lnTo>
                  <a:lnTo>
                    <a:pt x="5210174" y="106794"/>
                  </a:lnTo>
                  <a:lnTo>
                    <a:pt x="5210174" y="1017155"/>
                  </a:lnTo>
                  <a:lnTo>
                    <a:pt x="5198599" y="1060323"/>
                  </a:lnTo>
                  <a:lnTo>
                    <a:pt x="5171390" y="1095778"/>
                  </a:lnTo>
                  <a:lnTo>
                    <a:pt x="5132681" y="1118120"/>
                  </a:lnTo>
                  <a:lnTo>
                    <a:pt x="5110812" y="1123217"/>
                  </a:lnTo>
                  <a:lnTo>
                    <a:pt x="5103381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2030073" y="9515473"/>
              <a:ext cx="485775" cy="742950"/>
            </a:xfrm>
            <a:custGeom>
              <a:avLst/>
              <a:gdLst/>
              <a:ahLst/>
              <a:cxnLst/>
              <a:rect l="l" t="t" r="r" b="b"/>
              <a:pathLst>
                <a:path w="485775" h="742950">
                  <a:moveTo>
                    <a:pt x="250842" y="742949"/>
                  </a:moveTo>
                  <a:lnTo>
                    <a:pt x="234933" y="742949"/>
                  </a:lnTo>
                  <a:lnTo>
                    <a:pt x="226997" y="742353"/>
                  </a:lnTo>
                  <a:lnTo>
                    <a:pt x="187700" y="733436"/>
                  </a:lnTo>
                  <a:lnTo>
                    <a:pt x="149937" y="714671"/>
                  </a:lnTo>
                  <a:lnTo>
                    <a:pt x="118016" y="690098"/>
                  </a:lnTo>
                  <a:lnTo>
                    <a:pt x="88800" y="658628"/>
                  </a:lnTo>
                  <a:lnTo>
                    <a:pt x="62919" y="620941"/>
                  </a:lnTo>
                  <a:lnTo>
                    <a:pt x="40933" y="577854"/>
                  </a:lnTo>
                  <a:lnTo>
                    <a:pt x="23319" y="530300"/>
                  </a:lnTo>
                  <a:lnTo>
                    <a:pt x="10457" y="479309"/>
                  </a:lnTo>
                  <a:lnTo>
                    <a:pt x="2628" y="425981"/>
                  </a:lnTo>
                  <a:lnTo>
                    <a:pt x="0" y="371474"/>
                  </a:lnTo>
                  <a:lnTo>
                    <a:pt x="292" y="353248"/>
                  </a:lnTo>
                  <a:lnTo>
                    <a:pt x="4666" y="299002"/>
                  </a:lnTo>
                  <a:lnTo>
                    <a:pt x="14196" y="246328"/>
                  </a:lnTo>
                  <a:lnTo>
                    <a:pt x="28679" y="196362"/>
                  </a:lnTo>
                  <a:lnTo>
                    <a:pt x="47798" y="150187"/>
                  </a:lnTo>
                  <a:lnTo>
                    <a:pt x="71139" y="108802"/>
                  </a:lnTo>
                  <a:lnTo>
                    <a:pt x="98198" y="73103"/>
                  </a:lnTo>
                  <a:lnTo>
                    <a:pt x="128390" y="43863"/>
                  </a:lnTo>
                  <a:lnTo>
                    <a:pt x="161060" y="21714"/>
                  </a:lnTo>
                  <a:lnTo>
                    <a:pt x="203305" y="4764"/>
                  </a:lnTo>
                  <a:lnTo>
                    <a:pt x="234933" y="0"/>
                  </a:lnTo>
                  <a:lnTo>
                    <a:pt x="250842" y="0"/>
                  </a:lnTo>
                  <a:lnTo>
                    <a:pt x="298074" y="9511"/>
                  </a:lnTo>
                  <a:lnTo>
                    <a:pt x="335834" y="28276"/>
                  </a:lnTo>
                  <a:lnTo>
                    <a:pt x="367755" y="52850"/>
                  </a:lnTo>
                  <a:lnTo>
                    <a:pt x="396973" y="84321"/>
                  </a:lnTo>
                  <a:lnTo>
                    <a:pt x="422854" y="122007"/>
                  </a:lnTo>
                  <a:lnTo>
                    <a:pt x="444839" y="165093"/>
                  </a:lnTo>
                  <a:lnTo>
                    <a:pt x="462453" y="212648"/>
                  </a:lnTo>
                  <a:lnTo>
                    <a:pt x="475316" y="263640"/>
                  </a:lnTo>
                  <a:lnTo>
                    <a:pt x="483145" y="316967"/>
                  </a:lnTo>
                  <a:lnTo>
                    <a:pt x="485774" y="371474"/>
                  </a:lnTo>
                  <a:lnTo>
                    <a:pt x="485482" y="389702"/>
                  </a:lnTo>
                  <a:lnTo>
                    <a:pt x="481106" y="443946"/>
                  </a:lnTo>
                  <a:lnTo>
                    <a:pt x="471575" y="496621"/>
                  </a:lnTo>
                  <a:lnTo>
                    <a:pt x="457095" y="546586"/>
                  </a:lnTo>
                  <a:lnTo>
                    <a:pt x="437976" y="592761"/>
                  </a:lnTo>
                  <a:lnTo>
                    <a:pt x="414633" y="634146"/>
                  </a:lnTo>
                  <a:lnTo>
                    <a:pt x="387574" y="669845"/>
                  </a:lnTo>
                  <a:lnTo>
                    <a:pt x="357382" y="699086"/>
                  </a:lnTo>
                  <a:lnTo>
                    <a:pt x="324711" y="721234"/>
                  </a:lnTo>
                  <a:lnTo>
                    <a:pt x="282469" y="738183"/>
                  </a:lnTo>
                  <a:lnTo>
                    <a:pt x="250842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147499" y="9699624"/>
              <a:ext cx="257175" cy="346075"/>
            </a:xfrm>
            <a:prstGeom prst="rect">
              <a:avLst/>
            </a:prstGeom>
          </p:spPr>
        </p:pic>
      </p:grpSp>
      <p:sp>
        <p:nvSpPr>
          <p:cNvPr id="63" name="object 63" descr=""/>
          <p:cNvSpPr txBox="1"/>
          <p:nvPr/>
        </p:nvSpPr>
        <p:spPr>
          <a:xfrm>
            <a:off x="12649149" y="9696132"/>
            <a:ext cx="27762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35">
                <a:solidFill>
                  <a:srgbClr val="2F3F9E"/>
                </a:solidFill>
                <a:latin typeface="Roboto"/>
                <a:cs typeface="Roboto"/>
              </a:rPr>
              <a:t>Volume</a:t>
            </a:r>
            <a:r>
              <a:rPr dirty="0" sz="2000" spc="-25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75">
                <a:solidFill>
                  <a:srgbClr val="2F3F9E"/>
                </a:solidFill>
                <a:latin typeface="Roboto"/>
                <a:cs typeface="Roboto"/>
              </a:rPr>
              <a:t>of</a:t>
            </a:r>
            <a:r>
              <a:rPr dirty="0" sz="2000" spc="-25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05">
                <a:solidFill>
                  <a:srgbClr val="2F3F9E"/>
                </a:solidFill>
                <a:latin typeface="Roboto"/>
                <a:cs typeface="Roboto"/>
              </a:rPr>
              <a:t>liquid</a:t>
            </a:r>
            <a:r>
              <a:rPr dirty="0" sz="2000" spc="-25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110">
                <a:solidFill>
                  <a:srgbClr val="2F3F9E"/>
                </a:solidFill>
                <a:latin typeface="Roboto"/>
                <a:cs typeface="Roboto"/>
              </a:rPr>
              <a:t>(250.5</a:t>
            </a:r>
            <a:r>
              <a:rPr dirty="0" sz="2000" spc="-25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000" spc="-45">
                <a:solidFill>
                  <a:srgbClr val="2F3F9E"/>
                </a:solidFill>
                <a:latin typeface="Roboto"/>
                <a:cs typeface="Roboto"/>
              </a:rPr>
              <a:t>ml)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1047749" y="10734675"/>
            <a:ext cx="16002000" cy="476250"/>
            <a:chOff x="1047749" y="10734675"/>
            <a:chExt cx="16002000" cy="476250"/>
          </a:xfrm>
        </p:grpSpPr>
        <p:sp>
          <p:nvSpPr>
            <p:cNvPr id="65" name="object 65" descr=""/>
            <p:cNvSpPr/>
            <p:nvPr/>
          </p:nvSpPr>
          <p:spPr>
            <a:xfrm>
              <a:off x="1047749" y="10734675"/>
              <a:ext cx="16002000" cy="476250"/>
            </a:xfrm>
            <a:custGeom>
              <a:avLst/>
              <a:gdLst/>
              <a:ahLst/>
              <a:cxnLst/>
              <a:rect l="l" t="t" r="r" b="b"/>
              <a:pathLst>
                <a:path w="16002000" h="476250">
                  <a:moveTo>
                    <a:pt x="15895204" y="476248"/>
                  </a:moveTo>
                  <a:lnTo>
                    <a:pt x="106795" y="476248"/>
                  </a:lnTo>
                  <a:lnTo>
                    <a:pt x="99362" y="475516"/>
                  </a:lnTo>
                  <a:lnTo>
                    <a:pt x="57038" y="461153"/>
                  </a:lnTo>
                  <a:lnTo>
                    <a:pt x="23432" y="431688"/>
                  </a:lnTo>
                  <a:lnTo>
                    <a:pt x="3660" y="391607"/>
                  </a:lnTo>
                  <a:lnTo>
                    <a:pt x="0" y="369451"/>
                  </a:lnTo>
                  <a:lnTo>
                    <a:pt x="0" y="361948"/>
                  </a:lnTo>
                  <a:lnTo>
                    <a:pt x="0" y="106793"/>
                  </a:lnTo>
                  <a:lnTo>
                    <a:pt x="11572" y="63624"/>
                  </a:lnTo>
                  <a:lnTo>
                    <a:pt x="38784" y="28168"/>
                  </a:lnTo>
                  <a:lnTo>
                    <a:pt x="77493" y="5827"/>
                  </a:lnTo>
                  <a:lnTo>
                    <a:pt x="106795" y="0"/>
                  </a:lnTo>
                  <a:lnTo>
                    <a:pt x="15895204" y="0"/>
                  </a:lnTo>
                  <a:lnTo>
                    <a:pt x="15938372" y="11571"/>
                  </a:lnTo>
                  <a:lnTo>
                    <a:pt x="15973825" y="38782"/>
                  </a:lnTo>
                  <a:lnTo>
                    <a:pt x="15996168" y="77490"/>
                  </a:lnTo>
                  <a:lnTo>
                    <a:pt x="16001997" y="106793"/>
                  </a:lnTo>
                  <a:lnTo>
                    <a:pt x="16001997" y="369451"/>
                  </a:lnTo>
                  <a:lnTo>
                    <a:pt x="15990423" y="412621"/>
                  </a:lnTo>
                  <a:lnTo>
                    <a:pt x="15963213" y="448077"/>
                  </a:lnTo>
                  <a:lnTo>
                    <a:pt x="15924504" y="470420"/>
                  </a:lnTo>
                  <a:lnTo>
                    <a:pt x="15902635" y="475516"/>
                  </a:lnTo>
                  <a:lnTo>
                    <a:pt x="15895204" y="476248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38249" y="10925173"/>
              <a:ext cx="15620998" cy="95249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05099" y="10877549"/>
              <a:ext cx="190499" cy="190499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48249" y="10877549"/>
              <a:ext cx="190499" cy="190499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53499" y="10877549"/>
              <a:ext cx="190499" cy="190499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858749" y="10877549"/>
              <a:ext cx="190499" cy="190499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201899" y="10877549"/>
              <a:ext cx="190499" cy="190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93775" y="1542288"/>
            <a:ext cx="8632190" cy="6937375"/>
            <a:chOff x="493775" y="1542288"/>
            <a:chExt cx="8632190" cy="6937375"/>
          </a:xfrm>
        </p:grpSpPr>
        <p:sp>
          <p:nvSpPr>
            <p:cNvPr id="3" name="object 3" descr=""/>
            <p:cNvSpPr/>
            <p:nvPr/>
          </p:nvSpPr>
          <p:spPr>
            <a:xfrm>
              <a:off x="493775" y="1542288"/>
              <a:ext cx="8632190" cy="6937375"/>
            </a:xfrm>
            <a:custGeom>
              <a:avLst/>
              <a:gdLst/>
              <a:ahLst/>
              <a:cxnLst/>
              <a:rect l="l" t="t" r="r" b="b"/>
              <a:pathLst>
                <a:path w="8632190" h="6937375">
                  <a:moveTo>
                    <a:pt x="8631935" y="6937247"/>
                  </a:moveTo>
                  <a:lnTo>
                    <a:pt x="0" y="6937247"/>
                  </a:lnTo>
                  <a:lnTo>
                    <a:pt x="0" y="0"/>
                  </a:lnTo>
                  <a:lnTo>
                    <a:pt x="8631935" y="0"/>
                  </a:lnTo>
                  <a:lnTo>
                    <a:pt x="8631935" y="238886"/>
                  </a:lnTo>
                  <a:lnTo>
                    <a:pt x="420623" y="238886"/>
                  </a:lnTo>
                  <a:lnTo>
                    <a:pt x="406549" y="239566"/>
                  </a:lnTo>
                  <a:lnTo>
                    <a:pt x="365947" y="249762"/>
                  </a:lnTo>
                  <a:lnTo>
                    <a:pt x="330028" y="271262"/>
                  </a:lnTo>
                  <a:lnTo>
                    <a:pt x="301805" y="302369"/>
                  </a:lnTo>
                  <a:lnTo>
                    <a:pt x="283866" y="340349"/>
                  </a:lnTo>
                  <a:lnTo>
                    <a:pt x="277748" y="381761"/>
                  </a:lnTo>
                  <a:lnTo>
                    <a:pt x="277748" y="6477761"/>
                  </a:lnTo>
                  <a:lnTo>
                    <a:pt x="283866" y="6519173"/>
                  </a:lnTo>
                  <a:lnTo>
                    <a:pt x="301805" y="6557152"/>
                  </a:lnTo>
                  <a:lnTo>
                    <a:pt x="330028" y="6588260"/>
                  </a:lnTo>
                  <a:lnTo>
                    <a:pt x="365947" y="6609759"/>
                  </a:lnTo>
                  <a:lnTo>
                    <a:pt x="406549" y="6619956"/>
                  </a:lnTo>
                  <a:lnTo>
                    <a:pt x="420623" y="6620636"/>
                  </a:lnTo>
                  <a:lnTo>
                    <a:pt x="8631935" y="6620636"/>
                  </a:lnTo>
                  <a:lnTo>
                    <a:pt x="8631935" y="6937247"/>
                  </a:lnTo>
                  <a:close/>
                </a:path>
                <a:path w="8632190" h="6937375">
                  <a:moveTo>
                    <a:pt x="8631935" y="6620636"/>
                  </a:moveTo>
                  <a:lnTo>
                    <a:pt x="8212073" y="6620636"/>
                  </a:lnTo>
                  <a:lnTo>
                    <a:pt x="8226147" y="6619956"/>
                  </a:lnTo>
                  <a:lnTo>
                    <a:pt x="8239951" y="6617917"/>
                  </a:lnTo>
                  <a:lnTo>
                    <a:pt x="8279491" y="6603745"/>
                  </a:lnTo>
                  <a:lnTo>
                    <a:pt x="8313101" y="6578789"/>
                  </a:lnTo>
                  <a:lnTo>
                    <a:pt x="8338058" y="6545179"/>
                  </a:lnTo>
                  <a:lnTo>
                    <a:pt x="8352229" y="6505640"/>
                  </a:lnTo>
                  <a:lnTo>
                    <a:pt x="8354948" y="6477761"/>
                  </a:lnTo>
                  <a:lnTo>
                    <a:pt x="8354948" y="381761"/>
                  </a:lnTo>
                  <a:lnTo>
                    <a:pt x="8348830" y="340349"/>
                  </a:lnTo>
                  <a:lnTo>
                    <a:pt x="8330891" y="302369"/>
                  </a:lnTo>
                  <a:lnTo>
                    <a:pt x="8302668" y="271262"/>
                  </a:lnTo>
                  <a:lnTo>
                    <a:pt x="8266748" y="249762"/>
                  </a:lnTo>
                  <a:lnTo>
                    <a:pt x="8226147" y="239566"/>
                  </a:lnTo>
                  <a:lnTo>
                    <a:pt x="8212073" y="238886"/>
                  </a:lnTo>
                  <a:lnTo>
                    <a:pt x="8631935" y="238886"/>
                  </a:lnTo>
                  <a:lnTo>
                    <a:pt x="8631935" y="6620636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61999" y="1771649"/>
              <a:ext cx="8096250" cy="6400800"/>
            </a:xfrm>
            <a:custGeom>
              <a:avLst/>
              <a:gdLst/>
              <a:ahLst/>
              <a:cxnLst/>
              <a:rect l="l" t="t" r="r" b="b"/>
              <a:pathLst>
                <a:path w="8096250" h="6400800">
                  <a:moveTo>
                    <a:pt x="7943849" y="6400799"/>
                  </a:moveTo>
                  <a:lnTo>
                    <a:pt x="152399" y="6400799"/>
                  </a:lnTo>
                  <a:lnTo>
                    <a:pt x="144912" y="6400616"/>
                  </a:lnTo>
                  <a:lnTo>
                    <a:pt x="101065" y="6391893"/>
                  </a:lnTo>
                  <a:lnTo>
                    <a:pt x="61607" y="6370802"/>
                  </a:lnTo>
                  <a:lnTo>
                    <a:pt x="29995" y="6339191"/>
                  </a:lnTo>
                  <a:lnTo>
                    <a:pt x="8904" y="6299732"/>
                  </a:lnTo>
                  <a:lnTo>
                    <a:pt x="182" y="6255886"/>
                  </a:lnTo>
                  <a:lnTo>
                    <a:pt x="0" y="624839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1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7943849" y="0"/>
                  </a:lnTo>
                  <a:lnTo>
                    <a:pt x="7988088" y="6560"/>
                  </a:lnTo>
                  <a:lnTo>
                    <a:pt x="8028517" y="25683"/>
                  </a:lnTo>
                  <a:lnTo>
                    <a:pt x="8061657" y="55717"/>
                  </a:lnTo>
                  <a:lnTo>
                    <a:pt x="8084648" y="94078"/>
                  </a:lnTo>
                  <a:lnTo>
                    <a:pt x="8095516" y="137461"/>
                  </a:lnTo>
                  <a:lnTo>
                    <a:pt x="8096249" y="152399"/>
                  </a:lnTo>
                  <a:lnTo>
                    <a:pt x="8096249" y="6248399"/>
                  </a:lnTo>
                  <a:lnTo>
                    <a:pt x="8089688" y="6292638"/>
                  </a:lnTo>
                  <a:lnTo>
                    <a:pt x="8070564" y="6333068"/>
                  </a:lnTo>
                  <a:lnTo>
                    <a:pt x="8040531" y="6366206"/>
                  </a:lnTo>
                  <a:lnTo>
                    <a:pt x="8002169" y="6389197"/>
                  </a:lnTo>
                  <a:lnTo>
                    <a:pt x="7958786" y="6400066"/>
                  </a:lnTo>
                  <a:lnTo>
                    <a:pt x="7943849" y="6400799"/>
                  </a:lnTo>
                  <a:close/>
                </a:path>
              </a:pathLst>
            </a:custGeom>
            <a:solidFill>
              <a:srgbClr val="F5F6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47749" y="2057399"/>
              <a:ext cx="800100" cy="971550"/>
            </a:xfrm>
            <a:custGeom>
              <a:avLst/>
              <a:gdLst/>
              <a:ahLst/>
              <a:cxnLst/>
              <a:rect l="l" t="t" r="r" b="b"/>
              <a:pathLst>
                <a:path w="800100" h="971550">
                  <a:moveTo>
                    <a:pt x="400049" y="971549"/>
                  </a:moveTo>
                  <a:lnTo>
                    <a:pt x="360838" y="969210"/>
                  </a:lnTo>
                  <a:lnTo>
                    <a:pt x="322003" y="962215"/>
                  </a:lnTo>
                  <a:lnTo>
                    <a:pt x="283921" y="950632"/>
                  </a:lnTo>
                  <a:lnTo>
                    <a:pt x="246957" y="934572"/>
                  </a:lnTo>
                  <a:lnTo>
                    <a:pt x="211467" y="914190"/>
                  </a:lnTo>
                  <a:lnTo>
                    <a:pt x="177794" y="889681"/>
                  </a:lnTo>
                  <a:lnTo>
                    <a:pt x="146260" y="861283"/>
                  </a:lnTo>
                  <a:lnTo>
                    <a:pt x="117171" y="829269"/>
                  </a:lnTo>
                  <a:lnTo>
                    <a:pt x="90807" y="793947"/>
                  </a:lnTo>
                  <a:lnTo>
                    <a:pt x="67420" y="755656"/>
                  </a:lnTo>
                  <a:lnTo>
                    <a:pt x="47237" y="714767"/>
                  </a:lnTo>
                  <a:lnTo>
                    <a:pt x="30451" y="671672"/>
                  </a:lnTo>
                  <a:lnTo>
                    <a:pt x="17225" y="626787"/>
                  </a:lnTo>
                  <a:lnTo>
                    <a:pt x="7686" y="580544"/>
                  </a:lnTo>
                  <a:lnTo>
                    <a:pt x="1926" y="533388"/>
                  </a:lnTo>
                  <a:lnTo>
                    <a:pt x="0" y="485774"/>
                  </a:lnTo>
                  <a:lnTo>
                    <a:pt x="120" y="473849"/>
                  </a:lnTo>
                  <a:lnTo>
                    <a:pt x="3008" y="426307"/>
                  </a:lnTo>
                  <a:lnTo>
                    <a:pt x="9720" y="379337"/>
                  </a:lnTo>
                  <a:lnTo>
                    <a:pt x="20191" y="333392"/>
                  </a:lnTo>
                  <a:lnTo>
                    <a:pt x="34321" y="288915"/>
                  </a:lnTo>
                  <a:lnTo>
                    <a:pt x="51972" y="246333"/>
                  </a:lnTo>
                  <a:lnTo>
                    <a:pt x="72976" y="206058"/>
                  </a:lnTo>
                  <a:lnTo>
                    <a:pt x="97130" y="168476"/>
                  </a:lnTo>
                  <a:lnTo>
                    <a:pt x="124201" y="133951"/>
                  </a:lnTo>
                  <a:lnTo>
                    <a:pt x="153928" y="102813"/>
                  </a:lnTo>
                  <a:lnTo>
                    <a:pt x="186026" y="75363"/>
                  </a:lnTo>
                  <a:lnTo>
                    <a:pt x="220185" y="51866"/>
                  </a:lnTo>
                  <a:lnTo>
                    <a:pt x="256076" y="32548"/>
                  </a:lnTo>
                  <a:lnTo>
                    <a:pt x="293354" y="17595"/>
                  </a:lnTo>
                  <a:lnTo>
                    <a:pt x="331659" y="7150"/>
                  </a:lnTo>
                  <a:lnTo>
                    <a:pt x="370623" y="1315"/>
                  </a:lnTo>
                  <a:lnTo>
                    <a:pt x="400049" y="0"/>
                  </a:lnTo>
                  <a:lnTo>
                    <a:pt x="409870" y="146"/>
                  </a:lnTo>
                  <a:lnTo>
                    <a:pt x="449023" y="3653"/>
                  </a:lnTo>
                  <a:lnTo>
                    <a:pt x="487704" y="11803"/>
                  </a:lnTo>
                  <a:lnTo>
                    <a:pt x="525541" y="24518"/>
                  </a:lnTo>
                  <a:lnTo>
                    <a:pt x="562169" y="41675"/>
                  </a:lnTo>
                  <a:lnTo>
                    <a:pt x="597236" y="63109"/>
                  </a:lnTo>
                  <a:lnTo>
                    <a:pt x="630404" y="88614"/>
                  </a:lnTo>
                  <a:lnTo>
                    <a:pt x="661354" y="117943"/>
                  </a:lnTo>
                  <a:lnTo>
                    <a:pt x="689787" y="150815"/>
                  </a:lnTo>
                  <a:lnTo>
                    <a:pt x="715429" y="186913"/>
                  </a:lnTo>
                  <a:lnTo>
                    <a:pt x="738035" y="225889"/>
                  </a:lnTo>
                  <a:lnTo>
                    <a:pt x="757385" y="267367"/>
                  </a:lnTo>
                  <a:lnTo>
                    <a:pt x="773294" y="310949"/>
                  </a:lnTo>
                  <a:lnTo>
                    <a:pt x="785609" y="356215"/>
                  </a:lnTo>
                  <a:lnTo>
                    <a:pt x="794210" y="402729"/>
                  </a:lnTo>
                  <a:lnTo>
                    <a:pt x="799016" y="450042"/>
                  </a:lnTo>
                  <a:lnTo>
                    <a:pt x="800099" y="485774"/>
                  </a:lnTo>
                  <a:lnTo>
                    <a:pt x="799979" y="497700"/>
                  </a:lnTo>
                  <a:lnTo>
                    <a:pt x="797091" y="545242"/>
                  </a:lnTo>
                  <a:lnTo>
                    <a:pt x="790378" y="592212"/>
                  </a:lnTo>
                  <a:lnTo>
                    <a:pt x="779907" y="638156"/>
                  </a:lnTo>
                  <a:lnTo>
                    <a:pt x="765778" y="682634"/>
                  </a:lnTo>
                  <a:lnTo>
                    <a:pt x="748126" y="725215"/>
                  </a:lnTo>
                  <a:lnTo>
                    <a:pt x="727123" y="765491"/>
                  </a:lnTo>
                  <a:lnTo>
                    <a:pt x="702969" y="803072"/>
                  </a:lnTo>
                  <a:lnTo>
                    <a:pt x="675898" y="837598"/>
                  </a:lnTo>
                  <a:lnTo>
                    <a:pt x="646171" y="868736"/>
                  </a:lnTo>
                  <a:lnTo>
                    <a:pt x="614073" y="896185"/>
                  </a:lnTo>
                  <a:lnTo>
                    <a:pt x="579914" y="919683"/>
                  </a:lnTo>
                  <a:lnTo>
                    <a:pt x="544023" y="939000"/>
                  </a:lnTo>
                  <a:lnTo>
                    <a:pt x="506745" y="953954"/>
                  </a:lnTo>
                  <a:lnTo>
                    <a:pt x="468440" y="964398"/>
                  </a:lnTo>
                  <a:lnTo>
                    <a:pt x="429476" y="970234"/>
                  </a:lnTo>
                  <a:lnTo>
                    <a:pt x="400049" y="9715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2374" y="2320924"/>
              <a:ext cx="434975" cy="40640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2025650" y="2268458"/>
            <a:ext cx="2094230" cy="4775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950" spc="-120" b="1">
                <a:solidFill>
                  <a:srgbClr val="1A237D"/>
                </a:solidFill>
                <a:latin typeface="Roboto"/>
                <a:cs typeface="Roboto"/>
              </a:rPr>
              <a:t>Discrete</a:t>
            </a:r>
            <a:r>
              <a:rPr dirty="0" sz="2950" spc="-4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950" spc="-130" b="1">
                <a:solidFill>
                  <a:srgbClr val="1A237D"/>
                </a:solidFill>
                <a:latin typeface="Roboto"/>
                <a:cs typeface="Roboto"/>
              </a:rPr>
              <a:t>Data</a:t>
            </a:r>
            <a:endParaRPr sz="2950">
              <a:latin typeface="Roboto"/>
              <a:cs typeface="Roboto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970264" y="1542288"/>
            <a:ext cx="8632190" cy="6937375"/>
            <a:chOff x="8970264" y="1542288"/>
            <a:chExt cx="8632190" cy="6937375"/>
          </a:xfrm>
        </p:grpSpPr>
        <p:sp>
          <p:nvSpPr>
            <p:cNvPr id="9" name="object 9" descr=""/>
            <p:cNvSpPr/>
            <p:nvPr/>
          </p:nvSpPr>
          <p:spPr>
            <a:xfrm>
              <a:off x="8970264" y="1542288"/>
              <a:ext cx="8632190" cy="6937375"/>
            </a:xfrm>
            <a:custGeom>
              <a:avLst/>
              <a:gdLst/>
              <a:ahLst/>
              <a:cxnLst/>
              <a:rect l="l" t="t" r="r" b="b"/>
              <a:pathLst>
                <a:path w="8632190" h="6937375">
                  <a:moveTo>
                    <a:pt x="8631935" y="6937247"/>
                  </a:moveTo>
                  <a:lnTo>
                    <a:pt x="0" y="6937247"/>
                  </a:lnTo>
                  <a:lnTo>
                    <a:pt x="0" y="0"/>
                  </a:lnTo>
                  <a:lnTo>
                    <a:pt x="8631935" y="0"/>
                  </a:lnTo>
                  <a:lnTo>
                    <a:pt x="8631935" y="238886"/>
                  </a:lnTo>
                  <a:lnTo>
                    <a:pt x="421385" y="238886"/>
                  </a:lnTo>
                  <a:lnTo>
                    <a:pt x="407311" y="239566"/>
                  </a:lnTo>
                  <a:lnTo>
                    <a:pt x="366708" y="249762"/>
                  </a:lnTo>
                  <a:lnTo>
                    <a:pt x="330789" y="271262"/>
                  </a:lnTo>
                  <a:lnTo>
                    <a:pt x="302565" y="302369"/>
                  </a:lnTo>
                  <a:lnTo>
                    <a:pt x="284627" y="340349"/>
                  </a:lnTo>
                  <a:lnTo>
                    <a:pt x="278510" y="381761"/>
                  </a:lnTo>
                  <a:lnTo>
                    <a:pt x="278510" y="6477761"/>
                  </a:lnTo>
                  <a:lnTo>
                    <a:pt x="284626" y="6519173"/>
                  </a:lnTo>
                  <a:lnTo>
                    <a:pt x="302565" y="6557152"/>
                  </a:lnTo>
                  <a:lnTo>
                    <a:pt x="330789" y="6588260"/>
                  </a:lnTo>
                  <a:lnTo>
                    <a:pt x="366708" y="6609759"/>
                  </a:lnTo>
                  <a:lnTo>
                    <a:pt x="407311" y="6619956"/>
                  </a:lnTo>
                  <a:lnTo>
                    <a:pt x="421385" y="6620636"/>
                  </a:lnTo>
                  <a:lnTo>
                    <a:pt x="8631935" y="6620636"/>
                  </a:lnTo>
                  <a:lnTo>
                    <a:pt x="8631935" y="6937247"/>
                  </a:lnTo>
                  <a:close/>
                </a:path>
                <a:path w="8632190" h="6937375">
                  <a:moveTo>
                    <a:pt x="8631935" y="6620636"/>
                  </a:moveTo>
                  <a:lnTo>
                    <a:pt x="8212835" y="6620636"/>
                  </a:lnTo>
                  <a:lnTo>
                    <a:pt x="8226909" y="6619956"/>
                  </a:lnTo>
                  <a:lnTo>
                    <a:pt x="8240712" y="6617917"/>
                  </a:lnTo>
                  <a:lnTo>
                    <a:pt x="8280252" y="6603745"/>
                  </a:lnTo>
                  <a:lnTo>
                    <a:pt x="8313861" y="6578789"/>
                  </a:lnTo>
                  <a:lnTo>
                    <a:pt x="8338818" y="6545179"/>
                  </a:lnTo>
                  <a:lnTo>
                    <a:pt x="8352990" y="6505640"/>
                  </a:lnTo>
                  <a:lnTo>
                    <a:pt x="8355710" y="6477761"/>
                  </a:lnTo>
                  <a:lnTo>
                    <a:pt x="8355710" y="381761"/>
                  </a:lnTo>
                  <a:lnTo>
                    <a:pt x="8349591" y="340349"/>
                  </a:lnTo>
                  <a:lnTo>
                    <a:pt x="8331651" y="302369"/>
                  </a:lnTo>
                  <a:lnTo>
                    <a:pt x="8303428" y="271262"/>
                  </a:lnTo>
                  <a:lnTo>
                    <a:pt x="8267509" y="249762"/>
                  </a:lnTo>
                  <a:lnTo>
                    <a:pt x="8226909" y="239566"/>
                  </a:lnTo>
                  <a:lnTo>
                    <a:pt x="8212835" y="238886"/>
                  </a:lnTo>
                  <a:lnTo>
                    <a:pt x="8631935" y="238886"/>
                  </a:lnTo>
                  <a:lnTo>
                    <a:pt x="8631935" y="6620636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239249" y="1771649"/>
              <a:ext cx="8096250" cy="6400800"/>
            </a:xfrm>
            <a:custGeom>
              <a:avLst/>
              <a:gdLst/>
              <a:ahLst/>
              <a:cxnLst/>
              <a:rect l="l" t="t" r="r" b="b"/>
              <a:pathLst>
                <a:path w="8096250" h="6400800">
                  <a:moveTo>
                    <a:pt x="7943849" y="6400799"/>
                  </a:moveTo>
                  <a:lnTo>
                    <a:pt x="152399" y="6400799"/>
                  </a:lnTo>
                  <a:lnTo>
                    <a:pt x="144912" y="6400616"/>
                  </a:lnTo>
                  <a:lnTo>
                    <a:pt x="101065" y="6391893"/>
                  </a:lnTo>
                  <a:lnTo>
                    <a:pt x="61606" y="6370802"/>
                  </a:lnTo>
                  <a:lnTo>
                    <a:pt x="29994" y="6339191"/>
                  </a:lnTo>
                  <a:lnTo>
                    <a:pt x="8903" y="6299732"/>
                  </a:lnTo>
                  <a:lnTo>
                    <a:pt x="182" y="6255886"/>
                  </a:lnTo>
                  <a:lnTo>
                    <a:pt x="0" y="62483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3" y="67731"/>
                  </a:lnTo>
                  <a:lnTo>
                    <a:pt x="55716" y="34591"/>
                  </a:lnTo>
                  <a:lnTo>
                    <a:pt x="94077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7943849" y="0"/>
                  </a:lnTo>
                  <a:lnTo>
                    <a:pt x="7988087" y="6560"/>
                  </a:lnTo>
                  <a:lnTo>
                    <a:pt x="8028516" y="25683"/>
                  </a:lnTo>
                  <a:lnTo>
                    <a:pt x="8061655" y="55717"/>
                  </a:lnTo>
                  <a:lnTo>
                    <a:pt x="8084646" y="94078"/>
                  </a:lnTo>
                  <a:lnTo>
                    <a:pt x="8095515" y="137461"/>
                  </a:lnTo>
                  <a:lnTo>
                    <a:pt x="8096249" y="152399"/>
                  </a:lnTo>
                  <a:lnTo>
                    <a:pt x="8096249" y="6248399"/>
                  </a:lnTo>
                  <a:lnTo>
                    <a:pt x="8089687" y="6292638"/>
                  </a:lnTo>
                  <a:lnTo>
                    <a:pt x="8070563" y="6333068"/>
                  </a:lnTo>
                  <a:lnTo>
                    <a:pt x="8040531" y="6366206"/>
                  </a:lnTo>
                  <a:lnTo>
                    <a:pt x="8002169" y="6389197"/>
                  </a:lnTo>
                  <a:lnTo>
                    <a:pt x="7958786" y="6400066"/>
                  </a:lnTo>
                  <a:lnTo>
                    <a:pt x="7943849" y="6400799"/>
                  </a:lnTo>
                  <a:close/>
                </a:path>
              </a:pathLst>
            </a:custGeom>
            <a:solidFill>
              <a:srgbClr val="F5F6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524999" y="2057399"/>
              <a:ext cx="857250" cy="971550"/>
            </a:xfrm>
            <a:custGeom>
              <a:avLst/>
              <a:gdLst/>
              <a:ahLst/>
              <a:cxnLst/>
              <a:rect l="l" t="t" r="r" b="b"/>
              <a:pathLst>
                <a:path w="857250" h="971550">
                  <a:moveTo>
                    <a:pt x="428624" y="971549"/>
                  </a:moveTo>
                  <a:lnTo>
                    <a:pt x="386611" y="969210"/>
                  </a:lnTo>
                  <a:lnTo>
                    <a:pt x="345002" y="962215"/>
                  </a:lnTo>
                  <a:lnTo>
                    <a:pt x="304199" y="950632"/>
                  </a:lnTo>
                  <a:lnTo>
                    <a:pt x="264595" y="934572"/>
                  </a:lnTo>
                  <a:lnTo>
                    <a:pt x="226571" y="914190"/>
                  </a:lnTo>
                  <a:lnTo>
                    <a:pt x="190492" y="889681"/>
                  </a:lnTo>
                  <a:lnTo>
                    <a:pt x="156707" y="861283"/>
                  </a:lnTo>
                  <a:lnTo>
                    <a:pt x="125539" y="829269"/>
                  </a:lnTo>
                  <a:lnTo>
                    <a:pt x="97292" y="793947"/>
                  </a:lnTo>
                  <a:lnTo>
                    <a:pt x="72234" y="755656"/>
                  </a:lnTo>
                  <a:lnTo>
                    <a:pt x="50610" y="714767"/>
                  </a:lnTo>
                  <a:lnTo>
                    <a:pt x="32625" y="671672"/>
                  </a:lnTo>
                  <a:lnTo>
                    <a:pt x="18455" y="626787"/>
                  </a:lnTo>
                  <a:lnTo>
                    <a:pt x="8234" y="580544"/>
                  </a:lnTo>
                  <a:lnTo>
                    <a:pt x="2063" y="533388"/>
                  </a:lnTo>
                  <a:lnTo>
                    <a:pt x="0" y="485774"/>
                  </a:lnTo>
                  <a:lnTo>
                    <a:pt x="128" y="473849"/>
                  </a:lnTo>
                  <a:lnTo>
                    <a:pt x="3223" y="426307"/>
                  </a:lnTo>
                  <a:lnTo>
                    <a:pt x="10414" y="379337"/>
                  </a:lnTo>
                  <a:lnTo>
                    <a:pt x="21633" y="333392"/>
                  </a:lnTo>
                  <a:lnTo>
                    <a:pt x="36771" y="288915"/>
                  </a:lnTo>
                  <a:lnTo>
                    <a:pt x="55683" y="246333"/>
                  </a:lnTo>
                  <a:lnTo>
                    <a:pt x="78187" y="206058"/>
                  </a:lnTo>
                  <a:lnTo>
                    <a:pt x="104067" y="168476"/>
                  </a:lnTo>
                  <a:lnTo>
                    <a:pt x="133071" y="133951"/>
                  </a:lnTo>
                  <a:lnTo>
                    <a:pt x="164922" y="102813"/>
                  </a:lnTo>
                  <a:lnTo>
                    <a:pt x="199312" y="75363"/>
                  </a:lnTo>
                  <a:lnTo>
                    <a:pt x="235911" y="51866"/>
                  </a:lnTo>
                  <a:lnTo>
                    <a:pt x="274366" y="32548"/>
                  </a:lnTo>
                  <a:lnTo>
                    <a:pt x="314306" y="17595"/>
                  </a:lnTo>
                  <a:lnTo>
                    <a:pt x="355347" y="7150"/>
                  </a:lnTo>
                  <a:lnTo>
                    <a:pt x="397095" y="1315"/>
                  </a:lnTo>
                  <a:lnTo>
                    <a:pt x="428624" y="0"/>
                  </a:lnTo>
                  <a:lnTo>
                    <a:pt x="439147" y="146"/>
                  </a:lnTo>
                  <a:lnTo>
                    <a:pt x="481096" y="3653"/>
                  </a:lnTo>
                  <a:lnTo>
                    <a:pt x="522538" y="11803"/>
                  </a:lnTo>
                  <a:lnTo>
                    <a:pt x="563078" y="24518"/>
                  </a:lnTo>
                  <a:lnTo>
                    <a:pt x="602323" y="41675"/>
                  </a:lnTo>
                  <a:lnTo>
                    <a:pt x="639895" y="63109"/>
                  </a:lnTo>
                  <a:lnTo>
                    <a:pt x="675433" y="88614"/>
                  </a:lnTo>
                  <a:lnTo>
                    <a:pt x="708594" y="117943"/>
                  </a:lnTo>
                  <a:lnTo>
                    <a:pt x="739056" y="150815"/>
                  </a:lnTo>
                  <a:lnTo>
                    <a:pt x="766531" y="186913"/>
                  </a:lnTo>
                  <a:lnTo>
                    <a:pt x="790751" y="225889"/>
                  </a:lnTo>
                  <a:lnTo>
                    <a:pt x="811484" y="267367"/>
                  </a:lnTo>
                  <a:lnTo>
                    <a:pt x="828529" y="310949"/>
                  </a:lnTo>
                  <a:lnTo>
                    <a:pt x="841724" y="356215"/>
                  </a:lnTo>
                  <a:lnTo>
                    <a:pt x="850940" y="402729"/>
                  </a:lnTo>
                  <a:lnTo>
                    <a:pt x="856090" y="450042"/>
                  </a:lnTo>
                  <a:lnTo>
                    <a:pt x="857249" y="485774"/>
                  </a:lnTo>
                  <a:lnTo>
                    <a:pt x="857121" y="497700"/>
                  </a:lnTo>
                  <a:lnTo>
                    <a:pt x="854027" y="545242"/>
                  </a:lnTo>
                  <a:lnTo>
                    <a:pt x="846834" y="592212"/>
                  </a:lnTo>
                  <a:lnTo>
                    <a:pt x="835615" y="638156"/>
                  </a:lnTo>
                  <a:lnTo>
                    <a:pt x="820476" y="682634"/>
                  </a:lnTo>
                  <a:lnTo>
                    <a:pt x="801564" y="725215"/>
                  </a:lnTo>
                  <a:lnTo>
                    <a:pt x="779059" y="765491"/>
                  </a:lnTo>
                  <a:lnTo>
                    <a:pt x="753181" y="803072"/>
                  </a:lnTo>
                  <a:lnTo>
                    <a:pt x="724176" y="837598"/>
                  </a:lnTo>
                  <a:lnTo>
                    <a:pt x="692326" y="868736"/>
                  </a:lnTo>
                  <a:lnTo>
                    <a:pt x="657935" y="896185"/>
                  </a:lnTo>
                  <a:lnTo>
                    <a:pt x="621336" y="919683"/>
                  </a:lnTo>
                  <a:lnTo>
                    <a:pt x="582880" y="939000"/>
                  </a:lnTo>
                  <a:lnTo>
                    <a:pt x="542940" y="953954"/>
                  </a:lnTo>
                  <a:lnTo>
                    <a:pt x="501899" y="964398"/>
                  </a:lnTo>
                  <a:lnTo>
                    <a:pt x="460153" y="970234"/>
                  </a:lnTo>
                  <a:lnTo>
                    <a:pt x="428624" y="9715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67874" y="2409824"/>
              <a:ext cx="571500" cy="228600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0560049" y="2268458"/>
            <a:ext cx="2580005" cy="4775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950" spc="-150" b="1">
                <a:solidFill>
                  <a:srgbClr val="1A237D"/>
                </a:solidFill>
                <a:latin typeface="Roboto"/>
                <a:cs typeface="Roboto"/>
              </a:rPr>
              <a:t>Continuous</a:t>
            </a:r>
            <a:r>
              <a:rPr dirty="0" sz="2950" spc="2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950" spc="-114" b="1">
                <a:solidFill>
                  <a:srgbClr val="1A237D"/>
                </a:solidFill>
                <a:latin typeface="Roboto"/>
                <a:cs typeface="Roboto"/>
              </a:rPr>
              <a:t>Data</a:t>
            </a:r>
            <a:endParaRPr sz="2950">
              <a:latin typeface="Roboto"/>
              <a:cs typeface="Roboto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134224" y="8648700"/>
            <a:ext cx="1219200" cy="447675"/>
          </a:xfrm>
          <a:custGeom>
            <a:avLst/>
            <a:gdLst/>
            <a:ahLst/>
            <a:cxnLst/>
            <a:rect l="l" t="t" r="r" b="b"/>
            <a:pathLst>
              <a:path w="1219200" h="447675">
                <a:moveTo>
                  <a:pt x="1002693" y="447674"/>
                </a:moveTo>
                <a:lnTo>
                  <a:pt x="216507" y="447674"/>
                </a:lnTo>
                <a:lnTo>
                  <a:pt x="209193" y="447315"/>
                </a:lnTo>
                <a:lnTo>
                  <a:pt x="165875" y="440163"/>
                </a:lnTo>
                <a:lnTo>
                  <a:pt x="124786" y="424699"/>
                </a:lnTo>
                <a:lnTo>
                  <a:pt x="87503" y="401515"/>
                </a:lnTo>
                <a:lnTo>
                  <a:pt x="55459" y="371504"/>
                </a:lnTo>
                <a:lnTo>
                  <a:pt x="29885" y="335817"/>
                </a:lnTo>
                <a:lnTo>
                  <a:pt x="11766" y="295827"/>
                </a:lnTo>
                <a:lnTo>
                  <a:pt x="1796" y="253072"/>
                </a:lnTo>
                <a:lnTo>
                  <a:pt x="0" y="231167"/>
                </a:lnTo>
                <a:lnTo>
                  <a:pt x="0" y="223836"/>
                </a:lnTo>
                <a:lnTo>
                  <a:pt x="0" y="216506"/>
                </a:lnTo>
                <a:lnTo>
                  <a:pt x="5731" y="172978"/>
                </a:lnTo>
                <a:lnTo>
                  <a:pt x="19843" y="131405"/>
                </a:lnTo>
                <a:lnTo>
                  <a:pt x="41796" y="93383"/>
                </a:lnTo>
                <a:lnTo>
                  <a:pt x="70744" y="60376"/>
                </a:lnTo>
                <a:lnTo>
                  <a:pt x="105575" y="33649"/>
                </a:lnTo>
                <a:lnTo>
                  <a:pt x="144951" y="14232"/>
                </a:lnTo>
                <a:lnTo>
                  <a:pt x="187358" y="2870"/>
                </a:lnTo>
                <a:lnTo>
                  <a:pt x="216507" y="0"/>
                </a:lnTo>
                <a:lnTo>
                  <a:pt x="1002693" y="0"/>
                </a:lnTo>
                <a:lnTo>
                  <a:pt x="1046220" y="5729"/>
                </a:lnTo>
                <a:lnTo>
                  <a:pt x="1087792" y="19842"/>
                </a:lnTo>
                <a:lnTo>
                  <a:pt x="1125814" y="41795"/>
                </a:lnTo>
                <a:lnTo>
                  <a:pt x="1158822" y="70743"/>
                </a:lnTo>
                <a:lnTo>
                  <a:pt x="1185547" y="105574"/>
                </a:lnTo>
                <a:lnTo>
                  <a:pt x="1204965" y="144951"/>
                </a:lnTo>
                <a:lnTo>
                  <a:pt x="1216328" y="187358"/>
                </a:lnTo>
                <a:lnTo>
                  <a:pt x="1219199" y="216506"/>
                </a:lnTo>
                <a:lnTo>
                  <a:pt x="1219199" y="231167"/>
                </a:lnTo>
                <a:lnTo>
                  <a:pt x="1213468" y="274694"/>
                </a:lnTo>
                <a:lnTo>
                  <a:pt x="1199354" y="316267"/>
                </a:lnTo>
                <a:lnTo>
                  <a:pt x="1177402" y="354288"/>
                </a:lnTo>
                <a:lnTo>
                  <a:pt x="1148455" y="387297"/>
                </a:lnTo>
                <a:lnTo>
                  <a:pt x="1113623" y="414023"/>
                </a:lnTo>
                <a:lnTo>
                  <a:pt x="1074247" y="433440"/>
                </a:lnTo>
                <a:lnTo>
                  <a:pt x="1031840" y="444803"/>
                </a:lnTo>
                <a:lnTo>
                  <a:pt x="1010007" y="447315"/>
                </a:lnTo>
                <a:lnTo>
                  <a:pt x="1002693" y="447674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7316043" y="8731011"/>
            <a:ext cx="86042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75">
                <a:solidFill>
                  <a:srgbClr val="FFFFFF"/>
                </a:solidFill>
                <a:latin typeface="Roboto Lt"/>
                <a:cs typeface="Roboto Lt"/>
              </a:rPr>
              <a:t>Healthcare</a:t>
            </a:r>
            <a:endParaRPr sz="1500">
              <a:latin typeface="Roboto Lt"/>
              <a:cs typeface="Roboto Lt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8543924" y="8648700"/>
            <a:ext cx="1076325" cy="447675"/>
          </a:xfrm>
          <a:custGeom>
            <a:avLst/>
            <a:gdLst/>
            <a:ahLst/>
            <a:cxnLst/>
            <a:rect l="l" t="t" r="r" b="b"/>
            <a:pathLst>
              <a:path w="1076325" h="447675">
                <a:moveTo>
                  <a:pt x="859818" y="447674"/>
                </a:moveTo>
                <a:lnTo>
                  <a:pt x="216507" y="447674"/>
                </a:lnTo>
                <a:lnTo>
                  <a:pt x="209193" y="447315"/>
                </a:lnTo>
                <a:lnTo>
                  <a:pt x="165875" y="440163"/>
                </a:lnTo>
                <a:lnTo>
                  <a:pt x="124785" y="424699"/>
                </a:lnTo>
                <a:lnTo>
                  <a:pt x="87503" y="401515"/>
                </a:lnTo>
                <a:lnTo>
                  <a:pt x="55459" y="371504"/>
                </a:lnTo>
                <a:lnTo>
                  <a:pt x="29885" y="335817"/>
                </a:lnTo>
                <a:lnTo>
                  <a:pt x="11765" y="295827"/>
                </a:lnTo>
                <a:lnTo>
                  <a:pt x="1796" y="253072"/>
                </a:lnTo>
                <a:lnTo>
                  <a:pt x="0" y="223836"/>
                </a:lnTo>
                <a:lnTo>
                  <a:pt x="0" y="216506"/>
                </a:lnTo>
                <a:lnTo>
                  <a:pt x="5730" y="172978"/>
                </a:lnTo>
                <a:lnTo>
                  <a:pt x="19842" y="131405"/>
                </a:lnTo>
                <a:lnTo>
                  <a:pt x="41795" y="93383"/>
                </a:lnTo>
                <a:lnTo>
                  <a:pt x="70743" y="60376"/>
                </a:lnTo>
                <a:lnTo>
                  <a:pt x="105574" y="33649"/>
                </a:lnTo>
                <a:lnTo>
                  <a:pt x="144951" y="14232"/>
                </a:lnTo>
                <a:lnTo>
                  <a:pt x="187358" y="2870"/>
                </a:lnTo>
                <a:lnTo>
                  <a:pt x="216507" y="0"/>
                </a:lnTo>
                <a:lnTo>
                  <a:pt x="859818" y="0"/>
                </a:lnTo>
                <a:lnTo>
                  <a:pt x="903345" y="5729"/>
                </a:lnTo>
                <a:lnTo>
                  <a:pt x="944918" y="19842"/>
                </a:lnTo>
                <a:lnTo>
                  <a:pt x="982939" y="41795"/>
                </a:lnTo>
                <a:lnTo>
                  <a:pt x="1015947" y="70743"/>
                </a:lnTo>
                <a:lnTo>
                  <a:pt x="1042673" y="105574"/>
                </a:lnTo>
                <a:lnTo>
                  <a:pt x="1062090" y="144951"/>
                </a:lnTo>
                <a:lnTo>
                  <a:pt x="1073453" y="187358"/>
                </a:lnTo>
                <a:lnTo>
                  <a:pt x="1076324" y="216506"/>
                </a:lnTo>
                <a:lnTo>
                  <a:pt x="1076324" y="231167"/>
                </a:lnTo>
                <a:lnTo>
                  <a:pt x="1070593" y="274694"/>
                </a:lnTo>
                <a:lnTo>
                  <a:pt x="1056480" y="316267"/>
                </a:lnTo>
                <a:lnTo>
                  <a:pt x="1034528" y="354288"/>
                </a:lnTo>
                <a:lnTo>
                  <a:pt x="1005580" y="387297"/>
                </a:lnTo>
                <a:lnTo>
                  <a:pt x="970748" y="414023"/>
                </a:lnTo>
                <a:lnTo>
                  <a:pt x="931373" y="433440"/>
                </a:lnTo>
                <a:lnTo>
                  <a:pt x="888965" y="444803"/>
                </a:lnTo>
                <a:lnTo>
                  <a:pt x="859818" y="447674"/>
                </a:lnTo>
                <a:close/>
              </a:path>
            </a:pathLst>
          </a:custGeom>
          <a:solidFill>
            <a:srgbClr val="3F50B4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8722320" y="8731011"/>
            <a:ext cx="72517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80">
                <a:solidFill>
                  <a:srgbClr val="3849AB"/>
                </a:solidFill>
                <a:latin typeface="Roboto Lt"/>
                <a:cs typeface="Roboto Lt"/>
              </a:rPr>
              <a:t>Business</a:t>
            </a:r>
            <a:endParaRPr sz="1500">
              <a:latin typeface="Roboto Lt"/>
              <a:cs typeface="Roboto Lt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9810749" y="8648700"/>
            <a:ext cx="1152525" cy="447675"/>
          </a:xfrm>
          <a:custGeom>
            <a:avLst/>
            <a:gdLst/>
            <a:ahLst/>
            <a:cxnLst/>
            <a:rect l="l" t="t" r="r" b="b"/>
            <a:pathLst>
              <a:path w="1152525" h="447675">
                <a:moveTo>
                  <a:pt x="936018" y="447674"/>
                </a:moveTo>
                <a:lnTo>
                  <a:pt x="216506" y="447674"/>
                </a:lnTo>
                <a:lnTo>
                  <a:pt x="209192" y="447315"/>
                </a:lnTo>
                <a:lnTo>
                  <a:pt x="165874" y="440163"/>
                </a:lnTo>
                <a:lnTo>
                  <a:pt x="124786" y="424699"/>
                </a:lnTo>
                <a:lnTo>
                  <a:pt x="87502" y="401515"/>
                </a:lnTo>
                <a:lnTo>
                  <a:pt x="55458" y="371504"/>
                </a:lnTo>
                <a:lnTo>
                  <a:pt x="29885" y="335817"/>
                </a:lnTo>
                <a:lnTo>
                  <a:pt x="11765" y="295827"/>
                </a:lnTo>
                <a:lnTo>
                  <a:pt x="1796" y="253072"/>
                </a:lnTo>
                <a:lnTo>
                  <a:pt x="0" y="231167"/>
                </a:lnTo>
                <a:lnTo>
                  <a:pt x="0" y="223836"/>
                </a:lnTo>
                <a:lnTo>
                  <a:pt x="0" y="216506"/>
                </a:lnTo>
                <a:lnTo>
                  <a:pt x="5729" y="172978"/>
                </a:lnTo>
                <a:lnTo>
                  <a:pt x="19842" y="131405"/>
                </a:lnTo>
                <a:lnTo>
                  <a:pt x="41795" y="93383"/>
                </a:lnTo>
                <a:lnTo>
                  <a:pt x="70744" y="60376"/>
                </a:lnTo>
                <a:lnTo>
                  <a:pt x="105573" y="33649"/>
                </a:lnTo>
                <a:lnTo>
                  <a:pt x="144949" y="14232"/>
                </a:lnTo>
                <a:lnTo>
                  <a:pt x="187359" y="2870"/>
                </a:lnTo>
                <a:lnTo>
                  <a:pt x="216506" y="0"/>
                </a:lnTo>
                <a:lnTo>
                  <a:pt x="936018" y="0"/>
                </a:lnTo>
                <a:lnTo>
                  <a:pt x="979543" y="5729"/>
                </a:lnTo>
                <a:lnTo>
                  <a:pt x="1021118" y="19842"/>
                </a:lnTo>
                <a:lnTo>
                  <a:pt x="1059141" y="41795"/>
                </a:lnTo>
                <a:lnTo>
                  <a:pt x="1092148" y="70743"/>
                </a:lnTo>
                <a:lnTo>
                  <a:pt x="1118873" y="105574"/>
                </a:lnTo>
                <a:lnTo>
                  <a:pt x="1138290" y="144951"/>
                </a:lnTo>
                <a:lnTo>
                  <a:pt x="1149654" y="187358"/>
                </a:lnTo>
                <a:lnTo>
                  <a:pt x="1152524" y="216506"/>
                </a:lnTo>
                <a:lnTo>
                  <a:pt x="1152524" y="231167"/>
                </a:lnTo>
                <a:lnTo>
                  <a:pt x="1146792" y="274694"/>
                </a:lnTo>
                <a:lnTo>
                  <a:pt x="1132679" y="316267"/>
                </a:lnTo>
                <a:lnTo>
                  <a:pt x="1110727" y="354288"/>
                </a:lnTo>
                <a:lnTo>
                  <a:pt x="1081780" y="387297"/>
                </a:lnTo>
                <a:lnTo>
                  <a:pt x="1046950" y="414023"/>
                </a:lnTo>
                <a:lnTo>
                  <a:pt x="1007572" y="433440"/>
                </a:lnTo>
                <a:lnTo>
                  <a:pt x="965165" y="444803"/>
                </a:lnTo>
                <a:lnTo>
                  <a:pt x="943330" y="447315"/>
                </a:lnTo>
                <a:lnTo>
                  <a:pt x="936018" y="447674"/>
                </a:lnTo>
                <a:close/>
              </a:path>
            </a:pathLst>
          </a:custGeom>
          <a:solidFill>
            <a:srgbClr val="3F50B4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9993163" y="8731011"/>
            <a:ext cx="78867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80">
                <a:solidFill>
                  <a:srgbClr val="3849AB"/>
                </a:solidFill>
                <a:latin typeface="Roboto Lt"/>
                <a:cs typeface="Roboto Lt"/>
              </a:rPr>
              <a:t>Education</a:t>
            </a:r>
            <a:endParaRPr sz="1500">
              <a:latin typeface="Roboto Lt"/>
              <a:cs typeface="Roboto L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607544" y="9748043"/>
            <a:ext cx="1088263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75" b="1">
                <a:solidFill>
                  <a:srgbClr val="2F3F9E"/>
                </a:solidFill>
                <a:latin typeface="Roboto"/>
                <a:cs typeface="Roboto"/>
              </a:rPr>
              <a:t>Healthcare</a:t>
            </a:r>
            <a:r>
              <a:rPr dirty="0" sz="1650" spc="-20" b="1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1650" spc="-80" b="1">
                <a:solidFill>
                  <a:srgbClr val="2F3F9E"/>
                </a:solidFill>
                <a:latin typeface="Roboto"/>
                <a:cs typeface="Roboto"/>
              </a:rPr>
              <a:t>Example:</a:t>
            </a:r>
            <a:r>
              <a:rPr dirty="0" sz="1650" spc="-15" b="1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1650" spc="-80">
                <a:solidFill>
                  <a:srgbClr val="2F3F9E"/>
                </a:solidFill>
                <a:latin typeface="Arial MT"/>
                <a:cs typeface="Arial MT"/>
              </a:rPr>
              <a:t>Discrete:</a:t>
            </a: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95">
                <a:solidFill>
                  <a:srgbClr val="2F3F9E"/>
                </a:solidFill>
                <a:latin typeface="Arial MT"/>
                <a:cs typeface="Arial MT"/>
              </a:rPr>
              <a:t>Number</a:t>
            </a: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2F3F9E"/>
                </a:solidFill>
                <a:latin typeface="Arial MT"/>
                <a:cs typeface="Arial MT"/>
              </a:rPr>
              <a:t>of</a:t>
            </a:r>
            <a:r>
              <a:rPr dirty="0" sz="165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55">
                <a:solidFill>
                  <a:srgbClr val="2F3F9E"/>
                </a:solidFill>
                <a:latin typeface="Arial MT"/>
                <a:cs typeface="Arial MT"/>
              </a:rPr>
              <a:t>patients</a:t>
            </a: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55">
                <a:solidFill>
                  <a:srgbClr val="2F3F9E"/>
                </a:solidFill>
                <a:latin typeface="Arial MT"/>
                <a:cs typeface="Arial MT"/>
              </a:rPr>
              <a:t>admitted</a:t>
            </a: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95">
                <a:solidFill>
                  <a:srgbClr val="2F3F9E"/>
                </a:solidFill>
                <a:latin typeface="Arial MT"/>
                <a:cs typeface="Arial MT"/>
              </a:rPr>
              <a:t>(5,</a:t>
            </a: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110">
                <a:solidFill>
                  <a:srgbClr val="2F3F9E"/>
                </a:solidFill>
                <a:latin typeface="Arial MT"/>
                <a:cs typeface="Arial MT"/>
              </a:rPr>
              <a:t>10,</a:t>
            </a:r>
            <a:r>
              <a:rPr dirty="0" sz="165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75">
                <a:solidFill>
                  <a:srgbClr val="2F3F9E"/>
                </a:solidFill>
                <a:latin typeface="Arial MT"/>
                <a:cs typeface="Arial MT"/>
              </a:rPr>
              <a:t>15)</a:t>
            </a: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70">
                <a:solidFill>
                  <a:srgbClr val="2F3F9E"/>
                </a:solidFill>
                <a:latin typeface="Arial MT"/>
                <a:cs typeface="Arial MT"/>
              </a:rPr>
              <a:t>|</a:t>
            </a: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85">
                <a:solidFill>
                  <a:srgbClr val="2F3F9E"/>
                </a:solidFill>
                <a:latin typeface="Arial MT"/>
                <a:cs typeface="Arial MT"/>
              </a:rPr>
              <a:t>Continuous:</a:t>
            </a: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 Patient </a:t>
            </a:r>
            <a:r>
              <a:rPr dirty="0" sz="1650" spc="-80">
                <a:solidFill>
                  <a:srgbClr val="2F3F9E"/>
                </a:solidFill>
                <a:latin typeface="Arial MT"/>
                <a:cs typeface="Arial MT"/>
              </a:rPr>
              <a:t>temperature</a:t>
            </a:r>
            <a:r>
              <a:rPr dirty="0" sz="165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110">
                <a:solidFill>
                  <a:srgbClr val="2F3F9E"/>
                </a:solidFill>
                <a:latin typeface="Arial MT"/>
                <a:cs typeface="Arial MT"/>
              </a:rPr>
              <a:t>(36.6°C,</a:t>
            </a: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120">
                <a:solidFill>
                  <a:srgbClr val="2F3F9E"/>
                </a:solidFill>
                <a:latin typeface="Arial MT"/>
                <a:cs typeface="Arial MT"/>
              </a:rPr>
              <a:t>37.2°C,</a:t>
            </a: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2F3F9E"/>
                </a:solidFill>
                <a:latin typeface="Arial MT"/>
                <a:cs typeface="Arial MT"/>
              </a:rPr>
              <a:t>38.5°C)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0" y="0"/>
            <a:ext cx="18097500" cy="10810875"/>
            <a:chOff x="0" y="0"/>
            <a:chExt cx="18097500" cy="10810875"/>
          </a:xfrm>
        </p:grpSpPr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87500" y="0"/>
              <a:ext cx="3809999" cy="380999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8442324"/>
              <a:ext cx="2381249" cy="2368550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761999" y="1333499"/>
              <a:ext cx="952500" cy="57150"/>
            </a:xfrm>
            <a:custGeom>
              <a:avLst/>
              <a:gdLst/>
              <a:ahLst/>
              <a:cxnLst/>
              <a:rect l="l" t="t" r="r" b="b"/>
              <a:pathLst>
                <a:path w="952500" h="57150">
                  <a:moveTo>
                    <a:pt x="92771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85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927714" y="0"/>
                  </a:lnTo>
                  <a:lnTo>
                    <a:pt x="952500" y="24785"/>
                  </a:lnTo>
                  <a:lnTo>
                    <a:pt x="952500" y="32364"/>
                  </a:lnTo>
                  <a:lnTo>
                    <a:pt x="931359" y="56424"/>
                  </a:lnTo>
                  <a:lnTo>
                    <a:pt x="927714" y="5714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47749" y="3314699"/>
              <a:ext cx="7524750" cy="723900"/>
            </a:xfrm>
            <a:custGeom>
              <a:avLst/>
              <a:gdLst/>
              <a:ahLst/>
              <a:cxnLst/>
              <a:rect l="l" t="t" r="r" b="b"/>
              <a:pathLst>
                <a:path w="7524750" h="723900">
                  <a:moveTo>
                    <a:pt x="7417954" y="723899"/>
                  </a:moveTo>
                  <a:lnTo>
                    <a:pt x="106795" y="723899"/>
                  </a:lnTo>
                  <a:lnTo>
                    <a:pt x="99362" y="723167"/>
                  </a:lnTo>
                  <a:lnTo>
                    <a:pt x="57038" y="708805"/>
                  </a:lnTo>
                  <a:lnTo>
                    <a:pt x="23432" y="679341"/>
                  </a:lnTo>
                  <a:lnTo>
                    <a:pt x="3660" y="639259"/>
                  </a:lnTo>
                  <a:lnTo>
                    <a:pt x="0" y="617104"/>
                  </a:lnTo>
                  <a:lnTo>
                    <a:pt x="0" y="60959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7417954" y="0"/>
                  </a:lnTo>
                  <a:lnTo>
                    <a:pt x="7461122" y="11572"/>
                  </a:lnTo>
                  <a:lnTo>
                    <a:pt x="7496577" y="38783"/>
                  </a:lnTo>
                  <a:lnTo>
                    <a:pt x="7518920" y="77492"/>
                  </a:lnTo>
                  <a:lnTo>
                    <a:pt x="7524749" y="106794"/>
                  </a:lnTo>
                  <a:lnTo>
                    <a:pt x="7524749" y="617104"/>
                  </a:lnTo>
                  <a:lnTo>
                    <a:pt x="7513175" y="660273"/>
                  </a:lnTo>
                  <a:lnTo>
                    <a:pt x="7485964" y="695728"/>
                  </a:lnTo>
                  <a:lnTo>
                    <a:pt x="7447254" y="718070"/>
                  </a:lnTo>
                  <a:lnTo>
                    <a:pt x="7425386" y="723167"/>
                  </a:lnTo>
                  <a:lnTo>
                    <a:pt x="7417954" y="7238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249" y="3505199"/>
              <a:ext cx="171450" cy="228600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350" spc="-345"/>
              <a:t>Discrete</a:t>
            </a:r>
            <a:r>
              <a:rPr dirty="0" sz="5350" spc="-405"/>
              <a:t> </a:t>
            </a:r>
            <a:r>
              <a:rPr dirty="0" sz="5350" spc="-110"/>
              <a:t>vs</a:t>
            </a:r>
            <a:r>
              <a:rPr dirty="0" sz="5350" spc="-400"/>
              <a:t> </a:t>
            </a:r>
            <a:r>
              <a:rPr dirty="0" sz="5350" spc="-335"/>
              <a:t>Continuous</a:t>
            </a:r>
            <a:r>
              <a:rPr dirty="0" sz="5350" spc="-400"/>
              <a:t> </a:t>
            </a:r>
            <a:r>
              <a:rPr dirty="0" sz="5350" spc="-355"/>
              <a:t>(Quick</a:t>
            </a:r>
            <a:r>
              <a:rPr dirty="0" sz="5350" spc="-400"/>
              <a:t> </a:t>
            </a:r>
            <a:r>
              <a:rPr dirty="0" sz="5350" spc="-320"/>
              <a:t>Comparison)</a:t>
            </a:r>
            <a:endParaRPr sz="5350"/>
          </a:p>
        </p:txBody>
      </p:sp>
      <p:sp>
        <p:nvSpPr>
          <p:cNvPr id="28" name="object 28" descr=""/>
          <p:cNvSpPr txBox="1"/>
          <p:nvPr/>
        </p:nvSpPr>
        <p:spPr>
          <a:xfrm>
            <a:off x="1539874" y="3485832"/>
            <a:ext cx="178371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10" b="1">
                <a:solidFill>
                  <a:srgbClr val="1A237D"/>
                </a:solidFill>
                <a:latin typeface="Roboto"/>
                <a:cs typeface="Roboto"/>
              </a:rPr>
              <a:t>Countable</a:t>
            </a:r>
            <a:r>
              <a:rPr dirty="0" sz="2000" spc="3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105">
                <a:solidFill>
                  <a:srgbClr val="2F3F9E"/>
                </a:solidFill>
                <a:latin typeface="Arial MT"/>
                <a:cs typeface="Arial MT"/>
              </a:rPr>
              <a:t>values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1047749" y="4229099"/>
            <a:ext cx="7524750" cy="723900"/>
            <a:chOff x="1047749" y="4229099"/>
            <a:chExt cx="7524750" cy="723900"/>
          </a:xfrm>
        </p:grpSpPr>
        <p:sp>
          <p:nvSpPr>
            <p:cNvPr id="30" name="object 30" descr=""/>
            <p:cNvSpPr/>
            <p:nvPr/>
          </p:nvSpPr>
          <p:spPr>
            <a:xfrm>
              <a:off x="1047749" y="4229099"/>
              <a:ext cx="7524750" cy="723900"/>
            </a:xfrm>
            <a:custGeom>
              <a:avLst/>
              <a:gdLst/>
              <a:ahLst/>
              <a:cxnLst/>
              <a:rect l="l" t="t" r="r" b="b"/>
              <a:pathLst>
                <a:path w="7524750" h="723900">
                  <a:moveTo>
                    <a:pt x="7417954" y="723899"/>
                  </a:moveTo>
                  <a:lnTo>
                    <a:pt x="106795" y="723899"/>
                  </a:lnTo>
                  <a:lnTo>
                    <a:pt x="99362" y="723167"/>
                  </a:lnTo>
                  <a:lnTo>
                    <a:pt x="57038" y="708806"/>
                  </a:lnTo>
                  <a:lnTo>
                    <a:pt x="23432" y="679341"/>
                  </a:lnTo>
                  <a:lnTo>
                    <a:pt x="3660" y="639259"/>
                  </a:lnTo>
                  <a:lnTo>
                    <a:pt x="0" y="617104"/>
                  </a:lnTo>
                  <a:lnTo>
                    <a:pt x="0" y="60959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7417954" y="0"/>
                  </a:lnTo>
                  <a:lnTo>
                    <a:pt x="7461122" y="11572"/>
                  </a:lnTo>
                  <a:lnTo>
                    <a:pt x="7496577" y="38784"/>
                  </a:lnTo>
                  <a:lnTo>
                    <a:pt x="7518920" y="77492"/>
                  </a:lnTo>
                  <a:lnTo>
                    <a:pt x="7524749" y="106794"/>
                  </a:lnTo>
                  <a:lnTo>
                    <a:pt x="7524749" y="617104"/>
                  </a:lnTo>
                  <a:lnTo>
                    <a:pt x="7513175" y="660274"/>
                  </a:lnTo>
                  <a:lnTo>
                    <a:pt x="7485964" y="695729"/>
                  </a:lnTo>
                  <a:lnTo>
                    <a:pt x="7447254" y="718071"/>
                  </a:lnTo>
                  <a:lnTo>
                    <a:pt x="7425386" y="723167"/>
                  </a:lnTo>
                  <a:lnTo>
                    <a:pt x="7417954" y="7238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8249" y="4432299"/>
              <a:ext cx="200025" cy="203200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1568449" y="4400232"/>
            <a:ext cx="21082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0" b="1">
                <a:solidFill>
                  <a:srgbClr val="1A237D"/>
                </a:solidFill>
                <a:latin typeface="Roboto"/>
                <a:cs typeface="Roboto"/>
              </a:rPr>
              <a:t>Whole</a:t>
            </a:r>
            <a:r>
              <a:rPr dirty="0" sz="2000" spc="-1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120" b="1">
                <a:solidFill>
                  <a:srgbClr val="1A237D"/>
                </a:solidFill>
                <a:latin typeface="Roboto"/>
                <a:cs typeface="Roboto"/>
              </a:rPr>
              <a:t>numbers</a:t>
            </a:r>
            <a:r>
              <a:rPr dirty="0" sz="2000" spc="-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70">
                <a:solidFill>
                  <a:srgbClr val="2F3F9E"/>
                </a:solidFill>
                <a:latin typeface="Arial MT"/>
                <a:cs typeface="Arial MT"/>
              </a:rPr>
              <a:t>only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1047749" y="5143499"/>
            <a:ext cx="7524750" cy="723900"/>
            <a:chOff x="1047749" y="5143499"/>
            <a:chExt cx="7524750" cy="723900"/>
          </a:xfrm>
        </p:grpSpPr>
        <p:sp>
          <p:nvSpPr>
            <p:cNvPr id="34" name="object 34" descr=""/>
            <p:cNvSpPr/>
            <p:nvPr/>
          </p:nvSpPr>
          <p:spPr>
            <a:xfrm>
              <a:off x="1047749" y="5143499"/>
              <a:ext cx="7524750" cy="723900"/>
            </a:xfrm>
            <a:custGeom>
              <a:avLst/>
              <a:gdLst/>
              <a:ahLst/>
              <a:cxnLst/>
              <a:rect l="l" t="t" r="r" b="b"/>
              <a:pathLst>
                <a:path w="7524750" h="723900">
                  <a:moveTo>
                    <a:pt x="7417954" y="723899"/>
                  </a:moveTo>
                  <a:lnTo>
                    <a:pt x="106795" y="723899"/>
                  </a:lnTo>
                  <a:lnTo>
                    <a:pt x="99362" y="723167"/>
                  </a:lnTo>
                  <a:lnTo>
                    <a:pt x="57038" y="708805"/>
                  </a:lnTo>
                  <a:lnTo>
                    <a:pt x="23432" y="679341"/>
                  </a:lnTo>
                  <a:lnTo>
                    <a:pt x="3660" y="639258"/>
                  </a:lnTo>
                  <a:lnTo>
                    <a:pt x="0" y="617104"/>
                  </a:lnTo>
                  <a:lnTo>
                    <a:pt x="0" y="60959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69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7417954" y="0"/>
                  </a:lnTo>
                  <a:lnTo>
                    <a:pt x="7461122" y="11572"/>
                  </a:lnTo>
                  <a:lnTo>
                    <a:pt x="7496577" y="38783"/>
                  </a:lnTo>
                  <a:lnTo>
                    <a:pt x="7518920" y="77491"/>
                  </a:lnTo>
                  <a:lnTo>
                    <a:pt x="7524749" y="106794"/>
                  </a:lnTo>
                  <a:lnTo>
                    <a:pt x="7524749" y="617104"/>
                  </a:lnTo>
                  <a:lnTo>
                    <a:pt x="7513175" y="660273"/>
                  </a:lnTo>
                  <a:lnTo>
                    <a:pt x="7485964" y="695728"/>
                  </a:lnTo>
                  <a:lnTo>
                    <a:pt x="7447254" y="718070"/>
                  </a:lnTo>
                  <a:lnTo>
                    <a:pt x="7425386" y="723167"/>
                  </a:lnTo>
                  <a:lnTo>
                    <a:pt x="7417954" y="7238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8249" y="5333999"/>
              <a:ext cx="228600" cy="228600"/>
            </a:xfrm>
            <a:prstGeom prst="rect">
              <a:avLst/>
            </a:prstGeom>
          </p:spPr>
        </p:pic>
      </p:grpSp>
      <p:sp>
        <p:nvSpPr>
          <p:cNvPr id="36" name="object 36" descr=""/>
          <p:cNvSpPr txBox="1"/>
          <p:nvPr/>
        </p:nvSpPr>
        <p:spPr>
          <a:xfrm>
            <a:off x="1597024" y="5314632"/>
            <a:ext cx="25336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40" b="1">
                <a:solidFill>
                  <a:srgbClr val="1A237D"/>
                </a:solidFill>
                <a:latin typeface="Roboto"/>
                <a:cs typeface="Roboto"/>
              </a:rPr>
              <a:t>No</a:t>
            </a:r>
            <a:r>
              <a:rPr dirty="0" sz="2000" spc="-2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100" b="1">
                <a:solidFill>
                  <a:srgbClr val="1A237D"/>
                </a:solidFill>
                <a:latin typeface="Roboto"/>
                <a:cs typeface="Roboto"/>
              </a:rPr>
              <a:t>fractions</a:t>
            </a:r>
            <a:r>
              <a:rPr dirty="0" sz="2000" spc="-2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80">
                <a:solidFill>
                  <a:srgbClr val="2F3F9E"/>
                </a:solidFill>
                <a:latin typeface="Arial MT"/>
                <a:cs typeface="Arial MT"/>
              </a:rPr>
              <a:t>or 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decimals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1047749" y="6057900"/>
            <a:ext cx="7524750" cy="723900"/>
            <a:chOff x="1047749" y="6057900"/>
            <a:chExt cx="7524750" cy="723900"/>
          </a:xfrm>
        </p:grpSpPr>
        <p:sp>
          <p:nvSpPr>
            <p:cNvPr id="38" name="object 38" descr=""/>
            <p:cNvSpPr/>
            <p:nvPr/>
          </p:nvSpPr>
          <p:spPr>
            <a:xfrm>
              <a:off x="1047749" y="6057900"/>
              <a:ext cx="7524750" cy="723900"/>
            </a:xfrm>
            <a:custGeom>
              <a:avLst/>
              <a:gdLst/>
              <a:ahLst/>
              <a:cxnLst/>
              <a:rect l="l" t="t" r="r" b="b"/>
              <a:pathLst>
                <a:path w="7524750" h="723900">
                  <a:moveTo>
                    <a:pt x="7417954" y="723899"/>
                  </a:moveTo>
                  <a:lnTo>
                    <a:pt x="106795" y="723899"/>
                  </a:lnTo>
                  <a:lnTo>
                    <a:pt x="99362" y="723166"/>
                  </a:lnTo>
                  <a:lnTo>
                    <a:pt x="57038" y="708804"/>
                  </a:lnTo>
                  <a:lnTo>
                    <a:pt x="23432" y="679340"/>
                  </a:lnTo>
                  <a:lnTo>
                    <a:pt x="3660" y="639258"/>
                  </a:lnTo>
                  <a:lnTo>
                    <a:pt x="0" y="617104"/>
                  </a:lnTo>
                  <a:lnTo>
                    <a:pt x="0" y="60959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69"/>
                  </a:lnTo>
                  <a:lnTo>
                    <a:pt x="77493" y="5827"/>
                  </a:lnTo>
                  <a:lnTo>
                    <a:pt x="106795" y="0"/>
                  </a:lnTo>
                  <a:lnTo>
                    <a:pt x="7417954" y="0"/>
                  </a:lnTo>
                  <a:lnTo>
                    <a:pt x="7461122" y="11572"/>
                  </a:lnTo>
                  <a:lnTo>
                    <a:pt x="7496577" y="38783"/>
                  </a:lnTo>
                  <a:lnTo>
                    <a:pt x="7518920" y="77492"/>
                  </a:lnTo>
                  <a:lnTo>
                    <a:pt x="7524749" y="106794"/>
                  </a:lnTo>
                  <a:lnTo>
                    <a:pt x="7524749" y="617104"/>
                  </a:lnTo>
                  <a:lnTo>
                    <a:pt x="7513175" y="660273"/>
                  </a:lnTo>
                  <a:lnTo>
                    <a:pt x="7485964" y="695727"/>
                  </a:lnTo>
                  <a:lnTo>
                    <a:pt x="7447254" y="718070"/>
                  </a:lnTo>
                  <a:lnTo>
                    <a:pt x="7425386" y="723166"/>
                  </a:lnTo>
                  <a:lnTo>
                    <a:pt x="7417954" y="7238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8249" y="6302374"/>
              <a:ext cx="228600" cy="120650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>
            <a:off x="1597024" y="6229032"/>
            <a:ext cx="27343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0" b="1">
                <a:solidFill>
                  <a:srgbClr val="1A237D"/>
                </a:solidFill>
                <a:latin typeface="Roboto"/>
                <a:cs typeface="Roboto"/>
              </a:rPr>
              <a:t>Gaps</a:t>
            </a:r>
            <a:r>
              <a:rPr dirty="0" sz="2000" spc="-2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95" b="1">
                <a:solidFill>
                  <a:srgbClr val="1A237D"/>
                </a:solidFill>
                <a:latin typeface="Roboto"/>
                <a:cs typeface="Roboto"/>
              </a:rPr>
              <a:t>exist</a:t>
            </a:r>
            <a:r>
              <a:rPr dirty="0" sz="2000" spc="-2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120">
                <a:solidFill>
                  <a:srgbClr val="2F3F9E"/>
                </a:solidFill>
                <a:latin typeface="Arial MT"/>
                <a:cs typeface="Arial MT"/>
              </a:rPr>
              <a:t>between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95">
                <a:solidFill>
                  <a:srgbClr val="2F3F9E"/>
                </a:solidFill>
                <a:latin typeface="Arial MT"/>
                <a:cs typeface="Arial MT"/>
              </a:rPr>
              <a:t>values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1047749" y="6972299"/>
            <a:ext cx="7524750" cy="723900"/>
            <a:chOff x="1047749" y="6972299"/>
            <a:chExt cx="7524750" cy="723900"/>
          </a:xfrm>
        </p:grpSpPr>
        <p:sp>
          <p:nvSpPr>
            <p:cNvPr id="42" name="object 42" descr=""/>
            <p:cNvSpPr/>
            <p:nvPr/>
          </p:nvSpPr>
          <p:spPr>
            <a:xfrm>
              <a:off x="1047749" y="6972299"/>
              <a:ext cx="7524750" cy="723900"/>
            </a:xfrm>
            <a:custGeom>
              <a:avLst/>
              <a:gdLst/>
              <a:ahLst/>
              <a:cxnLst/>
              <a:rect l="l" t="t" r="r" b="b"/>
              <a:pathLst>
                <a:path w="7524750" h="723900">
                  <a:moveTo>
                    <a:pt x="7417954" y="723899"/>
                  </a:moveTo>
                  <a:lnTo>
                    <a:pt x="106795" y="723899"/>
                  </a:lnTo>
                  <a:lnTo>
                    <a:pt x="99362" y="723167"/>
                  </a:lnTo>
                  <a:lnTo>
                    <a:pt x="57038" y="708805"/>
                  </a:lnTo>
                  <a:lnTo>
                    <a:pt x="23432" y="679341"/>
                  </a:lnTo>
                  <a:lnTo>
                    <a:pt x="3660" y="639258"/>
                  </a:lnTo>
                  <a:lnTo>
                    <a:pt x="0" y="617104"/>
                  </a:lnTo>
                  <a:lnTo>
                    <a:pt x="0" y="60959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7417954" y="0"/>
                  </a:lnTo>
                  <a:lnTo>
                    <a:pt x="7461122" y="11571"/>
                  </a:lnTo>
                  <a:lnTo>
                    <a:pt x="7496577" y="38783"/>
                  </a:lnTo>
                  <a:lnTo>
                    <a:pt x="7518920" y="77492"/>
                  </a:lnTo>
                  <a:lnTo>
                    <a:pt x="7524749" y="106794"/>
                  </a:lnTo>
                  <a:lnTo>
                    <a:pt x="7524749" y="617104"/>
                  </a:lnTo>
                  <a:lnTo>
                    <a:pt x="7513175" y="660273"/>
                  </a:lnTo>
                  <a:lnTo>
                    <a:pt x="7485964" y="695728"/>
                  </a:lnTo>
                  <a:lnTo>
                    <a:pt x="7447254" y="718071"/>
                  </a:lnTo>
                  <a:lnTo>
                    <a:pt x="7425386" y="723167"/>
                  </a:lnTo>
                  <a:lnTo>
                    <a:pt x="7417954" y="7238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8249" y="7175499"/>
              <a:ext cx="228600" cy="203200"/>
            </a:xfrm>
            <a:prstGeom prst="rect">
              <a:avLst/>
            </a:prstGeom>
          </p:spPr>
        </p:pic>
      </p:grpSp>
      <p:sp>
        <p:nvSpPr>
          <p:cNvPr id="44" name="object 44" descr=""/>
          <p:cNvSpPr txBox="1"/>
          <p:nvPr/>
        </p:nvSpPr>
        <p:spPr>
          <a:xfrm>
            <a:off x="1597024" y="7143432"/>
            <a:ext cx="26593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5" b="1">
                <a:solidFill>
                  <a:srgbClr val="1A237D"/>
                </a:solidFill>
                <a:latin typeface="Roboto"/>
                <a:cs typeface="Roboto"/>
              </a:rPr>
              <a:t>Finite</a:t>
            </a:r>
            <a:r>
              <a:rPr dirty="0" sz="2000" spc="-2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80">
                <a:solidFill>
                  <a:srgbClr val="2F3F9E"/>
                </a:solidFill>
                <a:latin typeface="Arial MT"/>
                <a:cs typeface="Arial MT"/>
              </a:rPr>
              <a:t>or </a:t>
            </a:r>
            <a:r>
              <a:rPr dirty="0" sz="2000" spc="-90">
                <a:solidFill>
                  <a:srgbClr val="2F3F9E"/>
                </a:solidFill>
                <a:latin typeface="Arial MT"/>
                <a:cs typeface="Arial MT"/>
              </a:rPr>
              <a:t>countably</a:t>
            </a:r>
            <a:r>
              <a:rPr dirty="0" sz="2000" spc="-8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40">
                <a:solidFill>
                  <a:srgbClr val="2F3F9E"/>
                </a:solidFill>
                <a:latin typeface="Arial MT"/>
                <a:cs typeface="Arial MT"/>
              </a:rPr>
              <a:t>infinite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9524998" y="3314699"/>
            <a:ext cx="7524750" cy="723900"/>
            <a:chOff x="9524998" y="3314699"/>
            <a:chExt cx="7524750" cy="723900"/>
          </a:xfrm>
        </p:grpSpPr>
        <p:sp>
          <p:nvSpPr>
            <p:cNvPr id="46" name="object 46" descr=""/>
            <p:cNvSpPr/>
            <p:nvPr/>
          </p:nvSpPr>
          <p:spPr>
            <a:xfrm>
              <a:off x="9524998" y="3314699"/>
              <a:ext cx="7524750" cy="723900"/>
            </a:xfrm>
            <a:custGeom>
              <a:avLst/>
              <a:gdLst/>
              <a:ahLst/>
              <a:cxnLst/>
              <a:rect l="l" t="t" r="r" b="b"/>
              <a:pathLst>
                <a:path w="7524750" h="723900">
                  <a:moveTo>
                    <a:pt x="7417955" y="723899"/>
                  </a:moveTo>
                  <a:lnTo>
                    <a:pt x="106794" y="723899"/>
                  </a:lnTo>
                  <a:lnTo>
                    <a:pt x="99361" y="723167"/>
                  </a:lnTo>
                  <a:lnTo>
                    <a:pt x="57037" y="708805"/>
                  </a:lnTo>
                  <a:lnTo>
                    <a:pt x="23431" y="679341"/>
                  </a:lnTo>
                  <a:lnTo>
                    <a:pt x="3659" y="639259"/>
                  </a:lnTo>
                  <a:lnTo>
                    <a:pt x="0" y="617104"/>
                  </a:lnTo>
                  <a:lnTo>
                    <a:pt x="0" y="60959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3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7417955" y="0"/>
                  </a:lnTo>
                  <a:lnTo>
                    <a:pt x="7461123" y="11572"/>
                  </a:lnTo>
                  <a:lnTo>
                    <a:pt x="7496576" y="38783"/>
                  </a:lnTo>
                  <a:lnTo>
                    <a:pt x="7518919" y="77492"/>
                  </a:lnTo>
                  <a:lnTo>
                    <a:pt x="7524749" y="106794"/>
                  </a:lnTo>
                  <a:lnTo>
                    <a:pt x="7524749" y="617104"/>
                  </a:lnTo>
                  <a:lnTo>
                    <a:pt x="7513174" y="660273"/>
                  </a:lnTo>
                  <a:lnTo>
                    <a:pt x="7485965" y="695728"/>
                  </a:lnTo>
                  <a:lnTo>
                    <a:pt x="7447255" y="718070"/>
                  </a:lnTo>
                  <a:lnTo>
                    <a:pt x="7425387" y="723167"/>
                  </a:lnTo>
                  <a:lnTo>
                    <a:pt x="7417955" y="7238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15499" y="3505199"/>
              <a:ext cx="228600" cy="228600"/>
            </a:xfrm>
            <a:prstGeom prst="rect">
              <a:avLst/>
            </a:prstGeom>
          </p:spPr>
        </p:pic>
      </p:grpSp>
      <p:sp>
        <p:nvSpPr>
          <p:cNvPr id="48" name="object 48" descr=""/>
          <p:cNvSpPr txBox="1"/>
          <p:nvPr/>
        </p:nvSpPr>
        <p:spPr>
          <a:xfrm>
            <a:off x="10074274" y="3485832"/>
            <a:ext cx="19431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10" b="1">
                <a:solidFill>
                  <a:srgbClr val="1A237D"/>
                </a:solidFill>
                <a:latin typeface="Roboto"/>
                <a:cs typeface="Roboto"/>
              </a:rPr>
              <a:t>Measurable</a:t>
            </a:r>
            <a:r>
              <a:rPr dirty="0" sz="2000" spc="2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105">
                <a:solidFill>
                  <a:srgbClr val="2F3F9E"/>
                </a:solidFill>
                <a:latin typeface="Arial MT"/>
                <a:cs typeface="Arial MT"/>
              </a:rPr>
              <a:t>values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9524998" y="4229099"/>
            <a:ext cx="7524750" cy="723900"/>
            <a:chOff x="9524998" y="4229099"/>
            <a:chExt cx="7524750" cy="723900"/>
          </a:xfrm>
        </p:grpSpPr>
        <p:sp>
          <p:nvSpPr>
            <p:cNvPr id="50" name="object 50" descr=""/>
            <p:cNvSpPr/>
            <p:nvPr/>
          </p:nvSpPr>
          <p:spPr>
            <a:xfrm>
              <a:off x="9524998" y="4229099"/>
              <a:ext cx="7524750" cy="723900"/>
            </a:xfrm>
            <a:custGeom>
              <a:avLst/>
              <a:gdLst/>
              <a:ahLst/>
              <a:cxnLst/>
              <a:rect l="l" t="t" r="r" b="b"/>
              <a:pathLst>
                <a:path w="7524750" h="723900">
                  <a:moveTo>
                    <a:pt x="7417955" y="723899"/>
                  </a:moveTo>
                  <a:lnTo>
                    <a:pt x="106794" y="723899"/>
                  </a:lnTo>
                  <a:lnTo>
                    <a:pt x="99361" y="723167"/>
                  </a:lnTo>
                  <a:lnTo>
                    <a:pt x="57037" y="708806"/>
                  </a:lnTo>
                  <a:lnTo>
                    <a:pt x="23431" y="679341"/>
                  </a:lnTo>
                  <a:lnTo>
                    <a:pt x="3659" y="639259"/>
                  </a:lnTo>
                  <a:lnTo>
                    <a:pt x="0" y="617104"/>
                  </a:lnTo>
                  <a:lnTo>
                    <a:pt x="0" y="60959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3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7417955" y="0"/>
                  </a:lnTo>
                  <a:lnTo>
                    <a:pt x="7461123" y="11572"/>
                  </a:lnTo>
                  <a:lnTo>
                    <a:pt x="7496576" y="38784"/>
                  </a:lnTo>
                  <a:lnTo>
                    <a:pt x="7518919" y="77492"/>
                  </a:lnTo>
                  <a:lnTo>
                    <a:pt x="7524749" y="106794"/>
                  </a:lnTo>
                  <a:lnTo>
                    <a:pt x="7524749" y="617104"/>
                  </a:lnTo>
                  <a:lnTo>
                    <a:pt x="7513174" y="660274"/>
                  </a:lnTo>
                  <a:lnTo>
                    <a:pt x="7485965" y="695729"/>
                  </a:lnTo>
                  <a:lnTo>
                    <a:pt x="7447255" y="718071"/>
                  </a:lnTo>
                  <a:lnTo>
                    <a:pt x="7425387" y="723167"/>
                  </a:lnTo>
                  <a:lnTo>
                    <a:pt x="7417955" y="7238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15499" y="4460874"/>
              <a:ext cx="285750" cy="146050"/>
            </a:xfrm>
            <a:prstGeom prst="rect">
              <a:avLst/>
            </a:prstGeom>
          </p:spPr>
        </p:pic>
      </p:grpSp>
      <p:sp>
        <p:nvSpPr>
          <p:cNvPr id="52" name="object 52" descr=""/>
          <p:cNvSpPr txBox="1"/>
          <p:nvPr/>
        </p:nvSpPr>
        <p:spPr>
          <a:xfrm>
            <a:off x="10131424" y="4400232"/>
            <a:ext cx="23729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0" b="1">
                <a:solidFill>
                  <a:srgbClr val="1A237D"/>
                </a:solidFill>
                <a:latin typeface="Roboto"/>
                <a:cs typeface="Roboto"/>
              </a:rPr>
              <a:t>Infinite</a:t>
            </a:r>
            <a:r>
              <a:rPr dirty="0" sz="2000" spc="-1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85">
                <a:solidFill>
                  <a:srgbClr val="2F3F9E"/>
                </a:solidFill>
                <a:latin typeface="Arial MT"/>
                <a:cs typeface="Arial MT"/>
              </a:rPr>
              <a:t>possible</a:t>
            </a:r>
            <a:r>
              <a:rPr dirty="0" sz="20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95">
                <a:solidFill>
                  <a:srgbClr val="2F3F9E"/>
                </a:solidFill>
                <a:latin typeface="Arial MT"/>
                <a:cs typeface="Arial MT"/>
              </a:rPr>
              <a:t>values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9524998" y="5143499"/>
            <a:ext cx="7524750" cy="723900"/>
            <a:chOff x="9524998" y="5143499"/>
            <a:chExt cx="7524750" cy="723900"/>
          </a:xfrm>
        </p:grpSpPr>
        <p:sp>
          <p:nvSpPr>
            <p:cNvPr id="54" name="object 54" descr=""/>
            <p:cNvSpPr/>
            <p:nvPr/>
          </p:nvSpPr>
          <p:spPr>
            <a:xfrm>
              <a:off x="9524998" y="5143499"/>
              <a:ext cx="7524750" cy="723900"/>
            </a:xfrm>
            <a:custGeom>
              <a:avLst/>
              <a:gdLst/>
              <a:ahLst/>
              <a:cxnLst/>
              <a:rect l="l" t="t" r="r" b="b"/>
              <a:pathLst>
                <a:path w="7524750" h="723900">
                  <a:moveTo>
                    <a:pt x="7417955" y="723899"/>
                  </a:moveTo>
                  <a:lnTo>
                    <a:pt x="106794" y="723899"/>
                  </a:lnTo>
                  <a:lnTo>
                    <a:pt x="99361" y="723167"/>
                  </a:lnTo>
                  <a:lnTo>
                    <a:pt x="57037" y="708805"/>
                  </a:lnTo>
                  <a:lnTo>
                    <a:pt x="23431" y="679341"/>
                  </a:lnTo>
                  <a:lnTo>
                    <a:pt x="3659" y="639258"/>
                  </a:lnTo>
                  <a:lnTo>
                    <a:pt x="0" y="617104"/>
                  </a:lnTo>
                  <a:lnTo>
                    <a:pt x="0" y="60959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3" y="28169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7417955" y="0"/>
                  </a:lnTo>
                  <a:lnTo>
                    <a:pt x="7461123" y="11572"/>
                  </a:lnTo>
                  <a:lnTo>
                    <a:pt x="7496576" y="38783"/>
                  </a:lnTo>
                  <a:lnTo>
                    <a:pt x="7518919" y="77491"/>
                  </a:lnTo>
                  <a:lnTo>
                    <a:pt x="7524749" y="106794"/>
                  </a:lnTo>
                  <a:lnTo>
                    <a:pt x="7524749" y="617104"/>
                  </a:lnTo>
                  <a:lnTo>
                    <a:pt x="7513174" y="660273"/>
                  </a:lnTo>
                  <a:lnTo>
                    <a:pt x="7485965" y="695728"/>
                  </a:lnTo>
                  <a:lnTo>
                    <a:pt x="7447255" y="718070"/>
                  </a:lnTo>
                  <a:lnTo>
                    <a:pt x="7425387" y="723167"/>
                  </a:lnTo>
                  <a:lnTo>
                    <a:pt x="7417955" y="7238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21849" y="5349874"/>
              <a:ext cx="187325" cy="196850"/>
            </a:xfrm>
            <a:prstGeom prst="rect">
              <a:avLst/>
            </a:prstGeom>
          </p:spPr>
        </p:pic>
      </p:grpSp>
      <p:sp>
        <p:nvSpPr>
          <p:cNvPr id="56" name="object 56" descr=""/>
          <p:cNvSpPr txBox="1"/>
          <p:nvPr/>
        </p:nvSpPr>
        <p:spPr>
          <a:xfrm>
            <a:off x="10045699" y="5314632"/>
            <a:ext cx="28886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5" b="1">
                <a:solidFill>
                  <a:srgbClr val="1A237D"/>
                </a:solidFill>
                <a:latin typeface="Roboto"/>
                <a:cs typeface="Roboto"/>
              </a:rPr>
              <a:t>Decimals/fractions</a:t>
            </a:r>
            <a:r>
              <a:rPr dirty="0" sz="2000" spc="1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possible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9524998" y="6057900"/>
            <a:ext cx="7524750" cy="723900"/>
            <a:chOff x="9524998" y="6057900"/>
            <a:chExt cx="7524750" cy="723900"/>
          </a:xfrm>
        </p:grpSpPr>
        <p:sp>
          <p:nvSpPr>
            <p:cNvPr id="58" name="object 58" descr=""/>
            <p:cNvSpPr/>
            <p:nvPr/>
          </p:nvSpPr>
          <p:spPr>
            <a:xfrm>
              <a:off x="9524998" y="6057900"/>
              <a:ext cx="7524750" cy="723900"/>
            </a:xfrm>
            <a:custGeom>
              <a:avLst/>
              <a:gdLst/>
              <a:ahLst/>
              <a:cxnLst/>
              <a:rect l="l" t="t" r="r" b="b"/>
              <a:pathLst>
                <a:path w="7524750" h="723900">
                  <a:moveTo>
                    <a:pt x="7417955" y="723899"/>
                  </a:moveTo>
                  <a:lnTo>
                    <a:pt x="106794" y="723899"/>
                  </a:lnTo>
                  <a:lnTo>
                    <a:pt x="99361" y="723166"/>
                  </a:lnTo>
                  <a:lnTo>
                    <a:pt x="57037" y="708804"/>
                  </a:lnTo>
                  <a:lnTo>
                    <a:pt x="23431" y="679340"/>
                  </a:lnTo>
                  <a:lnTo>
                    <a:pt x="3659" y="639258"/>
                  </a:lnTo>
                  <a:lnTo>
                    <a:pt x="0" y="617104"/>
                  </a:lnTo>
                  <a:lnTo>
                    <a:pt x="0" y="60959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3" y="28169"/>
                  </a:lnTo>
                  <a:lnTo>
                    <a:pt x="77492" y="5827"/>
                  </a:lnTo>
                  <a:lnTo>
                    <a:pt x="106794" y="0"/>
                  </a:lnTo>
                  <a:lnTo>
                    <a:pt x="7417955" y="0"/>
                  </a:lnTo>
                  <a:lnTo>
                    <a:pt x="7461123" y="11572"/>
                  </a:lnTo>
                  <a:lnTo>
                    <a:pt x="7496576" y="38783"/>
                  </a:lnTo>
                  <a:lnTo>
                    <a:pt x="7518919" y="77492"/>
                  </a:lnTo>
                  <a:lnTo>
                    <a:pt x="7524749" y="106794"/>
                  </a:lnTo>
                  <a:lnTo>
                    <a:pt x="7524749" y="617104"/>
                  </a:lnTo>
                  <a:lnTo>
                    <a:pt x="7513174" y="660273"/>
                  </a:lnTo>
                  <a:lnTo>
                    <a:pt x="7485965" y="695727"/>
                  </a:lnTo>
                  <a:lnTo>
                    <a:pt x="7447255" y="718070"/>
                  </a:lnTo>
                  <a:lnTo>
                    <a:pt x="7425387" y="723166"/>
                  </a:lnTo>
                  <a:lnTo>
                    <a:pt x="7417955" y="7238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15499" y="6302374"/>
              <a:ext cx="228600" cy="120650"/>
            </a:xfrm>
            <a:prstGeom prst="rect">
              <a:avLst/>
            </a:prstGeom>
          </p:spPr>
        </p:pic>
      </p:grpSp>
      <p:sp>
        <p:nvSpPr>
          <p:cNvPr id="60" name="object 60" descr=""/>
          <p:cNvSpPr txBox="1"/>
          <p:nvPr/>
        </p:nvSpPr>
        <p:spPr>
          <a:xfrm>
            <a:off x="10074274" y="6229032"/>
            <a:ext cx="25044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40" b="1">
                <a:solidFill>
                  <a:srgbClr val="1A237D"/>
                </a:solidFill>
                <a:latin typeface="Roboto"/>
                <a:cs typeface="Roboto"/>
              </a:rPr>
              <a:t>No</a:t>
            </a:r>
            <a:r>
              <a:rPr dirty="0" sz="2000" spc="-3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114" b="1">
                <a:solidFill>
                  <a:srgbClr val="1A237D"/>
                </a:solidFill>
                <a:latin typeface="Roboto"/>
                <a:cs typeface="Roboto"/>
              </a:rPr>
              <a:t>gaps</a:t>
            </a:r>
            <a:r>
              <a:rPr dirty="0" sz="2000" spc="-3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120">
                <a:solidFill>
                  <a:srgbClr val="2F3F9E"/>
                </a:solidFill>
                <a:latin typeface="Arial MT"/>
                <a:cs typeface="Arial MT"/>
              </a:rPr>
              <a:t>between</a:t>
            </a:r>
            <a:r>
              <a:rPr dirty="0" sz="2000" spc="-90">
                <a:solidFill>
                  <a:srgbClr val="2F3F9E"/>
                </a:solidFill>
                <a:latin typeface="Arial MT"/>
                <a:cs typeface="Arial MT"/>
              </a:rPr>
              <a:t> values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9524998" y="6972299"/>
            <a:ext cx="7524750" cy="723900"/>
            <a:chOff x="9524998" y="6972299"/>
            <a:chExt cx="7524750" cy="723900"/>
          </a:xfrm>
        </p:grpSpPr>
        <p:sp>
          <p:nvSpPr>
            <p:cNvPr id="62" name="object 62" descr=""/>
            <p:cNvSpPr/>
            <p:nvPr/>
          </p:nvSpPr>
          <p:spPr>
            <a:xfrm>
              <a:off x="9524998" y="6972299"/>
              <a:ext cx="7524750" cy="723900"/>
            </a:xfrm>
            <a:custGeom>
              <a:avLst/>
              <a:gdLst/>
              <a:ahLst/>
              <a:cxnLst/>
              <a:rect l="l" t="t" r="r" b="b"/>
              <a:pathLst>
                <a:path w="7524750" h="723900">
                  <a:moveTo>
                    <a:pt x="7417955" y="723899"/>
                  </a:moveTo>
                  <a:lnTo>
                    <a:pt x="106794" y="723899"/>
                  </a:lnTo>
                  <a:lnTo>
                    <a:pt x="99361" y="723167"/>
                  </a:lnTo>
                  <a:lnTo>
                    <a:pt x="57037" y="708805"/>
                  </a:lnTo>
                  <a:lnTo>
                    <a:pt x="23431" y="679341"/>
                  </a:lnTo>
                  <a:lnTo>
                    <a:pt x="3659" y="639258"/>
                  </a:lnTo>
                  <a:lnTo>
                    <a:pt x="0" y="617104"/>
                  </a:lnTo>
                  <a:lnTo>
                    <a:pt x="0" y="60959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3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7417955" y="0"/>
                  </a:lnTo>
                  <a:lnTo>
                    <a:pt x="7461123" y="11571"/>
                  </a:lnTo>
                  <a:lnTo>
                    <a:pt x="7496576" y="38783"/>
                  </a:lnTo>
                  <a:lnTo>
                    <a:pt x="7518919" y="77492"/>
                  </a:lnTo>
                  <a:lnTo>
                    <a:pt x="7524749" y="106794"/>
                  </a:lnTo>
                  <a:lnTo>
                    <a:pt x="7524749" y="617104"/>
                  </a:lnTo>
                  <a:lnTo>
                    <a:pt x="7513174" y="660273"/>
                  </a:lnTo>
                  <a:lnTo>
                    <a:pt x="7485965" y="695728"/>
                  </a:lnTo>
                  <a:lnTo>
                    <a:pt x="7447255" y="718071"/>
                  </a:lnTo>
                  <a:lnTo>
                    <a:pt x="7425387" y="723167"/>
                  </a:lnTo>
                  <a:lnTo>
                    <a:pt x="7417955" y="7238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15499" y="7175499"/>
              <a:ext cx="285750" cy="203200"/>
            </a:xfrm>
            <a:prstGeom prst="rect">
              <a:avLst/>
            </a:prstGeom>
          </p:spPr>
        </p:pic>
      </p:grpSp>
      <p:sp>
        <p:nvSpPr>
          <p:cNvPr id="64" name="object 64" descr=""/>
          <p:cNvSpPr txBox="1"/>
          <p:nvPr/>
        </p:nvSpPr>
        <p:spPr>
          <a:xfrm>
            <a:off x="10131424" y="7143432"/>
            <a:ext cx="28086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10" b="1">
                <a:solidFill>
                  <a:srgbClr val="1A237D"/>
                </a:solidFill>
                <a:latin typeface="Roboto"/>
                <a:cs typeface="Roboto"/>
              </a:rPr>
              <a:t>Continuous</a:t>
            </a:r>
            <a:r>
              <a:rPr dirty="0" sz="2000" spc="-5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130">
                <a:solidFill>
                  <a:srgbClr val="2F3F9E"/>
                </a:solidFill>
                <a:latin typeface="Arial MT"/>
                <a:cs typeface="Arial MT"/>
              </a:rPr>
              <a:t>range</a:t>
            </a:r>
            <a:r>
              <a:rPr dirty="0" sz="2000" spc="-10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F3F9E"/>
                </a:solidFill>
                <a:latin typeface="Arial MT"/>
                <a:cs typeface="Arial MT"/>
              </a:rPr>
              <a:t>of</a:t>
            </a:r>
            <a:r>
              <a:rPr dirty="0" sz="2000" spc="-10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90">
                <a:solidFill>
                  <a:srgbClr val="2F3F9E"/>
                </a:solidFill>
                <a:latin typeface="Arial MT"/>
                <a:cs typeface="Arial MT"/>
              </a:rPr>
              <a:t>values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8305800" y="4703064"/>
            <a:ext cx="1487805" cy="1490980"/>
            <a:chOff x="8305800" y="4703064"/>
            <a:chExt cx="1487805" cy="1490980"/>
          </a:xfrm>
        </p:grpSpPr>
        <p:sp>
          <p:nvSpPr>
            <p:cNvPr id="66" name="object 66" descr=""/>
            <p:cNvSpPr/>
            <p:nvPr/>
          </p:nvSpPr>
          <p:spPr>
            <a:xfrm>
              <a:off x="8305800" y="4703064"/>
              <a:ext cx="1487805" cy="1490980"/>
            </a:xfrm>
            <a:custGeom>
              <a:avLst/>
              <a:gdLst/>
              <a:ahLst/>
              <a:cxnLst/>
              <a:rect l="l" t="t" r="r" b="b"/>
              <a:pathLst>
                <a:path w="1487804" h="1490979">
                  <a:moveTo>
                    <a:pt x="1487423" y="1490471"/>
                  </a:moveTo>
                  <a:lnTo>
                    <a:pt x="0" y="1490471"/>
                  </a:lnTo>
                  <a:lnTo>
                    <a:pt x="0" y="0"/>
                  </a:lnTo>
                  <a:lnTo>
                    <a:pt x="1487423" y="0"/>
                  </a:lnTo>
                  <a:lnTo>
                    <a:pt x="1487423" y="240410"/>
                  </a:lnTo>
                  <a:lnTo>
                    <a:pt x="742949" y="240410"/>
                  </a:lnTo>
                  <a:lnTo>
                    <a:pt x="720020" y="240971"/>
                  </a:lnTo>
                  <a:lnTo>
                    <a:pt x="674493" y="245455"/>
                  </a:lnTo>
                  <a:lnTo>
                    <a:pt x="629516" y="254402"/>
                  </a:lnTo>
                  <a:lnTo>
                    <a:pt x="585738" y="267681"/>
                  </a:lnTo>
                  <a:lnTo>
                    <a:pt x="543370" y="285230"/>
                  </a:lnTo>
                  <a:lnTo>
                    <a:pt x="503025" y="306795"/>
                  </a:lnTo>
                  <a:lnTo>
                    <a:pt x="464896" y="332272"/>
                  </a:lnTo>
                  <a:lnTo>
                    <a:pt x="429533" y="361294"/>
                  </a:lnTo>
                  <a:lnTo>
                    <a:pt x="397107" y="393721"/>
                  </a:lnTo>
                  <a:lnTo>
                    <a:pt x="368085" y="429083"/>
                  </a:lnTo>
                  <a:lnTo>
                    <a:pt x="342607" y="467213"/>
                  </a:lnTo>
                  <a:lnTo>
                    <a:pt x="321042" y="507558"/>
                  </a:lnTo>
                  <a:lnTo>
                    <a:pt x="303494" y="549925"/>
                  </a:lnTo>
                  <a:lnTo>
                    <a:pt x="290214" y="593702"/>
                  </a:lnTo>
                  <a:lnTo>
                    <a:pt x="281268" y="638679"/>
                  </a:lnTo>
                  <a:lnTo>
                    <a:pt x="276785" y="684206"/>
                  </a:lnTo>
                  <a:lnTo>
                    <a:pt x="276224" y="707135"/>
                  </a:lnTo>
                  <a:lnTo>
                    <a:pt x="276785" y="730064"/>
                  </a:lnTo>
                  <a:lnTo>
                    <a:pt x="281268" y="775591"/>
                  </a:lnTo>
                  <a:lnTo>
                    <a:pt x="290214" y="820568"/>
                  </a:lnTo>
                  <a:lnTo>
                    <a:pt x="303494" y="864345"/>
                  </a:lnTo>
                  <a:lnTo>
                    <a:pt x="321043" y="906712"/>
                  </a:lnTo>
                  <a:lnTo>
                    <a:pt x="342607" y="947057"/>
                  </a:lnTo>
                  <a:lnTo>
                    <a:pt x="368085" y="985187"/>
                  </a:lnTo>
                  <a:lnTo>
                    <a:pt x="397107" y="1020550"/>
                  </a:lnTo>
                  <a:lnTo>
                    <a:pt x="429533" y="1052976"/>
                  </a:lnTo>
                  <a:lnTo>
                    <a:pt x="464896" y="1081997"/>
                  </a:lnTo>
                  <a:lnTo>
                    <a:pt x="503026" y="1107475"/>
                  </a:lnTo>
                  <a:lnTo>
                    <a:pt x="543371" y="1129040"/>
                  </a:lnTo>
                  <a:lnTo>
                    <a:pt x="585739" y="1146589"/>
                  </a:lnTo>
                  <a:lnTo>
                    <a:pt x="629517" y="1159869"/>
                  </a:lnTo>
                  <a:lnTo>
                    <a:pt x="674493" y="1168815"/>
                  </a:lnTo>
                  <a:lnTo>
                    <a:pt x="720020" y="1173300"/>
                  </a:lnTo>
                  <a:lnTo>
                    <a:pt x="742949" y="1173860"/>
                  </a:lnTo>
                  <a:lnTo>
                    <a:pt x="1487423" y="1173860"/>
                  </a:lnTo>
                  <a:lnTo>
                    <a:pt x="1487423" y="1490471"/>
                  </a:lnTo>
                  <a:close/>
                </a:path>
                <a:path w="1487804" h="1490979">
                  <a:moveTo>
                    <a:pt x="1487423" y="1173860"/>
                  </a:moveTo>
                  <a:lnTo>
                    <a:pt x="742949" y="1173860"/>
                  </a:lnTo>
                  <a:lnTo>
                    <a:pt x="765878" y="1173300"/>
                  </a:lnTo>
                  <a:lnTo>
                    <a:pt x="788696" y="1171618"/>
                  </a:lnTo>
                  <a:lnTo>
                    <a:pt x="834002" y="1164892"/>
                  </a:lnTo>
                  <a:lnTo>
                    <a:pt x="878433" y="1153768"/>
                  </a:lnTo>
                  <a:lnTo>
                    <a:pt x="921555" y="1138332"/>
                  </a:lnTo>
                  <a:lnTo>
                    <a:pt x="962963" y="1118754"/>
                  </a:lnTo>
                  <a:lnTo>
                    <a:pt x="1002247" y="1095202"/>
                  </a:lnTo>
                  <a:lnTo>
                    <a:pt x="1039040" y="1067922"/>
                  </a:lnTo>
                  <a:lnTo>
                    <a:pt x="1072973" y="1037159"/>
                  </a:lnTo>
                  <a:lnTo>
                    <a:pt x="1103736" y="1003225"/>
                  </a:lnTo>
                  <a:lnTo>
                    <a:pt x="1131016" y="966433"/>
                  </a:lnTo>
                  <a:lnTo>
                    <a:pt x="1154567" y="927150"/>
                  </a:lnTo>
                  <a:lnTo>
                    <a:pt x="1174146" y="885742"/>
                  </a:lnTo>
                  <a:lnTo>
                    <a:pt x="1189581" y="842620"/>
                  </a:lnTo>
                  <a:lnTo>
                    <a:pt x="1200705" y="798189"/>
                  </a:lnTo>
                  <a:lnTo>
                    <a:pt x="1207432" y="752883"/>
                  </a:lnTo>
                  <a:lnTo>
                    <a:pt x="1209674" y="707135"/>
                  </a:lnTo>
                  <a:lnTo>
                    <a:pt x="1209114" y="684206"/>
                  </a:lnTo>
                  <a:lnTo>
                    <a:pt x="1204629" y="638679"/>
                  </a:lnTo>
                  <a:lnTo>
                    <a:pt x="1195682" y="593702"/>
                  </a:lnTo>
                  <a:lnTo>
                    <a:pt x="1182403" y="549925"/>
                  </a:lnTo>
                  <a:lnTo>
                    <a:pt x="1164853" y="507558"/>
                  </a:lnTo>
                  <a:lnTo>
                    <a:pt x="1143288" y="467213"/>
                  </a:lnTo>
                  <a:lnTo>
                    <a:pt x="1117811" y="429083"/>
                  </a:lnTo>
                  <a:lnTo>
                    <a:pt x="1088790" y="393721"/>
                  </a:lnTo>
                  <a:lnTo>
                    <a:pt x="1056364" y="361294"/>
                  </a:lnTo>
                  <a:lnTo>
                    <a:pt x="1021001" y="332272"/>
                  </a:lnTo>
                  <a:lnTo>
                    <a:pt x="982871" y="306795"/>
                  </a:lnTo>
                  <a:lnTo>
                    <a:pt x="942525" y="285230"/>
                  </a:lnTo>
                  <a:lnTo>
                    <a:pt x="900159" y="267681"/>
                  </a:lnTo>
                  <a:lnTo>
                    <a:pt x="856381" y="254402"/>
                  </a:lnTo>
                  <a:lnTo>
                    <a:pt x="811405" y="245455"/>
                  </a:lnTo>
                  <a:lnTo>
                    <a:pt x="765878" y="240971"/>
                  </a:lnTo>
                  <a:lnTo>
                    <a:pt x="742949" y="240410"/>
                  </a:lnTo>
                  <a:lnTo>
                    <a:pt x="1487423" y="240410"/>
                  </a:lnTo>
                  <a:lnTo>
                    <a:pt x="1487423" y="117386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8572499" y="4933949"/>
              <a:ext cx="952500" cy="952500"/>
            </a:xfrm>
            <a:custGeom>
              <a:avLst/>
              <a:gdLst/>
              <a:ahLst/>
              <a:cxnLst/>
              <a:rect l="l" t="t" r="r" b="b"/>
              <a:pathLst>
                <a:path w="952500" h="952500">
                  <a:moveTo>
                    <a:pt x="476249" y="952499"/>
                  </a:moveTo>
                  <a:lnTo>
                    <a:pt x="429569" y="950206"/>
                  </a:lnTo>
                  <a:lnTo>
                    <a:pt x="383338" y="943348"/>
                  </a:lnTo>
                  <a:lnTo>
                    <a:pt x="338001" y="931992"/>
                  </a:lnTo>
                  <a:lnTo>
                    <a:pt x="293996" y="916247"/>
                  </a:lnTo>
                  <a:lnTo>
                    <a:pt x="251747" y="896264"/>
                  </a:lnTo>
                  <a:lnTo>
                    <a:pt x="211659" y="872237"/>
                  </a:lnTo>
                  <a:lnTo>
                    <a:pt x="174120" y="844396"/>
                  </a:lnTo>
                  <a:lnTo>
                    <a:pt x="139490" y="813009"/>
                  </a:lnTo>
                  <a:lnTo>
                    <a:pt x="108103" y="778379"/>
                  </a:lnTo>
                  <a:lnTo>
                    <a:pt x="80262" y="740840"/>
                  </a:lnTo>
                  <a:lnTo>
                    <a:pt x="56234" y="700752"/>
                  </a:lnTo>
                  <a:lnTo>
                    <a:pt x="36252" y="658502"/>
                  </a:lnTo>
                  <a:lnTo>
                    <a:pt x="20507" y="614497"/>
                  </a:lnTo>
                  <a:lnTo>
                    <a:pt x="9151" y="569161"/>
                  </a:lnTo>
                  <a:lnTo>
                    <a:pt x="2293" y="522930"/>
                  </a:lnTo>
                  <a:lnTo>
                    <a:pt x="0" y="476249"/>
                  </a:lnTo>
                  <a:lnTo>
                    <a:pt x="143" y="464558"/>
                  </a:lnTo>
                  <a:lnTo>
                    <a:pt x="3581" y="417948"/>
                  </a:lnTo>
                  <a:lnTo>
                    <a:pt x="11572" y="371899"/>
                  </a:lnTo>
                  <a:lnTo>
                    <a:pt x="24038" y="326855"/>
                  </a:lnTo>
                  <a:lnTo>
                    <a:pt x="40858" y="283250"/>
                  </a:lnTo>
                  <a:lnTo>
                    <a:pt x="61872" y="241504"/>
                  </a:lnTo>
                  <a:lnTo>
                    <a:pt x="86877" y="202018"/>
                  </a:lnTo>
                  <a:lnTo>
                    <a:pt x="115631" y="165173"/>
                  </a:lnTo>
                  <a:lnTo>
                    <a:pt x="147858" y="131324"/>
                  </a:lnTo>
                  <a:lnTo>
                    <a:pt x="183248" y="100797"/>
                  </a:lnTo>
                  <a:lnTo>
                    <a:pt x="221460" y="73886"/>
                  </a:lnTo>
                  <a:lnTo>
                    <a:pt x="262125" y="50850"/>
                  </a:lnTo>
                  <a:lnTo>
                    <a:pt x="304853" y="31910"/>
                  </a:lnTo>
                  <a:lnTo>
                    <a:pt x="349231" y="17250"/>
                  </a:lnTo>
                  <a:lnTo>
                    <a:pt x="394832" y="7010"/>
                  </a:lnTo>
                  <a:lnTo>
                    <a:pt x="441218" y="1289"/>
                  </a:lnTo>
                  <a:lnTo>
                    <a:pt x="476249" y="0"/>
                  </a:lnTo>
                  <a:lnTo>
                    <a:pt x="487941" y="143"/>
                  </a:lnTo>
                  <a:lnTo>
                    <a:pt x="534551" y="3581"/>
                  </a:lnTo>
                  <a:lnTo>
                    <a:pt x="580600" y="11572"/>
                  </a:lnTo>
                  <a:lnTo>
                    <a:pt x="625644" y="24038"/>
                  </a:lnTo>
                  <a:lnTo>
                    <a:pt x="669249" y="40858"/>
                  </a:lnTo>
                  <a:lnTo>
                    <a:pt x="710995" y="61872"/>
                  </a:lnTo>
                  <a:lnTo>
                    <a:pt x="750481" y="86877"/>
                  </a:lnTo>
                  <a:lnTo>
                    <a:pt x="787326" y="115631"/>
                  </a:lnTo>
                  <a:lnTo>
                    <a:pt x="821175" y="147858"/>
                  </a:lnTo>
                  <a:lnTo>
                    <a:pt x="851702" y="183248"/>
                  </a:lnTo>
                  <a:lnTo>
                    <a:pt x="878613" y="221460"/>
                  </a:lnTo>
                  <a:lnTo>
                    <a:pt x="901649" y="262125"/>
                  </a:lnTo>
                  <a:lnTo>
                    <a:pt x="920589" y="304853"/>
                  </a:lnTo>
                  <a:lnTo>
                    <a:pt x="935249" y="349231"/>
                  </a:lnTo>
                  <a:lnTo>
                    <a:pt x="945489" y="394832"/>
                  </a:lnTo>
                  <a:lnTo>
                    <a:pt x="951209" y="441218"/>
                  </a:lnTo>
                  <a:lnTo>
                    <a:pt x="952499" y="476249"/>
                  </a:lnTo>
                  <a:lnTo>
                    <a:pt x="952356" y="487941"/>
                  </a:lnTo>
                  <a:lnTo>
                    <a:pt x="948918" y="534551"/>
                  </a:lnTo>
                  <a:lnTo>
                    <a:pt x="940927" y="580600"/>
                  </a:lnTo>
                  <a:lnTo>
                    <a:pt x="928461" y="625644"/>
                  </a:lnTo>
                  <a:lnTo>
                    <a:pt x="911640" y="669249"/>
                  </a:lnTo>
                  <a:lnTo>
                    <a:pt x="890627" y="710995"/>
                  </a:lnTo>
                  <a:lnTo>
                    <a:pt x="865622" y="750481"/>
                  </a:lnTo>
                  <a:lnTo>
                    <a:pt x="836868" y="787326"/>
                  </a:lnTo>
                  <a:lnTo>
                    <a:pt x="804641" y="821175"/>
                  </a:lnTo>
                  <a:lnTo>
                    <a:pt x="769251" y="851702"/>
                  </a:lnTo>
                  <a:lnTo>
                    <a:pt x="731039" y="878613"/>
                  </a:lnTo>
                  <a:lnTo>
                    <a:pt x="690374" y="901649"/>
                  </a:lnTo>
                  <a:lnTo>
                    <a:pt x="647646" y="920589"/>
                  </a:lnTo>
                  <a:lnTo>
                    <a:pt x="603268" y="935249"/>
                  </a:lnTo>
                  <a:lnTo>
                    <a:pt x="557667" y="945489"/>
                  </a:lnTo>
                  <a:lnTo>
                    <a:pt x="511281" y="951209"/>
                  </a:lnTo>
                  <a:lnTo>
                    <a:pt x="476249" y="9524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8818463" y="5141876"/>
            <a:ext cx="461009" cy="469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900" spc="-160" b="1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00" y="0"/>
            <a:ext cx="3809999" cy="38099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1542288"/>
            <a:ext cx="17602200" cy="9392920"/>
            <a:chOff x="0" y="1542288"/>
            <a:chExt cx="17602200" cy="939292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566150"/>
              <a:ext cx="2381249" cy="236855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775" y="1542288"/>
              <a:ext cx="17108423" cy="749807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050" y="2270124"/>
              <a:ext cx="327025" cy="3302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409">
                <a:latin typeface="Arial"/>
                <a:cs typeface="Arial"/>
              </a:rPr>
              <a:t>Scales</a:t>
            </a:r>
            <a:r>
              <a:rPr dirty="0" spc="-270">
                <a:latin typeface="Arial"/>
                <a:cs typeface="Arial"/>
              </a:rPr>
              <a:t> </a:t>
            </a:r>
            <a:r>
              <a:rPr dirty="0" spc="-295">
                <a:latin typeface="Arial"/>
                <a:cs typeface="Arial"/>
              </a:rPr>
              <a:t>of</a:t>
            </a:r>
            <a:r>
              <a:rPr dirty="0" spc="-265">
                <a:latin typeface="Arial"/>
                <a:cs typeface="Arial"/>
              </a:rPr>
              <a:t> </a:t>
            </a:r>
            <a:r>
              <a:rPr dirty="0" spc="-395">
                <a:latin typeface="Arial"/>
                <a:cs typeface="Arial"/>
              </a:rPr>
              <a:t>Measurement</a:t>
            </a:r>
            <a:r>
              <a:rPr dirty="0" spc="-265">
                <a:latin typeface="Arial"/>
                <a:cs typeface="Arial"/>
              </a:rPr>
              <a:t> </a:t>
            </a:r>
            <a:r>
              <a:rPr dirty="0" spc="-360">
                <a:latin typeface="Arial"/>
                <a:cs typeface="Arial"/>
              </a:rPr>
              <a:t>in</a:t>
            </a:r>
            <a:r>
              <a:rPr dirty="0" spc="-265">
                <a:latin typeface="Arial"/>
                <a:cs typeface="Arial"/>
              </a:rPr>
              <a:t> </a:t>
            </a:r>
            <a:r>
              <a:rPr dirty="0" spc="-325">
                <a:latin typeface="Arial"/>
                <a:cs typeface="Arial"/>
              </a:rPr>
              <a:t>Statistics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761999" y="1333499"/>
            <a:ext cx="952500" cy="57150"/>
          </a:xfrm>
          <a:custGeom>
            <a:avLst/>
            <a:gdLst/>
            <a:ahLst/>
            <a:cxnLst/>
            <a:rect l="l" t="t" r="r" b="b"/>
            <a:pathLst>
              <a:path w="952500" h="57150">
                <a:moveTo>
                  <a:pt x="92771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8574"/>
                </a:lnTo>
                <a:lnTo>
                  <a:pt x="0" y="24785"/>
                </a:lnTo>
                <a:lnTo>
                  <a:pt x="24785" y="0"/>
                </a:lnTo>
                <a:lnTo>
                  <a:pt x="927714" y="0"/>
                </a:lnTo>
                <a:lnTo>
                  <a:pt x="952500" y="24785"/>
                </a:lnTo>
                <a:lnTo>
                  <a:pt x="952500" y="32364"/>
                </a:lnTo>
                <a:lnTo>
                  <a:pt x="931359" y="56424"/>
                </a:lnTo>
                <a:lnTo>
                  <a:pt x="927714" y="5714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739900" y="2210435"/>
            <a:ext cx="1875155" cy="4324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650" spc="-150" b="1">
                <a:solidFill>
                  <a:srgbClr val="1A237D"/>
                </a:solidFill>
                <a:latin typeface="Roboto"/>
                <a:cs typeface="Roboto"/>
              </a:rPr>
              <a:t>Nominal</a:t>
            </a:r>
            <a:r>
              <a:rPr dirty="0" sz="2650" spc="-2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650" spc="-135" b="1">
                <a:solidFill>
                  <a:srgbClr val="1A237D"/>
                </a:solidFill>
                <a:latin typeface="Roboto"/>
                <a:cs typeface="Roboto"/>
              </a:rPr>
              <a:t>Data</a:t>
            </a:r>
            <a:endParaRPr sz="2650">
              <a:latin typeface="Roboto"/>
              <a:cs typeface="Robot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35050" y="3023393"/>
            <a:ext cx="7213600" cy="13957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85"/>
              </a:spcBef>
            </a:pPr>
            <a:r>
              <a:rPr dirty="0" sz="1650" spc="-55">
                <a:solidFill>
                  <a:srgbClr val="2F3F9E"/>
                </a:solidFill>
                <a:latin typeface="Tahoma"/>
                <a:cs typeface="Tahoma"/>
              </a:rPr>
              <a:t>Categories</a:t>
            </a:r>
            <a:r>
              <a:rPr dirty="0" sz="1650" spc="-11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75">
                <a:solidFill>
                  <a:srgbClr val="2F3F9E"/>
                </a:solidFill>
                <a:latin typeface="Tahoma"/>
                <a:cs typeface="Tahoma"/>
              </a:rPr>
              <a:t>with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80">
                <a:solidFill>
                  <a:srgbClr val="2F3F9E"/>
                </a:solidFill>
                <a:latin typeface="Tahoma"/>
                <a:cs typeface="Tahoma"/>
              </a:rPr>
              <a:t>no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45">
                <a:solidFill>
                  <a:srgbClr val="2F3F9E"/>
                </a:solidFill>
                <a:latin typeface="Tahoma"/>
                <a:cs typeface="Tahoma"/>
              </a:rPr>
              <a:t>intrinsic</a:t>
            </a:r>
            <a:r>
              <a:rPr dirty="0" sz="1650" spc="-11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order. </a:t>
            </a:r>
            <a:r>
              <a:rPr dirty="0" sz="1650" spc="-65">
                <a:solidFill>
                  <a:srgbClr val="2F3F9E"/>
                </a:solidFill>
                <a:latin typeface="Tahoma"/>
                <a:cs typeface="Tahoma"/>
              </a:rPr>
              <a:t>Used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55">
                <a:solidFill>
                  <a:srgbClr val="2F3F9E"/>
                </a:solidFill>
                <a:latin typeface="Tahoma"/>
                <a:cs typeface="Tahoma"/>
              </a:rPr>
              <a:t>for</a:t>
            </a:r>
            <a:r>
              <a:rPr dirty="0" sz="1650" spc="-11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50">
                <a:solidFill>
                  <a:srgbClr val="2F3F9E"/>
                </a:solidFill>
                <a:latin typeface="Tahoma"/>
                <a:cs typeface="Tahoma"/>
              </a:rPr>
              <a:t>labeling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55">
                <a:solidFill>
                  <a:srgbClr val="2F3F9E"/>
                </a:solidFill>
                <a:latin typeface="Tahoma"/>
                <a:cs typeface="Tahoma"/>
              </a:rPr>
              <a:t>variables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75">
                <a:solidFill>
                  <a:srgbClr val="2F3F9E"/>
                </a:solidFill>
                <a:latin typeface="Tahoma"/>
                <a:cs typeface="Tahoma"/>
              </a:rPr>
              <a:t>without</a:t>
            </a:r>
            <a:r>
              <a:rPr dirty="0" sz="1650" spc="-11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95">
                <a:solidFill>
                  <a:srgbClr val="2F3F9E"/>
                </a:solidFill>
                <a:latin typeface="Tahoma"/>
                <a:cs typeface="Tahoma"/>
              </a:rPr>
              <a:t>any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55">
                <a:solidFill>
                  <a:srgbClr val="2F3F9E"/>
                </a:solidFill>
                <a:latin typeface="Tahoma"/>
                <a:cs typeface="Tahoma"/>
              </a:rPr>
              <a:t>quantitative </a:t>
            </a:r>
            <a:r>
              <a:rPr dirty="0" sz="1650" spc="-10">
                <a:solidFill>
                  <a:srgbClr val="2F3F9E"/>
                </a:solidFill>
                <a:latin typeface="Tahoma"/>
                <a:cs typeface="Tahoma"/>
              </a:rPr>
              <a:t>value.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500">
              <a:latin typeface="Tahoma"/>
              <a:cs typeface="Tahoma"/>
            </a:endParaRPr>
          </a:p>
          <a:p>
            <a:pPr marL="154940">
              <a:lnSpc>
                <a:spcPct val="100000"/>
              </a:lnSpc>
            </a:pPr>
            <a:r>
              <a:rPr dirty="0" sz="1500" spc="-75">
                <a:solidFill>
                  <a:srgbClr val="3849AB"/>
                </a:solidFill>
                <a:latin typeface="Roboto Lt"/>
                <a:cs typeface="Roboto Lt"/>
              </a:rPr>
              <a:t>Statistical</a:t>
            </a:r>
            <a:r>
              <a:rPr dirty="0" sz="1500" spc="-15">
                <a:solidFill>
                  <a:srgbClr val="3849AB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3849AB"/>
                </a:solidFill>
                <a:latin typeface="Roboto Lt"/>
                <a:cs typeface="Roboto Lt"/>
              </a:rPr>
              <a:t>Measures</a:t>
            </a:r>
            <a:endParaRPr sz="1500">
              <a:latin typeface="Roboto Lt"/>
              <a:cs typeface="Roboto Lt"/>
            </a:endParaRPr>
          </a:p>
          <a:p>
            <a:pPr marL="154940">
              <a:lnSpc>
                <a:spcPct val="100000"/>
              </a:lnSpc>
              <a:spcBef>
                <a:spcPts val="875"/>
              </a:spcBef>
            </a:pPr>
            <a:r>
              <a:rPr dirty="0" sz="1300" spc="-45">
                <a:solidFill>
                  <a:srgbClr val="2F3F9E"/>
                </a:solidFill>
                <a:latin typeface="Tahoma"/>
                <a:cs typeface="Tahoma"/>
              </a:rPr>
              <a:t>Can</a:t>
            </a:r>
            <a:r>
              <a:rPr dirty="0" sz="1300" spc="-7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30">
                <a:solidFill>
                  <a:srgbClr val="2F3F9E"/>
                </a:solidFill>
                <a:latin typeface="Tahoma"/>
                <a:cs typeface="Tahoma"/>
              </a:rPr>
              <a:t>calculate</a:t>
            </a:r>
            <a:r>
              <a:rPr dirty="0" sz="1300" spc="-7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50" b="1">
                <a:solidFill>
                  <a:srgbClr val="1A237D"/>
                </a:solidFill>
                <a:latin typeface="Roboto"/>
                <a:cs typeface="Roboto"/>
              </a:rPr>
              <a:t>Percentage</a:t>
            </a:r>
            <a:r>
              <a:rPr dirty="0" sz="1300" spc="1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2F3F9E"/>
                </a:solidFill>
                <a:latin typeface="Tahoma"/>
                <a:cs typeface="Tahoma"/>
              </a:rPr>
              <a:t>or</a:t>
            </a:r>
            <a:r>
              <a:rPr dirty="0" sz="1300" spc="-7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1A237D"/>
                </a:solidFill>
                <a:latin typeface="Roboto"/>
                <a:cs typeface="Roboto"/>
              </a:rPr>
              <a:t>Proportion</a:t>
            </a:r>
            <a:r>
              <a:rPr dirty="0" sz="1300" spc="-60">
                <a:solidFill>
                  <a:srgbClr val="2F3F9E"/>
                </a:solidFill>
                <a:latin typeface="Tahoma"/>
                <a:cs typeface="Tahoma"/>
              </a:rPr>
              <a:t>.</a:t>
            </a:r>
            <a:r>
              <a:rPr dirty="0" sz="1300" spc="-10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65">
                <a:solidFill>
                  <a:srgbClr val="2F3F9E"/>
                </a:solidFill>
                <a:latin typeface="Tahoma"/>
                <a:cs typeface="Tahoma"/>
              </a:rPr>
              <a:t>The</a:t>
            </a:r>
            <a:r>
              <a:rPr dirty="0" sz="1300" spc="-7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55">
                <a:solidFill>
                  <a:srgbClr val="2F3F9E"/>
                </a:solidFill>
                <a:latin typeface="Tahoma"/>
                <a:cs typeface="Tahoma"/>
              </a:rPr>
              <a:t>only</a:t>
            </a:r>
            <a:r>
              <a:rPr dirty="0" sz="1300" spc="-7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50">
                <a:solidFill>
                  <a:srgbClr val="2F3F9E"/>
                </a:solidFill>
                <a:latin typeface="Tahoma"/>
                <a:cs typeface="Tahoma"/>
              </a:rPr>
              <a:t>measure</a:t>
            </a:r>
            <a:r>
              <a:rPr dirty="0" sz="1300" spc="-7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20">
                <a:solidFill>
                  <a:srgbClr val="2F3F9E"/>
                </a:solidFill>
                <a:latin typeface="Tahoma"/>
                <a:cs typeface="Tahoma"/>
              </a:rPr>
              <a:t>of</a:t>
            </a:r>
            <a:r>
              <a:rPr dirty="0" sz="1300" spc="-7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45">
                <a:solidFill>
                  <a:srgbClr val="2F3F9E"/>
                </a:solidFill>
                <a:latin typeface="Tahoma"/>
                <a:cs typeface="Tahoma"/>
              </a:rPr>
              <a:t>central</a:t>
            </a:r>
            <a:r>
              <a:rPr dirty="0" sz="1300" spc="-7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55">
                <a:solidFill>
                  <a:srgbClr val="2F3F9E"/>
                </a:solidFill>
                <a:latin typeface="Tahoma"/>
                <a:cs typeface="Tahoma"/>
              </a:rPr>
              <a:t>tendency</a:t>
            </a:r>
            <a:r>
              <a:rPr dirty="0" sz="1300" spc="-7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2F3F9E"/>
                </a:solidFill>
                <a:latin typeface="Tahoma"/>
                <a:cs typeface="Tahoma"/>
              </a:rPr>
              <a:t>is</a:t>
            </a:r>
            <a:r>
              <a:rPr dirty="0" sz="1300" spc="-7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10" b="1">
                <a:solidFill>
                  <a:srgbClr val="1A237D"/>
                </a:solidFill>
                <a:latin typeface="Roboto"/>
                <a:cs typeface="Roboto"/>
              </a:rPr>
              <a:t>Mode</a:t>
            </a:r>
            <a:r>
              <a:rPr dirty="0" sz="1300" spc="-10">
                <a:solidFill>
                  <a:srgbClr val="2F3F9E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171575" y="2270125"/>
            <a:ext cx="9267825" cy="7607300"/>
            <a:chOff x="1171575" y="2270125"/>
            <a:chExt cx="9267825" cy="7607300"/>
          </a:xfrm>
        </p:grpSpPr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85325" y="2270125"/>
              <a:ext cx="250825" cy="33655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1575" y="5762625"/>
              <a:ext cx="219075" cy="38100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88500" y="5762625"/>
              <a:ext cx="482600" cy="38100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7667624" y="940117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6"/>
                  </a:lnTo>
                  <a:lnTo>
                    <a:pt x="184019" y="470150"/>
                  </a:lnTo>
                  <a:lnTo>
                    <a:pt x="139792" y="455137"/>
                  </a:lnTo>
                  <a:lnTo>
                    <a:pt x="99345" y="431784"/>
                  </a:lnTo>
                  <a:lnTo>
                    <a:pt x="64230" y="400988"/>
                  </a:lnTo>
                  <a:lnTo>
                    <a:pt x="35797" y="363934"/>
                  </a:lnTo>
                  <a:lnTo>
                    <a:pt x="15141" y="322044"/>
                  </a:lnTo>
                  <a:lnTo>
                    <a:pt x="3053" y="276930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8"/>
                  </a:lnTo>
                  <a:lnTo>
                    <a:pt x="21110" y="139792"/>
                  </a:lnTo>
                  <a:lnTo>
                    <a:pt x="44463" y="99343"/>
                  </a:lnTo>
                  <a:lnTo>
                    <a:pt x="75259" y="64229"/>
                  </a:lnTo>
                  <a:lnTo>
                    <a:pt x="112314" y="35797"/>
                  </a:lnTo>
                  <a:lnTo>
                    <a:pt x="154203" y="15140"/>
                  </a:lnTo>
                  <a:lnTo>
                    <a:pt x="199318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2"/>
                  </a:lnTo>
                  <a:lnTo>
                    <a:pt x="412018" y="75258"/>
                  </a:lnTo>
                  <a:lnTo>
                    <a:pt x="440451" y="112312"/>
                  </a:lnTo>
                  <a:lnTo>
                    <a:pt x="461107" y="154202"/>
                  </a:lnTo>
                  <a:lnTo>
                    <a:pt x="473195" y="199316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8"/>
                  </a:lnTo>
                  <a:lnTo>
                    <a:pt x="455139" y="336455"/>
                  </a:lnTo>
                  <a:lnTo>
                    <a:pt x="431785" y="376904"/>
                  </a:lnTo>
                  <a:lnTo>
                    <a:pt x="400989" y="412018"/>
                  </a:lnTo>
                  <a:lnTo>
                    <a:pt x="363934" y="440450"/>
                  </a:lnTo>
                  <a:lnTo>
                    <a:pt x="322044" y="461107"/>
                  </a:lnTo>
                  <a:lnTo>
                    <a:pt x="276931" y="473194"/>
                  </a:lnTo>
                  <a:lnTo>
                    <a:pt x="253703" y="475866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22406" y="9550400"/>
              <a:ext cx="165100" cy="16510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8201024" y="9639299"/>
              <a:ext cx="190500" cy="19050"/>
            </a:xfrm>
            <a:custGeom>
              <a:avLst/>
              <a:gdLst/>
              <a:ahLst/>
              <a:cxnLst/>
              <a:rect l="l" t="t" r="r" b="b"/>
              <a:pathLst>
                <a:path w="190500" h="19050">
                  <a:moveTo>
                    <a:pt x="1904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190499" y="0"/>
                  </a:lnTo>
                  <a:lnTo>
                    <a:pt x="190499" y="1904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439150" y="940117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5" y="476249"/>
                  </a:lnTo>
                  <a:lnTo>
                    <a:pt x="222545" y="475866"/>
                  </a:lnTo>
                  <a:lnTo>
                    <a:pt x="184018" y="470150"/>
                  </a:lnTo>
                  <a:lnTo>
                    <a:pt x="139792" y="455137"/>
                  </a:lnTo>
                  <a:lnTo>
                    <a:pt x="99343" y="431784"/>
                  </a:lnTo>
                  <a:lnTo>
                    <a:pt x="64229" y="400988"/>
                  </a:lnTo>
                  <a:lnTo>
                    <a:pt x="35796" y="363934"/>
                  </a:lnTo>
                  <a:lnTo>
                    <a:pt x="15140" y="322044"/>
                  </a:lnTo>
                  <a:lnTo>
                    <a:pt x="3052" y="276930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8"/>
                  </a:lnTo>
                  <a:lnTo>
                    <a:pt x="21109" y="139792"/>
                  </a:lnTo>
                  <a:lnTo>
                    <a:pt x="44462" y="99343"/>
                  </a:lnTo>
                  <a:lnTo>
                    <a:pt x="75258" y="64229"/>
                  </a:lnTo>
                  <a:lnTo>
                    <a:pt x="112312" y="35797"/>
                  </a:lnTo>
                  <a:lnTo>
                    <a:pt x="154202" y="15140"/>
                  </a:lnTo>
                  <a:lnTo>
                    <a:pt x="199316" y="3053"/>
                  </a:lnTo>
                  <a:lnTo>
                    <a:pt x="230325" y="0"/>
                  </a:lnTo>
                  <a:lnTo>
                    <a:pt x="245923" y="0"/>
                  </a:lnTo>
                  <a:lnTo>
                    <a:pt x="292228" y="6096"/>
                  </a:lnTo>
                  <a:lnTo>
                    <a:pt x="336455" y="21110"/>
                  </a:lnTo>
                  <a:lnTo>
                    <a:pt x="376903" y="44462"/>
                  </a:lnTo>
                  <a:lnTo>
                    <a:pt x="412018" y="75258"/>
                  </a:lnTo>
                  <a:lnTo>
                    <a:pt x="440449" y="112312"/>
                  </a:lnTo>
                  <a:lnTo>
                    <a:pt x="461107" y="154202"/>
                  </a:lnTo>
                  <a:lnTo>
                    <a:pt x="473195" y="199316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1" y="292228"/>
                  </a:lnTo>
                  <a:lnTo>
                    <a:pt x="455137" y="336455"/>
                  </a:lnTo>
                  <a:lnTo>
                    <a:pt x="431784" y="376904"/>
                  </a:lnTo>
                  <a:lnTo>
                    <a:pt x="400989" y="412018"/>
                  </a:lnTo>
                  <a:lnTo>
                    <a:pt x="363934" y="440450"/>
                  </a:lnTo>
                  <a:lnTo>
                    <a:pt x="322044" y="461107"/>
                  </a:lnTo>
                  <a:lnTo>
                    <a:pt x="276930" y="473194"/>
                  </a:lnTo>
                  <a:lnTo>
                    <a:pt x="253703" y="475866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17247" y="9550400"/>
              <a:ext cx="127000" cy="168275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8963024" y="9639299"/>
              <a:ext cx="190500" cy="19050"/>
            </a:xfrm>
            <a:custGeom>
              <a:avLst/>
              <a:gdLst/>
              <a:ahLst/>
              <a:cxnLst/>
              <a:rect l="l" t="t" r="r" b="b"/>
              <a:pathLst>
                <a:path w="190500" h="19050">
                  <a:moveTo>
                    <a:pt x="1904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190499" y="0"/>
                  </a:lnTo>
                  <a:lnTo>
                    <a:pt x="190499" y="1904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201150" y="940117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5" y="476249"/>
                  </a:lnTo>
                  <a:lnTo>
                    <a:pt x="222545" y="475866"/>
                  </a:lnTo>
                  <a:lnTo>
                    <a:pt x="184018" y="470150"/>
                  </a:lnTo>
                  <a:lnTo>
                    <a:pt x="139792" y="455137"/>
                  </a:lnTo>
                  <a:lnTo>
                    <a:pt x="99344" y="431784"/>
                  </a:lnTo>
                  <a:lnTo>
                    <a:pt x="64229" y="400988"/>
                  </a:lnTo>
                  <a:lnTo>
                    <a:pt x="35797" y="363934"/>
                  </a:lnTo>
                  <a:lnTo>
                    <a:pt x="15139" y="322044"/>
                  </a:lnTo>
                  <a:lnTo>
                    <a:pt x="3052" y="276930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5" y="184018"/>
                  </a:lnTo>
                  <a:lnTo>
                    <a:pt x="21109" y="139792"/>
                  </a:lnTo>
                  <a:lnTo>
                    <a:pt x="44462" y="99343"/>
                  </a:lnTo>
                  <a:lnTo>
                    <a:pt x="75259" y="64229"/>
                  </a:lnTo>
                  <a:lnTo>
                    <a:pt x="112313" y="35797"/>
                  </a:lnTo>
                  <a:lnTo>
                    <a:pt x="154202" y="15140"/>
                  </a:lnTo>
                  <a:lnTo>
                    <a:pt x="199316" y="3053"/>
                  </a:lnTo>
                  <a:lnTo>
                    <a:pt x="230325" y="0"/>
                  </a:lnTo>
                  <a:lnTo>
                    <a:pt x="245923" y="0"/>
                  </a:lnTo>
                  <a:lnTo>
                    <a:pt x="292228" y="6096"/>
                  </a:lnTo>
                  <a:lnTo>
                    <a:pt x="336455" y="21110"/>
                  </a:lnTo>
                  <a:lnTo>
                    <a:pt x="376903" y="44462"/>
                  </a:lnTo>
                  <a:lnTo>
                    <a:pt x="412017" y="75258"/>
                  </a:lnTo>
                  <a:lnTo>
                    <a:pt x="440449" y="112312"/>
                  </a:lnTo>
                  <a:lnTo>
                    <a:pt x="461106" y="154202"/>
                  </a:lnTo>
                  <a:lnTo>
                    <a:pt x="473194" y="199316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1" y="292228"/>
                  </a:lnTo>
                  <a:lnTo>
                    <a:pt x="455137" y="336455"/>
                  </a:lnTo>
                  <a:lnTo>
                    <a:pt x="431784" y="376904"/>
                  </a:lnTo>
                  <a:lnTo>
                    <a:pt x="400988" y="412018"/>
                  </a:lnTo>
                  <a:lnTo>
                    <a:pt x="363933" y="440450"/>
                  </a:lnTo>
                  <a:lnTo>
                    <a:pt x="322044" y="461107"/>
                  </a:lnTo>
                  <a:lnTo>
                    <a:pt x="276930" y="473194"/>
                  </a:lnTo>
                  <a:lnTo>
                    <a:pt x="253703" y="475866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85597" y="9537700"/>
              <a:ext cx="111125" cy="193675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9725024" y="9639299"/>
              <a:ext cx="190500" cy="19050"/>
            </a:xfrm>
            <a:custGeom>
              <a:avLst/>
              <a:gdLst/>
              <a:ahLst/>
              <a:cxnLst/>
              <a:rect l="l" t="t" r="r" b="b"/>
              <a:pathLst>
                <a:path w="190500" h="19050">
                  <a:moveTo>
                    <a:pt x="1904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190499" y="0"/>
                  </a:lnTo>
                  <a:lnTo>
                    <a:pt x="190499" y="1904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963150" y="9401175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4" y="476249"/>
                  </a:lnTo>
                  <a:lnTo>
                    <a:pt x="222544" y="475866"/>
                  </a:lnTo>
                  <a:lnTo>
                    <a:pt x="184016" y="470150"/>
                  </a:lnTo>
                  <a:lnTo>
                    <a:pt x="139790" y="455137"/>
                  </a:lnTo>
                  <a:lnTo>
                    <a:pt x="99342" y="431784"/>
                  </a:lnTo>
                  <a:lnTo>
                    <a:pt x="64228" y="400988"/>
                  </a:lnTo>
                  <a:lnTo>
                    <a:pt x="35796" y="363934"/>
                  </a:lnTo>
                  <a:lnTo>
                    <a:pt x="15138" y="322044"/>
                  </a:lnTo>
                  <a:lnTo>
                    <a:pt x="3052" y="276930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4" y="184018"/>
                  </a:lnTo>
                  <a:lnTo>
                    <a:pt x="21108" y="139792"/>
                  </a:lnTo>
                  <a:lnTo>
                    <a:pt x="44461" y="99343"/>
                  </a:lnTo>
                  <a:lnTo>
                    <a:pt x="75258" y="64229"/>
                  </a:lnTo>
                  <a:lnTo>
                    <a:pt x="112311" y="35797"/>
                  </a:lnTo>
                  <a:lnTo>
                    <a:pt x="154201" y="15140"/>
                  </a:lnTo>
                  <a:lnTo>
                    <a:pt x="199315" y="3053"/>
                  </a:lnTo>
                  <a:lnTo>
                    <a:pt x="230324" y="0"/>
                  </a:lnTo>
                  <a:lnTo>
                    <a:pt x="245923" y="0"/>
                  </a:lnTo>
                  <a:lnTo>
                    <a:pt x="292228" y="6096"/>
                  </a:lnTo>
                  <a:lnTo>
                    <a:pt x="336455" y="21110"/>
                  </a:lnTo>
                  <a:lnTo>
                    <a:pt x="376902" y="44462"/>
                  </a:lnTo>
                  <a:lnTo>
                    <a:pt x="412017" y="75258"/>
                  </a:lnTo>
                  <a:lnTo>
                    <a:pt x="440448" y="112312"/>
                  </a:lnTo>
                  <a:lnTo>
                    <a:pt x="461105" y="154202"/>
                  </a:lnTo>
                  <a:lnTo>
                    <a:pt x="473193" y="199316"/>
                  </a:lnTo>
                  <a:lnTo>
                    <a:pt x="476248" y="238124"/>
                  </a:lnTo>
                  <a:lnTo>
                    <a:pt x="476247" y="245923"/>
                  </a:lnTo>
                  <a:lnTo>
                    <a:pt x="470149" y="292228"/>
                  </a:lnTo>
                  <a:lnTo>
                    <a:pt x="455137" y="336455"/>
                  </a:lnTo>
                  <a:lnTo>
                    <a:pt x="431784" y="376904"/>
                  </a:lnTo>
                  <a:lnTo>
                    <a:pt x="400989" y="412018"/>
                  </a:lnTo>
                  <a:lnTo>
                    <a:pt x="363932" y="440450"/>
                  </a:lnTo>
                  <a:lnTo>
                    <a:pt x="322045" y="461107"/>
                  </a:lnTo>
                  <a:lnTo>
                    <a:pt x="276930" y="473194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81716" y="9537700"/>
              <a:ext cx="244475" cy="193675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10074274" y="2210435"/>
            <a:ext cx="1714500" cy="4324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650" spc="-130" b="1">
                <a:solidFill>
                  <a:srgbClr val="1A237D"/>
                </a:solidFill>
                <a:latin typeface="Roboto"/>
                <a:cs typeface="Roboto"/>
              </a:rPr>
              <a:t>Ordinal</a:t>
            </a:r>
            <a:r>
              <a:rPr dirty="0" sz="2650" spc="-1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650" spc="-140" b="1">
                <a:solidFill>
                  <a:srgbClr val="1A237D"/>
                </a:solidFill>
                <a:latin typeface="Roboto"/>
                <a:cs typeface="Roboto"/>
              </a:rPr>
              <a:t>Data</a:t>
            </a:r>
            <a:endParaRPr sz="2650">
              <a:latin typeface="Roboto"/>
              <a:cs typeface="Roboto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464674" y="3023393"/>
            <a:ext cx="7508875" cy="54673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85"/>
              </a:spcBef>
            </a:pPr>
            <a:r>
              <a:rPr dirty="0" sz="1650" spc="-55">
                <a:solidFill>
                  <a:srgbClr val="2F3F9E"/>
                </a:solidFill>
                <a:latin typeface="Tahoma"/>
                <a:cs typeface="Tahoma"/>
              </a:rPr>
              <a:t>Categories</a:t>
            </a:r>
            <a:r>
              <a:rPr dirty="0" sz="1650" spc="-11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75">
                <a:solidFill>
                  <a:srgbClr val="2F3F9E"/>
                </a:solidFill>
                <a:latin typeface="Tahoma"/>
                <a:cs typeface="Tahoma"/>
              </a:rPr>
              <a:t>with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60">
                <a:solidFill>
                  <a:srgbClr val="2F3F9E"/>
                </a:solidFill>
                <a:latin typeface="Tahoma"/>
                <a:cs typeface="Tahoma"/>
              </a:rPr>
              <a:t>a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25">
                <a:solidFill>
                  <a:srgbClr val="2F3F9E"/>
                </a:solidFill>
                <a:latin typeface="Tahoma"/>
                <a:cs typeface="Tahoma"/>
              </a:rPr>
              <a:t>specific</a:t>
            </a:r>
            <a:r>
              <a:rPr dirty="0" sz="1650" spc="-11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85">
                <a:solidFill>
                  <a:srgbClr val="2F3F9E"/>
                </a:solidFill>
                <a:latin typeface="Tahoma"/>
                <a:cs typeface="Tahoma"/>
              </a:rPr>
              <a:t>order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75">
                <a:solidFill>
                  <a:srgbClr val="2F3F9E"/>
                </a:solidFill>
                <a:latin typeface="Tahoma"/>
                <a:cs typeface="Tahoma"/>
              </a:rPr>
              <a:t>or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95">
                <a:solidFill>
                  <a:srgbClr val="2F3F9E"/>
                </a:solidFill>
                <a:latin typeface="Tahoma"/>
                <a:cs typeface="Tahoma"/>
              </a:rPr>
              <a:t>rank.</a:t>
            </a:r>
            <a:r>
              <a:rPr dirty="0" sz="1650" spc="-14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95">
                <a:solidFill>
                  <a:srgbClr val="2F3F9E"/>
                </a:solidFill>
                <a:latin typeface="Tahoma"/>
                <a:cs typeface="Tahoma"/>
              </a:rPr>
              <a:t>The</a:t>
            </a:r>
            <a:r>
              <a:rPr dirty="0" sz="1650" spc="-11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60">
                <a:solidFill>
                  <a:srgbClr val="2F3F9E"/>
                </a:solidFill>
                <a:latin typeface="Tahoma"/>
                <a:cs typeface="Tahoma"/>
              </a:rPr>
              <a:t>intervals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90">
                <a:solidFill>
                  <a:srgbClr val="2F3F9E"/>
                </a:solidFill>
                <a:latin typeface="Tahoma"/>
                <a:cs typeface="Tahoma"/>
              </a:rPr>
              <a:t>between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60">
                <a:solidFill>
                  <a:srgbClr val="2F3F9E"/>
                </a:solidFill>
                <a:latin typeface="Tahoma"/>
                <a:cs typeface="Tahoma"/>
              </a:rPr>
              <a:t>values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85">
                <a:solidFill>
                  <a:srgbClr val="2F3F9E"/>
                </a:solidFill>
                <a:latin typeface="Tahoma"/>
                <a:cs typeface="Tahoma"/>
              </a:rPr>
              <a:t>are</a:t>
            </a:r>
            <a:r>
              <a:rPr dirty="0" sz="1650" spc="-11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75">
                <a:solidFill>
                  <a:srgbClr val="2F3F9E"/>
                </a:solidFill>
                <a:latin typeface="Tahoma"/>
                <a:cs typeface="Tahoma"/>
              </a:rPr>
              <a:t>not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25">
                <a:solidFill>
                  <a:srgbClr val="2F3F9E"/>
                </a:solidFill>
                <a:latin typeface="Tahoma"/>
                <a:cs typeface="Tahoma"/>
              </a:rPr>
              <a:t>necessarily </a:t>
            </a:r>
            <a:r>
              <a:rPr dirty="0" sz="1650" spc="-10">
                <a:solidFill>
                  <a:srgbClr val="2F3F9E"/>
                </a:solidFill>
                <a:latin typeface="Tahoma"/>
                <a:cs typeface="Tahoma"/>
              </a:rPr>
              <a:t>equal.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607549" y="3854212"/>
            <a:ext cx="159385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75">
                <a:solidFill>
                  <a:srgbClr val="3849AB"/>
                </a:solidFill>
                <a:latin typeface="Roboto Lt"/>
                <a:cs typeface="Roboto Lt"/>
              </a:rPr>
              <a:t>Statistical</a:t>
            </a:r>
            <a:r>
              <a:rPr dirty="0" sz="1500" spc="-15">
                <a:solidFill>
                  <a:srgbClr val="3849AB"/>
                </a:solidFill>
                <a:latin typeface="Roboto Lt"/>
                <a:cs typeface="Roboto Lt"/>
              </a:rPr>
              <a:t> </a:t>
            </a:r>
            <a:r>
              <a:rPr dirty="0" sz="1500" spc="-75">
                <a:solidFill>
                  <a:srgbClr val="3849AB"/>
                </a:solidFill>
                <a:latin typeface="Roboto Lt"/>
                <a:cs typeface="Roboto Lt"/>
              </a:rPr>
              <a:t>Measures</a:t>
            </a:r>
            <a:endParaRPr sz="1500">
              <a:latin typeface="Roboto Lt"/>
              <a:cs typeface="Roboto L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607549" y="4189729"/>
            <a:ext cx="604266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45">
                <a:solidFill>
                  <a:srgbClr val="2F3F9E"/>
                </a:solidFill>
                <a:latin typeface="Tahoma"/>
                <a:cs typeface="Tahoma"/>
              </a:rPr>
              <a:t>Can</a:t>
            </a:r>
            <a:r>
              <a:rPr dirty="0" sz="1300" spc="-7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30">
                <a:solidFill>
                  <a:srgbClr val="2F3F9E"/>
                </a:solidFill>
                <a:latin typeface="Tahoma"/>
                <a:cs typeface="Tahoma"/>
              </a:rPr>
              <a:t>calculate</a:t>
            </a:r>
            <a:r>
              <a:rPr dirty="0" sz="1300" spc="-7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65" b="1">
                <a:solidFill>
                  <a:srgbClr val="1A237D"/>
                </a:solidFill>
                <a:latin typeface="Roboto"/>
                <a:cs typeface="Roboto"/>
              </a:rPr>
              <a:t>Frequency</a:t>
            </a:r>
            <a:r>
              <a:rPr dirty="0" sz="1300" spc="1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2F3F9E"/>
                </a:solidFill>
                <a:latin typeface="Tahoma"/>
                <a:cs typeface="Tahoma"/>
              </a:rPr>
              <a:t>and</a:t>
            </a:r>
            <a:r>
              <a:rPr dirty="0" sz="1300" spc="-7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70" b="1">
                <a:solidFill>
                  <a:srgbClr val="1A237D"/>
                </a:solidFill>
                <a:latin typeface="Roboto"/>
                <a:cs typeface="Roboto"/>
              </a:rPr>
              <a:t>Mode</a:t>
            </a:r>
            <a:r>
              <a:rPr dirty="0" sz="1300" spc="-70">
                <a:solidFill>
                  <a:srgbClr val="2F3F9E"/>
                </a:solidFill>
                <a:latin typeface="Tahoma"/>
                <a:cs typeface="Tahoma"/>
              </a:rPr>
              <a:t>. </a:t>
            </a:r>
            <a:r>
              <a:rPr dirty="0" sz="1300" spc="-30">
                <a:solidFill>
                  <a:srgbClr val="2F3F9E"/>
                </a:solidFill>
                <a:latin typeface="Tahoma"/>
                <a:cs typeface="Tahoma"/>
              </a:rPr>
              <a:t>Since</a:t>
            </a:r>
            <a:r>
              <a:rPr dirty="0" sz="1300" spc="-7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65">
                <a:solidFill>
                  <a:srgbClr val="2F3F9E"/>
                </a:solidFill>
                <a:latin typeface="Tahoma"/>
                <a:cs typeface="Tahoma"/>
              </a:rPr>
              <a:t>there's</a:t>
            </a:r>
            <a:r>
              <a:rPr dirty="0" sz="1300" spc="-7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50">
                <a:solidFill>
                  <a:srgbClr val="2F3F9E"/>
                </a:solidFill>
                <a:latin typeface="Tahoma"/>
                <a:cs typeface="Tahoma"/>
              </a:rPr>
              <a:t>an</a:t>
            </a:r>
            <a:r>
              <a:rPr dirty="0" sz="1300" spc="-7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90">
                <a:solidFill>
                  <a:srgbClr val="2F3F9E"/>
                </a:solidFill>
                <a:latin typeface="Tahoma"/>
                <a:cs typeface="Tahoma"/>
              </a:rPr>
              <a:t>order,</a:t>
            </a:r>
            <a:r>
              <a:rPr dirty="0" sz="1300" spc="-70">
                <a:solidFill>
                  <a:srgbClr val="2F3F9E"/>
                </a:solidFill>
                <a:latin typeface="Tahoma"/>
                <a:cs typeface="Tahoma"/>
              </a:rPr>
              <a:t> we </a:t>
            </a:r>
            <a:r>
              <a:rPr dirty="0" sz="1300" spc="-30">
                <a:solidFill>
                  <a:srgbClr val="2F3F9E"/>
                </a:solidFill>
                <a:latin typeface="Tahoma"/>
                <a:cs typeface="Tahoma"/>
              </a:rPr>
              <a:t>can</a:t>
            </a:r>
            <a:r>
              <a:rPr dirty="0" sz="1300" spc="-7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2F3F9E"/>
                </a:solidFill>
                <a:latin typeface="Tahoma"/>
                <a:cs typeface="Tahoma"/>
              </a:rPr>
              <a:t>also</a:t>
            </a:r>
            <a:r>
              <a:rPr dirty="0" sz="1300" spc="-7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30">
                <a:solidFill>
                  <a:srgbClr val="2F3F9E"/>
                </a:solidFill>
                <a:latin typeface="Tahoma"/>
                <a:cs typeface="Tahoma"/>
              </a:rPr>
              <a:t>calculate</a:t>
            </a:r>
            <a:r>
              <a:rPr dirty="0" sz="1300" spc="-7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35" b="1">
                <a:solidFill>
                  <a:srgbClr val="1A237D"/>
                </a:solidFill>
                <a:latin typeface="Roboto"/>
                <a:cs typeface="Roboto"/>
              </a:rPr>
              <a:t>Median</a:t>
            </a:r>
            <a:r>
              <a:rPr dirty="0" sz="1300" spc="-35">
                <a:solidFill>
                  <a:srgbClr val="2F3F9E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644650" y="5725159"/>
            <a:ext cx="1766570" cy="4324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650" spc="-114" b="1">
                <a:solidFill>
                  <a:srgbClr val="1A237D"/>
                </a:solidFill>
                <a:latin typeface="Roboto"/>
                <a:cs typeface="Roboto"/>
              </a:rPr>
              <a:t>Interval</a:t>
            </a:r>
            <a:r>
              <a:rPr dirty="0" sz="2650" spc="-2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650" spc="-135" b="1">
                <a:solidFill>
                  <a:srgbClr val="1A237D"/>
                </a:solidFill>
                <a:latin typeface="Roboto"/>
                <a:cs typeface="Roboto"/>
              </a:rPr>
              <a:t>Data</a:t>
            </a:r>
            <a:endParaRPr sz="2650">
              <a:latin typeface="Roboto"/>
              <a:cs typeface="Roboto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35050" y="6538118"/>
            <a:ext cx="7363459" cy="16148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85"/>
              </a:spcBef>
            </a:pPr>
            <a:r>
              <a:rPr dirty="0" sz="1650" spc="-100">
                <a:solidFill>
                  <a:srgbClr val="2F3F9E"/>
                </a:solidFill>
                <a:latin typeface="Tahoma"/>
                <a:cs typeface="Tahoma"/>
              </a:rPr>
              <a:t>Ordered</a:t>
            </a:r>
            <a:r>
              <a:rPr dirty="0" sz="1650" spc="-11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65">
                <a:solidFill>
                  <a:srgbClr val="2F3F9E"/>
                </a:solidFill>
                <a:latin typeface="Tahoma"/>
                <a:cs typeface="Tahoma"/>
              </a:rPr>
              <a:t>data</a:t>
            </a:r>
            <a:r>
              <a:rPr dirty="0" sz="1650" spc="-10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75">
                <a:solidFill>
                  <a:srgbClr val="2F3F9E"/>
                </a:solidFill>
                <a:latin typeface="Tahoma"/>
                <a:cs typeface="Tahoma"/>
              </a:rPr>
              <a:t>with</a:t>
            </a:r>
            <a:r>
              <a:rPr dirty="0" sz="1650" spc="-9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70">
                <a:solidFill>
                  <a:srgbClr val="2F3F9E"/>
                </a:solidFill>
                <a:latin typeface="Tahoma"/>
                <a:cs typeface="Tahoma"/>
              </a:rPr>
              <a:t>equal</a:t>
            </a:r>
            <a:r>
              <a:rPr dirty="0" sz="1650" spc="-10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60">
                <a:solidFill>
                  <a:srgbClr val="2F3F9E"/>
                </a:solidFill>
                <a:latin typeface="Tahoma"/>
                <a:cs typeface="Tahoma"/>
              </a:rPr>
              <a:t>intervals</a:t>
            </a:r>
            <a:r>
              <a:rPr dirty="0" sz="1650" spc="-10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85">
                <a:solidFill>
                  <a:srgbClr val="2F3F9E"/>
                </a:solidFill>
                <a:latin typeface="Tahoma"/>
                <a:cs typeface="Tahoma"/>
              </a:rPr>
              <a:t>but</a:t>
            </a:r>
            <a:r>
              <a:rPr dirty="0" sz="1650" spc="-9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80">
                <a:solidFill>
                  <a:srgbClr val="2F3F9E"/>
                </a:solidFill>
                <a:latin typeface="Tahoma"/>
                <a:cs typeface="Tahoma"/>
              </a:rPr>
              <a:t>no</a:t>
            </a:r>
            <a:r>
              <a:rPr dirty="0" sz="1650" spc="-10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90">
                <a:solidFill>
                  <a:srgbClr val="2F3F9E"/>
                </a:solidFill>
                <a:latin typeface="Tahoma"/>
                <a:cs typeface="Tahoma"/>
              </a:rPr>
              <a:t>true</a:t>
            </a:r>
            <a:r>
              <a:rPr dirty="0" sz="1650" spc="-9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65">
                <a:solidFill>
                  <a:srgbClr val="2F3F9E"/>
                </a:solidFill>
                <a:latin typeface="Tahoma"/>
                <a:cs typeface="Tahoma"/>
              </a:rPr>
              <a:t>zero</a:t>
            </a:r>
            <a:r>
              <a:rPr dirty="0" sz="1650" spc="-10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75">
                <a:solidFill>
                  <a:srgbClr val="2F3F9E"/>
                </a:solidFill>
                <a:latin typeface="Tahoma"/>
                <a:cs typeface="Tahoma"/>
              </a:rPr>
              <a:t>point.</a:t>
            </a:r>
            <a:r>
              <a:rPr dirty="0" sz="1650" spc="-10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60">
                <a:solidFill>
                  <a:srgbClr val="2F3F9E"/>
                </a:solidFill>
                <a:latin typeface="Tahoma"/>
                <a:cs typeface="Tahoma"/>
              </a:rPr>
              <a:t>Differences</a:t>
            </a:r>
            <a:r>
              <a:rPr dirty="0" sz="1650" spc="-9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85">
                <a:solidFill>
                  <a:srgbClr val="2F3F9E"/>
                </a:solidFill>
                <a:latin typeface="Tahoma"/>
                <a:cs typeface="Tahoma"/>
              </a:rPr>
              <a:t>are</a:t>
            </a:r>
            <a:r>
              <a:rPr dirty="0" sz="1650" spc="-10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70">
                <a:solidFill>
                  <a:srgbClr val="2F3F9E"/>
                </a:solidFill>
                <a:latin typeface="Tahoma"/>
                <a:cs typeface="Tahoma"/>
              </a:rPr>
              <a:t>meaningful</a:t>
            </a:r>
            <a:r>
              <a:rPr dirty="0" sz="1650" spc="-9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25">
                <a:solidFill>
                  <a:srgbClr val="2F3F9E"/>
                </a:solidFill>
                <a:latin typeface="Tahoma"/>
                <a:cs typeface="Tahoma"/>
              </a:rPr>
              <a:t>but </a:t>
            </a:r>
            <a:r>
              <a:rPr dirty="0" sz="1650" spc="-50">
                <a:solidFill>
                  <a:srgbClr val="2F3F9E"/>
                </a:solidFill>
                <a:latin typeface="Tahoma"/>
                <a:cs typeface="Tahoma"/>
              </a:rPr>
              <a:t>ratios</a:t>
            </a:r>
            <a:r>
              <a:rPr dirty="0" sz="1650" spc="-114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85">
                <a:solidFill>
                  <a:srgbClr val="2F3F9E"/>
                </a:solidFill>
                <a:latin typeface="Tahoma"/>
                <a:cs typeface="Tahoma"/>
              </a:rPr>
              <a:t>are</a:t>
            </a:r>
            <a:r>
              <a:rPr dirty="0" sz="1650" spc="-11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20">
                <a:solidFill>
                  <a:srgbClr val="2F3F9E"/>
                </a:solidFill>
                <a:latin typeface="Tahoma"/>
                <a:cs typeface="Tahoma"/>
              </a:rPr>
              <a:t>not.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500">
              <a:latin typeface="Tahoma"/>
              <a:cs typeface="Tahoma"/>
            </a:endParaRPr>
          </a:p>
          <a:p>
            <a:pPr marL="154940">
              <a:lnSpc>
                <a:spcPct val="100000"/>
              </a:lnSpc>
            </a:pPr>
            <a:r>
              <a:rPr dirty="0" sz="1500" spc="-75">
                <a:solidFill>
                  <a:srgbClr val="3849AB"/>
                </a:solidFill>
                <a:latin typeface="Roboto Lt"/>
                <a:cs typeface="Roboto Lt"/>
              </a:rPr>
              <a:t>Statistical</a:t>
            </a:r>
            <a:r>
              <a:rPr dirty="0" sz="1500" spc="-15">
                <a:solidFill>
                  <a:srgbClr val="3849AB"/>
                </a:solidFill>
                <a:latin typeface="Roboto Lt"/>
                <a:cs typeface="Roboto Lt"/>
              </a:rPr>
              <a:t> </a:t>
            </a:r>
            <a:r>
              <a:rPr dirty="0" sz="1500" spc="-10">
                <a:solidFill>
                  <a:srgbClr val="3849AB"/>
                </a:solidFill>
                <a:latin typeface="Roboto Lt"/>
                <a:cs typeface="Roboto Lt"/>
              </a:rPr>
              <a:t>Measures</a:t>
            </a:r>
            <a:endParaRPr sz="1500">
              <a:latin typeface="Roboto Lt"/>
              <a:cs typeface="Roboto Lt"/>
            </a:endParaRPr>
          </a:p>
          <a:p>
            <a:pPr marL="154940">
              <a:lnSpc>
                <a:spcPct val="100000"/>
              </a:lnSpc>
              <a:spcBef>
                <a:spcPts val="875"/>
              </a:spcBef>
            </a:pPr>
            <a:r>
              <a:rPr dirty="0" sz="1300" spc="-45">
                <a:solidFill>
                  <a:srgbClr val="2F3F9E"/>
                </a:solidFill>
                <a:latin typeface="Tahoma"/>
                <a:cs typeface="Tahoma"/>
              </a:rPr>
              <a:t>Can</a:t>
            </a:r>
            <a:r>
              <a:rPr dirty="0" sz="1300" spc="-7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30">
                <a:solidFill>
                  <a:srgbClr val="2F3F9E"/>
                </a:solidFill>
                <a:latin typeface="Tahoma"/>
                <a:cs typeface="Tahoma"/>
              </a:rPr>
              <a:t>calculate</a:t>
            </a:r>
            <a:r>
              <a:rPr dirty="0" sz="1300" spc="-6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90" b="1">
                <a:solidFill>
                  <a:srgbClr val="1A237D"/>
                </a:solidFill>
                <a:latin typeface="Roboto"/>
                <a:cs typeface="Roboto"/>
              </a:rPr>
              <a:t>Mean</a:t>
            </a:r>
            <a:r>
              <a:rPr dirty="0" sz="1300" spc="-90">
                <a:solidFill>
                  <a:srgbClr val="2F3F9E"/>
                </a:solidFill>
                <a:latin typeface="Tahoma"/>
                <a:cs typeface="Tahoma"/>
              </a:rPr>
              <a:t>,</a:t>
            </a:r>
            <a:r>
              <a:rPr dirty="0" sz="1300" spc="-6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80" b="1">
                <a:solidFill>
                  <a:srgbClr val="1A237D"/>
                </a:solidFill>
                <a:latin typeface="Roboto"/>
                <a:cs typeface="Roboto"/>
              </a:rPr>
              <a:t>Median</a:t>
            </a:r>
            <a:r>
              <a:rPr dirty="0" sz="1300" spc="-80">
                <a:solidFill>
                  <a:srgbClr val="2F3F9E"/>
                </a:solidFill>
                <a:latin typeface="Tahoma"/>
                <a:cs typeface="Tahoma"/>
              </a:rPr>
              <a:t>,</a:t>
            </a:r>
            <a:r>
              <a:rPr dirty="0" sz="1300" spc="-6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85" b="1">
                <a:solidFill>
                  <a:srgbClr val="1A237D"/>
                </a:solidFill>
                <a:latin typeface="Roboto"/>
                <a:cs typeface="Roboto"/>
              </a:rPr>
              <a:t>Mode</a:t>
            </a:r>
            <a:r>
              <a:rPr dirty="0" sz="1300" spc="-85">
                <a:solidFill>
                  <a:srgbClr val="2F3F9E"/>
                </a:solidFill>
                <a:latin typeface="Tahoma"/>
                <a:cs typeface="Tahoma"/>
              </a:rPr>
              <a:t>,</a:t>
            </a:r>
            <a:r>
              <a:rPr dirty="0" sz="1300" spc="-6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55">
                <a:solidFill>
                  <a:srgbClr val="2F3F9E"/>
                </a:solidFill>
                <a:latin typeface="Tahoma"/>
                <a:cs typeface="Tahoma"/>
              </a:rPr>
              <a:t>and</a:t>
            </a:r>
            <a:r>
              <a:rPr dirty="0" sz="1300" spc="-6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60" b="1">
                <a:solidFill>
                  <a:srgbClr val="1A237D"/>
                </a:solidFill>
                <a:latin typeface="Roboto"/>
                <a:cs typeface="Roboto"/>
              </a:rPr>
              <a:t>Standard</a:t>
            </a:r>
            <a:r>
              <a:rPr dirty="0" sz="1300" spc="1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300" spc="-65" b="1">
                <a:solidFill>
                  <a:srgbClr val="1A237D"/>
                </a:solidFill>
                <a:latin typeface="Roboto"/>
                <a:cs typeface="Roboto"/>
              </a:rPr>
              <a:t>Deviation</a:t>
            </a:r>
            <a:r>
              <a:rPr dirty="0" sz="1300" spc="-65">
                <a:solidFill>
                  <a:srgbClr val="2F3F9E"/>
                </a:solidFill>
                <a:latin typeface="Tahoma"/>
                <a:cs typeface="Tahoma"/>
              </a:rPr>
              <a:t>. </a:t>
            </a:r>
            <a:r>
              <a:rPr dirty="0" sz="1300" spc="-50">
                <a:solidFill>
                  <a:srgbClr val="2F3F9E"/>
                </a:solidFill>
                <a:latin typeface="Tahoma"/>
                <a:cs typeface="Tahoma"/>
              </a:rPr>
              <a:t>Cannot</a:t>
            </a:r>
            <a:r>
              <a:rPr dirty="0" sz="1300" spc="-6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45">
                <a:solidFill>
                  <a:srgbClr val="2F3F9E"/>
                </a:solidFill>
                <a:latin typeface="Tahoma"/>
                <a:cs typeface="Tahoma"/>
              </a:rPr>
              <a:t>form</a:t>
            </a:r>
            <a:r>
              <a:rPr dirty="0" sz="1300" spc="-6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2F3F9E"/>
                </a:solidFill>
                <a:latin typeface="Tahoma"/>
                <a:cs typeface="Tahoma"/>
              </a:rPr>
              <a:t>ratios.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0312399" y="5725159"/>
            <a:ext cx="1443355" cy="4324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650" spc="-135" b="1">
                <a:solidFill>
                  <a:srgbClr val="1A237D"/>
                </a:solidFill>
                <a:latin typeface="Roboto"/>
                <a:cs typeface="Roboto"/>
              </a:rPr>
              <a:t>Ratio</a:t>
            </a:r>
            <a:r>
              <a:rPr dirty="0" sz="2650" spc="-3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650" spc="-140" b="1">
                <a:solidFill>
                  <a:srgbClr val="1A237D"/>
                </a:solidFill>
                <a:latin typeface="Roboto"/>
                <a:cs typeface="Roboto"/>
              </a:rPr>
              <a:t>Data</a:t>
            </a:r>
            <a:endParaRPr sz="2650">
              <a:latin typeface="Roboto"/>
              <a:cs typeface="Roboto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464674" y="6538118"/>
            <a:ext cx="7288530" cy="54673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85"/>
              </a:spcBef>
            </a:pPr>
            <a:r>
              <a:rPr dirty="0" sz="1650" spc="-100">
                <a:solidFill>
                  <a:srgbClr val="2F3F9E"/>
                </a:solidFill>
                <a:latin typeface="Tahoma"/>
                <a:cs typeface="Tahoma"/>
              </a:rPr>
              <a:t>Ordered</a:t>
            </a:r>
            <a:r>
              <a:rPr dirty="0" sz="1650" spc="-11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65">
                <a:solidFill>
                  <a:srgbClr val="2F3F9E"/>
                </a:solidFill>
                <a:latin typeface="Tahoma"/>
                <a:cs typeface="Tahoma"/>
              </a:rPr>
              <a:t>data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75">
                <a:solidFill>
                  <a:srgbClr val="2F3F9E"/>
                </a:solidFill>
                <a:latin typeface="Tahoma"/>
                <a:cs typeface="Tahoma"/>
              </a:rPr>
              <a:t>with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70">
                <a:solidFill>
                  <a:srgbClr val="2F3F9E"/>
                </a:solidFill>
                <a:latin typeface="Tahoma"/>
                <a:cs typeface="Tahoma"/>
              </a:rPr>
              <a:t>equal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60">
                <a:solidFill>
                  <a:srgbClr val="2F3F9E"/>
                </a:solidFill>
                <a:latin typeface="Tahoma"/>
                <a:cs typeface="Tahoma"/>
              </a:rPr>
              <a:t>intervals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80">
                <a:solidFill>
                  <a:srgbClr val="2F3F9E"/>
                </a:solidFill>
                <a:latin typeface="Tahoma"/>
                <a:cs typeface="Tahoma"/>
              </a:rPr>
              <a:t>and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60">
                <a:solidFill>
                  <a:srgbClr val="2F3F9E"/>
                </a:solidFill>
                <a:latin typeface="Tahoma"/>
                <a:cs typeface="Tahoma"/>
              </a:rPr>
              <a:t>a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90">
                <a:solidFill>
                  <a:srgbClr val="2F3F9E"/>
                </a:solidFill>
                <a:latin typeface="Tahoma"/>
                <a:cs typeface="Tahoma"/>
              </a:rPr>
              <a:t>true</a:t>
            </a:r>
            <a:r>
              <a:rPr dirty="0" sz="1650" spc="-11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65">
                <a:solidFill>
                  <a:srgbClr val="2F3F9E"/>
                </a:solidFill>
                <a:latin typeface="Tahoma"/>
                <a:cs typeface="Tahoma"/>
              </a:rPr>
              <a:t>zero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75">
                <a:solidFill>
                  <a:srgbClr val="2F3F9E"/>
                </a:solidFill>
                <a:latin typeface="Tahoma"/>
                <a:cs typeface="Tahoma"/>
              </a:rPr>
              <a:t>point.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70">
                <a:solidFill>
                  <a:srgbClr val="2F3F9E"/>
                </a:solidFill>
                <a:latin typeface="Tahoma"/>
                <a:cs typeface="Tahoma"/>
              </a:rPr>
              <a:t>Both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50">
                <a:solidFill>
                  <a:srgbClr val="2F3F9E"/>
                </a:solidFill>
                <a:latin typeface="Tahoma"/>
                <a:cs typeface="Tahoma"/>
              </a:rPr>
              <a:t>differences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80">
                <a:solidFill>
                  <a:srgbClr val="2F3F9E"/>
                </a:solidFill>
                <a:latin typeface="Tahoma"/>
                <a:cs typeface="Tahoma"/>
              </a:rPr>
              <a:t>and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50">
                <a:solidFill>
                  <a:srgbClr val="2F3F9E"/>
                </a:solidFill>
                <a:latin typeface="Tahoma"/>
                <a:cs typeface="Tahoma"/>
              </a:rPr>
              <a:t>ratios</a:t>
            </a:r>
            <a:r>
              <a:rPr dirty="0" sz="1650" spc="-10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650" spc="-25">
                <a:solidFill>
                  <a:srgbClr val="2F3F9E"/>
                </a:solidFill>
                <a:latin typeface="Tahoma"/>
                <a:cs typeface="Tahoma"/>
              </a:rPr>
              <a:t>are </a:t>
            </a:r>
            <a:r>
              <a:rPr dirty="0" sz="1650" spc="-10">
                <a:solidFill>
                  <a:srgbClr val="2F3F9E"/>
                </a:solidFill>
                <a:latin typeface="Tahoma"/>
                <a:cs typeface="Tahoma"/>
              </a:rPr>
              <a:t>meaningful.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9607549" y="7368936"/>
            <a:ext cx="159385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75">
                <a:solidFill>
                  <a:srgbClr val="3849AB"/>
                </a:solidFill>
                <a:latin typeface="Roboto Lt"/>
                <a:cs typeface="Roboto Lt"/>
              </a:rPr>
              <a:t>Statistical</a:t>
            </a:r>
            <a:r>
              <a:rPr dirty="0" sz="1500" spc="-15">
                <a:solidFill>
                  <a:srgbClr val="3849AB"/>
                </a:solidFill>
                <a:latin typeface="Roboto Lt"/>
                <a:cs typeface="Roboto Lt"/>
              </a:rPr>
              <a:t> </a:t>
            </a:r>
            <a:r>
              <a:rPr dirty="0" sz="1500" spc="-75">
                <a:solidFill>
                  <a:srgbClr val="3849AB"/>
                </a:solidFill>
                <a:latin typeface="Roboto Lt"/>
                <a:cs typeface="Roboto Lt"/>
              </a:rPr>
              <a:t>Measures</a:t>
            </a:r>
            <a:endParaRPr sz="1500">
              <a:latin typeface="Roboto Lt"/>
              <a:cs typeface="Roboto L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9607549" y="7688833"/>
            <a:ext cx="6932930" cy="463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90"/>
              </a:spcBef>
            </a:pPr>
            <a:r>
              <a:rPr dirty="0" sz="1300" spc="-30" b="1">
                <a:solidFill>
                  <a:srgbClr val="1A237D"/>
                </a:solidFill>
                <a:latin typeface="Roboto"/>
                <a:cs typeface="Roboto"/>
              </a:rPr>
              <a:t>All</a:t>
            </a:r>
            <a:r>
              <a:rPr dirty="0" sz="130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300" spc="-60" b="1">
                <a:solidFill>
                  <a:srgbClr val="1A237D"/>
                </a:solidFill>
                <a:latin typeface="Roboto"/>
                <a:cs typeface="Roboto"/>
              </a:rPr>
              <a:t>possible</a:t>
            </a:r>
            <a:r>
              <a:rPr dirty="0" sz="1300" spc="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2F3F9E"/>
                </a:solidFill>
                <a:latin typeface="Tahoma"/>
                <a:cs typeface="Tahoma"/>
              </a:rPr>
              <a:t>statistical</a:t>
            </a:r>
            <a:r>
              <a:rPr dirty="0" sz="1300" spc="-7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35">
                <a:solidFill>
                  <a:srgbClr val="2F3F9E"/>
                </a:solidFill>
                <a:latin typeface="Tahoma"/>
                <a:cs typeface="Tahoma"/>
              </a:rPr>
              <a:t>measures</a:t>
            </a:r>
            <a:r>
              <a:rPr dirty="0" sz="1300" spc="-7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30">
                <a:solidFill>
                  <a:srgbClr val="2F3F9E"/>
                </a:solidFill>
                <a:latin typeface="Tahoma"/>
                <a:cs typeface="Tahoma"/>
              </a:rPr>
              <a:t>can</a:t>
            </a:r>
            <a:r>
              <a:rPr dirty="0" sz="1300" spc="-7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60">
                <a:solidFill>
                  <a:srgbClr val="2F3F9E"/>
                </a:solidFill>
                <a:latin typeface="Tahoma"/>
                <a:cs typeface="Tahoma"/>
              </a:rPr>
              <a:t>be</a:t>
            </a:r>
            <a:r>
              <a:rPr dirty="0" sz="1300" spc="-7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50">
                <a:solidFill>
                  <a:srgbClr val="2F3F9E"/>
                </a:solidFill>
                <a:latin typeface="Tahoma"/>
                <a:cs typeface="Tahoma"/>
              </a:rPr>
              <a:t>applied.</a:t>
            </a:r>
            <a:r>
              <a:rPr dirty="0" sz="1300" spc="-7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30">
                <a:solidFill>
                  <a:srgbClr val="2F3F9E"/>
                </a:solidFill>
                <a:latin typeface="Tahoma"/>
                <a:cs typeface="Tahoma"/>
              </a:rPr>
              <a:t>Ratios</a:t>
            </a:r>
            <a:r>
              <a:rPr dirty="0" sz="1300" spc="-7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65">
                <a:solidFill>
                  <a:srgbClr val="2F3F9E"/>
                </a:solidFill>
                <a:latin typeface="Tahoma"/>
                <a:cs typeface="Tahoma"/>
              </a:rPr>
              <a:t>are</a:t>
            </a:r>
            <a:r>
              <a:rPr dirty="0" sz="1300" spc="-7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50">
                <a:solidFill>
                  <a:srgbClr val="2F3F9E"/>
                </a:solidFill>
                <a:latin typeface="Tahoma"/>
                <a:cs typeface="Tahoma"/>
              </a:rPr>
              <a:t>meaningful</a:t>
            </a:r>
            <a:r>
              <a:rPr dirty="0" sz="1300" spc="-7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85">
                <a:solidFill>
                  <a:srgbClr val="2F3F9E"/>
                </a:solidFill>
                <a:latin typeface="Tahoma"/>
                <a:cs typeface="Tahoma"/>
              </a:rPr>
              <a:t>(e.g.,</a:t>
            </a:r>
            <a:r>
              <a:rPr dirty="0" sz="1300" spc="-7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55">
                <a:solidFill>
                  <a:srgbClr val="2F3F9E"/>
                </a:solidFill>
                <a:latin typeface="Tahoma"/>
                <a:cs typeface="Tahoma"/>
              </a:rPr>
              <a:t>20kg</a:t>
            </a:r>
            <a:r>
              <a:rPr dirty="0" sz="1300" spc="-7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2F3F9E"/>
                </a:solidFill>
                <a:latin typeface="Tahoma"/>
                <a:cs typeface="Tahoma"/>
              </a:rPr>
              <a:t>is</a:t>
            </a:r>
            <a:r>
              <a:rPr dirty="0" sz="1300" spc="-7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35">
                <a:solidFill>
                  <a:srgbClr val="2F3F9E"/>
                </a:solidFill>
                <a:latin typeface="Tahoma"/>
                <a:cs typeface="Tahoma"/>
              </a:rPr>
              <a:t>twice</a:t>
            </a:r>
            <a:r>
              <a:rPr dirty="0" sz="1300" spc="-7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>
                <a:solidFill>
                  <a:srgbClr val="2F3F9E"/>
                </a:solidFill>
                <a:latin typeface="Tahoma"/>
                <a:cs typeface="Tahoma"/>
              </a:rPr>
              <a:t>as</a:t>
            </a:r>
            <a:r>
              <a:rPr dirty="0" sz="1300" spc="-7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300" spc="-70">
                <a:solidFill>
                  <a:srgbClr val="2F3F9E"/>
                </a:solidFill>
                <a:latin typeface="Tahoma"/>
                <a:cs typeface="Tahoma"/>
              </a:rPr>
              <a:t>heavy </a:t>
            </a:r>
            <a:r>
              <a:rPr dirty="0" sz="1300" spc="-25">
                <a:solidFill>
                  <a:srgbClr val="2F3F9E"/>
                </a:solidFill>
                <a:latin typeface="Tahoma"/>
                <a:cs typeface="Tahoma"/>
              </a:rPr>
              <a:t>as </a:t>
            </a:r>
            <a:r>
              <a:rPr dirty="0" sz="1300" spc="-10">
                <a:solidFill>
                  <a:srgbClr val="2F3F9E"/>
                </a:solidFill>
                <a:latin typeface="Tahoma"/>
                <a:cs typeface="Tahoma"/>
              </a:rPr>
              <a:t>10kg).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642721" y="9954497"/>
            <a:ext cx="1263650" cy="20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23594" algn="l"/>
              </a:tabLst>
            </a:pPr>
            <a:r>
              <a:rPr dirty="0" sz="1150" spc="-10">
                <a:solidFill>
                  <a:srgbClr val="2F3F9E"/>
                </a:solidFill>
                <a:latin typeface="Roboto Lt"/>
                <a:cs typeface="Roboto Lt"/>
              </a:rPr>
              <a:t>Nominal</a:t>
            </a:r>
            <a:r>
              <a:rPr dirty="0" sz="1150">
                <a:solidFill>
                  <a:srgbClr val="2F3F9E"/>
                </a:solidFill>
                <a:latin typeface="Roboto Lt"/>
                <a:cs typeface="Roboto Lt"/>
              </a:rPr>
              <a:t>	</a:t>
            </a:r>
            <a:r>
              <a:rPr dirty="0" sz="1150" spc="-50">
                <a:solidFill>
                  <a:srgbClr val="2F3F9E"/>
                </a:solidFill>
                <a:latin typeface="Roboto Lt"/>
                <a:cs typeface="Roboto Lt"/>
              </a:rPr>
              <a:t>Ordinal</a:t>
            </a:r>
            <a:endParaRPr sz="1150">
              <a:latin typeface="Roboto Lt"/>
              <a:cs typeface="Roboto L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9205565" y="9954497"/>
            <a:ext cx="473075" cy="20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45">
                <a:solidFill>
                  <a:srgbClr val="2F3F9E"/>
                </a:solidFill>
                <a:latin typeface="Roboto Lt"/>
                <a:cs typeface="Roboto Lt"/>
              </a:rPr>
              <a:t>Interval</a:t>
            </a:r>
            <a:endParaRPr sz="1150">
              <a:latin typeface="Roboto Lt"/>
              <a:cs typeface="Roboto L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0036174" y="9954497"/>
            <a:ext cx="335280" cy="20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50">
                <a:solidFill>
                  <a:srgbClr val="2F3F9E"/>
                </a:solidFill>
                <a:latin typeface="Roboto Lt"/>
                <a:cs typeface="Roboto Lt"/>
              </a:rPr>
              <a:t>Ratio</a:t>
            </a:r>
            <a:endParaRPr sz="115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097500" cy="8972550"/>
            <a:chOff x="0" y="0"/>
            <a:chExt cx="18097500" cy="8972550"/>
          </a:xfrm>
        </p:grpSpPr>
        <p:sp>
          <p:nvSpPr>
            <p:cNvPr id="3" name="object 3" descr=""/>
            <p:cNvSpPr/>
            <p:nvPr/>
          </p:nvSpPr>
          <p:spPr>
            <a:xfrm>
              <a:off x="493775" y="1542288"/>
              <a:ext cx="8632190" cy="7165975"/>
            </a:xfrm>
            <a:custGeom>
              <a:avLst/>
              <a:gdLst/>
              <a:ahLst/>
              <a:cxnLst/>
              <a:rect l="l" t="t" r="r" b="b"/>
              <a:pathLst>
                <a:path w="8632190" h="7165975">
                  <a:moveTo>
                    <a:pt x="8631935" y="7165847"/>
                  </a:moveTo>
                  <a:lnTo>
                    <a:pt x="0" y="7165847"/>
                  </a:lnTo>
                  <a:lnTo>
                    <a:pt x="0" y="0"/>
                  </a:lnTo>
                  <a:lnTo>
                    <a:pt x="8631935" y="0"/>
                  </a:lnTo>
                  <a:lnTo>
                    <a:pt x="8631935" y="238886"/>
                  </a:lnTo>
                  <a:lnTo>
                    <a:pt x="420623" y="238886"/>
                  </a:lnTo>
                  <a:lnTo>
                    <a:pt x="406549" y="239566"/>
                  </a:lnTo>
                  <a:lnTo>
                    <a:pt x="365947" y="249762"/>
                  </a:lnTo>
                  <a:lnTo>
                    <a:pt x="330028" y="271262"/>
                  </a:lnTo>
                  <a:lnTo>
                    <a:pt x="301805" y="302369"/>
                  </a:lnTo>
                  <a:lnTo>
                    <a:pt x="283866" y="340349"/>
                  </a:lnTo>
                  <a:lnTo>
                    <a:pt x="277748" y="381761"/>
                  </a:lnTo>
                  <a:lnTo>
                    <a:pt x="277748" y="6706361"/>
                  </a:lnTo>
                  <a:lnTo>
                    <a:pt x="283866" y="6747773"/>
                  </a:lnTo>
                  <a:lnTo>
                    <a:pt x="301805" y="6785752"/>
                  </a:lnTo>
                  <a:lnTo>
                    <a:pt x="330028" y="6816860"/>
                  </a:lnTo>
                  <a:lnTo>
                    <a:pt x="365947" y="6838359"/>
                  </a:lnTo>
                  <a:lnTo>
                    <a:pt x="406549" y="6848556"/>
                  </a:lnTo>
                  <a:lnTo>
                    <a:pt x="420623" y="6849236"/>
                  </a:lnTo>
                  <a:lnTo>
                    <a:pt x="8631935" y="6849236"/>
                  </a:lnTo>
                  <a:lnTo>
                    <a:pt x="8631935" y="7165847"/>
                  </a:lnTo>
                  <a:close/>
                </a:path>
                <a:path w="8632190" h="7165975">
                  <a:moveTo>
                    <a:pt x="8631935" y="6849236"/>
                  </a:moveTo>
                  <a:lnTo>
                    <a:pt x="8212073" y="6849236"/>
                  </a:lnTo>
                  <a:lnTo>
                    <a:pt x="8226147" y="6848556"/>
                  </a:lnTo>
                  <a:lnTo>
                    <a:pt x="8239951" y="6846517"/>
                  </a:lnTo>
                  <a:lnTo>
                    <a:pt x="8279491" y="6832345"/>
                  </a:lnTo>
                  <a:lnTo>
                    <a:pt x="8313101" y="6807389"/>
                  </a:lnTo>
                  <a:lnTo>
                    <a:pt x="8338058" y="6773779"/>
                  </a:lnTo>
                  <a:lnTo>
                    <a:pt x="8352229" y="6734239"/>
                  </a:lnTo>
                  <a:lnTo>
                    <a:pt x="8354948" y="6706361"/>
                  </a:lnTo>
                  <a:lnTo>
                    <a:pt x="8354948" y="381761"/>
                  </a:lnTo>
                  <a:lnTo>
                    <a:pt x="8348830" y="340349"/>
                  </a:lnTo>
                  <a:lnTo>
                    <a:pt x="8330891" y="302369"/>
                  </a:lnTo>
                  <a:lnTo>
                    <a:pt x="8302668" y="271262"/>
                  </a:lnTo>
                  <a:lnTo>
                    <a:pt x="8266748" y="249762"/>
                  </a:lnTo>
                  <a:lnTo>
                    <a:pt x="8226147" y="239566"/>
                  </a:lnTo>
                  <a:lnTo>
                    <a:pt x="8212073" y="238886"/>
                  </a:lnTo>
                  <a:lnTo>
                    <a:pt x="8631935" y="238886"/>
                  </a:lnTo>
                  <a:lnTo>
                    <a:pt x="8631935" y="6849236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61999" y="1771649"/>
              <a:ext cx="8096250" cy="6629400"/>
            </a:xfrm>
            <a:custGeom>
              <a:avLst/>
              <a:gdLst/>
              <a:ahLst/>
              <a:cxnLst/>
              <a:rect l="l" t="t" r="r" b="b"/>
              <a:pathLst>
                <a:path w="8096250" h="6629400">
                  <a:moveTo>
                    <a:pt x="7943849" y="6629399"/>
                  </a:moveTo>
                  <a:lnTo>
                    <a:pt x="152399" y="6629399"/>
                  </a:lnTo>
                  <a:lnTo>
                    <a:pt x="144912" y="6629216"/>
                  </a:lnTo>
                  <a:lnTo>
                    <a:pt x="101065" y="6620493"/>
                  </a:lnTo>
                  <a:lnTo>
                    <a:pt x="61607" y="6599402"/>
                  </a:lnTo>
                  <a:lnTo>
                    <a:pt x="29995" y="6567790"/>
                  </a:lnTo>
                  <a:lnTo>
                    <a:pt x="8904" y="6528332"/>
                  </a:lnTo>
                  <a:lnTo>
                    <a:pt x="182" y="6484486"/>
                  </a:lnTo>
                  <a:lnTo>
                    <a:pt x="0" y="647699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1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7943849" y="0"/>
                  </a:lnTo>
                  <a:lnTo>
                    <a:pt x="7988088" y="6560"/>
                  </a:lnTo>
                  <a:lnTo>
                    <a:pt x="8028517" y="25683"/>
                  </a:lnTo>
                  <a:lnTo>
                    <a:pt x="8061657" y="55717"/>
                  </a:lnTo>
                  <a:lnTo>
                    <a:pt x="8084648" y="94078"/>
                  </a:lnTo>
                  <a:lnTo>
                    <a:pt x="8095516" y="137461"/>
                  </a:lnTo>
                  <a:lnTo>
                    <a:pt x="8096249" y="152399"/>
                  </a:lnTo>
                  <a:lnTo>
                    <a:pt x="8096249" y="6476999"/>
                  </a:lnTo>
                  <a:lnTo>
                    <a:pt x="8089688" y="6521238"/>
                  </a:lnTo>
                  <a:lnTo>
                    <a:pt x="8070564" y="6561667"/>
                  </a:lnTo>
                  <a:lnTo>
                    <a:pt x="8040531" y="6594806"/>
                  </a:lnTo>
                  <a:lnTo>
                    <a:pt x="8002169" y="6617797"/>
                  </a:lnTo>
                  <a:lnTo>
                    <a:pt x="7958786" y="6628666"/>
                  </a:lnTo>
                  <a:lnTo>
                    <a:pt x="7943849" y="6629399"/>
                  </a:lnTo>
                  <a:close/>
                </a:path>
              </a:pathLst>
            </a:custGeom>
            <a:solidFill>
              <a:srgbClr val="F5F6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47749" y="2085974"/>
              <a:ext cx="742950" cy="971550"/>
            </a:xfrm>
            <a:custGeom>
              <a:avLst/>
              <a:gdLst/>
              <a:ahLst/>
              <a:cxnLst/>
              <a:rect l="l" t="t" r="r" b="b"/>
              <a:pathLst>
                <a:path w="742950" h="971550">
                  <a:moveTo>
                    <a:pt x="371474" y="971549"/>
                  </a:moveTo>
                  <a:lnTo>
                    <a:pt x="325999" y="967896"/>
                  </a:lnTo>
                  <a:lnTo>
                    <a:pt x="281213" y="956992"/>
                  </a:lnTo>
                  <a:lnTo>
                    <a:pt x="237785" y="939000"/>
                  </a:lnTo>
                  <a:lnTo>
                    <a:pt x="204457" y="919682"/>
                  </a:lnTo>
                  <a:lnTo>
                    <a:pt x="172738" y="896185"/>
                  </a:lnTo>
                  <a:lnTo>
                    <a:pt x="142933" y="868735"/>
                  </a:lnTo>
                  <a:lnTo>
                    <a:pt x="115329" y="837598"/>
                  </a:lnTo>
                  <a:lnTo>
                    <a:pt x="90192" y="803072"/>
                  </a:lnTo>
                  <a:lnTo>
                    <a:pt x="67764" y="765490"/>
                  </a:lnTo>
                  <a:lnTo>
                    <a:pt x="48260" y="725215"/>
                  </a:lnTo>
                  <a:lnTo>
                    <a:pt x="31869" y="682634"/>
                  </a:lnTo>
                  <a:lnTo>
                    <a:pt x="18749" y="638156"/>
                  </a:lnTo>
                  <a:lnTo>
                    <a:pt x="9026" y="592212"/>
                  </a:lnTo>
                  <a:lnTo>
                    <a:pt x="2793" y="545242"/>
                  </a:lnTo>
                  <a:lnTo>
                    <a:pt x="111" y="497700"/>
                  </a:lnTo>
                  <a:lnTo>
                    <a:pt x="0" y="485774"/>
                  </a:lnTo>
                  <a:lnTo>
                    <a:pt x="111" y="473849"/>
                  </a:lnTo>
                  <a:lnTo>
                    <a:pt x="2793" y="426307"/>
                  </a:lnTo>
                  <a:lnTo>
                    <a:pt x="9026" y="379337"/>
                  </a:lnTo>
                  <a:lnTo>
                    <a:pt x="18749" y="333392"/>
                  </a:lnTo>
                  <a:lnTo>
                    <a:pt x="31869" y="288915"/>
                  </a:lnTo>
                  <a:lnTo>
                    <a:pt x="48260" y="246334"/>
                  </a:lnTo>
                  <a:lnTo>
                    <a:pt x="67764" y="206058"/>
                  </a:lnTo>
                  <a:lnTo>
                    <a:pt x="90192" y="168477"/>
                  </a:lnTo>
                  <a:lnTo>
                    <a:pt x="115329" y="133951"/>
                  </a:lnTo>
                  <a:lnTo>
                    <a:pt x="142933" y="102813"/>
                  </a:lnTo>
                  <a:lnTo>
                    <a:pt x="172738" y="75364"/>
                  </a:lnTo>
                  <a:lnTo>
                    <a:pt x="204457" y="51867"/>
                  </a:lnTo>
                  <a:lnTo>
                    <a:pt x="237785" y="32548"/>
                  </a:lnTo>
                  <a:lnTo>
                    <a:pt x="281213" y="14557"/>
                  </a:lnTo>
                  <a:lnTo>
                    <a:pt x="325999" y="3653"/>
                  </a:lnTo>
                  <a:lnTo>
                    <a:pt x="371474" y="0"/>
                  </a:lnTo>
                  <a:lnTo>
                    <a:pt x="380594" y="146"/>
                  </a:lnTo>
                  <a:lnTo>
                    <a:pt x="425981" y="5257"/>
                  </a:lnTo>
                  <a:lnTo>
                    <a:pt x="470549" y="17595"/>
                  </a:lnTo>
                  <a:lnTo>
                    <a:pt x="513632" y="36977"/>
                  </a:lnTo>
                  <a:lnTo>
                    <a:pt x="546587" y="57359"/>
                  </a:lnTo>
                  <a:lnTo>
                    <a:pt x="577855" y="81867"/>
                  </a:lnTo>
                  <a:lnTo>
                    <a:pt x="607136" y="110265"/>
                  </a:lnTo>
                  <a:lnTo>
                    <a:pt x="634147" y="142280"/>
                  </a:lnTo>
                  <a:lnTo>
                    <a:pt x="658628" y="177602"/>
                  </a:lnTo>
                  <a:lnTo>
                    <a:pt x="680344" y="215892"/>
                  </a:lnTo>
                  <a:lnTo>
                    <a:pt x="699086" y="256781"/>
                  </a:lnTo>
                  <a:lnTo>
                    <a:pt x="714672" y="299876"/>
                  </a:lnTo>
                  <a:lnTo>
                    <a:pt x="726954" y="344761"/>
                  </a:lnTo>
                  <a:lnTo>
                    <a:pt x="735811" y="391004"/>
                  </a:lnTo>
                  <a:lnTo>
                    <a:pt x="741161" y="438160"/>
                  </a:lnTo>
                  <a:lnTo>
                    <a:pt x="742949" y="485774"/>
                  </a:lnTo>
                  <a:lnTo>
                    <a:pt x="742838" y="497700"/>
                  </a:lnTo>
                  <a:lnTo>
                    <a:pt x="740156" y="545242"/>
                  </a:lnTo>
                  <a:lnTo>
                    <a:pt x="733923" y="592212"/>
                  </a:lnTo>
                  <a:lnTo>
                    <a:pt x="724199" y="638156"/>
                  </a:lnTo>
                  <a:lnTo>
                    <a:pt x="711079" y="682634"/>
                  </a:lnTo>
                  <a:lnTo>
                    <a:pt x="694689" y="725215"/>
                  </a:lnTo>
                  <a:lnTo>
                    <a:pt x="675185" y="765490"/>
                  </a:lnTo>
                  <a:lnTo>
                    <a:pt x="652757" y="803072"/>
                  </a:lnTo>
                  <a:lnTo>
                    <a:pt x="627620" y="837598"/>
                  </a:lnTo>
                  <a:lnTo>
                    <a:pt x="600016" y="868735"/>
                  </a:lnTo>
                  <a:lnTo>
                    <a:pt x="570210" y="896185"/>
                  </a:lnTo>
                  <a:lnTo>
                    <a:pt x="538491" y="919682"/>
                  </a:lnTo>
                  <a:lnTo>
                    <a:pt x="505164" y="939000"/>
                  </a:lnTo>
                  <a:lnTo>
                    <a:pt x="461736" y="956992"/>
                  </a:lnTo>
                  <a:lnTo>
                    <a:pt x="416950" y="967896"/>
                  </a:lnTo>
                  <a:lnTo>
                    <a:pt x="371474" y="9715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624" y="2352674"/>
              <a:ext cx="457200" cy="40005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970264" y="1542288"/>
              <a:ext cx="8632190" cy="7165975"/>
            </a:xfrm>
            <a:custGeom>
              <a:avLst/>
              <a:gdLst/>
              <a:ahLst/>
              <a:cxnLst/>
              <a:rect l="l" t="t" r="r" b="b"/>
              <a:pathLst>
                <a:path w="8632190" h="7165975">
                  <a:moveTo>
                    <a:pt x="8631935" y="7165847"/>
                  </a:moveTo>
                  <a:lnTo>
                    <a:pt x="0" y="7165847"/>
                  </a:lnTo>
                  <a:lnTo>
                    <a:pt x="0" y="0"/>
                  </a:lnTo>
                  <a:lnTo>
                    <a:pt x="8631935" y="0"/>
                  </a:lnTo>
                  <a:lnTo>
                    <a:pt x="8631935" y="238886"/>
                  </a:lnTo>
                  <a:lnTo>
                    <a:pt x="421385" y="238886"/>
                  </a:lnTo>
                  <a:lnTo>
                    <a:pt x="407311" y="239566"/>
                  </a:lnTo>
                  <a:lnTo>
                    <a:pt x="366708" y="249762"/>
                  </a:lnTo>
                  <a:lnTo>
                    <a:pt x="330789" y="271262"/>
                  </a:lnTo>
                  <a:lnTo>
                    <a:pt x="302565" y="302369"/>
                  </a:lnTo>
                  <a:lnTo>
                    <a:pt x="284627" y="340349"/>
                  </a:lnTo>
                  <a:lnTo>
                    <a:pt x="278510" y="381761"/>
                  </a:lnTo>
                  <a:lnTo>
                    <a:pt x="278510" y="6706361"/>
                  </a:lnTo>
                  <a:lnTo>
                    <a:pt x="284626" y="6747773"/>
                  </a:lnTo>
                  <a:lnTo>
                    <a:pt x="302565" y="6785752"/>
                  </a:lnTo>
                  <a:lnTo>
                    <a:pt x="330789" y="6816860"/>
                  </a:lnTo>
                  <a:lnTo>
                    <a:pt x="366708" y="6838359"/>
                  </a:lnTo>
                  <a:lnTo>
                    <a:pt x="407311" y="6848556"/>
                  </a:lnTo>
                  <a:lnTo>
                    <a:pt x="421385" y="6849236"/>
                  </a:lnTo>
                  <a:lnTo>
                    <a:pt x="8631935" y="6849236"/>
                  </a:lnTo>
                  <a:lnTo>
                    <a:pt x="8631935" y="7165847"/>
                  </a:lnTo>
                  <a:close/>
                </a:path>
                <a:path w="8632190" h="7165975">
                  <a:moveTo>
                    <a:pt x="8631935" y="6849236"/>
                  </a:moveTo>
                  <a:lnTo>
                    <a:pt x="8212835" y="6849236"/>
                  </a:lnTo>
                  <a:lnTo>
                    <a:pt x="8226909" y="6848556"/>
                  </a:lnTo>
                  <a:lnTo>
                    <a:pt x="8240712" y="6846517"/>
                  </a:lnTo>
                  <a:lnTo>
                    <a:pt x="8280252" y="6832345"/>
                  </a:lnTo>
                  <a:lnTo>
                    <a:pt x="8313861" y="6807389"/>
                  </a:lnTo>
                  <a:lnTo>
                    <a:pt x="8338818" y="6773779"/>
                  </a:lnTo>
                  <a:lnTo>
                    <a:pt x="8352990" y="6734239"/>
                  </a:lnTo>
                  <a:lnTo>
                    <a:pt x="8355710" y="6706361"/>
                  </a:lnTo>
                  <a:lnTo>
                    <a:pt x="8355710" y="381761"/>
                  </a:lnTo>
                  <a:lnTo>
                    <a:pt x="8349591" y="340349"/>
                  </a:lnTo>
                  <a:lnTo>
                    <a:pt x="8331651" y="302369"/>
                  </a:lnTo>
                  <a:lnTo>
                    <a:pt x="8303428" y="271262"/>
                  </a:lnTo>
                  <a:lnTo>
                    <a:pt x="8267509" y="249762"/>
                  </a:lnTo>
                  <a:lnTo>
                    <a:pt x="8226909" y="239566"/>
                  </a:lnTo>
                  <a:lnTo>
                    <a:pt x="8212835" y="238886"/>
                  </a:lnTo>
                  <a:lnTo>
                    <a:pt x="8631935" y="238886"/>
                  </a:lnTo>
                  <a:lnTo>
                    <a:pt x="8631935" y="6849236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239249" y="1771649"/>
              <a:ext cx="8096250" cy="6629400"/>
            </a:xfrm>
            <a:custGeom>
              <a:avLst/>
              <a:gdLst/>
              <a:ahLst/>
              <a:cxnLst/>
              <a:rect l="l" t="t" r="r" b="b"/>
              <a:pathLst>
                <a:path w="8096250" h="6629400">
                  <a:moveTo>
                    <a:pt x="7943849" y="6629399"/>
                  </a:moveTo>
                  <a:lnTo>
                    <a:pt x="152399" y="6629399"/>
                  </a:lnTo>
                  <a:lnTo>
                    <a:pt x="144912" y="6629216"/>
                  </a:lnTo>
                  <a:lnTo>
                    <a:pt x="101065" y="6620493"/>
                  </a:lnTo>
                  <a:lnTo>
                    <a:pt x="61606" y="6599402"/>
                  </a:lnTo>
                  <a:lnTo>
                    <a:pt x="29994" y="6567790"/>
                  </a:lnTo>
                  <a:lnTo>
                    <a:pt x="8903" y="6528332"/>
                  </a:lnTo>
                  <a:lnTo>
                    <a:pt x="182" y="6484486"/>
                  </a:lnTo>
                  <a:lnTo>
                    <a:pt x="0" y="64769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3" y="67731"/>
                  </a:lnTo>
                  <a:lnTo>
                    <a:pt x="55716" y="34591"/>
                  </a:lnTo>
                  <a:lnTo>
                    <a:pt x="94077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7943849" y="0"/>
                  </a:lnTo>
                  <a:lnTo>
                    <a:pt x="7988087" y="6560"/>
                  </a:lnTo>
                  <a:lnTo>
                    <a:pt x="8028516" y="25683"/>
                  </a:lnTo>
                  <a:lnTo>
                    <a:pt x="8061655" y="55717"/>
                  </a:lnTo>
                  <a:lnTo>
                    <a:pt x="8084646" y="94078"/>
                  </a:lnTo>
                  <a:lnTo>
                    <a:pt x="8095515" y="137461"/>
                  </a:lnTo>
                  <a:lnTo>
                    <a:pt x="8096249" y="152399"/>
                  </a:lnTo>
                  <a:lnTo>
                    <a:pt x="8096249" y="6476999"/>
                  </a:lnTo>
                  <a:lnTo>
                    <a:pt x="8089687" y="6521238"/>
                  </a:lnTo>
                  <a:lnTo>
                    <a:pt x="8070563" y="6561667"/>
                  </a:lnTo>
                  <a:lnTo>
                    <a:pt x="8040531" y="6594806"/>
                  </a:lnTo>
                  <a:lnTo>
                    <a:pt x="8002169" y="6617797"/>
                  </a:lnTo>
                  <a:lnTo>
                    <a:pt x="7958786" y="6628666"/>
                  </a:lnTo>
                  <a:lnTo>
                    <a:pt x="7943849" y="6629399"/>
                  </a:lnTo>
                  <a:close/>
                </a:path>
              </a:pathLst>
            </a:custGeom>
            <a:solidFill>
              <a:srgbClr val="F5F6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524999" y="2085974"/>
              <a:ext cx="800100" cy="971550"/>
            </a:xfrm>
            <a:custGeom>
              <a:avLst/>
              <a:gdLst/>
              <a:ahLst/>
              <a:cxnLst/>
              <a:rect l="l" t="t" r="r" b="b"/>
              <a:pathLst>
                <a:path w="800100" h="971550">
                  <a:moveTo>
                    <a:pt x="400049" y="971549"/>
                  </a:moveTo>
                  <a:lnTo>
                    <a:pt x="360837" y="969210"/>
                  </a:lnTo>
                  <a:lnTo>
                    <a:pt x="322002" y="962215"/>
                  </a:lnTo>
                  <a:lnTo>
                    <a:pt x="283920" y="950632"/>
                  </a:lnTo>
                  <a:lnTo>
                    <a:pt x="246955" y="934571"/>
                  </a:lnTo>
                  <a:lnTo>
                    <a:pt x="211466" y="914189"/>
                  </a:lnTo>
                  <a:lnTo>
                    <a:pt x="177792" y="889681"/>
                  </a:lnTo>
                  <a:lnTo>
                    <a:pt x="146259" y="861283"/>
                  </a:lnTo>
                  <a:lnTo>
                    <a:pt x="117170" y="829269"/>
                  </a:lnTo>
                  <a:lnTo>
                    <a:pt x="90807" y="793946"/>
                  </a:lnTo>
                  <a:lnTo>
                    <a:pt x="67419" y="755656"/>
                  </a:lnTo>
                  <a:lnTo>
                    <a:pt x="47236" y="714767"/>
                  </a:lnTo>
                  <a:lnTo>
                    <a:pt x="30450" y="671672"/>
                  </a:lnTo>
                  <a:lnTo>
                    <a:pt x="17225" y="626787"/>
                  </a:lnTo>
                  <a:lnTo>
                    <a:pt x="7685" y="580544"/>
                  </a:lnTo>
                  <a:lnTo>
                    <a:pt x="1926" y="533389"/>
                  </a:lnTo>
                  <a:lnTo>
                    <a:pt x="0" y="485774"/>
                  </a:lnTo>
                  <a:lnTo>
                    <a:pt x="120" y="473849"/>
                  </a:lnTo>
                  <a:lnTo>
                    <a:pt x="3008" y="426307"/>
                  </a:lnTo>
                  <a:lnTo>
                    <a:pt x="9719" y="379337"/>
                  </a:lnTo>
                  <a:lnTo>
                    <a:pt x="20190" y="333392"/>
                  </a:lnTo>
                  <a:lnTo>
                    <a:pt x="34319" y="288915"/>
                  </a:lnTo>
                  <a:lnTo>
                    <a:pt x="51972" y="246334"/>
                  </a:lnTo>
                  <a:lnTo>
                    <a:pt x="72976" y="206058"/>
                  </a:lnTo>
                  <a:lnTo>
                    <a:pt x="97130" y="168477"/>
                  </a:lnTo>
                  <a:lnTo>
                    <a:pt x="124200" y="133951"/>
                  </a:lnTo>
                  <a:lnTo>
                    <a:pt x="153927" y="102813"/>
                  </a:lnTo>
                  <a:lnTo>
                    <a:pt x="186025" y="75364"/>
                  </a:lnTo>
                  <a:lnTo>
                    <a:pt x="220184" y="51867"/>
                  </a:lnTo>
                  <a:lnTo>
                    <a:pt x="256075" y="32548"/>
                  </a:lnTo>
                  <a:lnTo>
                    <a:pt x="293353" y="17595"/>
                  </a:lnTo>
                  <a:lnTo>
                    <a:pt x="331658" y="7150"/>
                  </a:lnTo>
                  <a:lnTo>
                    <a:pt x="370623" y="1315"/>
                  </a:lnTo>
                  <a:lnTo>
                    <a:pt x="400049" y="0"/>
                  </a:lnTo>
                  <a:lnTo>
                    <a:pt x="409870" y="146"/>
                  </a:lnTo>
                  <a:lnTo>
                    <a:pt x="449022" y="3653"/>
                  </a:lnTo>
                  <a:lnTo>
                    <a:pt x="487704" y="11803"/>
                  </a:lnTo>
                  <a:lnTo>
                    <a:pt x="525541" y="24518"/>
                  </a:lnTo>
                  <a:lnTo>
                    <a:pt x="562167" y="41675"/>
                  </a:lnTo>
                  <a:lnTo>
                    <a:pt x="597236" y="63109"/>
                  </a:lnTo>
                  <a:lnTo>
                    <a:pt x="630402" y="88614"/>
                  </a:lnTo>
                  <a:lnTo>
                    <a:pt x="661353" y="117944"/>
                  </a:lnTo>
                  <a:lnTo>
                    <a:pt x="689785" y="150815"/>
                  </a:lnTo>
                  <a:lnTo>
                    <a:pt x="715428" y="186913"/>
                  </a:lnTo>
                  <a:lnTo>
                    <a:pt x="738033" y="225889"/>
                  </a:lnTo>
                  <a:lnTo>
                    <a:pt x="757384" y="267367"/>
                  </a:lnTo>
                  <a:lnTo>
                    <a:pt x="773293" y="310950"/>
                  </a:lnTo>
                  <a:lnTo>
                    <a:pt x="785608" y="356215"/>
                  </a:lnTo>
                  <a:lnTo>
                    <a:pt x="794210" y="402729"/>
                  </a:lnTo>
                  <a:lnTo>
                    <a:pt x="799016" y="450042"/>
                  </a:lnTo>
                  <a:lnTo>
                    <a:pt x="800099" y="485774"/>
                  </a:lnTo>
                  <a:lnTo>
                    <a:pt x="799980" y="497700"/>
                  </a:lnTo>
                  <a:lnTo>
                    <a:pt x="797091" y="545242"/>
                  </a:lnTo>
                  <a:lnTo>
                    <a:pt x="790378" y="592212"/>
                  </a:lnTo>
                  <a:lnTo>
                    <a:pt x="779906" y="638156"/>
                  </a:lnTo>
                  <a:lnTo>
                    <a:pt x="765776" y="682634"/>
                  </a:lnTo>
                  <a:lnTo>
                    <a:pt x="748125" y="725215"/>
                  </a:lnTo>
                  <a:lnTo>
                    <a:pt x="727120" y="765490"/>
                  </a:lnTo>
                  <a:lnTo>
                    <a:pt x="702968" y="803072"/>
                  </a:lnTo>
                  <a:lnTo>
                    <a:pt x="675897" y="837598"/>
                  </a:lnTo>
                  <a:lnTo>
                    <a:pt x="646170" y="868735"/>
                  </a:lnTo>
                  <a:lnTo>
                    <a:pt x="614072" y="896185"/>
                  </a:lnTo>
                  <a:lnTo>
                    <a:pt x="579913" y="919682"/>
                  </a:lnTo>
                  <a:lnTo>
                    <a:pt x="544021" y="939000"/>
                  </a:lnTo>
                  <a:lnTo>
                    <a:pt x="506745" y="953954"/>
                  </a:lnTo>
                  <a:lnTo>
                    <a:pt x="468439" y="964399"/>
                  </a:lnTo>
                  <a:lnTo>
                    <a:pt x="429476" y="970234"/>
                  </a:lnTo>
                  <a:lnTo>
                    <a:pt x="400049" y="9715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67874" y="2352674"/>
              <a:ext cx="514350" cy="40005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87500" y="0"/>
              <a:ext cx="3809999" cy="38099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604000"/>
              <a:ext cx="2381249" cy="236855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761999" y="1333499"/>
              <a:ext cx="952500" cy="57150"/>
            </a:xfrm>
            <a:custGeom>
              <a:avLst/>
              <a:gdLst/>
              <a:ahLst/>
              <a:cxnLst/>
              <a:rect l="l" t="t" r="r" b="b"/>
              <a:pathLst>
                <a:path w="952500" h="57150">
                  <a:moveTo>
                    <a:pt x="92771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85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927714" y="0"/>
                  </a:lnTo>
                  <a:lnTo>
                    <a:pt x="952500" y="24785"/>
                  </a:lnTo>
                  <a:lnTo>
                    <a:pt x="952500" y="32364"/>
                  </a:lnTo>
                  <a:lnTo>
                    <a:pt x="931359" y="56424"/>
                  </a:lnTo>
                  <a:lnTo>
                    <a:pt x="927714" y="5714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47749" y="3324224"/>
              <a:ext cx="7524750" cy="1381125"/>
            </a:xfrm>
            <a:custGeom>
              <a:avLst/>
              <a:gdLst/>
              <a:ahLst/>
              <a:cxnLst/>
              <a:rect l="l" t="t" r="r" b="b"/>
              <a:pathLst>
                <a:path w="7524750" h="1381125">
                  <a:moveTo>
                    <a:pt x="7417954" y="1381124"/>
                  </a:moveTo>
                  <a:lnTo>
                    <a:pt x="106795" y="1381124"/>
                  </a:lnTo>
                  <a:lnTo>
                    <a:pt x="99362" y="1380392"/>
                  </a:lnTo>
                  <a:lnTo>
                    <a:pt x="57038" y="1366031"/>
                  </a:lnTo>
                  <a:lnTo>
                    <a:pt x="23432" y="1336565"/>
                  </a:lnTo>
                  <a:lnTo>
                    <a:pt x="3660" y="1296484"/>
                  </a:lnTo>
                  <a:lnTo>
                    <a:pt x="0" y="1274329"/>
                  </a:lnTo>
                  <a:lnTo>
                    <a:pt x="0" y="1266824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7417954" y="0"/>
                  </a:lnTo>
                  <a:lnTo>
                    <a:pt x="7461122" y="11572"/>
                  </a:lnTo>
                  <a:lnTo>
                    <a:pt x="7496577" y="38784"/>
                  </a:lnTo>
                  <a:lnTo>
                    <a:pt x="7518920" y="77492"/>
                  </a:lnTo>
                  <a:lnTo>
                    <a:pt x="7524749" y="106794"/>
                  </a:lnTo>
                  <a:lnTo>
                    <a:pt x="7524749" y="1274329"/>
                  </a:lnTo>
                  <a:lnTo>
                    <a:pt x="7513175" y="1317498"/>
                  </a:lnTo>
                  <a:lnTo>
                    <a:pt x="7485964" y="1352953"/>
                  </a:lnTo>
                  <a:lnTo>
                    <a:pt x="7447254" y="1375295"/>
                  </a:lnTo>
                  <a:lnTo>
                    <a:pt x="7425386" y="1380392"/>
                  </a:lnTo>
                  <a:lnTo>
                    <a:pt x="7417954" y="1381124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285874" y="3562349"/>
              <a:ext cx="571500" cy="742950"/>
            </a:xfrm>
            <a:custGeom>
              <a:avLst/>
              <a:gdLst/>
              <a:ahLst/>
              <a:cxnLst/>
              <a:rect l="l" t="t" r="r" b="b"/>
              <a:pathLst>
                <a:path w="571500" h="742950">
                  <a:moveTo>
                    <a:pt x="285749" y="742949"/>
                  </a:moveTo>
                  <a:lnTo>
                    <a:pt x="243821" y="738929"/>
                  </a:lnTo>
                  <a:lnTo>
                    <a:pt x="202800" y="726954"/>
                  </a:lnTo>
                  <a:lnTo>
                    <a:pt x="163575" y="707284"/>
                  </a:lnTo>
                  <a:lnTo>
                    <a:pt x="126995" y="680344"/>
                  </a:lnTo>
                  <a:lnTo>
                    <a:pt x="99104" y="652757"/>
                  </a:lnTo>
                  <a:lnTo>
                    <a:pt x="74023" y="620942"/>
                  </a:lnTo>
                  <a:lnTo>
                    <a:pt x="48157" y="577855"/>
                  </a:lnTo>
                  <a:lnTo>
                    <a:pt x="27434" y="530300"/>
                  </a:lnTo>
                  <a:lnTo>
                    <a:pt x="12304" y="479308"/>
                  </a:lnTo>
                  <a:lnTo>
                    <a:pt x="3092" y="425981"/>
                  </a:lnTo>
                  <a:lnTo>
                    <a:pt x="0" y="371474"/>
                  </a:lnTo>
                  <a:lnTo>
                    <a:pt x="344" y="353247"/>
                  </a:lnTo>
                  <a:lnTo>
                    <a:pt x="5490" y="299003"/>
                  </a:lnTo>
                  <a:lnTo>
                    <a:pt x="16703" y="246328"/>
                  </a:lnTo>
                  <a:lnTo>
                    <a:pt x="33740" y="196362"/>
                  </a:lnTo>
                  <a:lnTo>
                    <a:pt x="56233" y="150187"/>
                  </a:lnTo>
                  <a:lnTo>
                    <a:pt x="78794" y="115329"/>
                  </a:lnTo>
                  <a:lnTo>
                    <a:pt x="104471" y="84320"/>
                  </a:lnTo>
                  <a:lnTo>
                    <a:pt x="132875" y="57630"/>
                  </a:lnTo>
                  <a:lnTo>
                    <a:pt x="169950" y="31869"/>
                  </a:lnTo>
                  <a:lnTo>
                    <a:pt x="209538" y="13455"/>
                  </a:lnTo>
                  <a:lnTo>
                    <a:pt x="250769" y="2794"/>
                  </a:lnTo>
                  <a:lnTo>
                    <a:pt x="285749" y="0"/>
                  </a:lnTo>
                  <a:lnTo>
                    <a:pt x="292764" y="111"/>
                  </a:lnTo>
                  <a:lnTo>
                    <a:pt x="334600" y="5468"/>
                  </a:lnTo>
                  <a:lnTo>
                    <a:pt x="375386" y="18749"/>
                  </a:lnTo>
                  <a:lnTo>
                    <a:pt x="414224" y="39662"/>
                  </a:lnTo>
                  <a:lnTo>
                    <a:pt x="450288" y="67763"/>
                  </a:lnTo>
                  <a:lnTo>
                    <a:pt x="477647" y="96229"/>
                  </a:lnTo>
                  <a:lnTo>
                    <a:pt x="506637" y="135813"/>
                  </a:lnTo>
                  <a:lnTo>
                    <a:pt x="530845" y="180498"/>
                  </a:lnTo>
                  <a:lnTo>
                    <a:pt x="549748" y="229317"/>
                  </a:lnTo>
                  <a:lnTo>
                    <a:pt x="562936" y="281213"/>
                  </a:lnTo>
                  <a:lnTo>
                    <a:pt x="570123" y="335064"/>
                  </a:lnTo>
                  <a:lnTo>
                    <a:pt x="571499" y="371474"/>
                  </a:lnTo>
                  <a:lnTo>
                    <a:pt x="571155" y="389702"/>
                  </a:lnTo>
                  <a:lnTo>
                    <a:pt x="566009" y="443945"/>
                  </a:lnTo>
                  <a:lnTo>
                    <a:pt x="554796" y="496621"/>
                  </a:lnTo>
                  <a:lnTo>
                    <a:pt x="537758" y="546586"/>
                  </a:lnTo>
                  <a:lnTo>
                    <a:pt x="515266" y="592762"/>
                  </a:lnTo>
                  <a:lnTo>
                    <a:pt x="492704" y="627620"/>
                  </a:lnTo>
                  <a:lnTo>
                    <a:pt x="467027" y="658628"/>
                  </a:lnTo>
                  <a:lnTo>
                    <a:pt x="438623" y="685318"/>
                  </a:lnTo>
                  <a:lnTo>
                    <a:pt x="401549" y="711079"/>
                  </a:lnTo>
                  <a:lnTo>
                    <a:pt x="361961" y="729494"/>
                  </a:lnTo>
                  <a:lnTo>
                    <a:pt x="320730" y="740156"/>
                  </a:lnTo>
                  <a:lnTo>
                    <a:pt x="285749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0174" y="3746499"/>
              <a:ext cx="342900" cy="346075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455"/>
              <a:t>Other</a:t>
            </a:r>
            <a:r>
              <a:rPr dirty="0" spc="-390"/>
              <a:t> </a:t>
            </a:r>
            <a:r>
              <a:rPr dirty="0" spc="-215"/>
              <a:t>classification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1968500" y="1978120"/>
            <a:ext cx="6341110" cy="19424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dirty="0" sz="3000" spc="-250" b="1">
                <a:solidFill>
                  <a:srgbClr val="1A237D"/>
                </a:solidFill>
                <a:latin typeface="Arial"/>
                <a:cs typeface="Arial"/>
              </a:rPr>
              <a:t>Cross-</a:t>
            </a:r>
            <a:r>
              <a:rPr dirty="0" sz="3000" spc="-225" b="1">
                <a:solidFill>
                  <a:srgbClr val="1A237D"/>
                </a:solidFill>
                <a:latin typeface="Arial"/>
                <a:cs typeface="Arial"/>
              </a:rPr>
              <a:t>sectional</a:t>
            </a:r>
            <a:r>
              <a:rPr dirty="0" sz="3000" spc="-14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3000" spc="-290" b="1">
                <a:solidFill>
                  <a:srgbClr val="1A237D"/>
                </a:solidFill>
                <a:latin typeface="Arial"/>
                <a:cs typeface="Arial"/>
              </a:rPr>
              <a:t>VS</a:t>
            </a:r>
            <a:r>
              <a:rPr dirty="0" sz="3000" spc="-21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3000" spc="-220" b="1">
                <a:solidFill>
                  <a:srgbClr val="1A237D"/>
                </a:solidFill>
                <a:latin typeface="Arial"/>
                <a:cs typeface="Arial"/>
              </a:rPr>
              <a:t>Time</a:t>
            </a:r>
            <a:r>
              <a:rPr dirty="0" sz="3000" spc="-14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3000" spc="-220" b="1">
                <a:solidFill>
                  <a:srgbClr val="1A237D"/>
                </a:solidFill>
                <a:latin typeface="Arial"/>
                <a:cs typeface="Arial"/>
              </a:rPr>
              <a:t>series</a:t>
            </a:r>
            <a:r>
              <a:rPr dirty="0" sz="3000" spc="-14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3000" spc="-290" b="1">
                <a:solidFill>
                  <a:srgbClr val="1A237D"/>
                </a:solidFill>
                <a:latin typeface="Arial"/>
                <a:cs typeface="Arial"/>
              </a:rPr>
              <a:t>VS</a:t>
            </a:r>
            <a:r>
              <a:rPr dirty="0" sz="3000" spc="-14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3000" spc="-204" b="1">
                <a:solidFill>
                  <a:srgbClr val="1A237D"/>
                </a:solidFill>
                <a:latin typeface="Arial"/>
                <a:cs typeface="Arial"/>
              </a:rPr>
              <a:t>Panel </a:t>
            </a:r>
            <a:r>
              <a:rPr dirty="0" sz="3000" spc="-20" b="1">
                <a:solidFill>
                  <a:srgbClr val="1A237D"/>
                </a:solidFill>
                <a:latin typeface="Arial"/>
                <a:cs typeface="Arial"/>
              </a:rPr>
              <a:t>data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2700">
              <a:latin typeface="Arial"/>
              <a:cs typeface="Arial"/>
            </a:endParaRPr>
          </a:p>
          <a:p>
            <a:pPr marL="78740">
              <a:lnSpc>
                <a:spcPct val="100000"/>
              </a:lnSpc>
              <a:spcBef>
                <a:spcPts val="5"/>
              </a:spcBef>
            </a:pPr>
            <a:r>
              <a:rPr dirty="0" sz="2300" spc="-180" b="1">
                <a:solidFill>
                  <a:srgbClr val="1A237D"/>
                </a:solidFill>
                <a:latin typeface="Arial"/>
                <a:cs typeface="Arial"/>
              </a:rPr>
              <a:t>Cross-</a:t>
            </a:r>
            <a:r>
              <a:rPr dirty="0" sz="2300" spc="-160" b="1">
                <a:solidFill>
                  <a:srgbClr val="1A237D"/>
                </a:solidFill>
                <a:latin typeface="Arial"/>
                <a:cs typeface="Arial"/>
              </a:rPr>
              <a:t>sectional</a:t>
            </a:r>
            <a:r>
              <a:rPr dirty="0" sz="2300" spc="-3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300" spc="-20" b="1">
                <a:solidFill>
                  <a:srgbClr val="1A237D"/>
                </a:solidFill>
                <a:latin typeface="Arial"/>
                <a:cs typeface="Arial"/>
              </a:rPr>
              <a:t>Data</a:t>
            </a:r>
            <a:endParaRPr sz="23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035175" y="4033043"/>
            <a:ext cx="431546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75">
                <a:solidFill>
                  <a:srgbClr val="2F3F9E"/>
                </a:solidFill>
                <a:latin typeface="Arial MT"/>
                <a:cs typeface="Arial MT"/>
              </a:rPr>
              <a:t>Collected </a:t>
            </a:r>
            <a:r>
              <a:rPr dirty="0" sz="1650" spc="-40">
                <a:solidFill>
                  <a:srgbClr val="2F3F9E"/>
                </a:solidFill>
                <a:latin typeface="Arial MT"/>
                <a:cs typeface="Arial MT"/>
              </a:rPr>
              <a:t>at</a:t>
            </a:r>
            <a:r>
              <a:rPr dirty="0" sz="165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90" b="1">
                <a:solidFill>
                  <a:srgbClr val="1A237D"/>
                </a:solidFill>
                <a:latin typeface="Roboto"/>
                <a:cs typeface="Roboto"/>
              </a:rPr>
              <a:t>one</a:t>
            </a:r>
            <a:r>
              <a:rPr dirty="0" sz="1650" spc="-2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90" b="1">
                <a:solidFill>
                  <a:srgbClr val="1A237D"/>
                </a:solidFill>
                <a:latin typeface="Roboto"/>
                <a:cs typeface="Roboto"/>
              </a:rPr>
              <a:t>point</a:t>
            </a:r>
            <a:r>
              <a:rPr dirty="0" sz="1650" spc="-2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80" b="1">
                <a:solidFill>
                  <a:srgbClr val="1A237D"/>
                </a:solidFill>
                <a:latin typeface="Roboto"/>
                <a:cs typeface="Roboto"/>
              </a:rPr>
              <a:t>in</a:t>
            </a:r>
            <a:r>
              <a:rPr dirty="0" sz="1650" spc="-2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85" b="1">
                <a:solidFill>
                  <a:srgbClr val="1A237D"/>
                </a:solidFill>
                <a:latin typeface="Roboto"/>
                <a:cs typeface="Roboto"/>
              </a:rPr>
              <a:t>time</a:t>
            </a:r>
            <a:r>
              <a:rPr dirty="0" sz="1650" spc="-2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90">
                <a:solidFill>
                  <a:srgbClr val="2F3F9E"/>
                </a:solidFill>
                <a:latin typeface="Arial MT"/>
                <a:cs typeface="Arial MT"/>
              </a:rPr>
              <a:t>(e.g.,</a:t>
            </a:r>
            <a:r>
              <a:rPr dirty="0" sz="165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95">
                <a:solidFill>
                  <a:srgbClr val="2F3F9E"/>
                </a:solidFill>
                <a:latin typeface="Arial MT"/>
                <a:cs typeface="Arial MT"/>
              </a:rPr>
              <a:t>survey</a:t>
            </a:r>
            <a:r>
              <a:rPr dirty="0" sz="165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60">
                <a:solidFill>
                  <a:srgbClr val="2F3F9E"/>
                </a:solidFill>
                <a:latin typeface="Arial MT"/>
                <a:cs typeface="Arial MT"/>
              </a:rPr>
              <a:t>in</a:t>
            </a:r>
            <a:r>
              <a:rPr dirty="0" sz="165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2F3F9E"/>
                </a:solidFill>
                <a:latin typeface="Arial MT"/>
                <a:cs typeface="Arial MT"/>
              </a:rPr>
              <a:t>2025)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047749" y="4895849"/>
            <a:ext cx="7524750" cy="1381125"/>
            <a:chOff x="1047749" y="4895849"/>
            <a:chExt cx="7524750" cy="1381125"/>
          </a:xfrm>
        </p:grpSpPr>
        <p:sp>
          <p:nvSpPr>
            <p:cNvPr id="21" name="object 21" descr=""/>
            <p:cNvSpPr/>
            <p:nvPr/>
          </p:nvSpPr>
          <p:spPr>
            <a:xfrm>
              <a:off x="1047749" y="4895849"/>
              <a:ext cx="7524750" cy="1381125"/>
            </a:xfrm>
            <a:custGeom>
              <a:avLst/>
              <a:gdLst/>
              <a:ahLst/>
              <a:cxnLst/>
              <a:rect l="l" t="t" r="r" b="b"/>
              <a:pathLst>
                <a:path w="7524750" h="1381125">
                  <a:moveTo>
                    <a:pt x="7417954" y="1381124"/>
                  </a:moveTo>
                  <a:lnTo>
                    <a:pt x="106795" y="1381124"/>
                  </a:lnTo>
                  <a:lnTo>
                    <a:pt x="99362" y="1380392"/>
                  </a:lnTo>
                  <a:lnTo>
                    <a:pt x="57038" y="1366030"/>
                  </a:lnTo>
                  <a:lnTo>
                    <a:pt x="23432" y="1336565"/>
                  </a:lnTo>
                  <a:lnTo>
                    <a:pt x="3660" y="1296484"/>
                  </a:lnTo>
                  <a:lnTo>
                    <a:pt x="0" y="1274329"/>
                  </a:lnTo>
                  <a:lnTo>
                    <a:pt x="0" y="1266824"/>
                  </a:lnTo>
                  <a:lnTo>
                    <a:pt x="0" y="106795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7417954" y="0"/>
                  </a:lnTo>
                  <a:lnTo>
                    <a:pt x="7461122" y="11571"/>
                  </a:lnTo>
                  <a:lnTo>
                    <a:pt x="7496577" y="38784"/>
                  </a:lnTo>
                  <a:lnTo>
                    <a:pt x="7518920" y="77492"/>
                  </a:lnTo>
                  <a:lnTo>
                    <a:pt x="7524749" y="106795"/>
                  </a:lnTo>
                  <a:lnTo>
                    <a:pt x="7524749" y="1274329"/>
                  </a:lnTo>
                  <a:lnTo>
                    <a:pt x="7513175" y="1317498"/>
                  </a:lnTo>
                  <a:lnTo>
                    <a:pt x="7485964" y="1352952"/>
                  </a:lnTo>
                  <a:lnTo>
                    <a:pt x="7447254" y="1375296"/>
                  </a:lnTo>
                  <a:lnTo>
                    <a:pt x="7425386" y="1380392"/>
                  </a:lnTo>
                  <a:lnTo>
                    <a:pt x="7417954" y="1381124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285874" y="5133974"/>
              <a:ext cx="571500" cy="742950"/>
            </a:xfrm>
            <a:custGeom>
              <a:avLst/>
              <a:gdLst/>
              <a:ahLst/>
              <a:cxnLst/>
              <a:rect l="l" t="t" r="r" b="b"/>
              <a:pathLst>
                <a:path w="571500" h="742950">
                  <a:moveTo>
                    <a:pt x="285749" y="742949"/>
                  </a:moveTo>
                  <a:lnTo>
                    <a:pt x="243821" y="738929"/>
                  </a:lnTo>
                  <a:lnTo>
                    <a:pt x="202800" y="726954"/>
                  </a:lnTo>
                  <a:lnTo>
                    <a:pt x="163575" y="707284"/>
                  </a:lnTo>
                  <a:lnTo>
                    <a:pt x="126995" y="680344"/>
                  </a:lnTo>
                  <a:lnTo>
                    <a:pt x="99104" y="652757"/>
                  </a:lnTo>
                  <a:lnTo>
                    <a:pt x="74023" y="620942"/>
                  </a:lnTo>
                  <a:lnTo>
                    <a:pt x="48157" y="577855"/>
                  </a:lnTo>
                  <a:lnTo>
                    <a:pt x="27434" y="530300"/>
                  </a:lnTo>
                  <a:lnTo>
                    <a:pt x="12304" y="479307"/>
                  </a:lnTo>
                  <a:lnTo>
                    <a:pt x="3092" y="425981"/>
                  </a:lnTo>
                  <a:lnTo>
                    <a:pt x="0" y="371474"/>
                  </a:lnTo>
                  <a:lnTo>
                    <a:pt x="344" y="353247"/>
                  </a:lnTo>
                  <a:lnTo>
                    <a:pt x="5490" y="299002"/>
                  </a:lnTo>
                  <a:lnTo>
                    <a:pt x="16703" y="246328"/>
                  </a:lnTo>
                  <a:lnTo>
                    <a:pt x="33740" y="196362"/>
                  </a:lnTo>
                  <a:lnTo>
                    <a:pt x="56233" y="150187"/>
                  </a:lnTo>
                  <a:lnTo>
                    <a:pt x="78794" y="115329"/>
                  </a:lnTo>
                  <a:lnTo>
                    <a:pt x="104471" y="84321"/>
                  </a:lnTo>
                  <a:lnTo>
                    <a:pt x="132875" y="57631"/>
                  </a:lnTo>
                  <a:lnTo>
                    <a:pt x="169950" y="31869"/>
                  </a:lnTo>
                  <a:lnTo>
                    <a:pt x="209538" y="13455"/>
                  </a:lnTo>
                  <a:lnTo>
                    <a:pt x="250769" y="2794"/>
                  </a:lnTo>
                  <a:lnTo>
                    <a:pt x="285749" y="0"/>
                  </a:lnTo>
                  <a:lnTo>
                    <a:pt x="292764" y="111"/>
                  </a:lnTo>
                  <a:lnTo>
                    <a:pt x="334600" y="5468"/>
                  </a:lnTo>
                  <a:lnTo>
                    <a:pt x="375386" y="18750"/>
                  </a:lnTo>
                  <a:lnTo>
                    <a:pt x="414224" y="39662"/>
                  </a:lnTo>
                  <a:lnTo>
                    <a:pt x="450288" y="67763"/>
                  </a:lnTo>
                  <a:lnTo>
                    <a:pt x="477647" y="96230"/>
                  </a:lnTo>
                  <a:lnTo>
                    <a:pt x="506637" y="135813"/>
                  </a:lnTo>
                  <a:lnTo>
                    <a:pt x="530845" y="180497"/>
                  </a:lnTo>
                  <a:lnTo>
                    <a:pt x="549748" y="229316"/>
                  </a:lnTo>
                  <a:lnTo>
                    <a:pt x="562936" y="281212"/>
                  </a:lnTo>
                  <a:lnTo>
                    <a:pt x="570123" y="335063"/>
                  </a:lnTo>
                  <a:lnTo>
                    <a:pt x="571499" y="371474"/>
                  </a:lnTo>
                  <a:lnTo>
                    <a:pt x="571155" y="389702"/>
                  </a:lnTo>
                  <a:lnTo>
                    <a:pt x="566009" y="443945"/>
                  </a:lnTo>
                  <a:lnTo>
                    <a:pt x="554796" y="496620"/>
                  </a:lnTo>
                  <a:lnTo>
                    <a:pt x="537758" y="546586"/>
                  </a:lnTo>
                  <a:lnTo>
                    <a:pt x="515266" y="592762"/>
                  </a:lnTo>
                  <a:lnTo>
                    <a:pt x="492704" y="627619"/>
                  </a:lnTo>
                  <a:lnTo>
                    <a:pt x="467027" y="658628"/>
                  </a:lnTo>
                  <a:lnTo>
                    <a:pt x="438623" y="685318"/>
                  </a:lnTo>
                  <a:lnTo>
                    <a:pt x="401549" y="711079"/>
                  </a:lnTo>
                  <a:lnTo>
                    <a:pt x="361961" y="729494"/>
                  </a:lnTo>
                  <a:lnTo>
                    <a:pt x="320730" y="740156"/>
                  </a:lnTo>
                  <a:lnTo>
                    <a:pt x="285749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0174" y="5340349"/>
              <a:ext cx="342900" cy="301625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2035175" y="4916696"/>
            <a:ext cx="5100320" cy="967740"/>
          </a:xfrm>
          <a:prstGeom prst="rect">
            <a:avLst/>
          </a:prstGeom>
        </p:spPr>
        <p:txBody>
          <a:bodyPr wrap="square" lIns="0" tIns="210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300" spc="-150" b="1">
                <a:solidFill>
                  <a:srgbClr val="1A237D"/>
                </a:solidFill>
                <a:latin typeface="Arial"/>
                <a:cs typeface="Arial"/>
              </a:rPr>
              <a:t>Time</a:t>
            </a:r>
            <a:r>
              <a:rPr dirty="0" sz="2300" spc="-10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300" spc="-160" b="1">
                <a:solidFill>
                  <a:srgbClr val="1A237D"/>
                </a:solidFill>
                <a:latin typeface="Arial"/>
                <a:cs typeface="Arial"/>
              </a:rPr>
              <a:t>Series</a:t>
            </a:r>
            <a:r>
              <a:rPr dirty="0" sz="2300" spc="-9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300" spc="-20" b="1">
                <a:solidFill>
                  <a:srgbClr val="1A237D"/>
                </a:solidFill>
                <a:latin typeface="Arial"/>
                <a:cs typeface="Arial"/>
              </a:rPr>
              <a:t>Data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1650" spc="-75">
                <a:solidFill>
                  <a:srgbClr val="2F3F9E"/>
                </a:solidFill>
                <a:latin typeface="Arial MT"/>
                <a:cs typeface="Arial MT"/>
              </a:rPr>
              <a:t>Collected</a:t>
            </a:r>
            <a:r>
              <a:rPr dirty="0" sz="165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80" b="1">
                <a:solidFill>
                  <a:srgbClr val="1A237D"/>
                </a:solidFill>
                <a:latin typeface="Roboto"/>
                <a:cs typeface="Roboto"/>
              </a:rPr>
              <a:t>over</a:t>
            </a:r>
            <a:r>
              <a:rPr dirty="0" sz="1650" spc="-2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85" b="1">
                <a:solidFill>
                  <a:srgbClr val="1A237D"/>
                </a:solidFill>
                <a:latin typeface="Roboto"/>
                <a:cs typeface="Roboto"/>
              </a:rPr>
              <a:t>time</a:t>
            </a:r>
            <a:r>
              <a:rPr dirty="0" sz="1650" spc="-2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90">
                <a:solidFill>
                  <a:srgbClr val="2F3F9E"/>
                </a:solidFill>
                <a:latin typeface="Arial MT"/>
                <a:cs typeface="Arial MT"/>
              </a:rPr>
              <a:t>(e.g.,</a:t>
            </a: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45">
                <a:solidFill>
                  <a:srgbClr val="2F3F9E"/>
                </a:solidFill>
                <a:latin typeface="Arial MT"/>
                <a:cs typeface="Arial MT"/>
              </a:rPr>
              <a:t>stock</a:t>
            </a:r>
            <a:r>
              <a:rPr dirty="0" sz="165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prices</a:t>
            </a:r>
            <a:r>
              <a:rPr dirty="0" sz="165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95">
                <a:solidFill>
                  <a:srgbClr val="2F3F9E"/>
                </a:solidFill>
                <a:latin typeface="Arial MT"/>
                <a:cs typeface="Arial MT"/>
              </a:rPr>
              <a:t>daily,</a:t>
            </a: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50">
                <a:solidFill>
                  <a:srgbClr val="2F3F9E"/>
                </a:solidFill>
                <a:latin typeface="Arial MT"/>
                <a:cs typeface="Arial MT"/>
              </a:rPr>
              <a:t>rainfall</a:t>
            </a:r>
            <a:r>
              <a:rPr dirty="0" sz="165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2F3F9E"/>
                </a:solidFill>
                <a:latin typeface="Arial MT"/>
                <a:cs typeface="Arial MT"/>
              </a:rPr>
              <a:t>monthly)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047749" y="6467474"/>
            <a:ext cx="7524750" cy="1647825"/>
            <a:chOff x="1047749" y="6467474"/>
            <a:chExt cx="7524750" cy="1647825"/>
          </a:xfrm>
        </p:grpSpPr>
        <p:sp>
          <p:nvSpPr>
            <p:cNvPr id="26" name="object 26" descr=""/>
            <p:cNvSpPr/>
            <p:nvPr/>
          </p:nvSpPr>
          <p:spPr>
            <a:xfrm>
              <a:off x="1047749" y="6467474"/>
              <a:ext cx="7524750" cy="1647825"/>
            </a:xfrm>
            <a:custGeom>
              <a:avLst/>
              <a:gdLst/>
              <a:ahLst/>
              <a:cxnLst/>
              <a:rect l="l" t="t" r="r" b="b"/>
              <a:pathLst>
                <a:path w="7524750" h="1647825">
                  <a:moveTo>
                    <a:pt x="7417954" y="1647824"/>
                  </a:moveTo>
                  <a:lnTo>
                    <a:pt x="106795" y="1647824"/>
                  </a:lnTo>
                  <a:lnTo>
                    <a:pt x="99362" y="1647091"/>
                  </a:lnTo>
                  <a:lnTo>
                    <a:pt x="57038" y="1632729"/>
                  </a:lnTo>
                  <a:lnTo>
                    <a:pt x="23432" y="1603266"/>
                  </a:lnTo>
                  <a:lnTo>
                    <a:pt x="3660" y="1563183"/>
                  </a:lnTo>
                  <a:lnTo>
                    <a:pt x="0" y="1541029"/>
                  </a:lnTo>
                  <a:lnTo>
                    <a:pt x="0" y="1533524"/>
                  </a:lnTo>
                  <a:lnTo>
                    <a:pt x="0" y="106795"/>
                  </a:lnTo>
                  <a:lnTo>
                    <a:pt x="11572" y="63624"/>
                  </a:lnTo>
                  <a:lnTo>
                    <a:pt x="38784" y="28169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7417954" y="0"/>
                  </a:lnTo>
                  <a:lnTo>
                    <a:pt x="7461122" y="11571"/>
                  </a:lnTo>
                  <a:lnTo>
                    <a:pt x="7496577" y="38783"/>
                  </a:lnTo>
                  <a:lnTo>
                    <a:pt x="7518920" y="77492"/>
                  </a:lnTo>
                  <a:lnTo>
                    <a:pt x="7524749" y="106795"/>
                  </a:lnTo>
                  <a:lnTo>
                    <a:pt x="7524749" y="1541029"/>
                  </a:lnTo>
                  <a:lnTo>
                    <a:pt x="7513175" y="1584198"/>
                  </a:lnTo>
                  <a:lnTo>
                    <a:pt x="7485964" y="1619653"/>
                  </a:lnTo>
                  <a:lnTo>
                    <a:pt x="7447254" y="1641994"/>
                  </a:lnTo>
                  <a:lnTo>
                    <a:pt x="7425386" y="1647091"/>
                  </a:lnTo>
                  <a:lnTo>
                    <a:pt x="7417954" y="1647824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285874" y="6705599"/>
              <a:ext cx="571500" cy="742950"/>
            </a:xfrm>
            <a:custGeom>
              <a:avLst/>
              <a:gdLst/>
              <a:ahLst/>
              <a:cxnLst/>
              <a:rect l="l" t="t" r="r" b="b"/>
              <a:pathLst>
                <a:path w="571500" h="742950">
                  <a:moveTo>
                    <a:pt x="285749" y="742949"/>
                  </a:moveTo>
                  <a:lnTo>
                    <a:pt x="243821" y="738929"/>
                  </a:lnTo>
                  <a:lnTo>
                    <a:pt x="202800" y="726954"/>
                  </a:lnTo>
                  <a:lnTo>
                    <a:pt x="163575" y="707283"/>
                  </a:lnTo>
                  <a:lnTo>
                    <a:pt x="126995" y="680343"/>
                  </a:lnTo>
                  <a:lnTo>
                    <a:pt x="99104" y="652757"/>
                  </a:lnTo>
                  <a:lnTo>
                    <a:pt x="74023" y="620942"/>
                  </a:lnTo>
                  <a:lnTo>
                    <a:pt x="48157" y="577854"/>
                  </a:lnTo>
                  <a:lnTo>
                    <a:pt x="27434" y="530301"/>
                  </a:lnTo>
                  <a:lnTo>
                    <a:pt x="12304" y="479309"/>
                  </a:lnTo>
                  <a:lnTo>
                    <a:pt x="3092" y="425982"/>
                  </a:lnTo>
                  <a:lnTo>
                    <a:pt x="0" y="371474"/>
                  </a:lnTo>
                  <a:lnTo>
                    <a:pt x="344" y="353247"/>
                  </a:lnTo>
                  <a:lnTo>
                    <a:pt x="5490" y="299003"/>
                  </a:lnTo>
                  <a:lnTo>
                    <a:pt x="16703" y="246328"/>
                  </a:lnTo>
                  <a:lnTo>
                    <a:pt x="33740" y="196362"/>
                  </a:lnTo>
                  <a:lnTo>
                    <a:pt x="56233" y="150187"/>
                  </a:lnTo>
                  <a:lnTo>
                    <a:pt x="78794" y="115329"/>
                  </a:lnTo>
                  <a:lnTo>
                    <a:pt x="104471" y="84320"/>
                  </a:lnTo>
                  <a:lnTo>
                    <a:pt x="132875" y="57630"/>
                  </a:lnTo>
                  <a:lnTo>
                    <a:pt x="169950" y="31869"/>
                  </a:lnTo>
                  <a:lnTo>
                    <a:pt x="209538" y="13455"/>
                  </a:lnTo>
                  <a:lnTo>
                    <a:pt x="250769" y="2794"/>
                  </a:lnTo>
                  <a:lnTo>
                    <a:pt x="285749" y="0"/>
                  </a:lnTo>
                  <a:lnTo>
                    <a:pt x="292764" y="112"/>
                  </a:lnTo>
                  <a:lnTo>
                    <a:pt x="334600" y="5468"/>
                  </a:lnTo>
                  <a:lnTo>
                    <a:pt x="375386" y="18749"/>
                  </a:lnTo>
                  <a:lnTo>
                    <a:pt x="414224" y="39662"/>
                  </a:lnTo>
                  <a:lnTo>
                    <a:pt x="450288" y="67763"/>
                  </a:lnTo>
                  <a:lnTo>
                    <a:pt x="477647" y="96229"/>
                  </a:lnTo>
                  <a:lnTo>
                    <a:pt x="506637" y="135813"/>
                  </a:lnTo>
                  <a:lnTo>
                    <a:pt x="530845" y="180498"/>
                  </a:lnTo>
                  <a:lnTo>
                    <a:pt x="549748" y="229316"/>
                  </a:lnTo>
                  <a:lnTo>
                    <a:pt x="562936" y="281214"/>
                  </a:lnTo>
                  <a:lnTo>
                    <a:pt x="570123" y="335064"/>
                  </a:lnTo>
                  <a:lnTo>
                    <a:pt x="571499" y="371474"/>
                  </a:lnTo>
                  <a:lnTo>
                    <a:pt x="571155" y="389702"/>
                  </a:lnTo>
                  <a:lnTo>
                    <a:pt x="566009" y="443946"/>
                  </a:lnTo>
                  <a:lnTo>
                    <a:pt x="554796" y="496621"/>
                  </a:lnTo>
                  <a:lnTo>
                    <a:pt x="537758" y="546587"/>
                  </a:lnTo>
                  <a:lnTo>
                    <a:pt x="515266" y="592762"/>
                  </a:lnTo>
                  <a:lnTo>
                    <a:pt x="492704" y="627620"/>
                  </a:lnTo>
                  <a:lnTo>
                    <a:pt x="467027" y="658628"/>
                  </a:lnTo>
                  <a:lnTo>
                    <a:pt x="438623" y="685317"/>
                  </a:lnTo>
                  <a:lnTo>
                    <a:pt x="401549" y="711078"/>
                  </a:lnTo>
                  <a:lnTo>
                    <a:pt x="361961" y="729494"/>
                  </a:lnTo>
                  <a:lnTo>
                    <a:pt x="320730" y="740156"/>
                  </a:lnTo>
                  <a:lnTo>
                    <a:pt x="285749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0174" y="6911974"/>
              <a:ext cx="342900" cy="301625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2035175" y="6488321"/>
            <a:ext cx="4786630" cy="1234440"/>
          </a:xfrm>
          <a:prstGeom prst="rect">
            <a:avLst/>
          </a:prstGeom>
        </p:spPr>
        <p:txBody>
          <a:bodyPr wrap="square" lIns="0" tIns="210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300" spc="-165" b="1">
                <a:solidFill>
                  <a:srgbClr val="1A237D"/>
                </a:solidFill>
                <a:latin typeface="Arial"/>
                <a:cs typeface="Arial"/>
              </a:rPr>
              <a:t>Panel</a:t>
            </a:r>
            <a:r>
              <a:rPr dirty="0" sz="2300" spc="-12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300" spc="-20" b="1">
                <a:solidFill>
                  <a:srgbClr val="1A237D"/>
                </a:solidFill>
                <a:latin typeface="Arial"/>
                <a:cs typeface="Arial"/>
              </a:rPr>
              <a:t>Data</a:t>
            </a:r>
            <a:endParaRPr sz="2300">
              <a:latin typeface="Arial"/>
              <a:cs typeface="Arial"/>
            </a:endParaRPr>
          </a:p>
          <a:p>
            <a:pPr marL="12700" marR="5080">
              <a:lnSpc>
                <a:spcPct val="106100"/>
              </a:lnSpc>
              <a:spcBef>
                <a:spcPts val="994"/>
              </a:spcBef>
            </a:pPr>
            <a:r>
              <a:rPr dirty="0" sz="1650" spc="-75" b="1">
                <a:solidFill>
                  <a:srgbClr val="1A237D"/>
                </a:solidFill>
                <a:latin typeface="Roboto"/>
                <a:cs typeface="Roboto"/>
              </a:rPr>
              <a:t>Multiple</a:t>
            </a:r>
            <a:r>
              <a:rPr dirty="0" sz="1650" spc="-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80" b="1">
                <a:solidFill>
                  <a:srgbClr val="1A237D"/>
                </a:solidFill>
                <a:latin typeface="Roboto"/>
                <a:cs typeface="Roboto"/>
              </a:rPr>
              <a:t>subjects</a:t>
            </a:r>
            <a:r>
              <a:rPr dirty="0" sz="1650" spc="-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70">
                <a:solidFill>
                  <a:srgbClr val="2F3F9E"/>
                </a:solidFill>
                <a:latin typeface="Arial MT"/>
                <a:cs typeface="Arial MT"/>
              </a:rPr>
              <a:t>(individuals,</a:t>
            </a:r>
            <a:r>
              <a:rPr dirty="0" sz="1650" spc="-5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60">
                <a:solidFill>
                  <a:srgbClr val="2F3F9E"/>
                </a:solidFill>
                <a:latin typeface="Arial MT"/>
                <a:cs typeface="Arial MT"/>
              </a:rPr>
              <a:t>firms,</a:t>
            </a:r>
            <a:r>
              <a:rPr dirty="0" sz="1650" spc="-5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75">
                <a:solidFill>
                  <a:srgbClr val="2F3F9E"/>
                </a:solidFill>
                <a:latin typeface="Arial MT"/>
                <a:cs typeface="Arial MT"/>
              </a:rPr>
              <a:t>countries,</a:t>
            </a:r>
            <a:r>
              <a:rPr dirty="0" sz="165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55">
                <a:solidFill>
                  <a:srgbClr val="2F3F9E"/>
                </a:solidFill>
                <a:latin typeface="Arial MT"/>
                <a:cs typeface="Arial MT"/>
              </a:rPr>
              <a:t>etc.) </a:t>
            </a:r>
            <a:r>
              <a:rPr dirty="0" sz="1650" spc="-30">
                <a:solidFill>
                  <a:srgbClr val="2F3F9E"/>
                </a:solidFill>
                <a:latin typeface="Arial MT"/>
                <a:cs typeface="Arial MT"/>
              </a:rPr>
              <a:t>over </a:t>
            </a:r>
            <a:r>
              <a:rPr dirty="0" sz="1650" spc="-85" b="1">
                <a:solidFill>
                  <a:srgbClr val="1A237D"/>
                </a:solidFill>
                <a:latin typeface="Roboto"/>
                <a:cs typeface="Roboto"/>
              </a:rPr>
              <a:t>multiple</a:t>
            </a:r>
            <a:r>
              <a:rPr dirty="0" sz="1650" spc="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85" b="1">
                <a:solidFill>
                  <a:srgbClr val="1A237D"/>
                </a:solidFill>
                <a:latin typeface="Roboto"/>
                <a:cs typeface="Roboto"/>
              </a:rPr>
              <a:t>time</a:t>
            </a:r>
            <a:r>
              <a:rPr dirty="0" sz="1650" spc="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10" b="1">
                <a:solidFill>
                  <a:srgbClr val="1A237D"/>
                </a:solidFill>
                <a:latin typeface="Roboto"/>
                <a:cs typeface="Roboto"/>
              </a:rPr>
              <a:t>periods</a:t>
            </a:r>
            <a:endParaRPr sz="1650">
              <a:latin typeface="Roboto"/>
              <a:cs typeface="Roboto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9524998" y="3324224"/>
            <a:ext cx="7524750" cy="1381125"/>
            <a:chOff x="9524998" y="3324224"/>
            <a:chExt cx="7524750" cy="1381125"/>
          </a:xfrm>
        </p:grpSpPr>
        <p:sp>
          <p:nvSpPr>
            <p:cNvPr id="31" name="object 31" descr=""/>
            <p:cNvSpPr/>
            <p:nvPr/>
          </p:nvSpPr>
          <p:spPr>
            <a:xfrm>
              <a:off x="9524998" y="3324224"/>
              <a:ext cx="7524750" cy="1381125"/>
            </a:xfrm>
            <a:custGeom>
              <a:avLst/>
              <a:gdLst/>
              <a:ahLst/>
              <a:cxnLst/>
              <a:rect l="l" t="t" r="r" b="b"/>
              <a:pathLst>
                <a:path w="7524750" h="1381125">
                  <a:moveTo>
                    <a:pt x="7417955" y="1381124"/>
                  </a:moveTo>
                  <a:lnTo>
                    <a:pt x="106794" y="1381124"/>
                  </a:lnTo>
                  <a:lnTo>
                    <a:pt x="99361" y="1380392"/>
                  </a:lnTo>
                  <a:lnTo>
                    <a:pt x="57037" y="1366031"/>
                  </a:lnTo>
                  <a:lnTo>
                    <a:pt x="23431" y="1336565"/>
                  </a:lnTo>
                  <a:lnTo>
                    <a:pt x="3659" y="1296484"/>
                  </a:lnTo>
                  <a:lnTo>
                    <a:pt x="0" y="1274329"/>
                  </a:lnTo>
                  <a:lnTo>
                    <a:pt x="0" y="1266824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3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7417955" y="0"/>
                  </a:lnTo>
                  <a:lnTo>
                    <a:pt x="7461123" y="11572"/>
                  </a:lnTo>
                  <a:lnTo>
                    <a:pt x="7496576" y="38784"/>
                  </a:lnTo>
                  <a:lnTo>
                    <a:pt x="7518919" y="77492"/>
                  </a:lnTo>
                  <a:lnTo>
                    <a:pt x="7524749" y="106794"/>
                  </a:lnTo>
                  <a:lnTo>
                    <a:pt x="7524749" y="1274329"/>
                  </a:lnTo>
                  <a:lnTo>
                    <a:pt x="7513174" y="1317498"/>
                  </a:lnTo>
                  <a:lnTo>
                    <a:pt x="7485965" y="1352953"/>
                  </a:lnTo>
                  <a:lnTo>
                    <a:pt x="7447255" y="1375295"/>
                  </a:lnTo>
                  <a:lnTo>
                    <a:pt x="7425387" y="1380392"/>
                  </a:lnTo>
                  <a:lnTo>
                    <a:pt x="7417955" y="1381124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763209" y="3562349"/>
              <a:ext cx="571500" cy="742950"/>
            </a:xfrm>
            <a:custGeom>
              <a:avLst/>
              <a:gdLst/>
              <a:ahLst/>
              <a:cxnLst/>
              <a:rect l="l" t="t" r="r" b="b"/>
              <a:pathLst>
                <a:path w="571500" h="742950">
                  <a:moveTo>
                    <a:pt x="285664" y="742949"/>
                  </a:moveTo>
                  <a:lnTo>
                    <a:pt x="243735" y="738929"/>
                  </a:lnTo>
                  <a:lnTo>
                    <a:pt x="202714" y="726954"/>
                  </a:lnTo>
                  <a:lnTo>
                    <a:pt x="163489" y="707284"/>
                  </a:lnTo>
                  <a:lnTo>
                    <a:pt x="126908" y="680344"/>
                  </a:lnTo>
                  <a:lnTo>
                    <a:pt x="99018" y="652757"/>
                  </a:lnTo>
                  <a:lnTo>
                    <a:pt x="69292" y="614114"/>
                  </a:lnTo>
                  <a:lnTo>
                    <a:pt x="44244" y="570210"/>
                  </a:lnTo>
                  <a:lnTo>
                    <a:pt x="24428" y="522014"/>
                  </a:lnTo>
                  <a:lnTo>
                    <a:pt x="10263" y="470549"/>
                  </a:lnTo>
                  <a:lnTo>
                    <a:pt x="2062" y="416950"/>
                  </a:lnTo>
                  <a:lnTo>
                    <a:pt x="0" y="380594"/>
                  </a:lnTo>
                  <a:lnTo>
                    <a:pt x="0" y="362355"/>
                  </a:lnTo>
                  <a:lnTo>
                    <a:pt x="4119" y="307969"/>
                  </a:lnTo>
                  <a:lnTo>
                    <a:pt x="14335" y="254947"/>
                  </a:lnTo>
                  <a:lnTo>
                    <a:pt x="30423" y="204457"/>
                  </a:lnTo>
                  <a:lnTo>
                    <a:pt x="52039" y="157574"/>
                  </a:lnTo>
                  <a:lnTo>
                    <a:pt x="78708" y="115329"/>
                  </a:lnTo>
                  <a:lnTo>
                    <a:pt x="104385" y="84320"/>
                  </a:lnTo>
                  <a:lnTo>
                    <a:pt x="132789" y="57630"/>
                  </a:lnTo>
                  <a:lnTo>
                    <a:pt x="169863" y="31869"/>
                  </a:lnTo>
                  <a:lnTo>
                    <a:pt x="209452" y="13455"/>
                  </a:lnTo>
                  <a:lnTo>
                    <a:pt x="250682" y="2794"/>
                  </a:lnTo>
                  <a:lnTo>
                    <a:pt x="285664" y="0"/>
                  </a:lnTo>
                  <a:lnTo>
                    <a:pt x="292678" y="111"/>
                  </a:lnTo>
                  <a:lnTo>
                    <a:pt x="334514" y="5468"/>
                  </a:lnTo>
                  <a:lnTo>
                    <a:pt x="375299" y="18749"/>
                  </a:lnTo>
                  <a:lnTo>
                    <a:pt x="414137" y="39662"/>
                  </a:lnTo>
                  <a:lnTo>
                    <a:pt x="450202" y="67763"/>
                  </a:lnTo>
                  <a:lnTo>
                    <a:pt x="477561" y="96229"/>
                  </a:lnTo>
                  <a:lnTo>
                    <a:pt x="506551" y="135813"/>
                  </a:lnTo>
                  <a:lnTo>
                    <a:pt x="530759" y="180498"/>
                  </a:lnTo>
                  <a:lnTo>
                    <a:pt x="549661" y="229317"/>
                  </a:lnTo>
                  <a:lnTo>
                    <a:pt x="562850" y="281213"/>
                  </a:lnTo>
                  <a:lnTo>
                    <a:pt x="570038" y="335064"/>
                  </a:lnTo>
                  <a:lnTo>
                    <a:pt x="571414" y="371474"/>
                  </a:lnTo>
                  <a:lnTo>
                    <a:pt x="571070" y="389702"/>
                  </a:lnTo>
                  <a:lnTo>
                    <a:pt x="565922" y="443945"/>
                  </a:lnTo>
                  <a:lnTo>
                    <a:pt x="554709" y="496621"/>
                  </a:lnTo>
                  <a:lnTo>
                    <a:pt x="537671" y="546586"/>
                  </a:lnTo>
                  <a:lnTo>
                    <a:pt x="515180" y="592762"/>
                  </a:lnTo>
                  <a:lnTo>
                    <a:pt x="492618" y="627620"/>
                  </a:lnTo>
                  <a:lnTo>
                    <a:pt x="466941" y="658628"/>
                  </a:lnTo>
                  <a:lnTo>
                    <a:pt x="438536" y="685318"/>
                  </a:lnTo>
                  <a:lnTo>
                    <a:pt x="401462" y="711079"/>
                  </a:lnTo>
                  <a:lnTo>
                    <a:pt x="361874" y="729494"/>
                  </a:lnTo>
                  <a:lnTo>
                    <a:pt x="320645" y="740156"/>
                  </a:lnTo>
                  <a:lnTo>
                    <a:pt x="285664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77424" y="3768724"/>
              <a:ext cx="342900" cy="301625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10502899" y="1978120"/>
            <a:ext cx="5250180" cy="19424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dirty="0" sz="3000" spc="-240" b="1">
                <a:solidFill>
                  <a:srgbClr val="1A237D"/>
                </a:solidFill>
                <a:latin typeface="Arial"/>
                <a:cs typeface="Arial"/>
              </a:rPr>
              <a:t>Structured</a:t>
            </a:r>
            <a:r>
              <a:rPr dirty="0" sz="3000" spc="-16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3000" spc="-290" b="1">
                <a:solidFill>
                  <a:srgbClr val="1A237D"/>
                </a:solidFill>
                <a:latin typeface="Arial"/>
                <a:cs typeface="Arial"/>
              </a:rPr>
              <a:t>VS</a:t>
            </a:r>
            <a:r>
              <a:rPr dirty="0" sz="3000" spc="-15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3000" spc="-260" b="1">
                <a:solidFill>
                  <a:srgbClr val="1A237D"/>
                </a:solidFill>
                <a:latin typeface="Arial"/>
                <a:cs typeface="Arial"/>
              </a:rPr>
              <a:t>Semi</a:t>
            </a:r>
            <a:r>
              <a:rPr dirty="0" sz="3000" spc="-15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3000" spc="-235" b="1">
                <a:solidFill>
                  <a:srgbClr val="1A237D"/>
                </a:solidFill>
                <a:latin typeface="Arial"/>
                <a:cs typeface="Arial"/>
              </a:rPr>
              <a:t>structured</a:t>
            </a:r>
            <a:r>
              <a:rPr dirty="0" sz="3000" spc="-15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3000" spc="-315" b="1">
                <a:solidFill>
                  <a:srgbClr val="1A237D"/>
                </a:solidFill>
                <a:latin typeface="Arial"/>
                <a:cs typeface="Arial"/>
              </a:rPr>
              <a:t>VS </a:t>
            </a:r>
            <a:r>
              <a:rPr dirty="0" sz="3000" spc="-254" b="1">
                <a:solidFill>
                  <a:srgbClr val="1A237D"/>
                </a:solidFill>
                <a:latin typeface="Arial"/>
                <a:cs typeface="Arial"/>
              </a:rPr>
              <a:t>Unstructured</a:t>
            </a:r>
            <a:r>
              <a:rPr dirty="0" sz="3000" spc="-16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3000" spc="-20" b="1">
                <a:solidFill>
                  <a:srgbClr val="1A237D"/>
                </a:solidFill>
                <a:latin typeface="Arial"/>
                <a:cs typeface="Arial"/>
              </a:rPr>
              <a:t>Data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27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dirty="0" sz="2300" spc="-170" b="1">
                <a:solidFill>
                  <a:srgbClr val="1A237D"/>
                </a:solidFill>
                <a:latin typeface="Arial"/>
                <a:cs typeface="Arial"/>
              </a:rPr>
              <a:t>Structured</a:t>
            </a:r>
            <a:r>
              <a:rPr dirty="0" sz="2300" spc="-11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300" spc="-20" b="1">
                <a:solidFill>
                  <a:srgbClr val="1A237D"/>
                </a:solidFill>
                <a:latin typeface="Arial"/>
                <a:cs typeface="Arial"/>
              </a:rPr>
              <a:t>Data</a:t>
            </a:r>
            <a:endParaRPr sz="23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0512424" y="4033043"/>
            <a:ext cx="500126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95" b="1">
                <a:solidFill>
                  <a:srgbClr val="1A237D"/>
                </a:solidFill>
                <a:latin typeface="Roboto"/>
                <a:cs typeface="Roboto"/>
              </a:rPr>
              <a:t>Organized</a:t>
            </a:r>
            <a:r>
              <a:rPr dirty="0" sz="1650" spc="-95">
                <a:solidFill>
                  <a:srgbClr val="2F3F9E"/>
                </a:solidFill>
                <a:latin typeface="Arial MT"/>
                <a:cs typeface="Arial MT"/>
              </a:rPr>
              <a:t>,</a:t>
            </a:r>
            <a:r>
              <a:rPr dirty="0" sz="165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2F3F9E"/>
                </a:solidFill>
                <a:latin typeface="Arial MT"/>
                <a:cs typeface="Arial MT"/>
              </a:rPr>
              <a:t>fits</a:t>
            </a: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40">
                <a:solidFill>
                  <a:srgbClr val="2F3F9E"/>
                </a:solidFill>
                <a:latin typeface="Arial MT"/>
                <a:cs typeface="Arial MT"/>
              </a:rPr>
              <a:t>into</a:t>
            </a:r>
            <a:r>
              <a:rPr dirty="0" sz="165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50">
                <a:solidFill>
                  <a:srgbClr val="2F3F9E"/>
                </a:solidFill>
                <a:latin typeface="Arial MT"/>
                <a:cs typeface="Arial MT"/>
              </a:rPr>
              <a:t>rows/columns</a:t>
            </a: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90">
                <a:solidFill>
                  <a:srgbClr val="2F3F9E"/>
                </a:solidFill>
                <a:latin typeface="Arial MT"/>
                <a:cs typeface="Arial MT"/>
              </a:rPr>
              <a:t>(e.g.,</a:t>
            </a:r>
            <a:r>
              <a:rPr dirty="0" sz="165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110">
                <a:solidFill>
                  <a:srgbClr val="2F3F9E"/>
                </a:solidFill>
                <a:latin typeface="Arial MT"/>
                <a:cs typeface="Arial MT"/>
              </a:rPr>
              <a:t>Excel</a:t>
            </a: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55">
                <a:solidFill>
                  <a:srgbClr val="2F3F9E"/>
                </a:solidFill>
                <a:latin typeface="Arial MT"/>
                <a:cs typeface="Arial MT"/>
              </a:rPr>
              <a:t>spreadsheet)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9524998" y="4895849"/>
            <a:ext cx="7524750" cy="1381125"/>
            <a:chOff x="9524998" y="4895849"/>
            <a:chExt cx="7524750" cy="1381125"/>
          </a:xfrm>
        </p:grpSpPr>
        <p:sp>
          <p:nvSpPr>
            <p:cNvPr id="37" name="object 37" descr=""/>
            <p:cNvSpPr/>
            <p:nvPr/>
          </p:nvSpPr>
          <p:spPr>
            <a:xfrm>
              <a:off x="9524998" y="4895849"/>
              <a:ext cx="7524750" cy="1381125"/>
            </a:xfrm>
            <a:custGeom>
              <a:avLst/>
              <a:gdLst/>
              <a:ahLst/>
              <a:cxnLst/>
              <a:rect l="l" t="t" r="r" b="b"/>
              <a:pathLst>
                <a:path w="7524750" h="1381125">
                  <a:moveTo>
                    <a:pt x="7417955" y="1381124"/>
                  </a:moveTo>
                  <a:lnTo>
                    <a:pt x="106794" y="1381124"/>
                  </a:lnTo>
                  <a:lnTo>
                    <a:pt x="99361" y="1380392"/>
                  </a:lnTo>
                  <a:lnTo>
                    <a:pt x="57037" y="1366030"/>
                  </a:lnTo>
                  <a:lnTo>
                    <a:pt x="23431" y="1336565"/>
                  </a:lnTo>
                  <a:lnTo>
                    <a:pt x="3659" y="1296484"/>
                  </a:lnTo>
                  <a:lnTo>
                    <a:pt x="0" y="1274329"/>
                  </a:lnTo>
                  <a:lnTo>
                    <a:pt x="0" y="1266824"/>
                  </a:lnTo>
                  <a:lnTo>
                    <a:pt x="0" y="106795"/>
                  </a:lnTo>
                  <a:lnTo>
                    <a:pt x="11571" y="63624"/>
                  </a:lnTo>
                  <a:lnTo>
                    <a:pt x="38783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7417955" y="0"/>
                  </a:lnTo>
                  <a:lnTo>
                    <a:pt x="7461123" y="11571"/>
                  </a:lnTo>
                  <a:lnTo>
                    <a:pt x="7496576" y="38784"/>
                  </a:lnTo>
                  <a:lnTo>
                    <a:pt x="7518919" y="77492"/>
                  </a:lnTo>
                  <a:lnTo>
                    <a:pt x="7524749" y="106795"/>
                  </a:lnTo>
                  <a:lnTo>
                    <a:pt x="7524749" y="1274329"/>
                  </a:lnTo>
                  <a:lnTo>
                    <a:pt x="7513174" y="1317498"/>
                  </a:lnTo>
                  <a:lnTo>
                    <a:pt x="7485965" y="1352952"/>
                  </a:lnTo>
                  <a:lnTo>
                    <a:pt x="7447255" y="1375296"/>
                  </a:lnTo>
                  <a:lnTo>
                    <a:pt x="7425387" y="1380392"/>
                  </a:lnTo>
                  <a:lnTo>
                    <a:pt x="7417955" y="1381124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9763123" y="5133974"/>
              <a:ext cx="485775" cy="742950"/>
            </a:xfrm>
            <a:custGeom>
              <a:avLst/>
              <a:gdLst/>
              <a:ahLst/>
              <a:cxnLst/>
              <a:rect l="l" t="t" r="r" b="b"/>
              <a:pathLst>
                <a:path w="485775" h="742950">
                  <a:moveTo>
                    <a:pt x="250842" y="742949"/>
                  </a:moveTo>
                  <a:lnTo>
                    <a:pt x="234932" y="742949"/>
                  </a:lnTo>
                  <a:lnTo>
                    <a:pt x="226996" y="742354"/>
                  </a:lnTo>
                  <a:lnTo>
                    <a:pt x="187701" y="733438"/>
                  </a:lnTo>
                  <a:lnTo>
                    <a:pt x="149937" y="714672"/>
                  </a:lnTo>
                  <a:lnTo>
                    <a:pt x="118017" y="690099"/>
                  </a:lnTo>
                  <a:lnTo>
                    <a:pt x="88801" y="658628"/>
                  </a:lnTo>
                  <a:lnTo>
                    <a:pt x="62919" y="620942"/>
                  </a:lnTo>
                  <a:lnTo>
                    <a:pt x="40932" y="577855"/>
                  </a:lnTo>
                  <a:lnTo>
                    <a:pt x="23318" y="530300"/>
                  </a:lnTo>
                  <a:lnTo>
                    <a:pt x="10458" y="479307"/>
                  </a:lnTo>
                  <a:lnTo>
                    <a:pt x="2627" y="425981"/>
                  </a:lnTo>
                  <a:lnTo>
                    <a:pt x="0" y="371474"/>
                  </a:lnTo>
                  <a:lnTo>
                    <a:pt x="292" y="353247"/>
                  </a:lnTo>
                  <a:lnTo>
                    <a:pt x="4666" y="299002"/>
                  </a:lnTo>
                  <a:lnTo>
                    <a:pt x="14197" y="246328"/>
                  </a:lnTo>
                  <a:lnTo>
                    <a:pt x="28678" y="196362"/>
                  </a:lnTo>
                  <a:lnTo>
                    <a:pt x="47797" y="150187"/>
                  </a:lnTo>
                  <a:lnTo>
                    <a:pt x="71139" y="108802"/>
                  </a:lnTo>
                  <a:lnTo>
                    <a:pt x="98199" y="73103"/>
                  </a:lnTo>
                  <a:lnTo>
                    <a:pt x="128390" y="43863"/>
                  </a:lnTo>
                  <a:lnTo>
                    <a:pt x="161060" y="21714"/>
                  </a:lnTo>
                  <a:lnTo>
                    <a:pt x="203305" y="4764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3" y="9511"/>
                  </a:lnTo>
                  <a:lnTo>
                    <a:pt x="335835" y="28276"/>
                  </a:lnTo>
                  <a:lnTo>
                    <a:pt x="367755" y="52849"/>
                  </a:lnTo>
                  <a:lnTo>
                    <a:pt x="396973" y="84321"/>
                  </a:lnTo>
                  <a:lnTo>
                    <a:pt x="422854" y="122007"/>
                  </a:lnTo>
                  <a:lnTo>
                    <a:pt x="444839" y="165093"/>
                  </a:lnTo>
                  <a:lnTo>
                    <a:pt x="462453" y="212648"/>
                  </a:lnTo>
                  <a:lnTo>
                    <a:pt x="475315" y="263640"/>
                  </a:lnTo>
                  <a:lnTo>
                    <a:pt x="483145" y="316967"/>
                  </a:lnTo>
                  <a:lnTo>
                    <a:pt x="485774" y="371474"/>
                  </a:lnTo>
                  <a:lnTo>
                    <a:pt x="485483" y="389702"/>
                  </a:lnTo>
                  <a:lnTo>
                    <a:pt x="481107" y="443945"/>
                  </a:lnTo>
                  <a:lnTo>
                    <a:pt x="471576" y="496620"/>
                  </a:lnTo>
                  <a:lnTo>
                    <a:pt x="457095" y="546586"/>
                  </a:lnTo>
                  <a:lnTo>
                    <a:pt x="437975" y="592762"/>
                  </a:lnTo>
                  <a:lnTo>
                    <a:pt x="414633" y="634147"/>
                  </a:lnTo>
                  <a:lnTo>
                    <a:pt x="387575" y="669846"/>
                  </a:lnTo>
                  <a:lnTo>
                    <a:pt x="357383" y="699086"/>
                  </a:lnTo>
                  <a:lnTo>
                    <a:pt x="324713" y="721235"/>
                  </a:lnTo>
                  <a:lnTo>
                    <a:pt x="282469" y="738185"/>
                  </a:lnTo>
                  <a:lnTo>
                    <a:pt x="250842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77424" y="5318124"/>
              <a:ext cx="257175" cy="346075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>
            <a:off x="10426699" y="4916696"/>
            <a:ext cx="5116830" cy="967740"/>
          </a:xfrm>
          <a:prstGeom prst="rect">
            <a:avLst/>
          </a:prstGeom>
        </p:spPr>
        <p:txBody>
          <a:bodyPr wrap="square" lIns="0" tIns="210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300" spc="-185" b="1">
                <a:solidFill>
                  <a:srgbClr val="1A237D"/>
                </a:solidFill>
                <a:latin typeface="Arial"/>
                <a:cs typeface="Arial"/>
              </a:rPr>
              <a:t>Unstructured</a:t>
            </a:r>
            <a:r>
              <a:rPr dirty="0" sz="2300" spc="-6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300" spc="-20" b="1">
                <a:solidFill>
                  <a:srgbClr val="1A237D"/>
                </a:solidFill>
                <a:latin typeface="Arial"/>
                <a:cs typeface="Arial"/>
              </a:rPr>
              <a:t>Data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1650" spc="-75" b="1">
                <a:solidFill>
                  <a:srgbClr val="1A237D"/>
                </a:solidFill>
                <a:latin typeface="Roboto"/>
                <a:cs typeface="Roboto"/>
              </a:rPr>
              <a:t>Free</a:t>
            </a:r>
            <a:r>
              <a:rPr dirty="0" sz="1650" spc="-2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95" b="1">
                <a:solidFill>
                  <a:srgbClr val="1A237D"/>
                </a:solidFill>
                <a:latin typeface="Roboto"/>
                <a:cs typeface="Roboto"/>
              </a:rPr>
              <a:t>form</a:t>
            </a:r>
            <a:r>
              <a:rPr dirty="0" sz="1650" spc="-95">
                <a:solidFill>
                  <a:srgbClr val="2F3F9E"/>
                </a:solidFill>
                <a:latin typeface="Arial MT"/>
                <a:cs typeface="Arial MT"/>
              </a:rPr>
              <a:t>,</a:t>
            </a:r>
            <a:r>
              <a:rPr dirty="0" sz="165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55">
                <a:solidFill>
                  <a:srgbClr val="2F3F9E"/>
                </a:solidFill>
                <a:latin typeface="Arial MT"/>
                <a:cs typeface="Arial MT"/>
              </a:rPr>
              <a:t>not</a:t>
            </a:r>
            <a:r>
              <a:rPr dirty="0" sz="165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75">
                <a:solidFill>
                  <a:srgbClr val="2F3F9E"/>
                </a:solidFill>
                <a:latin typeface="Arial MT"/>
                <a:cs typeface="Arial MT"/>
              </a:rPr>
              <a:t>easily </a:t>
            </a:r>
            <a:r>
              <a:rPr dirty="0" sz="1650" spc="-85">
                <a:solidFill>
                  <a:srgbClr val="2F3F9E"/>
                </a:solidFill>
                <a:latin typeface="Arial MT"/>
                <a:cs typeface="Arial MT"/>
              </a:rPr>
              <a:t>organized</a:t>
            </a:r>
            <a:r>
              <a:rPr dirty="0" sz="165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90">
                <a:solidFill>
                  <a:srgbClr val="2F3F9E"/>
                </a:solidFill>
                <a:latin typeface="Arial MT"/>
                <a:cs typeface="Arial MT"/>
              </a:rPr>
              <a:t>(e.g.,</a:t>
            </a:r>
            <a:r>
              <a:rPr dirty="0" sz="165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90">
                <a:solidFill>
                  <a:srgbClr val="2F3F9E"/>
                </a:solidFill>
                <a:latin typeface="Arial MT"/>
                <a:cs typeface="Arial MT"/>
              </a:rPr>
              <a:t>videos,</a:t>
            </a:r>
            <a:r>
              <a:rPr dirty="0" sz="165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80">
                <a:solidFill>
                  <a:srgbClr val="2F3F9E"/>
                </a:solidFill>
                <a:latin typeface="Arial MT"/>
                <a:cs typeface="Arial MT"/>
              </a:rPr>
              <a:t>emails,</a:t>
            </a:r>
            <a:r>
              <a:rPr dirty="0" sz="165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2F3F9E"/>
                </a:solidFill>
                <a:latin typeface="Arial MT"/>
                <a:cs typeface="Arial MT"/>
              </a:rPr>
              <a:t>images)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9524998" y="6467474"/>
            <a:ext cx="7524750" cy="1381125"/>
            <a:chOff x="9524998" y="6467474"/>
            <a:chExt cx="7524750" cy="1381125"/>
          </a:xfrm>
        </p:grpSpPr>
        <p:sp>
          <p:nvSpPr>
            <p:cNvPr id="42" name="object 42" descr=""/>
            <p:cNvSpPr/>
            <p:nvPr/>
          </p:nvSpPr>
          <p:spPr>
            <a:xfrm>
              <a:off x="9524998" y="6467474"/>
              <a:ext cx="7524750" cy="1381125"/>
            </a:xfrm>
            <a:custGeom>
              <a:avLst/>
              <a:gdLst/>
              <a:ahLst/>
              <a:cxnLst/>
              <a:rect l="l" t="t" r="r" b="b"/>
              <a:pathLst>
                <a:path w="7524750" h="1381125">
                  <a:moveTo>
                    <a:pt x="7417955" y="1381124"/>
                  </a:moveTo>
                  <a:lnTo>
                    <a:pt x="106794" y="1381124"/>
                  </a:lnTo>
                  <a:lnTo>
                    <a:pt x="99361" y="1380392"/>
                  </a:lnTo>
                  <a:lnTo>
                    <a:pt x="57037" y="1366030"/>
                  </a:lnTo>
                  <a:lnTo>
                    <a:pt x="23431" y="1336565"/>
                  </a:lnTo>
                  <a:lnTo>
                    <a:pt x="3659" y="1296483"/>
                  </a:lnTo>
                  <a:lnTo>
                    <a:pt x="0" y="1274329"/>
                  </a:lnTo>
                  <a:lnTo>
                    <a:pt x="0" y="1266824"/>
                  </a:lnTo>
                  <a:lnTo>
                    <a:pt x="0" y="106795"/>
                  </a:lnTo>
                  <a:lnTo>
                    <a:pt x="11571" y="63624"/>
                  </a:lnTo>
                  <a:lnTo>
                    <a:pt x="38783" y="28169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7417955" y="0"/>
                  </a:lnTo>
                  <a:lnTo>
                    <a:pt x="7461123" y="11571"/>
                  </a:lnTo>
                  <a:lnTo>
                    <a:pt x="7496576" y="38783"/>
                  </a:lnTo>
                  <a:lnTo>
                    <a:pt x="7518919" y="77492"/>
                  </a:lnTo>
                  <a:lnTo>
                    <a:pt x="7524749" y="106795"/>
                  </a:lnTo>
                  <a:lnTo>
                    <a:pt x="7524749" y="1274329"/>
                  </a:lnTo>
                  <a:lnTo>
                    <a:pt x="7513174" y="1317497"/>
                  </a:lnTo>
                  <a:lnTo>
                    <a:pt x="7485965" y="1352953"/>
                  </a:lnTo>
                  <a:lnTo>
                    <a:pt x="7447255" y="1375295"/>
                  </a:lnTo>
                  <a:lnTo>
                    <a:pt x="7425387" y="1380392"/>
                  </a:lnTo>
                  <a:lnTo>
                    <a:pt x="7417955" y="1381124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9763123" y="6705599"/>
              <a:ext cx="657225" cy="742950"/>
            </a:xfrm>
            <a:custGeom>
              <a:avLst/>
              <a:gdLst/>
              <a:ahLst/>
              <a:cxnLst/>
              <a:rect l="l" t="t" r="r" b="b"/>
              <a:pathLst>
                <a:path w="657225" h="742950">
                  <a:moveTo>
                    <a:pt x="328612" y="742949"/>
                  </a:moveTo>
                  <a:lnTo>
                    <a:pt x="288383" y="740156"/>
                  </a:lnTo>
                  <a:lnTo>
                    <a:pt x="248764" y="731817"/>
                  </a:lnTo>
                  <a:lnTo>
                    <a:pt x="210347" y="718058"/>
                  </a:lnTo>
                  <a:lnTo>
                    <a:pt x="173704" y="699085"/>
                  </a:lnTo>
                  <a:lnTo>
                    <a:pt x="139392" y="675185"/>
                  </a:lnTo>
                  <a:lnTo>
                    <a:pt x="107929" y="646719"/>
                  </a:lnTo>
                  <a:lnTo>
                    <a:pt x="79785" y="614114"/>
                  </a:lnTo>
                  <a:lnTo>
                    <a:pt x="55380" y="577854"/>
                  </a:lnTo>
                  <a:lnTo>
                    <a:pt x="35085" y="538491"/>
                  </a:lnTo>
                  <a:lnTo>
                    <a:pt x="19208" y="496621"/>
                  </a:lnTo>
                  <a:lnTo>
                    <a:pt x="7984" y="452868"/>
                  </a:lnTo>
                  <a:lnTo>
                    <a:pt x="1582" y="407886"/>
                  </a:lnTo>
                  <a:lnTo>
                    <a:pt x="0" y="371474"/>
                  </a:lnTo>
                  <a:lnTo>
                    <a:pt x="98" y="362355"/>
                  </a:lnTo>
                  <a:lnTo>
                    <a:pt x="3556" y="316968"/>
                  </a:lnTo>
                  <a:lnTo>
                    <a:pt x="11902" y="272400"/>
                  </a:lnTo>
                  <a:lnTo>
                    <a:pt x="25012" y="229316"/>
                  </a:lnTo>
                  <a:lnTo>
                    <a:pt x="42691" y="188372"/>
                  </a:lnTo>
                  <a:lnTo>
                    <a:pt x="64667" y="150187"/>
                  </a:lnTo>
                  <a:lnTo>
                    <a:pt x="90613" y="115329"/>
                  </a:lnTo>
                  <a:lnTo>
                    <a:pt x="120142" y="84320"/>
                  </a:lnTo>
                  <a:lnTo>
                    <a:pt x="152807" y="57630"/>
                  </a:lnTo>
                  <a:lnTo>
                    <a:pt x="188111" y="35664"/>
                  </a:lnTo>
                  <a:lnTo>
                    <a:pt x="225530" y="18749"/>
                  </a:lnTo>
                  <a:lnTo>
                    <a:pt x="264502" y="7137"/>
                  </a:lnTo>
                  <a:lnTo>
                    <a:pt x="304440" y="1006"/>
                  </a:lnTo>
                  <a:lnTo>
                    <a:pt x="328612" y="0"/>
                  </a:lnTo>
                  <a:lnTo>
                    <a:pt x="336679" y="112"/>
                  </a:lnTo>
                  <a:lnTo>
                    <a:pt x="376829" y="4020"/>
                  </a:lnTo>
                  <a:lnTo>
                    <a:pt x="416255" y="13455"/>
                  </a:lnTo>
                  <a:lnTo>
                    <a:pt x="454366" y="28276"/>
                  </a:lnTo>
                  <a:lnTo>
                    <a:pt x="490585" y="48260"/>
                  </a:lnTo>
                  <a:lnTo>
                    <a:pt x="524365" y="73102"/>
                  </a:lnTo>
                  <a:lnTo>
                    <a:pt x="555201" y="102432"/>
                  </a:lnTo>
                  <a:lnTo>
                    <a:pt x="582631" y="135813"/>
                  </a:lnTo>
                  <a:lnTo>
                    <a:pt x="606242" y="172738"/>
                  </a:lnTo>
                  <a:lnTo>
                    <a:pt x="625674" y="212648"/>
                  </a:lnTo>
                  <a:lnTo>
                    <a:pt x="640639" y="254947"/>
                  </a:lnTo>
                  <a:lnTo>
                    <a:pt x="650910" y="299003"/>
                  </a:lnTo>
                  <a:lnTo>
                    <a:pt x="656334" y="344150"/>
                  </a:lnTo>
                  <a:lnTo>
                    <a:pt x="657224" y="371474"/>
                  </a:lnTo>
                  <a:lnTo>
                    <a:pt x="657125" y="380594"/>
                  </a:lnTo>
                  <a:lnTo>
                    <a:pt x="653667" y="425982"/>
                  </a:lnTo>
                  <a:lnTo>
                    <a:pt x="645322" y="470549"/>
                  </a:lnTo>
                  <a:lnTo>
                    <a:pt x="632210" y="513631"/>
                  </a:lnTo>
                  <a:lnTo>
                    <a:pt x="614532" y="554577"/>
                  </a:lnTo>
                  <a:lnTo>
                    <a:pt x="592555" y="592762"/>
                  </a:lnTo>
                  <a:lnTo>
                    <a:pt x="566610" y="627620"/>
                  </a:lnTo>
                  <a:lnTo>
                    <a:pt x="537081" y="658628"/>
                  </a:lnTo>
                  <a:lnTo>
                    <a:pt x="504416" y="685317"/>
                  </a:lnTo>
                  <a:lnTo>
                    <a:pt x="469112" y="707283"/>
                  </a:lnTo>
                  <a:lnTo>
                    <a:pt x="431694" y="724199"/>
                  </a:lnTo>
                  <a:lnTo>
                    <a:pt x="392721" y="735811"/>
                  </a:lnTo>
                  <a:lnTo>
                    <a:pt x="352784" y="741944"/>
                  </a:lnTo>
                  <a:lnTo>
                    <a:pt x="328612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77424" y="6889749"/>
              <a:ext cx="428625" cy="346075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10598149" y="6488321"/>
            <a:ext cx="3101340" cy="967740"/>
          </a:xfrm>
          <a:prstGeom prst="rect">
            <a:avLst/>
          </a:prstGeom>
        </p:spPr>
        <p:txBody>
          <a:bodyPr wrap="square" lIns="0" tIns="210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300" spc="-135" b="1">
                <a:solidFill>
                  <a:srgbClr val="1A237D"/>
                </a:solidFill>
                <a:latin typeface="Arial"/>
                <a:cs typeface="Arial"/>
              </a:rPr>
              <a:t>Semi-</a:t>
            </a:r>
            <a:r>
              <a:rPr dirty="0" sz="2300" spc="-170" b="1">
                <a:solidFill>
                  <a:srgbClr val="1A237D"/>
                </a:solidFill>
                <a:latin typeface="Arial"/>
                <a:cs typeface="Arial"/>
              </a:rPr>
              <a:t>structured</a:t>
            </a:r>
            <a:r>
              <a:rPr dirty="0" sz="2300" spc="-4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300" spc="-20" b="1">
                <a:solidFill>
                  <a:srgbClr val="1A237D"/>
                </a:solidFill>
                <a:latin typeface="Arial"/>
                <a:cs typeface="Arial"/>
              </a:rPr>
              <a:t>Data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1650" spc="-95" b="1">
                <a:solidFill>
                  <a:srgbClr val="1A237D"/>
                </a:solidFill>
                <a:latin typeface="Roboto"/>
                <a:cs typeface="Roboto"/>
              </a:rPr>
              <a:t>Mixed</a:t>
            </a:r>
            <a:r>
              <a:rPr dirty="0" sz="1650" spc="-1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85" b="1">
                <a:solidFill>
                  <a:srgbClr val="1A237D"/>
                </a:solidFill>
                <a:latin typeface="Roboto"/>
                <a:cs typeface="Roboto"/>
              </a:rPr>
              <a:t>format</a:t>
            </a:r>
            <a:r>
              <a:rPr dirty="0" sz="1650" spc="-1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90">
                <a:solidFill>
                  <a:srgbClr val="2F3F9E"/>
                </a:solidFill>
                <a:latin typeface="Arial MT"/>
                <a:cs typeface="Arial MT"/>
              </a:rPr>
              <a:t>(e.g.,</a:t>
            </a: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155">
                <a:solidFill>
                  <a:srgbClr val="2F3F9E"/>
                </a:solidFill>
                <a:latin typeface="Arial MT"/>
                <a:cs typeface="Arial MT"/>
              </a:rPr>
              <a:t>JSON,</a:t>
            </a: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125">
                <a:solidFill>
                  <a:srgbClr val="2F3F9E"/>
                </a:solidFill>
                <a:latin typeface="Arial MT"/>
                <a:cs typeface="Arial MT"/>
              </a:rPr>
              <a:t>XML</a:t>
            </a:r>
            <a:r>
              <a:rPr dirty="0" sz="165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2F3F9E"/>
                </a:solidFill>
                <a:latin typeface="Arial MT"/>
                <a:cs typeface="Arial MT"/>
              </a:rPr>
              <a:t>files)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703063" y="2874264"/>
            <a:ext cx="8689975" cy="1567180"/>
            <a:chOff x="4703063" y="2874264"/>
            <a:chExt cx="8689975" cy="1567180"/>
          </a:xfrm>
        </p:grpSpPr>
        <p:sp>
          <p:nvSpPr>
            <p:cNvPr id="3" name="object 3" descr=""/>
            <p:cNvSpPr/>
            <p:nvPr/>
          </p:nvSpPr>
          <p:spPr>
            <a:xfrm>
              <a:off x="4703063" y="2874264"/>
              <a:ext cx="8689975" cy="1567180"/>
            </a:xfrm>
            <a:custGeom>
              <a:avLst/>
              <a:gdLst/>
              <a:ahLst/>
              <a:cxnLst/>
              <a:rect l="l" t="t" r="r" b="b"/>
              <a:pathLst>
                <a:path w="8689975" h="1567179">
                  <a:moveTo>
                    <a:pt x="8689847" y="1566671"/>
                  </a:moveTo>
                  <a:lnTo>
                    <a:pt x="0" y="1566671"/>
                  </a:lnTo>
                  <a:lnTo>
                    <a:pt x="0" y="0"/>
                  </a:lnTo>
                  <a:lnTo>
                    <a:pt x="8689847" y="0"/>
                  </a:lnTo>
                  <a:lnTo>
                    <a:pt x="8689847" y="240410"/>
                  </a:lnTo>
                  <a:lnTo>
                    <a:pt x="421385" y="240410"/>
                  </a:lnTo>
                  <a:lnTo>
                    <a:pt x="407311" y="241090"/>
                  </a:lnTo>
                  <a:lnTo>
                    <a:pt x="366709" y="251286"/>
                  </a:lnTo>
                  <a:lnTo>
                    <a:pt x="330790" y="272786"/>
                  </a:lnTo>
                  <a:lnTo>
                    <a:pt x="302567" y="303893"/>
                  </a:lnTo>
                  <a:lnTo>
                    <a:pt x="284628" y="341873"/>
                  </a:lnTo>
                  <a:lnTo>
                    <a:pt x="278510" y="383285"/>
                  </a:lnTo>
                  <a:lnTo>
                    <a:pt x="278510" y="1107185"/>
                  </a:lnTo>
                  <a:lnTo>
                    <a:pt x="284628" y="1148598"/>
                  </a:lnTo>
                  <a:lnTo>
                    <a:pt x="302567" y="1186577"/>
                  </a:lnTo>
                  <a:lnTo>
                    <a:pt x="330790" y="1217685"/>
                  </a:lnTo>
                  <a:lnTo>
                    <a:pt x="366709" y="1239184"/>
                  </a:lnTo>
                  <a:lnTo>
                    <a:pt x="407311" y="1249381"/>
                  </a:lnTo>
                  <a:lnTo>
                    <a:pt x="421385" y="1250060"/>
                  </a:lnTo>
                  <a:lnTo>
                    <a:pt x="8689847" y="1250060"/>
                  </a:lnTo>
                  <a:lnTo>
                    <a:pt x="8689847" y="1566671"/>
                  </a:lnTo>
                  <a:close/>
                </a:path>
                <a:path w="8689975" h="1567179">
                  <a:moveTo>
                    <a:pt x="8689847" y="1250060"/>
                  </a:moveTo>
                  <a:lnTo>
                    <a:pt x="8269985" y="1250060"/>
                  </a:lnTo>
                  <a:lnTo>
                    <a:pt x="8284059" y="1249381"/>
                  </a:lnTo>
                  <a:lnTo>
                    <a:pt x="8297862" y="1247341"/>
                  </a:lnTo>
                  <a:lnTo>
                    <a:pt x="8337402" y="1233170"/>
                  </a:lnTo>
                  <a:lnTo>
                    <a:pt x="8371011" y="1208213"/>
                  </a:lnTo>
                  <a:lnTo>
                    <a:pt x="8395968" y="1174604"/>
                  </a:lnTo>
                  <a:lnTo>
                    <a:pt x="8410139" y="1135064"/>
                  </a:lnTo>
                  <a:lnTo>
                    <a:pt x="8412860" y="1107185"/>
                  </a:lnTo>
                  <a:lnTo>
                    <a:pt x="8412860" y="383285"/>
                  </a:lnTo>
                  <a:lnTo>
                    <a:pt x="8406740" y="341873"/>
                  </a:lnTo>
                  <a:lnTo>
                    <a:pt x="8388801" y="303893"/>
                  </a:lnTo>
                  <a:lnTo>
                    <a:pt x="8360578" y="272786"/>
                  </a:lnTo>
                  <a:lnTo>
                    <a:pt x="8324660" y="251286"/>
                  </a:lnTo>
                  <a:lnTo>
                    <a:pt x="8284059" y="241090"/>
                  </a:lnTo>
                  <a:lnTo>
                    <a:pt x="8269985" y="240410"/>
                  </a:lnTo>
                  <a:lnTo>
                    <a:pt x="8689847" y="240410"/>
                  </a:lnTo>
                  <a:lnTo>
                    <a:pt x="8689847" y="125006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972049" y="3105149"/>
              <a:ext cx="8153400" cy="1028700"/>
            </a:xfrm>
            <a:custGeom>
              <a:avLst/>
              <a:gdLst/>
              <a:ahLst/>
              <a:cxnLst/>
              <a:rect l="l" t="t" r="r" b="b"/>
              <a:pathLst>
                <a:path w="8153400" h="1028700">
                  <a:moveTo>
                    <a:pt x="8000999" y="1028699"/>
                  </a:moveTo>
                  <a:lnTo>
                    <a:pt x="152399" y="1028699"/>
                  </a:lnTo>
                  <a:lnTo>
                    <a:pt x="144912" y="1028516"/>
                  </a:lnTo>
                  <a:lnTo>
                    <a:pt x="101065" y="1019794"/>
                  </a:lnTo>
                  <a:lnTo>
                    <a:pt x="61607" y="998703"/>
                  </a:lnTo>
                  <a:lnTo>
                    <a:pt x="29995" y="967091"/>
                  </a:lnTo>
                  <a:lnTo>
                    <a:pt x="8903" y="927633"/>
                  </a:lnTo>
                  <a:lnTo>
                    <a:pt x="182" y="883786"/>
                  </a:lnTo>
                  <a:lnTo>
                    <a:pt x="0" y="8762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8000999" y="0"/>
                  </a:lnTo>
                  <a:lnTo>
                    <a:pt x="8045237" y="6560"/>
                  </a:lnTo>
                  <a:lnTo>
                    <a:pt x="8085666" y="25683"/>
                  </a:lnTo>
                  <a:lnTo>
                    <a:pt x="8118805" y="55716"/>
                  </a:lnTo>
                  <a:lnTo>
                    <a:pt x="8141796" y="94078"/>
                  </a:lnTo>
                  <a:lnTo>
                    <a:pt x="8152666" y="137461"/>
                  </a:lnTo>
                  <a:lnTo>
                    <a:pt x="8153399" y="152399"/>
                  </a:lnTo>
                  <a:lnTo>
                    <a:pt x="8153399" y="876299"/>
                  </a:lnTo>
                  <a:lnTo>
                    <a:pt x="8146837" y="920539"/>
                  </a:lnTo>
                  <a:lnTo>
                    <a:pt x="8127712" y="960968"/>
                  </a:lnTo>
                  <a:lnTo>
                    <a:pt x="8097680" y="994107"/>
                  </a:lnTo>
                  <a:lnTo>
                    <a:pt x="8059317" y="1017098"/>
                  </a:lnTo>
                  <a:lnTo>
                    <a:pt x="8015936" y="1027967"/>
                  </a:lnTo>
                  <a:lnTo>
                    <a:pt x="8000999" y="1028699"/>
                  </a:lnTo>
                  <a:close/>
                </a:path>
              </a:pathLst>
            </a:custGeom>
            <a:solidFill>
              <a:srgbClr val="F5F6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5240337" y="3372484"/>
            <a:ext cx="7616825" cy="4324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650" spc="-155">
                <a:solidFill>
                  <a:srgbClr val="2F3F9E"/>
                </a:solidFill>
                <a:latin typeface="Roboto"/>
                <a:cs typeface="Roboto"/>
              </a:rPr>
              <a:t>icddr,b</a:t>
            </a:r>
            <a:r>
              <a:rPr dirty="0" sz="2650" spc="-40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650" spc="-165">
                <a:solidFill>
                  <a:srgbClr val="2F3F9E"/>
                </a:solidFill>
                <a:latin typeface="Roboto"/>
                <a:cs typeface="Roboto"/>
              </a:rPr>
              <a:t>thanks</a:t>
            </a:r>
            <a:r>
              <a:rPr dirty="0" sz="2650" spc="-30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650" spc="-125">
                <a:solidFill>
                  <a:srgbClr val="2F3F9E"/>
                </a:solidFill>
                <a:latin typeface="Roboto"/>
                <a:cs typeface="Roboto"/>
              </a:rPr>
              <a:t>its</a:t>
            </a:r>
            <a:r>
              <a:rPr dirty="0" sz="2650" spc="-30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650" spc="-229" b="1">
                <a:solidFill>
                  <a:srgbClr val="1A237D"/>
                </a:solidFill>
                <a:latin typeface="Arial"/>
                <a:cs typeface="Arial"/>
              </a:rPr>
              <a:t>core</a:t>
            </a:r>
            <a:r>
              <a:rPr dirty="0" sz="2650" spc="-11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650" spc="-254" b="1">
                <a:solidFill>
                  <a:srgbClr val="1A237D"/>
                </a:solidFill>
                <a:latin typeface="Arial"/>
                <a:cs typeface="Arial"/>
              </a:rPr>
              <a:t>donors</a:t>
            </a:r>
            <a:r>
              <a:rPr dirty="0" sz="2650" spc="-11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650" spc="-110">
                <a:solidFill>
                  <a:srgbClr val="2F3F9E"/>
                </a:solidFill>
                <a:latin typeface="Roboto"/>
                <a:cs typeface="Roboto"/>
              </a:rPr>
              <a:t>for</a:t>
            </a:r>
            <a:r>
              <a:rPr dirty="0" sz="2650" spc="-30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650" spc="-135">
                <a:solidFill>
                  <a:srgbClr val="2F3F9E"/>
                </a:solidFill>
                <a:latin typeface="Roboto"/>
                <a:cs typeface="Roboto"/>
              </a:rPr>
              <a:t>their</a:t>
            </a:r>
            <a:r>
              <a:rPr dirty="0" sz="2650" spc="-30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2650" spc="-170" b="1">
                <a:solidFill>
                  <a:srgbClr val="1A237D"/>
                </a:solidFill>
                <a:latin typeface="Arial"/>
                <a:cs typeface="Arial"/>
              </a:rPr>
              <a:t>on-</a:t>
            </a:r>
            <a:r>
              <a:rPr dirty="0" sz="2650" spc="-240" b="1">
                <a:solidFill>
                  <a:srgbClr val="1A237D"/>
                </a:solidFill>
                <a:latin typeface="Arial"/>
                <a:cs typeface="Arial"/>
              </a:rPr>
              <a:t>going</a:t>
            </a:r>
            <a:r>
              <a:rPr dirty="0" sz="2650" spc="-10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650" spc="-155" b="1">
                <a:solidFill>
                  <a:srgbClr val="1A237D"/>
                </a:solidFill>
                <a:latin typeface="Arial"/>
                <a:cs typeface="Arial"/>
              </a:rPr>
              <a:t>support</a:t>
            </a:r>
            <a:endParaRPr sz="265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286374" y="6229349"/>
            <a:ext cx="2486025" cy="571500"/>
            <a:chOff x="5286374" y="6229349"/>
            <a:chExt cx="2486025" cy="571500"/>
          </a:xfrm>
        </p:grpSpPr>
        <p:sp>
          <p:nvSpPr>
            <p:cNvPr id="7" name="object 7" descr=""/>
            <p:cNvSpPr/>
            <p:nvPr/>
          </p:nvSpPr>
          <p:spPr>
            <a:xfrm>
              <a:off x="5286374" y="6229349"/>
              <a:ext cx="2486025" cy="571500"/>
            </a:xfrm>
            <a:custGeom>
              <a:avLst/>
              <a:gdLst/>
              <a:ahLst/>
              <a:cxnLst/>
              <a:rect l="l" t="t" r="r" b="b"/>
              <a:pathLst>
                <a:path w="2486025" h="571500">
                  <a:moveTo>
                    <a:pt x="2207289" y="571413"/>
                  </a:moveTo>
                  <a:lnTo>
                    <a:pt x="278735" y="571413"/>
                  </a:lnTo>
                  <a:lnTo>
                    <a:pt x="264731" y="570725"/>
                  </a:lnTo>
                  <a:lnTo>
                    <a:pt x="223139" y="564556"/>
                  </a:lnTo>
                  <a:lnTo>
                    <a:pt x="182911" y="552353"/>
                  </a:lnTo>
                  <a:lnTo>
                    <a:pt x="144901" y="534376"/>
                  </a:lnTo>
                  <a:lnTo>
                    <a:pt x="109948" y="511021"/>
                  </a:lnTo>
                  <a:lnTo>
                    <a:pt x="78794" y="482784"/>
                  </a:lnTo>
                  <a:lnTo>
                    <a:pt x="52125" y="450289"/>
                  </a:lnTo>
                  <a:lnTo>
                    <a:pt x="30509" y="414224"/>
                  </a:lnTo>
                  <a:lnTo>
                    <a:pt x="14422" y="375386"/>
                  </a:lnTo>
                  <a:lnTo>
                    <a:pt x="4205" y="334599"/>
                  </a:lnTo>
                  <a:lnTo>
                    <a:pt x="86" y="292764"/>
                  </a:lnTo>
                  <a:lnTo>
                    <a:pt x="0" y="285749"/>
                  </a:lnTo>
                  <a:lnTo>
                    <a:pt x="344" y="271729"/>
                  </a:lnTo>
                  <a:lnTo>
                    <a:pt x="5489" y="230002"/>
                  </a:lnTo>
                  <a:lnTo>
                    <a:pt x="16702" y="189482"/>
                  </a:lnTo>
                  <a:lnTo>
                    <a:pt x="33740" y="151047"/>
                  </a:lnTo>
                  <a:lnTo>
                    <a:pt x="56232" y="115527"/>
                  </a:lnTo>
                  <a:lnTo>
                    <a:pt x="83693" y="83693"/>
                  </a:lnTo>
                  <a:lnTo>
                    <a:pt x="115528" y="56232"/>
                  </a:lnTo>
                  <a:lnTo>
                    <a:pt x="151047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207289" y="86"/>
                  </a:lnTo>
                  <a:lnTo>
                    <a:pt x="2249125" y="4206"/>
                  </a:lnTo>
                  <a:lnTo>
                    <a:pt x="2289911" y="14423"/>
                  </a:lnTo>
                  <a:lnTo>
                    <a:pt x="2328749" y="30509"/>
                  </a:lnTo>
                  <a:lnTo>
                    <a:pt x="2364813" y="52125"/>
                  </a:lnTo>
                  <a:lnTo>
                    <a:pt x="2397309" y="78793"/>
                  </a:lnTo>
                  <a:lnTo>
                    <a:pt x="2425545" y="109948"/>
                  </a:lnTo>
                  <a:lnTo>
                    <a:pt x="2448900" y="144901"/>
                  </a:lnTo>
                  <a:lnTo>
                    <a:pt x="2466877" y="182910"/>
                  </a:lnTo>
                  <a:lnTo>
                    <a:pt x="2479080" y="223138"/>
                  </a:lnTo>
                  <a:lnTo>
                    <a:pt x="2485251" y="264730"/>
                  </a:lnTo>
                  <a:lnTo>
                    <a:pt x="2485939" y="292764"/>
                  </a:lnTo>
                  <a:lnTo>
                    <a:pt x="2485251" y="306768"/>
                  </a:lnTo>
                  <a:lnTo>
                    <a:pt x="2479081" y="348359"/>
                  </a:lnTo>
                  <a:lnTo>
                    <a:pt x="2466877" y="388587"/>
                  </a:lnTo>
                  <a:lnTo>
                    <a:pt x="2448901" y="426596"/>
                  </a:lnTo>
                  <a:lnTo>
                    <a:pt x="2425546" y="461550"/>
                  </a:lnTo>
                  <a:lnTo>
                    <a:pt x="2397309" y="492705"/>
                  </a:lnTo>
                  <a:lnTo>
                    <a:pt x="2364813" y="519373"/>
                  </a:lnTo>
                  <a:lnTo>
                    <a:pt x="2328749" y="540989"/>
                  </a:lnTo>
                  <a:lnTo>
                    <a:pt x="2289910" y="557077"/>
                  </a:lnTo>
                  <a:lnTo>
                    <a:pt x="2249125" y="567293"/>
                  </a:lnTo>
                  <a:lnTo>
                    <a:pt x="2207289" y="571413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2416" y="6429374"/>
              <a:ext cx="228600" cy="171450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5833566" y="6357143"/>
            <a:ext cx="1710689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60">
                <a:solidFill>
                  <a:srgbClr val="3849AB"/>
                </a:solidFill>
                <a:latin typeface="Arial MT"/>
                <a:cs typeface="Arial MT"/>
              </a:rPr>
              <a:t>contact@icddrb.org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058149" y="6229349"/>
            <a:ext cx="2133600" cy="571500"/>
            <a:chOff x="8058149" y="6229349"/>
            <a:chExt cx="2133600" cy="571500"/>
          </a:xfrm>
        </p:grpSpPr>
        <p:sp>
          <p:nvSpPr>
            <p:cNvPr id="11" name="object 11" descr=""/>
            <p:cNvSpPr/>
            <p:nvPr/>
          </p:nvSpPr>
          <p:spPr>
            <a:xfrm>
              <a:off x="8058149" y="6229349"/>
              <a:ext cx="2133600" cy="571500"/>
            </a:xfrm>
            <a:custGeom>
              <a:avLst/>
              <a:gdLst/>
              <a:ahLst/>
              <a:cxnLst/>
              <a:rect l="l" t="t" r="r" b="b"/>
              <a:pathLst>
                <a:path w="2133600" h="571500">
                  <a:moveTo>
                    <a:pt x="1854864" y="571413"/>
                  </a:moveTo>
                  <a:lnTo>
                    <a:pt x="278735" y="571413"/>
                  </a:lnTo>
                  <a:lnTo>
                    <a:pt x="264731" y="570725"/>
                  </a:lnTo>
                  <a:lnTo>
                    <a:pt x="223139" y="564556"/>
                  </a:lnTo>
                  <a:lnTo>
                    <a:pt x="182911" y="552353"/>
                  </a:lnTo>
                  <a:lnTo>
                    <a:pt x="144901" y="534376"/>
                  </a:lnTo>
                  <a:lnTo>
                    <a:pt x="109949" y="511021"/>
                  </a:lnTo>
                  <a:lnTo>
                    <a:pt x="78794" y="482784"/>
                  </a:lnTo>
                  <a:lnTo>
                    <a:pt x="52126" y="450289"/>
                  </a:lnTo>
                  <a:lnTo>
                    <a:pt x="30510" y="414224"/>
                  </a:lnTo>
                  <a:lnTo>
                    <a:pt x="14423" y="375386"/>
                  </a:lnTo>
                  <a:lnTo>
                    <a:pt x="4206" y="334599"/>
                  </a:lnTo>
                  <a:lnTo>
                    <a:pt x="86" y="292764"/>
                  </a:lnTo>
                  <a:lnTo>
                    <a:pt x="0" y="285749"/>
                  </a:lnTo>
                  <a:lnTo>
                    <a:pt x="344" y="271729"/>
                  </a:lnTo>
                  <a:lnTo>
                    <a:pt x="5490" y="230002"/>
                  </a:lnTo>
                  <a:lnTo>
                    <a:pt x="16703" y="189482"/>
                  </a:lnTo>
                  <a:lnTo>
                    <a:pt x="33740" y="151047"/>
                  </a:lnTo>
                  <a:lnTo>
                    <a:pt x="56233" y="115527"/>
                  </a:lnTo>
                  <a:lnTo>
                    <a:pt x="83694" y="83693"/>
                  </a:lnTo>
                  <a:lnTo>
                    <a:pt x="115528" y="56232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1854864" y="86"/>
                  </a:lnTo>
                  <a:lnTo>
                    <a:pt x="1896699" y="4206"/>
                  </a:lnTo>
                  <a:lnTo>
                    <a:pt x="1937485" y="14423"/>
                  </a:lnTo>
                  <a:lnTo>
                    <a:pt x="1976323" y="30509"/>
                  </a:lnTo>
                  <a:lnTo>
                    <a:pt x="2012387" y="52125"/>
                  </a:lnTo>
                  <a:lnTo>
                    <a:pt x="2044884" y="78793"/>
                  </a:lnTo>
                  <a:lnTo>
                    <a:pt x="2073120" y="109948"/>
                  </a:lnTo>
                  <a:lnTo>
                    <a:pt x="2096475" y="144901"/>
                  </a:lnTo>
                  <a:lnTo>
                    <a:pt x="2114453" y="182910"/>
                  </a:lnTo>
                  <a:lnTo>
                    <a:pt x="2126655" y="223138"/>
                  </a:lnTo>
                  <a:lnTo>
                    <a:pt x="2132826" y="264730"/>
                  </a:lnTo>
                  <a:lnTo>
                    <a:pt x="2133514" y="278735"/>
                  </a:lnTo>
                  <a:lnTo>
                    <a:pt x="2133514" y="292764"/>
                  </a:lnTo>
                  <a:lnTo>
                    <a:pt x="2129393" y="334599"/>
                  </a:lnTo>
                  <a:lnTo>
                    <a:pt x="2119176" y="375386"/>
                  </a:lnTo>
                  <a:lnTo>
                    <a:pt x="2103089" y="414224"/>
                  </a:lnTo>
                  <a:lnTo>
                    <a:pt x="2081472" y="450288"/>
                  </a:lnTo>
                  <a:lnTo>
                    <a:pt x="2054804" y="482784"/>
                  </a:lnTo>
                  <a:lnTo>
                    <a:pt x="2023650" y="511021"/>
                  </a:lnTo>
                  <a:lnTo>
                    <a:pt x="1988696" y="534376"/>
                  </a:lnTo>
                  <a:lnTo>
                    <a:pt x="1950687" y="552353"/>
                  </a:lnTo>
                  <a:lnTo>
                    <a:pt x="1910460" y="564556"/>
                  </a:lnTo>
                  <a:lnTo>
                    <a:pt x="1868869" y="570725"/>
                  </a:lnTo>
                  <a:lnTo>
                    <a:pt x="1854864" y="571413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3446" y="6397624"/>
              <a:ext cx="228600" cy="234950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8604597" y="6357143"/>
            <a:ext cx="136271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60">
                <a:solidFill>
                  <a:srgbClr val="3849AB"/>
                </a:solidFill>
                <a:latin typeface="Arial MT"/>
                <a:cs typeface="Arial MT"/>
                <a:hlinkClick r:id="rId4"/>
              </a:rPr>
              <a:t>www.icddrb.org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0477499" y="6229349"/>
            <a:ext cx="2333625" cy="571500"/>
            <a:chOff x="10477499" y="6229349"/>
            <a:chExt cx="2333625" cy="571500"/>
          </a:xfrm>
        </p:grpSpPr>
        <p:sp>
          <p:nvSpPr>
            <p:cNvPr id="15" name="object 15" descr=""/>
            <p:cNvSpPr/>
            <p:nvPr/>
          </p:nvSpPr>
          <p:spPr>
            <a:xfrm>
              <a:off x="10477499" y="6229349"/>
              <a:ext cx="2333625" cy="571500"/>
            </a:xfrm>
            <a:custGeom>
              <a:avLst/>
              <a:gdLst/>
              <a:ahLst/>
              <a:cxnLst/>
              <a:rect l="l" t="t" r="r" b="b"/>
              <a:pathLst>
                <a:path w="2333625" h="571500">
                  <a:moveTo>
                    <a:pt x="2054889" y="571413"/>
                  </a:moveTo>
                  <a:lnTo>
                    <a:pt x="278735" y="571413"/>
                  </a:lnTo>
                  <a:lnTo>
                    <a:pt x="264731" y="570725"/>
                  </a:lnTo>
                  <a:lnTo>
                    <a:pt x="223139" y="564556"/>
                  </a:lnTo>
                  <a:lnTo>
                    <a:pt x="182911" y="552353"/>
                  </a:lnTo>
                  <a:lnTo>
                    <a:pt x="144901" y="534376"/>
                  </a:lnTo>
                  <a:lnTo>
                    <a:pt x="109949" y="511021"/>
                  </a:lnTo>
                  <a:lnTo>
                    <a:pt x="78794" y="482784"/>
                  </a:lnTo>
                  <a:lnTo>
                    <a:pt x="52126" y="450289"/>
                  </a:lnTo>
                  <a:lnTo>
                    <a:pt x="30508" y="414224"/>
                  </a:lnTo>
                  <a:lnTo>
                    <a:pt x="14422" y="375386"/>
                  </a:lnTo>
                  <a:lnTo>
                    <a:pt x="4205" y="334599"/>
                  </a:lnTo>
                  <a:lnTo>
                    <a:pt x="86" y="292764"/>
                  </a:lnTo>
                  <a:lnTo>
                    <a:pt x="0" y="285749"/>
                  </a:lnTo>
                  <a:lnTo>
                    <a:pt x="344" y="271729"/>
                  </a:lnTo>
                  <a:lnTo>
                    <a:pt x="5489" y="230002"/>
                  </a:lnTo>
                  <a:lnTo>
                    <a:pt x="16702" y="189482"/>
                  </a:lnTo>
                  <a:lnTo>
                    <a:pt x="33739" y="151047"/>
                  </a:lnTo>
                  <a:lnTo>
                    <a:pt x="56233" y="115527"/>
                  </a:lnTo>
                  <a:lnTo>
                    <a:pt x="83693" y="83693"/>
                  </a:lnTo>
                  <a:lnTo>
                    <a:pt x="115528" y="56232"/>
                  </a:lnTo>
                  <a:lnTo>
                    <a:pt x="151047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054889" y="86"/>
                  </a:lnTo>
                  <a:lnTo>
                    <a:pt x="2096724" y="4206"/>
                  </a:lnTo>
                  <a:lnTo>
                    <a:pt x="2137510" y="14423"/>
                  </a:lnTo>
                  <a:lnTo>
                    <a:pt x="2176348" y="30509"/>
                  </a:lnTo>
                  <a:lnTo>
                    <a:pt x="2212414" y="52125"/>
                  </a:lnTo>
                  <a:lnTo>
                    <a:pt x="2244909" y="78793"/>
                  </a:lnTo>
                  <a:lnTo>
                    <a:pt x="2273145" y="109948"/>
                  </a:lnTo>
                  <a:lnTo>
                    <a:pt x="2296500" y="144901"/>
                  </a:lnTo>
                  <a:lnTo>
                    <a:pt x="2314478" y="182910"/>
                  </a:lnTo>
                  <a:lnTo>
                    <a:pt x="2326681" y="223138"/>
                  </a:lnTo>
                  <a:lnTo>
                    <a:pt x="2332851" y="264730"/>
                  </a:lnTo>
                  <a:lnTo>
                    <a:pt x="2333539" y="278735"/>
                  </a:lnTo>
                  <a:lnTo>
                    <a:pt x="2333539" y="292764"/>
                  </a:lnTo>
                  <a:lnTo>
                    <a:pt x="2329418" y="334599"/>
                  </a:lnTo>
                  <a:lnTo>
                    <a:pt x="2319202" y="375386"/>
                  </a:lnTo>
                  <a:lnTo>
                    <a:pt x="2303114" y="414224"/>
                  </a:lnTo>
                  <a:lnTo>
                    <a:pt x="2281497" y="450288"/>
                  </a:lnTo>
                  <a:lnTo>
                    <a:pt x="2254829" y="482784"/>
                  </a:lnTo>
                  <a:lnTo>
                    <a:pt x="2223675" y="511021"/>
                  </a:lnTo>
                  <a:lnTo>
                    <a:pt x="2188721" y="534376"/>
                  </a:lnTo>
                  <a:lnTo>
                    <a:pt x="2150711" y="552353"/>
                  </a:lnTo>
                  <a:lnTo>
                    <a:pt x="2110485" y="564556"/>
                  </a:lnTo>
                  <a:lnTo>
                    <a:pt x="2068894" y="570725"/>
                  </a:lnTo>
                  <a:lnTo>
                    <a:pt x="2054889" y="571413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6517" y="6397624"/>
              <a:ext cx="231775" cy="231775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1027667" y="6357143"/>
            <a:ext cx="156019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85">
                <a:solidFill>
                  <a:srgbClr val="3849AB"/>
                </a:solidFill>
                <a:latin typeface="Arial MT"/>
                <a:cs typeface="Arial MT"/>
              </a:rPr>
              <a:t>+880-</a:t>
            </a:r>
            <a:r>
              <a:rPr dirty="0" sz="1650" spc="-65">
                <a:solidFill>
                  <a:srgbClr val="3849AB"/>
                </a:solidFill>
                <a:latin typeface="Arial MT"/>
                <a:cs typeface="Arial MT"/>
              </a:rPr>
              <a:t>2-</a:t>
            </a:r>
            <a:r>
              <a:rPr dirty="0" sz="1650" spc="-55">
                <a:solidFill>
                  <a:srgbClr val="3849AB"/>
                </a:solidFill>
                <a:latin typeface="Arial MT"/>
                <a:cs typeface="Arial MT"/>
              </a:rPr>
              <a:t>12345678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4287500" y="0"/>
            <a:ext cx="3810000" cy="3810000"/>
            <a:chOff x="14287500" y="0"/>
            <a:chExt cx="3810000" cy="3810000"/>
          </a:xfrm>
        </p:grpSpPr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87500" y="0"/>
              <a:ext cx="3809999" cy="380999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15092" y="1506093"/>
              <a:ext cx="1078512" cy="1078512"/>
            </a:xfrm>
            <a:prstGeom prst="rect">
              <a:avLst/>
            </a:prstGeom>
          </p:spPr>
        </p:pic>
      </p:grpSp>
      <p:grpSp>
        <p:nvGrpSpPr>
          <p:cNvPr id="21" name="object 21" descr=""/>
          <p:cNvGrpSpPr/>
          <p:nvPr/>
        </p:nvGrpSpPr>
        <p:grpSpPr>
          <a:xfrm>
            <a:off x="0" y="5251449"/>
            <a:ext cx="2743200" cy="2368550"/>
            <a:chOff x="0" y="5251449"/>
            <a:chExt cx="2743200" cy="2368550"/>
          </a:xfrm>
        </p:grpSpPr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5251449"/>
              <a:ext cx="2381249" cy="236855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750" y="5410199"/>
              <a:ext cx="933450" cy="1066800"/>
            </a:xfrm>
            <a:prstGeom prst="rect">
              <a:avLst/>
            </a:prstGeom>
          </p:spPr>
        </p:pic>
      </p:grpSp>
      <p:pic>
        <p:nvPicPr>
          <p:cNvPr id="24" name="object 2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0859" y="717880"/>
            <a:ext cx="1082175" cy="951061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125825" y="4648199"/>
            <a:ext cx="1066800" cy="1066800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786066" y="784483"/>
            <a:ext cx="4525645" cy="12979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350" spc="-580"/>
              <a:t>Thank</a:t>
            </a:r>
            <a:r>
              <a:rPr dirty="0" sz="8350" spc="-635"/>
              <a:t> </a:t>
            </a:r>
            <a:r>
              <a:rPr dirty="0" sz="8350" spc="-660"/>
              <a:t>you</a:t>
            </a:r>
            <a:endParaRPr sz="8350"/>
          </a:p>
        </p:txBody>
      </p:sp>
      <p:sp>
        <p:nvSpPr>
          <p:cNvPr id="27" name="object 27" descr=""/>
          <p:cNvSpPr/>
          <p:nvPr/>
        </p:nvSpPr>
        <p:spPr>
          <a:xfrm>
            <a:off x="8334375" y="2362200"/>
            <a:ext cx="1428750" cy="76200"/>
          </a:xfrm>
          <a:custGeom>
            <a:avLst/>
            <a:gdLst/>
            <a:ahLst/>
            <a:cxnLst/>
            <a:rect l="l" t="t" r="r" b="b"/>
            <a:pathLst>
              <a:path w="1428750" h="76200">
                <a:moveTo>
                  <a:pt x="1395702" y="76199"/>
                </a:moveTo>
                <a:lnTo>
                  <a:pt x="33047" y="76199"/>
                </a:lnTo>
                <a:lnTo>
                  <a:pt x="28187" y="75233"/>
                </a:lnTo>
                <a:lnTo>
                  <a:pt x="966" y="48012"/>
                </a:lnTo>
                <a:lnTo>
                  <a:pt x="0" y="43152"/>
                </a:lnTo>
                <a:lnTo>
                  <a:pt x="0" y="380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395702" y="0"/>
                </a:lnTo>
                <a:lnTo>
                  <a:pt x="1427782" y="28187"/>
                </a:lnTo>
                <a:lnTo>
                  <a:pt x="1428749" y="33047"/>
                </a:lnTo>
                <a:lnTo>
                  <a:pt x="1428749" y="43152"/>
                </a:lnTo>
                <a:lnTo>
                  <a:pt x="1400562" y="75233"/>
                </a:lnTo>
                <a:lnTo>
                  <a:pt x="1395702" y="76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 descr=""/>
          <p:cNvGrpSpPr/>
          <p:nvPr/>
        </p:nvGrpSpPr>
        <p:grpSpPr>
          <a:xfrm>
            <a:off x="6191249" y="4705349"/>
            <a:ext cx="1143000" cy="1143000"/>
            <a:chOff x="6191249" y="4705349"/>
            <a:chExt cx="1143000" cy="1143000"/>
          </a:xfrm>
        </p:grpSpPr>
        <p:sp>
          <p:nvSpPr>
            <p:cNvPr id="29" name="object 29" descr=""/>
            <p:cNvSpPr/>
            <p:nvPr/>
          </p:nvSpPr>
          <p:spPr>
            <a:xfrm>
              <a:off x="6191249" y="4705349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571499" y="1142999"/>
                  </a:moveTo>
                  <a:lnTo>
                    <a:pt x="529462" y="1141452"/>
                  </a:lnTo>
                  <a:lnTo>
                    <a:pt x="487643" y="1136814"/>
                  </a:lnTo>
                  <a:lnTo>
                    <a:pt x="446279" y="1129112"/>
                  </a:lnTo>
                  <a:lnTo>
                    <a:pt x="405602" y="1118391"/>
                  </a:lnTo>
                  <a:lnTo>
                    <a:pt x="365823" y="1104706"/>
                  </a:lnTo>
                  <a:lnTo>
                    <a:pt x="327151" y="1088130"/>
                  </a:lnTo>
                  <a:lnTo>
                    <a:pt x="289804" y="1068752"/>
                  </a:lnTo>
                  <a:lnTo>
                    <a:pt x="253990" y="1046684"/>
                  </a:lnTo>
                  <a:lnTo>
                    <a:pt x="219897" y="1022042"/>
                  </a:lnTo>
                  <a:lnTo>
                    <a:pt x="187703" y="994954"/>
                  </a:lnTo>
                  <a:lnTo>
                    <a:pt x="157589" y="965569"/>
                  </a:lnTo>
                  <a:lnTo>
                    <a:pt x="129724" y="934056"/>
                  </a:lnTo>
                  <a:lnTo>
                    <a:pt x="104252" y="900577"/>
                  </a:lnTo>
                  <a:lnTo>
                    <a:pt x="81307" y="865309"/>
                  </a:lnTo>
                  <a:lnTo>
                    <a:pt x="61019" y="828448"/>
                  </a:lnTo>
                  <a:lnTo>
                    <a:pt x="43502" y="790202"/>
                  </a:lnTo>
                  <a:lnTo>
                    <a:pt x="28845" y="750772"/>
                  </a:lnTo>
                  <a:lnTo>
                    <a:pt x="17126" y="710362"/>
                  </a:lnTo>
                  <a:lnTo>
                    <a:pt x="8412" y="669200"/>
                  </a:lnTo>
                  <a:lnTo>
                    <a:pt x="2751" y="627516"/>
                  </a:lnTo>
                  <a:lnTo>
                    <a:pt x="171" y="585529"/>
                  </a:lnTo>
                  <a:lnTo>
                    <a:pt x="0" y="571499"/>
                  </a:lnTo>
                  <a:lnTo>
                    <a:pt x="171" y="557470"/>
                  </a:lnTo>
                  <a:lnTo>
                    <a:pt x="2751" y="515483"/>
                  </a:lnTo>
                  <a:lnTo>
                    <a:pt x="8412" y="473799"/>
                  </a:lnTo>
                  <a:lnTo>
                    <a:pt x="17126" y="432636"/>
                  </a:lnTo>
                  <a:lnTo>
                    <a:pt x="28845" y="392226"/>
                  </a:lnTo>
                  <a:lnTo>
                    <a:pt x="43502" y="352795"/>
                  </a:lnTo>
                  <a:lnTo>
                    <a:pt x="61019" y="314550"/>
                  </a:lnTo>
                  <a:lnTo>
                    <a:pt x="81307" y="277689"/>
                  </a:lnTo>
                  <a:lnTo>
                    <a:pt x="104252" y="242421"/>
                  </a:lnTo>
                  <a:lnTo>
                    <a:pt x="129724" y="208943"/>
                  </a:lnTo>
                  <a:lnTo>
                    <a:pt x="157589" y="177430"/>
                  </a:lnTo>
                  <a:lnTo>
                    <a:pt x="187703" y="148045"/>
                  </a:lnTo>
                  <a:lnTo>
                    <a:pt x="219897" y="120957"/>
                  </a:lnTo>
                  <a:lnTo>
                    <a:pt x="253991" y="96314"/>
                  </a:lnTo>
                  <a:lnTo>
                    <a:pt x="289805" y="74247"/>
                  </a:lnTo>
                  <a:lnTo>
                    <a:pt x="327151" y="54869"/>
                  </a:lnTo>
                  <a:lnTo>
                    <a:pt x="365823" y="38292"/>
                  </a:lnTo>
                  <a:lnTo>
                    <a:pt x="405602" y="24608"/>
                  </a:lnTo>
                  <a:lnTo>
                    <a:pt x="446279" y="13886"/>
                  </a:lnTo>
                  <a:lnTo>
                    <a:pt x="487643" y="6185"/>
                  </a:lnTo>
                  <a:lnTo>
                    <a:pt x="529462" y="1548"/>
                  </a:lnTo>
                  <a:lnTo>
                    <a:pt x="571499" y="0"/>
                  </a:lnTo>
                  <a:lnTo>
                    <a:pt x="585529" y="172"/>
                  </a:lnTo>
                  <a:lnTo>
                    <a:pt x="627516" y="2751"/>
                  </a:lnTo>
                  <a:lnTo>
                    <a:pt x="669200" y="8412"/>
                  </a:lnTo>
                  <a:lnTo>
                    <a:pt x="710362" y="17126"/>
                  </a:lnTo>
                  <a:lnTo>
                    <a:pt x="750772" y="28845"/>
                  </a:lnTo>
                  <a:lnTo>
                    <a:pt x="790202" y="43502"/>
                  </a:lnTo>
                  <a:lnTo>
                    <a:pt x="828448" y="61020"/>
                  </a:lnTo>
                  <a:lnTo>
                    <a:pt x="865309" y="81307"/>
                  </a:lnTo>
                  <a:lnTo>
                    <a:pt x="900577" y="104252"/>
                  </a:lnTo>
                  <a:lnTo>
                    <a:pt x="934055" y="129724"/>
                  </a:lnTo>
                  <a:lnTo>
                    <a:pt x="965568" y="157589"/>
                  </a:lnTo>
                  <a:lnTo>
                    <a:pt x="994953" y="187703"/>
                  </a:lnTo>
                  <a:lnTo>
                    <a:pt x="1022041" y="219897"/>
                  </a:lnTo>
                  <a:lnTo>
                    <a:pt x="1046683" y="253990"/>
                  </a:lnTo>
                  <a:lnTo>
                    <a:pt x="1068751" y="289804"/>
                  </a:lnTo>
                  <a:lnTo>
                    <a:pt x="1088129" y="327151"/>
                  </a:lnTo>
                  <a:lnTo>
                    <a:pt x="1104706" y="365823"/>
                  </a:lnTo>
                  <a:lnTo>
                    <a:pt x="1118391" y="405602"/>
                  </a:lnTo>
                  <a:lnTo>
                    <a:pt x="1129112" y="446279"/>
                  </a:lnTo>
                  <a:lnTo>
                    <a:pt x="1136814" y="487643"/>
                  </a:lnTo>
                  <a:lnTo>
                    <a:pt x="1141452" y="529462"/>
                  </a:lnTo>
                  <a:lnTo>
                    <a:pt x="1142999" y="571499"/>
                  </a:lnTo>
                  <a:lnTo>
                    <a:pt x="1142828" y="585529"/>
                  </a:lnTo>
                  <a:lnTo>
                    <a:pt x="1140248" y="627516"/>
                  </a:lnTo>
                  <a:lnTo>
                    <a:pt x="1134586" y="669200"/>
                  </a:lnTo>
                  <a:lnTo>
                    <a:pt x="1125872" y="710362"/>
                  </a:lnTo>
                  <a:lnTo>
                    <a:pt x="1114153" y="750772"/>
                  </a:lnTo>
                  <a:lnTo>
                    <a:pt x="1099496" y="790202"/>
                  </a:lnTo>
                  <a:lnTo>
                    <a:pt x="1081978" y="828448"/>
                  </a:lnTo>
                  <a:lnTo>
                    <a:pt x="1061690" y="865309"/>
                  </a:lnTo>
                  <a:lnTo>
                    <a:pt x="1038745" y="900577"/>
                  </a:lnTo>
                  <a:lnTo>
                    <a:pt x="1013274" y="934055"/>
                  </a:lnTo>
                  <a:lnTo>
                    <a:pt x="985409" y="965569"/>
                  </a:lnTo>
                  <a:lnTo>
                    <a:pt x="955295" y="994954"/>
                  </a:lnTo>
                  <a:lnTo>
                    <a:pt x="923101" y="1022042"/>
                  </a:lnTo>
                  <a:lnTo>
                    <a:pt x="889007" y="1046684"/>
                  </a:lnTo>
                  <a:lnTo>
                    <a:pt x="853194" y="1068752"/>
                  </a:lnTo>
                  <a:lnTo>
                    <a:pt x="815846" y="1088130"/>
                  </a:lnTo>
                  <a:lnTo>
                    <a:pt x="777174" y="1104706"/>
                  </a:lnTo>
                  <a:lnTo>
                    <a:pt x="737396" y="1118391"/>
                  </a:lnTo>
                  <a:lnTo>
                    <a:pt x="696719" y="1129112"/>
                  </a:lnTo>
                  <a:lnTo>
                    <a:pt x="655356" y="1136814"/>
                  </a:lnTo>
                  <a:lnTo>
                    <a:pt x="613537" y="1141452"/>
                  </a:lnTo>
                  <a:lnTo>
                    <a:pt x="571499" y="114299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76999" y="4984749"/>
              <a:ext cx="571500" cy="574675"/>
            </a:xfrm>
            <a:prstGeom prst="rect">
              <a:avLst/>
            </a:prstGeom>
          </p:spPr>
        </p:pic>
      </p:grpSp>
      <p:grpSp>
        <p:nvGrpSpPr>
          <p:cNvPr id="31" name="object 31" descr=""/>
          <p:cNvGrpSpPr/>
          <p:nvPr/>
        </p:nvGrpSpPr>
        <p:grpSpPr>
          <a:xfrm>
            <a:off x="7715249" y="4705349"/>
            <a:ext cx="1143000" cy="1143000"/>
            <a:chOff x="7715249" y="4705349"/>
            <a:chExt cx="1143000" cy="1143000"/>
          </a:xfrm>
        </p:grpSpPr>
        <p:sp>
          <p:nvSpPr>
            <p:cNvPr id="32" name="object 32" descr=""/>
            <p:cNvSpPr/>
            <p:nvPr/>
          </p:nvSpPr>
          <p:spPr>
            <a:xfrm>
              <a:off x="7715249" y="4705349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571499" y="1142999"/>
                  </a:moveTo>
                  <a:lnTo>
                    <a:pt x="529462" y="1141452"/>
                  </a:lnTo>
                  <a:lnTo>
                    <a:pt x="487643" y="1136814"/>
                  </a:lnTo>
                  <a:lnTo>
                    <a:pt x="446278" y="1129112"/>
                  </a:lnTo>
                  <a:lnTo>
                    <a:pt x="405601" y="1118391"/>
                  </a:lnTo>
                  <a:lnTo>
                    <a:pt x="365822" y="1104706"/>
                  </a:lnTo>
                  <a:lnTo>
                    <a:pt x="327151" y="1088130"/>
                  </a:lnTo>
                  <a:lnTo>
                    <a:pt x="289804" y="1068752"/>
                  </a:lnTo>
                  <a:lnTo>
                    <a:pt x="253990" y="1046684"/>
                  </a:lnTo>
                  <a:lnTo>
                    <a:pt x="219897" y="1022042"/>
                  </a:lnTo>
                  <a:lnTo>
                    <a:pt x="187703" y="994954"/>
                  </a:lnTo>
                  <a:lnTo>
                    <a:pt x="157589" y="965569"/>
                  </a:lnTo>
                  <a:lnTo>
                    <a:pt x="129724" y="934056"/>
                  </a:lnTo>
                  <a:lnTo>
                    <a:pt x="104251" y="900577"/>
                  </a:lnTo>
                  <a:lnTo>
                    <a:pt x="81307" y="865309"/>
                  </a:lnTo>
                  <a:lnTo>
                    <a:pt x="61019" y="828448"/>
                  </a:lnTo>
                  <a:lnTo>
                    <a:pt x="43502" y="790202"/>
                  </a:lnTo>
                  <a:lnTo>
                    <a:pt x="28845" y="750772"/>
                  </a:lnTo>
                  <a:lnTo>
                    <a:pt x="17126" y="710362"/>
                  </a:lnTo>
                  <a:lnTo>
                    <a:pt x="8412" y="669200"/>
                  </a:lnTo>
                  <a:lnTo>
                    <a:pt x="2752" y="627516"/>
                  </a:lnTo>
                  <a:lnTo>
                    <a:pt x="172" y="585529"/>
                  </a:lnTo>
                  <a:lnTo>
                    <a:pt x="0" y="571499"/>
                  </a:lnTo>
                  <a:lnTo>
                    <a:pt x="172" y="557470"/>
                  </a:lnTo>
                  <a:lnTo>
                    <a:pt x="2752" y="515483"/>
                  </a:lnTo>
                  <a:lnTo>
                    <a:pt x="8412" y="473799"/>
                  </a:lnTo>
                  <a:lnTo>
                    <a:pt x="17126" y="432636"/>
                  </a:lnTo>
                  <a:lnTo>
                    <a:pt x="28845" y="392226"/>
                  </a:lnTo>
                  <a:lnTo>
                    <a:pt x="43502" y="352795"/>
                  </a:lnTo>
                  <a:lnTo>
                    <a:pt x="61019" y="314550"/>
                  </a:lnTo>
                  <a:lnTo>
                    <a:pt x="81307" y="277689"/>
                  </a:lnTo>
                  <a:lnTo>
                    <a:pt x="104251" y="242421"/>
                  </a:lnTo>
                  <a:lnTo>
                    <a:pt x="129724" y="208943"/>
                  </a:lnTo>
                  <a:lnTo>
                    <a:pt x="157589" y="177430"/>
                  </a:lnTo>
                  <a:lnTo>
                    <a:pt x="187703" y="148045"/>
                  </a:lnTo>
                  <a:lnTo>
                    <a:pt x="219898" y="120957"/>
                  </a:lnTo>
                  <a:lnTo>
                    <a:pt x="253990" y="96314"/>
                  </a:lnTo>
                  <a:lnTo>
                    <a:pt x="289804" y="74247"/>
                  </a:lnTo>
                  <a:lnTo>
                    <a:pt x="327151" y="54869"/>
                  </a:lnTo>
                  <a:lnTo>
                    <a:pt x="365822" y="38292"/>
                  </a:lnTo>
                  <a:lnTo>
                    <a:pt x="405601" y="24608"/>
                  </a:lnTo>
                  <a:lnTo>
                    <a:pt x="446278" y="13886"/>
                  </a:lnTo>
                  <a:lnTo>
                    <a:pt x="487643" y="6185"/>
                  </a:lnTo>
                  <a:lnTo>
                    <a:pt x="529462" y="1548"/>
                  </a:lnTo>
                  <a:lnTo>
                    <a:pt x="571499" y="0"/>
                  </a:lnTo>
                  <a:lnTo>
                    <a:pt x="585529" y="172"/>
                  </a:lnTo>
                  <a:lnTo>
                    <a:pt x="627516" y="2751"/>
                  </a:lnTo>
                  <a:lnTo>
                    <a:pt x="669199" y="8412"/>
                  </a:lnTo>
                  <a:lnTo>
                    <a:pt x="710362" y="17126"/>
                  </a:lnTo>
                  <a:lnTo>
                    <a:pt x="750773" y="28845"/>
                  </a:lnTo>
                  <a:lnTo>
                    <a:pt x="790202" y="43502"/>
                  </a:lnTo>
                  <a:lnTo>
                    <a:pt x="828449" y="61020"/>
                  </a:lnTo>
                  <a:lnTo>
                    <a:pt x="865309" y="81307"/>
                  </a:lnTo>
                  <a:lnTo>
                    <a:pt x="900577" y="104252"/>
                  </a:lnTo>
                  <a:lnTo>
                    <a:pt x="934055" y="129724"/>
                  </a:lnTo>
                  <a:lnTo>
                    <a:pt x="965569" y="157589"/>
                  </a:lnTo>
                  <a:lnTo>
                    <a:pt x="994953" y="187703"/>
                  </a:lnTo>
                  <a:lnTo>
                    <a:pt x="1022042" y="219897"/>
                  </a:lnTo>
                  <a:lnTo>
                    <a:pt x="1046684" y="253990"/>
                  </a:lnTo>
                  <a:lnTo>
                    <a:pt x="1068752" y="289804"/>
                  </a:lnTo>
                  <a:lnTo>
                    <a:pt x="1088129" y="327151"/>
                  </a:lnTo>
                  <a:lnTo>
                    <a:pt x="1104706" y="365823"/>
                  </a:lnTo>
                  <a:lnTo>
                    <a:pt x="1118391" y="405602"/>
                  </a:lnTo>
                  <a:lnTo>
                    <a:pt x="1129112" y="446279"/>
                  </a:lnTo>
                  <a:lnTo>
                    <a:pt x="1136814" y="487643"/>
                  </a:lnTo>
                  <a:lnTo>
                    <a:pt x="1141452" y="529462"/>
                  </a:lnTo>
                  <a:lnTo>
                    <a:pt x="1142999" y="571499"/>
                  </a:lnTo>
                  <a:lnTo>
                    <a:pt x="1142827" y="585529"/>
                  </a:lnTo>
                  <a:lnTo>
                    <a:pt x="1140248" y="627516"/>
                  </a:lnTo>
                  <a:lnTo>
                    <a:pt x="1134586" y="669200"/>
                  </a:lnTo>
                  <a:lnTo>
                    <a:pt x="1125872" y="710362"/>
                  </a:lnTo>
                  <a:lnTo>
                    <a:pt x="1114153" y="750772"/>
                  </a:lnTo>
                  <a:lnTo>
                    <a:pt x="1099496" y="790202"/>
                  </a:lnTo>
                  <a:lnTo>
                    <a:pt x="1081979" y="828448"/>
                  </a:lnTo>
                  <a:lnTo>
                    <a:pt x="1061691" y="865309"/>
                  </a:lnTo>
                  <a:lnTo>
                    <a:pt x="1038746" y="900577"/>
                  </a:lnTo>
                  <a:lnTo>
                    <a:pt x="1013275" y="934055"/>
                  </a:lnTo>
                  <a:lnTo>
                    <a:pt x="985410" y="965569"/>
                  </a:lnTo>
                  <a:lnTo>
                    <a:pt x="955295" y="994954"/>
                  </a:lnTo>
                  <a:lnTo>
                    <a:pt x="923101" y="1022042"/>
                  </a:lnTo>
                  <a:lnTo>
                    <a:pt x="889007" y="1046684"/>
                  </a:lnTo>
                  <a:lnTo>
                    <a:pt x="853194" y="1068752"/>
                  </a:lnTo>
                  <a:lnTo>
                    <a:pt x="815847" y="1088130"/>
                  </a:lnTo>
                  <a:lnTo>
                    <a:pt x="777175" y="1104706"/>
                  </a:lnTo>
                  <a:lnTo>
                    <a:pt x="737397" y="1118391"/>
                  </a:lnTo>
                  <a:lnTo>
                    <a:pt x="696719" y="1129112"/>
                  </a:lnTo>
                  <a:lnTo>
                    <a:pt x="655355" y="1136814"/>
                  </a:lnTo>
                  <a:lnTo>
                    <a:pt x="613537" y="1141452"/>
                  </a:lnTo>
                  <a:lnTo>
                    <a:pt x="571499" y="114299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94649" y="4981574"/>
              <a:ext cx="584200" cy="577850"/>
            </a:xfrm>
            <a:prstGeom prst="rect">
              <a:avLst/>
            </a:prstGeom>
          </p:spPr>
        </p:pic>
      </p:grpSp>
      <p:grpSp>
        <p:nvGrpSpPr>
          <p:cNvPr id="34" name="object 34" descr=""/>
          <p:cNvGrpSpPr/>
          <p:nvPr/>
        </p:nvGrpSpPr>
        <p:grpSpPr>
          <a:xfrm>
            <a:off x="9239249" y="4705349"/>
            <a:ext cx="1143000" cy="1143000"/>
            <a:chOff x="9239249" y="4705349"/>
            <a:chExt cx="1143000" cy="1143000"/>
          </a:xfrm>
        </p:grpSpPr>
        <p:sp>
          <p:nvSpPr>
            <p:cNvPr id="35" name="object 35" descr=""/>
            <p:cNvSpPr/>
            <p:nvPr/>
          </p:nvSpPr>
          <p:spPr>
            <a:xfrm>
              <a:off x="9239249" y="4705349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571499" y="1142999"/>
                  </a:moveTo>
                  <a:lnTo>
                    <a:pt x="529462" y="1141452"/>
                  </a:lnTo>
                  <a:lnTo>
                    <a:pt x="487642" y="1136814"/>
                  </a:lnTo>
                  <a:lnTo>
                    <a:pt x="446278" y="1129112"/>
                  </a:lnTo>
                  <a:lnTo>
                    <a:pt x="405601" y="1118391"/>
                  </a:lnTo>
                  <a:lnTo>
                    <a:pt x="365822" y="1104706"/>
                  </a:lnTo>
                  <a:lnTo>
                    <a:pt x="327151" y="1088130"/>
                  </a:lnTo>
                  <a:lnTo>
                    <a:pt x="289804" y="1068752"/>
                  </a:lnTo>
                  <a:lnTo>
                    <a:pt x="253990" y="1046684"/>
                  </a:lnTo>
                  <a:lnTo>
                    <a:pt x="219898" y="1022042"/>
                  </a:lnTo>
                  <a:lnTo>
                    <a:pt x="187703" y="994954"/>
                  </a:lnTo>
                  <a:lnTo>
                    <a:pt x="157589" y="965569"/>
                  </a:lnTo>
                  <a:lnTo>
                    <a:pt x="129724" y="934056"/>
                  </a:lnTo>
                  <a:lnTo>
                    <a:pt x="104251" y="900577"/>
                  </a:lnTo>
                  <a:lnTo>
                    <a:pt x="81307" y="865309"/>
                  </a:lnTo>
                  <a:lnTo>
                    <a:pt x="61019" y="828448"/>
                  </a:lnTo>
                  <a:lnTo>
                    <a:pt x="43502" y="790202"/>
                  </a:lnTo>
                  <a:lnTo>
                    <a:pt x="28844" y="750772"/>
                  </a:lnTo>
                  <a:lnTo>
                    <a:pt x="17126" y="710362"/>
                  </a:lnTo>
                  <a:lnTo>
                    <a:pt x="8412" y="669200"/>
                  </a:lnTo>
                  <a:lnTo>
                    <a:pt x="2752" y="627516"/>
                  </a:lnTo>
                  <a:lnTo>
                    <a:pt x="172" y="585529"/>
                  </a:lnTo>
                  <a:lnTo>
                    <a:pt x="0" y="571499"/>
                  </a:lnTo>
                  <a:lnTo>
                    <a:pt x="172" y="557470"/>
                  </a:lnTo>
                  <a:lnTo>
                    <a:pt x="2752" y="515483"/>
                  </a:lnTo>
                  <a:lnTo>
                    <a:pt x="8411" y="473799"/>
                  </a:lnTo>
                  <a:lnTo>
                    <a:pt x="17125" y="432636"/>
                  </a:lnTo>
                  <a:lnTo>
                    <a:pt x="28844" y="392226"/>
                  </a:lnTo>
                  <a:lnTo>
                    <a:pt x="43501" y="352795"/>
                  </a:lnTo>
                  <a:lnTo>
                    <a:pt x="61019" y="314550"/>
                  </a:lnTo>
                  <a:lnTo>
                    <a:pt x="81307" y="277689"/>
                  </a:lnTo>
                  <a:lnTo>
                    <a:pt x="104251" y="242421"/>
                  </a:lnTo>
                  <a:lnTo>
                    <a:pt x="129724" y="208943"/>
                  </a:lnTo>
                  <a:lnTo>
                    <a:pt x="157589" y="177430"/>
                  </a:lnTo>
                  <a:lnTo>
                    <a:pt x="187703" y="148045"/>
                  </a:lnTo>
                  <a:lnTo>
                    <a:pt x="219898" y="120957"/>
                  </a:lnTo>
                  <a:lnTo>
                    <a:pt x="253990" y="96314"/>
                  </a:lnTo>
                  <a:lnTo>
                    <a:pt x="289804" y="74247"/>
                  </a:lnTo>
                  <a:lnTo>
                    <a:pt x="327151" y="54869"/>
                  </a:lnTo>
                  <a:lnTo>
                    <a:pt x="365822" y="38292"/>
                  </a:lnTo>
                  <a:lnTo>
                    <a:pt x="405601" y="24608"/>
                  </a:lnTo>
                  <a:lnTo>
                    <a:pt x="446278" y="13886"/>
                  </a:lnTo>
                  <a:lnTo>
                    <a:pt x="487642" y="6185"/>
                  </a:lnTo>
                  <a:lnTo>
                    <a:pt x="529462" y="1548"/>
                  </a:lnTo>
                  <a:lnTo>
                    <a:pt x="571499" y="0"/>
                  </a:lnTo>
                  <a:lnTo>
                    <a:pt x="585530" y="172"/>
                  </a:lnTo>
                  <a:lnTo>
                    <a:pt x="627518" y="2751"/>
                  </a:lnTo>
                  <a:lnTo>
                    <a:pt x="669201" y="8412"/>
                  </a:lnTo>
                  <a:lnTo>
                    <a:pt x="710362" y="17126"/>
                  </a:lnTo>
                  <a:lnTo>
                    <a:pt x="750772" y="28845"/>
                  </a:lnTo>
                  <a:lnTo>
                    <a:pt x="790201" y="43502"/>
                  </a:lnTo>
                  <a:lnTo>
                    <a:pt x="828447" y="61020"/>
                  </a:lnTo>
                  <a:lnTo>
                    <a:pt x="865307" y="81307"/>
                  </a:lnTo>
                  <a:lnTo>
                    <a:pt x="900575" y="104252"/>
                  </a:lnTo>
                  <a:lnTo>
                    <a:pt x="934054" y="129724"/>
                  </a:lnTo>
                  <a:lnTo>
                    <a:pt x="965568" y="157589"/>
                  </a:lnTo>
                  <a:lnTo>
                    <a:pt x="994952" y="187703"/>
                  </a:lnTo>
                  <a:lnTo>
                    <a:pt x="1022041" y="219897"/>
                  </a:lnTo>
                  <a:lnTo>
                    <a:pt x="1046683" y="253990"/>
                  </a:lnTo>
                  <a:lnTo>
                    <a:pt x="1068751" y="289804"/>
                  </a:lnTo>
                  <a:lnTo>
                    <a:pt x="1088129" y="327151"/>
                  </a:lnTo>
                  <a:lnTo>
                    <a:pt x="1104706" y="365823"/>
                  </a:lnTo>
                  <a:lnTo>
                    <a:pt x="1118390" y="405602"/>
                  </a:lnTo>
                  <a:lnTo>
                    <a:pt x="1129112" y="446279"/>
                  </a:lnTo>
                  <a:lnTo>
                    <a:pt x="1136814" y="487643"/>
                  </a:lnTo>
                  <a:lnTo>
                    <a:pt x="1141452" y="529462"/>
                  </a:lnTo>
                  <a:lnTo>
                    <a:pt x="1142999" y="571499"/>
                  </a:lnTo>
                  <a:lnTo>
                    <a:pt x="1142828" y="585529"/>
                  </a:lnTo>
                  <a:lnTo>
                    <a:pt x="1140247" y="627516"/>
                  </a:lnTo>
                  <a:lnTo>
                    <a:pt x="1134586" y="669200"/>
                  </a:lnTo>
                  <a:lnTo>
                    <a:pt x="1125872" y="710362"/>
                  </a:lnTo>
                  <a:lnTo>
                    <a:pt x="1114153" y="750772"/>
                  </a:lnTo>
                  <a:lnTo>
                    <a:pt x="1099495" y="790202"/>
                  </a:lnTo>
                  <a:lnTo>
                    <a:pt x="1081978" y="828448"/>
                  </a:lnTo>
                  <a:lnTo>
                    <a:pt x="1061690" y="865309"/>
                  </a:lnTo>
                  <a:lnTo>
                    <a:pt x="1038745" y="900577"/>
                  </a:lnTo>
                  <a:lnTo>
                    <a:pt x="1013274" y="934055"/>
                  </a:lnTo>
                  <a:lnTo>
                    <a:pt x="985409" y="965569"/>
                  </a:lnTo>
                  <a:lnTo>
                    <a:pt x="955294" y="994954"/>
                  </a:lnTo>
                  <a:lnTo>
                    <a:pt x="923100" y="1022042"/>
                  </a:lnTo>
                  <a:lnTo>
                    <a:pt x="889006" y="1046684"/>
                  </a:lnTo>
                  <a:lnTo>
                    <a:pt x="853192" y="1068752"/>
                  </a:lnTo>
                  <a:lnTo>
                    <a:pt x="815846" y="1088130"/>
                  </a:lnTo>
                  <a:lnTo>
                    <a:pt x="777174" y="1104706"/>
                  </a:lnTo>
                  <a:lnTo>
                    <a:pt x="737395" y="1118391"/>
                  </a:lnTo>
                  <a:lnTo>
                    <a:pt x="696719" y="1129112"/>
                  </a:lnTo>
                  <a:lnTo>
                    <a:pt x="655356" y="1136814"/>
                  </a:lnTo>
                  <a:lnTo>
                    <a:pt x="613538" y="1141452"/>
                  </a:lnTo>
                  <a:lnTo>
                    <a:pt x="571499" y="114299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89280" y="4984749"/>
              <a:ext cx="647700" cy="574675"/>
            </a:xfrm>
            <a:prstGeom prst="rect">
              <a:avLst/>
            </a:prstGeom>
          </p:spPr>
        </p:pic>
      </p:grpSp>
      <p:grpSp>
        <p:nvGrpSpPr>
          <p:cNvPr id="37" name="object 37" descr=""/>
          <p:cNvGrpSpPr/>
          <p:nvPr/>
        </p:nvGrpSpPr>
        <p:grpSpPr>
          <a:xfrm>
            <a:off x="10763249" y="4705349"/>
            <a:ext cx="1143000" cy="1143000"/>
            <a:chOff x="10763249" y="4705349"/>
            <a:chExt cx="1143000" cy="1143000"/>
          </a:xfrm>
        </p:grpSpPr>
        <p:sp>
          <p:nvSpPr>
            <p:cNvPr id="38" name="object 38" descr=""/>
            <p:cNvSpPr/>
            <p:nvPr/>
          </p:nvSpPr>
          <p:spPr>
            <a:xfrm>
              <a:off x="10763249" y="4705349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571499" y="1142999"/>
                  </a:moveTo>
                  <a:lnTo>
                    <a:pt x="529461" y="1141452"/>
                  </a:lnTo>
                  <a:lnTo>
                    <a:pt x="487642" y="1136814"/>
                  </a:lnTo>
                  <a:lnTo>
                    <a:pt x="446278" y="1129112"/>
                  </a:lnTo>
                  <a:lnTo>
                    <a:pt x="405601" y="1118391"/>
                  </a:lnTo>
                  <a:lnTo>
                    <a:pt x="365822" y="1104706"/>
                  </a:lnTo>
                  <a:lnTo>
                    <a:pt x="327150" y="1088130"/>
                  </a:lnTo>
                  <a:lnTo>
                    <a:pt x="289803" y="1068752"/>
                  </a:lnTo>
                  <a:lnTo>
                    <a:pt x="253990" y="1046684"/>
                  </a:lnTo>
                  <a:lnTo>
                    <a:pt x="219897" y="1022042"/>
                  </a:lnTo>
                  <a:lnTo>
                    <a:pt x="187703" y="994954"/>
                  </a:lnTo>
                  <a:lnTo>
                    <a:pt x="157588" y="965569"/>
                  </a:lnTo>
                  <a:lnTo>
                    <a:pt x="129724" y="934056"/>
                  </a:lnTo>
                  <a:lnTo>
                    <a:pt x="104251" y="900577"/>
                  </a:lnTo>
                  <a:lnTo>
                    <a:pt x="81306" y="865309"/>
                  </a:lnTo>
                  <a:lnTo>
                    <a:pt x="61018" y="828448"/>
                  </a:lnTo>
                  <a:lnTo>
                    <a:pt x="43500" y="790202"/>
                  </a:lnTo>
                  <a:lnTo>
                    <a:pt x="28844" y="750772"/>
                  </a:lnTo>
                  <a:lnTo>
                    <a:pt x="17125" y="710362"/>
                  </a:lnTo>
                  <a:lnTo>
                    <a:pt x="8411" y="669200"/>
                  </a:lnTo>
                  <a:lnTo>
                    <a:pt x="2752" y="627516"/>
                  </a:lnTo>
                  <a:lnTo>
                    <a:pt x="172" y="585529"/>
                  </a:lnTo>
                  <a:lnTo>
                    <a:pt x="0" y="571499"/>
                  </a:lnTo>
                  <a:lnTo>
                    <a:pt x="172" y="557470"/>
                  </a:lnTo>
                  <a:lnTo>
                    <a:pt x="2752" y="515483"/>
                  </a:lnTo>
                  <a:lnTo>
                    <a:pt x="8411" y="473799"/>
                  </a:lnTo>
                  <a:lnTo>
                    <a:pt x="17125" y="432636"/>
                  </a:lnTo>
                  <a:lnTo>
                    <a:pt x="28843" y="392226"/>
                  </a:lnTo>
                  <a:lnTo>
                    <a:pt x="43500" y="352795"/>
                  </a:lnTo>
                  <a:lnTo>
                    <a:pt x="61018" y="314550"/>
                  </a:lnTo>
                  <a:lnTo>
                    <a:pt x="81306" y="277689"/>
                  </a:lnTo>
                  <a:lnTo>
                    <a:pt x="104251" y="242421"/>
                  </a:lnTo>
                  <a:lnTo>
                    <a:pt x="129723" y="208943"/>
                  </a:lnTo>
                  <a:lnTo>
                    <a:pt x="157588" y="177430"/>
                  </a:lnTo>
                  <a:lnTo>
                    <a:pt x="187703" y="148045"/>
                  </a:lnTo>
                  <a:lnTo>
                    <a:pt x="219897" y="120957"/>
                  </a:lnTo>
                  <a:lnTo>
                    <a:pt x="253990" y="96314"/>
                  </a:lnTo>
                  <a:lnTo>
                    <a:pt x="289803" y="74247"/>
                  </a:lnTo>
                  <a:lnTo>
                    <a:pt x="327150" y="54869"/>
                  </a:lnTo>
                  <a:lnTo>
                    <a:pt x="365822" y="38292"/>
                  </a:lnTo>
                  <a:lnTo>
                    <a:pt x="405601" y="24608"/>
                  </a:lnTo>
                  <a:lnTo>
                    <a:pt x="446278" y="13886"/>
                  </a:lnTo>
                  <a:lnTo>
                    <a:pt x="487642" y="6185"/>
                  </a:lnTo>
                  <a:lnTo>
                    <a:pt x="529461" y="1548"/>
                  </a:lnTo>
                  <a:lnTo>
                    <a:pt x="571499" y="0"/>
                  </a:lnTo>
                  <a:lnTo>
                    <a:pt x="585530" y="172"/>
                  </a:lnTo>
                  <a:lnTo>
                    <a:pt x="627516" y="2751"/>
                  </a:lnTo>
                  <a:lnTo>
                    <a:pt x="669199" y="8412"/>
                  </a:lnTo>
                  <a:lnTo>
                    <a:pt x="710362" y="17126"/>
                  </a:lnTo>
                  <a:lnTo>
                    <a:pt x="750773" y="28845"/>
                  </a:lnTo>
                  <a:lnTo>
                    <a:pt x="790202" y="43502"/>
                  </a:lnTo>
                  <a:lnTo>
                    <a:pt x="828449" y="61020"/>
                  </a:lnTo>
                  <a:lnTo>
                    <a:pt x="865309" y="81307"/>
                  </a:lnTo>
                  <a:lnTo>
                    <a:pt x="900577" y="104252"/>
                  </a:lnTo>
                  <a:lnTo>
                    <a:pt x="934055" y="129724"/>
                  </a:lnTo>
                  <a:lnTo>
                    <a:pt x="965569" y="157589"/>
                  </a:lnTo>
                  <a:lnTo>
                    <a:pt x="994953" y="187703"/>
                  </a:lnTo>
                  <a:lnTo>
                    <a:pt x="1022042" y="219897"/>
                  </a:lnTo>
                  <a:lnTo>
                    <a:pt x="1046683" y="253990"/>
                  </a:lnTo>
                  <a:lnTo>
                    <a:pt x="1068753" y="289804"/>
                  </a:lnTo>
                  <a:lnTo>
                    <a:pt x="1088130" y="327151"/>
                  </a:lnTo>
                  <a:lnTo>
                    <a:pt x="1104707" y="365823"/>
                  </a:lnTo>
                  <a:lnTo>
                    <a:pt x="1118392" y="405602"/>
                  </a:lnTo>
                  <a:lnTo>
                    <a:pt x="1129112" y="446279"/>
                  </a:lnTo>
                  <a:lnTo>
                    <a:pt x="1136814" y="487643"/>
                  </a:lnTo>
                  <a:lnTo>
                    <a:pt x="1141452" y="529462"/>
                  </a:lnTo>
                  <a:lnTo>
                    <a:pt x="1142999" y="571499"/>
                  </a:lnTo>
                  <a:lnTo>
                    <a:pt x="1142828" y="585529"/>
                  </a:lnTo>
                  <a:lnTo>
                    <a:pt x="1140248" y="627516"/>
                  </a:lnTo>
                  <a:lnTo>
                    <a:pt x="1134586" y="669200"/>
                  </a:lnTo>
                  <a:lnTo>
                    <a:pt x="1125873" y="710362"/>
                  </a:lnTo>
                  <a:lnTo>
                    <a:pt x="1114154" y="750772"/>
                  </a:lnTo>
                  <a:lnTo>
                    <a:pt x="1099496" y="790202"/>
                  </a:lnTo>
                  <a:lnTo>
                    <a:pt x="1081980" y="828448"/>
                  </a:lnTo>
                  <a:lnTo>
                    <a:pt x="1061692" y="865309"/>
                  </a:lnTo>
                  <a:lnTo>
                    <a:pt x="1038746" y="900577"/>
                  </a:lnTo>
                  <a:lnTo>
                    <a:pt x="1013275" y="934055"/>
                  </a:lnTo>
                  <a:lnTo>
                    <a:pt x="985410" y="965569"/>
                  </a:lnTo>
                  <a:lnTo>
                    <a:pt x="955296" y="994954"/>
                  </a:lnTo>
                  <a:lnTo>
                    <a:pt x="923101" y="1022042"/>
                  </a:lnTo>
                  <a:lnTo>
                    <a:pt x="889007" y="1046684"/>
                  </a:lnTo>
                  <a:lnTo>
                    <a:pt x="853195" y="1068752"/>
                  </a:lnTo>
                  <a:lnTo>
                    <a:pt x="815847" y="1088130"/>
                  </a:lnTo>
                  <a:lnTo>
                    <a:pt x="777175" y="1104706"/>
                  </a:lnTo>
                  <a:lnTo>
                    <a:pt x="737397" y="1118391"/>
                  </a:lnTo>
                  <a:lnTo>
                    <a:pt x="696719" y="1129112"/>
                  </a:lnTo>
                  <a:lnTo>
                    <a:pt x="655355" y="1136814"/>
                  </a:lnTo>
                  <a:lnTo>
                    <a:pt x="613538" y="1141452"/>
                  </a:lnTo>
                  <a:lnTo>
                    <a:pt x="571499" y="114299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120437" y="4984749"/>
              <a:ext cx="428625" cy="5746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93775" y="6038088"/>
            <a:ext cx="17108805" cy="3401695"/>
            <a:chOff x="493775" y="6038088"/>
            <a:chExt cx="17108805" cy="3401695"/>
          </a:xfrm>
        </p:grpSpPr>
        <p:sp>
          <p:nvSpPr>
            <p:cNvPr id="3" name="object 3" descr=""/>
            <p:cNvSpPr/>
            <p:nvPr/>
          </p:nvSpPr>
          <p:spPr>
            <a:xfrm>
              <a:off x="493775" y="6038088"/>
              <a:ext cx="17108805" cy="3401695"/>
            </a:xfrm>
            <a:custGeom>
              <a:avLst/>
              <a:gdLst/>
              <a:ahLst/>
              <a:cxnLst/>
              <a:rect l="l" t="t" r="r" b="b"/>
              <a:pathLst>
                <a:path w="17108805" h="3401695">
                  <a:moveTo>
                    <a:pt x="17108423" y="3401567"/>
                  </a:moveTo>
                  <a:lnTo>
                    <a:pt x="0" y="3401567"/>
                  </a:lnTo>
                  <a:lnTo>
                    <a:pt x="0" y="0"/>
                  </a:lnTo>
                  <a:lnTo>
                    <a:pt x="17108423" y="0"/>
                  </a:lnTo>
                  <a:lnTo>
                    <a:pt x="17108423" y="238886"/>
                  </a:lnTo>
                  <a:lnTo>
                    <a:pt x="420623" y="238886"/>
                  </a:lnTo>
                  <a:lnTo>
                    <a:pt x="406549" y="239566"/>
                  </a:lnTo>
                  <a:lnTo>
                    <a:pt x="365947" y="249761"/>
                  </a:lnTo>
                  <a:lnTo>
                    <a:pt x="330028" y="271261"/>
                  </a:lnTo>
                  <a:lnTo>
                    <a:pt x="301805" y="302369"/>
                  </a:lnTo>
                  <a:lnTo>
                    <a:pt x="283866" y="340348"/>
                  </a:lnTo>
                  <a:lnTo>
                    <a:pt x="277748" y="381761"/>
                  </a:lnTo>
                  <a:lnTo>
                    <a:pt x="277748" y="2943986"/>
                  </a:lnTo>
                  <a:lnTo>
                    <a:pt x="283866" y="2985398"/>
                  </a:lnTo>
                  <a:lnTo>
                    <a:pt x="301805" y="3023378"/>
                  </a:lnTo>
                  <a:lnTo>
                    <a:pt x="330028" y="3054485"/>
                  </a:lnTo>
                  <a:lnTo>
                    <a:pt x="365947" y="3075984"/>
                  </a:lnTo>
                  <a:lnTo>
                    <a:pt x="406549" y="3086181"/>
                  </a:lnTo>
                  <a:lnTo>
                    <a:pt x="420623" y="3086861"/>
                  </a:lnTo>
                  <a:lnTo>
                    <a:pt x="17108423" y="3086861"/>
                  </a:lnTo>
                  <a:lnTo>
                    <a:pt x="17108423" y="3401567"/>
                  </a:lnTo>
                  <a:close/>
                </a:path>
                <a:path w="17108805" h="3401695">
                  <a:moveTo>
                    <a:pt x="17108423" y="3086861"/>
                  </a:moveTo>
                  <a:lnTo>
                    <a:pt x="16689323" y="3086861"/>
                  </a:lnTo>
                  <a:lnTo>
                    <a:pt x="16703396" y="3086181"/>
                  </a:lnTo>
                  <a:lnTo>
                    <a:pt x="16717200" y="3084142"/>
                  </a:lnTo>
                  <a:lnTo>
                    <a:pt x="16756739" y="3069970"/>
                  </a:lnTo>
                  <a:lnTo>
                    <a:pt x="16790349" y="3045014"/>
                  </a:lnTo>
                  <a:lnTo>
                    <a:pt x="16815306" y="3011405"/>
                  </a:lnTo>
                  <a:lnTo>
                    <a:pt x="16829478" y="2971864"/>
                  </a:lnTo>
                  <a:lnTo>
                    <a:pt x="16832198" y="2943986"/>
                  </a:lnTo>
                  <a:lnTo>
                    <a:pt x="16832198" y="381761"/>
                  </a:lnTo>
                  <a:lnTo>
                    <a:pt x="16826079" y="340348"/>
                  </a:lnTo>
                  <a:lnTo>
                    <a:pt x="16808139" y="302369"/>
                  </a:lnTo>
                  <a:lnTo>
                    <a:pt x="16779916" y="271261"/>
                  </a:lnTo>
                  <a:lnTo>
                    <a:pt x="16743997" y="249761"/>
                  </a:lnTo>
                  <a:lnTo>
                    <a:pt x="16703396" y="239566"/>
                  </a:lnTo>
                  <a:lnTo>
                    <a:pt x="16689323" y="238886"/>
                  </a:lnTo>
                  <a:lnTo>
                    <a:pt x="17108423" y="238886"/>
                  </a:lnTo>
                  <a:lnTo>
                    <a:pt x="17108423" y="308686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61999" y="6267449"/>
              <a:ext cx="16573500" cy="2867025"/>
            </a:xfrm>
            <a:custGeom>
              <a:avLst/>
              <a:gdLst/>
              <a:ahLst/>
              <a:cxnLst/>
              <a:rect l="l" t="t" r="r" b="b"/>
              <a:pathLst>
                <a:path w="16573500" h="2867025">
                  <a:moveTo>
                    <a:pt x="16421098" y="2867024"/>
                  </a:moveTo>
                  <a:lnTo>
                    <a:pt x="152399" y="2867024"/>
                  </a:lnTo>
                  <a:lnTo>
                    <a:pt x="144912" y="2866841"/>
                  </a:lnTo>
                  <a:lnTo>
                    <a:pt x="101065" y="2858119"/>
                  </a:lnTo>
                  <a:lnTo>
                    <a:pt x="61607" y="2837028"/>
                  </a:lnTo>
                  <a:lnTo>
                    <a:pt x="29995" y="2805416"/>
                  </a:lnTo>
                  <a:lnTo>
                    <a:pt x="8904" y="2765957"/>
                  </a:lnTo>
                  <a:lnTo>
                    <a:pt x="182" y="2722111"/>
                  </a:lnTo>
                  <a:lnTo>
                    <a:pt x="0" y="2714624"/>
                  </a:lnTo>
                  <a:lnTo>
                    <a:pt x="0" y="152399"/>
                  </a:lnTo>
                  <a:lnTo>
                    <a:pt x="6560" y="108158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599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6421098" y="0"/>
                  </a:lnTo>
                  <a:lnTo>
                    <a:pt x="16465337" y="6559"/>
                  </a:lnTo>
                  <a:lnTo>
                    <a:pt x="16505765" y="25683"/>
                  </a:lnTo>
                  <a:lnTo>
                    <a:pt x="16538905" y="55716"/>
                  </a:lnTo>
                  <a:lnTo>
                    <a:pt x="16561896" y="94077"/>
                  </a:lnTo>
                  <a:lnTo>
                    <a:pt x="16572765" y="137461"/>
                  </a:lnTo>
                  <a:lnTo>
                    <a:pt x="16573498" y="152399"/>
                  </a:lnTo>
                  <a:lnTo>
                    <a:pt x="16573498" y="2714624"/>
                  </a:lnTo>
                  <a:lnTo>
                    <a:pt x="16566936" y="2758863"/>
                  </a:lnTo>
                  <a:lnTo>
                    <a:pt x="16547812" y="2799293"/>
                  </a:lnTo>
                  <a:lnTo>
                    <a:pt x="16517780" y="2832432"/>
                  </a:lnTo>
                  <a:lnTo>
                    <a:pt x="16479418" y="2855423"/>
                  </a:lnTo>
                  <a:lnTo>
                    <a:pt x="16436035" y="2866292"/>
                  </a:lnTo>
                  <a:lnTo>
                    <a:pt x="16421098" y="2867024"/>
                  </a:lnTo>
                  <a:close/>
                </a:path>
              </a:pathLst>
            </a:custGeom>
            <a:solidFill>
              <a:srgbClr val="F5F6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00124" y="6505574"/>
              <a:ext cx="619125" cy="742950"/>
            </a:xfrm>
            <a:custGeom>
              <a:avLst/>
              <a:gdLst/>
              <a:ahLst/>
              <a:cxnLst/>
              <a:rect l="l" t="t" r="r" b="b"/>
              <a:pathLst>
                <a:path w="619125" h="742950">
                  <a:moveTo>
                    <a:pt x="307181" y="742949"/>
                  </a:moveTo>
                  <a:lnTo>
                    <a:pt x="262108" y="738928"/>
                  </a:lnTo>
                  <a:lnTo>
                    <a:pt x="218011" y="726953"/>
                  </a:lnTo>
                  <a:lnTo>
                    <a:pt x="182696" y="711079"/>
                  </a:lnTo>
                  <a:lnTo>
                    <a:pt x="149258" y="690099"/>
                  </a:lnTo>
                  <a:lnTo>
                    <a:pt x="118195" y="664327"/>
                  </a:lnTo>
                  <a:lnTo>
                    <a:pt x="89971" y="634147"/>
                  </a:lnTo>
                  <a:lnTo>
                    <a:pt x="65014" y="600015"/>
                  </a:lnTo>
                  <a:lnTo>
                    <a:pt x="43702" y="562451"/>
                  </a:lnTo>
                  <a:lnTo>
                    <a:pt x="23382" y="513631"/>
                  </a:lnTo>
                  <a:lnTo>
                    <a:pt x="9205" y="461736"/>
                  </a:lnTo>
                  <a:lnTo>
                    <a:pt x="1479" y="407886"/>
                  </a:lnTo>
                  <a:lnTo>
                    <a:pt x="0" y="371474"/>
                  </a:lnTo>
                  <a:lnTo>
                    <a:pt x="369" y="353247"/>
                  </a:lnTo>
                  <a:lnTo>
                    <a:pt x="5902" y="299002"/>
                  </a:lnTo>
                  <a:lnTo>
                    <a:pt x="17956" y="246327"/>
                  </a:lnTo>
                  <a:lnTo>
                    <a:pt x="32798" y="204456"/>
                  </a:lnTo>
                  <a:lnTo>
                    <a:pt x="51769" y="165092"/>
                  </a:lnTo>
                  <a:lnTo>
                    <a:pt x="74582" y="128834"/>
                  </a:lnTo>
                  <a:lnTo>
                    <a:pt x="100890" y="96229"/>
                  </a:lnTo>
                  <a:lnTo>
                    <a:pt x="130301" y="67763"/>
                  </a:lnTo>
                  <a:lnTo>
                    <a:pt x="162376" y="43863"/>
                  </a:lnTo>
                  <a:lnTo>
                    <a:pt x="196630" y="24890"/>
                  </a:lnTo>
                  <a:lnTo>
                    <a:pt x="232542" y="11132"/>
                  </a:lnTo>
                  <a:lnTo>
                    <a:pt x="277072" y="1789"/>
                  </a:lnTo>
                  <a:lnTo>
                    <a:pt x="311943" y="0"/>
                  </a:lnTo>
                  <a:lnTo>
                    <a:pt x="319484" y="112"/>
                  </a:lnTo>
                  <a:lnTo>
                    <a:pt x="364457" y="5468"/>
                  </a:lnTo>
                  <a:lnTo>
                    <a:pt x="401113" y="15995"/>
                  </a:lnTo>
                  <a:lnTo>
                    <a:pt x="436428" y="31869"/>
                  </a:lnTo>
                  <a:lnTo>
                    <a:pt x="469866" y="52849"/>
                  </a:lnTo>
                  <a:lnTo>
                    <a:pt x="500929" y="78621"/>
                  </a:lnTo>
                  <a:lnTo>
                    <a:pt x="529153" y="108801"/>
                  </a:lnTo>
                  <a:lnTo>
                    <a:pt x="554110" y="142932"/>
                  </a:lnTo>
                  <a:lnTo>
                    <a:pt x="575421" y="180497"/>
                  </a:lnTo>
                  <a:lnTo>
                    <a:pt x="595741" y="229316"/>
                  </a:lnTo>
                  <a:lnTo>
                    <a:pt x="609919" y="281212"/>
                  </a:lnTo>
                  <a:lnTo>
                    <a:pt x="617645" y="335063"/>
                  </a:lnTo>
                  <a:lnTo>
                    <a:pt x="619124" y="371474"/>
                  </a:lnTo>
                  <a:lnTo>
                    <a:pt x="618755" y="389702"/>
                  </a:lnTo>
                  <a:lnTo>
                    <a:pt x="613222" y="443945"/>
                  </a:lnTo>
                  <a:lnTo>
                    <a:pt x="601168" y="496621"/>
                  </a:lnTo>
                  <a:lnTo>
                    <a:pt x="586326" y="538491"/>
                  </a:lnTo>
                  <a:lnTo>
                    <a:pt x="567355" y="577854"/>
                  </a:lnTo>
                  <a:lnTo>
                    <a:pt x="544542" y="614114"/>
                  </a:lnTo>
                  <a:lnTo>
                    <a:pt x="518234" y="646719"/>
                  </a:lnTo>
                  <a:lnTo>
                    <a:pt x="488822" y="675185"/>
                  </a:lnTo>
                  <a:lnTo>
                    <a:pt x="456747" y="699086"/>
                  </a:lnTo>
                  <a:lnTo>
                    <a:pt x="422494" y="718058"/>
                  </a:lnTo>
                  <a:lnTo>
                    <a:pt x="386582" y="731816"/>
                  </a:lnTo>
                  <a:lnTo>
                    <a:pt x="342052" y="741160"/>
                  </a:lnTo>
                  <a:lnTo>
                    <a:pt x="307181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4424" y="6711949"/>
              <a:ext cx="387350" cy="30162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744662" y="6653370"/>
            <a:ext cx="5185410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00" spc="-120" b="1">
                <a:solidFill>
                  <a:srgbClr val="1A237D"/>
                </a:solidFill>
                <a:latin typeface="Roboto"/>
                <a:cs typeface="Roboto"/>
              </a:rPr>
              <a:t>Choosing</a:t>
            </a:r>
            <a:r>
              <a:rPr dirty="0" sz="2300" spc="-1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300" spc="-105" b="1">
                <a:solidFill>
                  <a:srgbClr val="1A237D"/>
                </a:solidFill>
                <a:latin typeface="Roboto"/>
                <a:cs typeface="Roboto"/>
              </a:rPr>
              <a:t>the</a:t>
            </a:r>
            <a:r>
              <a:rPr dirty="0" sz="2300" spc="-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300" spc="-110" b="1">
                <a:solidFill>
                  <a:srgbClr val="1A237D"/>
                </a:solidFill>
                <a:latin typeface="Roboto"/>
                <a:cs typeface="Roboto"/>
              </a:rPr>
              <a:t>Right</a:t>
            </a:r>
            <a:r>
              <a:rPr dirty="0" sz="2300" spc="-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300" spc="-125" b="1">
                <a:solidFill>
                  <a:srgbClr val="1A237D"/>
                </a:solidFill>
                <a:latin typeface="Roboto"/>
                <a:cs typeface="Roboto"/>
              </a:rPr>
              <a:t>Data</a:t>
            </a:r>
            <a:r>
              <a:rPr dirty="0" sz="2300" spc="-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300" spc="-100" b="1">
                <a:solidFill>
                  <a:srgbClr val="1A237D"/>
                </a:solidFill>
                <a:latin typeface="Roboto"/>
                <a:cs typeface="Roboto"/>
              </a:rPr>
              <a:t>Collection</a:t>
            </a:r>
            <a:r>
              <a:rPr dirty="0" sz="2300" spc="-1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300" spc="-85" b="1">
                <a:solidFill>
                  <a:srgbClr val="1A237D"/>
                </a:solidFill>
                <a:latin typeface="Roboto"/>
                <a:cs typeface="Roboto"/>
              </a:rPr>
              <a:t>Method</a:t>
            </a:r>
            <a:endParaRPr sz="2300">
              <a:latin typeface="Roboto"/>
              <a:cs typeface="Roboto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0"/>
            <a:ext cx="18097500" cy="9705975"/>
            <a:chOff x="0" y="0"/>
            <a:chExt cx="18097500" cy="970597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7500" y="0"/>
              <a:ext cx="3809999" cy="380999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337425"/>
              <a:ext cx="2381249" cy="236855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775" y="1542288"/>
              <a:ext cx="17108423" cy="474573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4425" y="2193924"/>
              <a:ext cx="257175" cy="34607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315">
                <a:latin typeface="Roboto"/>
                <a:cs typeface="Roboto"/>
              </a:rPr>
              <a:t>Data</a:t>
            </a:r>
            <a:r>
              <a:rPr dirty="0" spc="-90">
                <a:latin typeface="Roboto"/>
                <a:cs typeface="Roboto"/>
              </a:rPr>
              <a:t> </a:t>
            </a:r>
            <a:r>
              <a:rPr dirty="0" spc="-215">
                <a:latin typeface="Roboto"/>
                <a:cs typeface="Roboto"/>
              </a:rPr>
              <a:t>Collection</a:t>
            </a:r>
            <a:r>
              <a:rPr dirty="0" spc="-90">
                <a:latin typeface="Roboto"/>
                <a:cs typeface="Roboto"/>
              </a:rPr>
              <a:t> </a:t>
            </a:r>
            <a:r>
              <a:rPr dirty="0" spc="-290">
                <a:latin typeface="Roboto"/>
                <a:cs typeface="Roboto"/>
              </a:rPr>
              <a:t>Methods</a:t>
            </a:r>
          </a:p>
        </p:txBody>
      </p:sp>
      <p:sp>
        <p:nvSpPr>
          <p:cNvPr id="14" name="object 14" descr=""/>
          <p:cNvSpPr/>
          <p:nvPr/>
        </p:nvSpPr>
        <p:spPr>
          <a:xfrm>
            <a:off x="761999" y="1333499"/>
            <a:ext cx="952500" cy="57150"/>
          </a:xfrm>
          <a:custGeom>
            <a:avLst/>
            <a:gdLst/>
            <a:ahLst/>
            <a:cxnLst/>
            <a:rect l="l" t="t" r="r" b="b"/>
            <a:pathLst>
              <a:path w="952500" h="57150">
                <a:moveTo>
                  <a:pt x="92771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8574"/>
                </a:lnTo>
                <a:lnTo>
                  <a:pt x="0" y="24785"/>
                </a:lnTo>
                <a:lnTo>
                  <a:pt x="24785" y="0"/>
                </a:lnTo>
                <a:lnTo>
                  <a:pt x="927714" y="0"/>
                </a:lnTo>
                <a:lnTo>
                  <a:pt x="952500" y="24785"/>
                </a:lnTo>
                <a:lnTo>
                  <a:pt x="952500" y="32364"/>
                </a:lnTo>
                <a:lnTo>
                  <a:pt x="931359" y="56424"/>
                </a:lnTo>
                <a:lnTo>
                  <a:pt x="927714" y="5714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616074" y="2190432"/>
            <a:ext cx="84899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5" b="1">
                <a:solidFill>
                  <a:srgbClr val="1A237D"/>
                </a:solidFill>
                <a:latin typeface="Roboto"/>
                <a:cs typeface="Roboto"/>
              </a:rPr>
              <a:t>Surveys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87425" y="2873136"/>
            <a:ext cx="4090035" cy="492759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25"/>
              </a:spcBef>
            </a:pPr>
            <a:r>
              <a:rPr dirty="0" sz="1500" spc="-75">
                <a:solidFill>
                  <a:srgbClr val="2F3F9E"/>
                </a:solidFill>
                <a:latin typeface="Tahoma"/>
                <a:cs typeface="Tahoma"/>
              </a:rPr>
              <a:t>Structured</a:t>
            </a:r>
            <a:r>
              <a:rPr dirty="0" sz="1500" spc="-8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60">
                <a:solidFill>
                  <a:srgbClr val="2F3F9E"/>
                </a:solidFill>
                <a:latin typeface="Tahoma"/>
                <a:cs typeface="Tahoma"/>
              </a:rPr>
              <a:t>questionnaires</a:t>
            </a:r>
            <a:r>
              <a:rPr dirty="0" sz="1500" spc="-8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Tahoma"/>
                <a:cs typeface="Tahoma"/>
              </a:rPr>
              <a:t>designed</a:t>
            </a:r>
            <a:r>
              <a:rPr dirty="0" sz="1500" spc="-8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75">
                <a:solidFill>
                  <a:srgbClr val="2F3F9E"/>
                </a:solidFill>
                <a:latin typeface="Tahoma"/>
                <a:cs typeface="Tahoma"/>
              </a:rPr>
              <a:t>to</a:t>
            </a:r>
            <a:r>
              <a:rPr dirty="0" sz="1500" spc="-8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85">
                <a:solidFill>
                  <a:srgbClr val="2F3F9E"/>
                </a:solidFill>
                <a:latin typeface="Tahoma"/>
                <a:cs typeface="Tahoma"/>
              </a:rPr>
              <a:t>gather </a:t>
            </a:r>
            <a:r>
              <a:rPr dirty="0" sz="1500" spc="-10">
                <a:solidFill>
                  <a:srgbClr val="2F3F9E"/>
                </a:solidFill>
                <a:latin typeface="Tahoma"/>
                <a:cs typeface="Tahoma"/>
              </a:rPr>
              <a:t>specific </a:t>
            </a:r>
            <a:r>
              <a:rPr dirty="0" sz="1500" spc="-65">
                <a:solidFill>
                  <a:srgbClr val="2F3F9E"/>
                </a:solidFill>
                <a:latin typeface="Tahoma"/>
                <a:cs typeface="Tahoma"/>
              </a:rPr>
              <a:t>information</a:t>
            </a:r>
            <a:r>
              <a:rPr dirty="0" sz="1500" spc="-8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70">
                <a:solidFill>
                  <a:srgbClr val="2F3F9E"/>
                </a:solidFill>
                <a:latin typeface="Tahoma"/>
                <a:cs typeface="Tahoma"/>
              </a:rPr>
              <a:t>from</a:t>
            </a:r>
            <a:r>
              <a:rPr dirty="0" sz="1500" spc="-8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2F3F9E"/>
                </a:solidFill>
                <a:latin typeface="Tahoma"/>
                <a:cs typeface="Tahoma"/>
              </a:rPr>
              <a:t>respondents.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1000124" y="2193924"/>
            <a:ext cx="11712575" cy="6702425"/>
            <a:chOff x="1000124" y="2193924"/>
            <a:chExt cx="11712575" cy="6702425"/>
          </a:xfrm>
        </p:grpSpPr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7775" y="2193924"/>
              <a:ext cx="238125" cy="3460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18899" y="2216149"/>
              <a:ext cx="393700" cy="30162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4424" y="4413249"/>
              <a:ext cx="301625" cy="34607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8250" y="4413249"/>
              <a:ext cx="428625" cy="346075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22074" y="4413249"/>
              <a:ext cx="301625" cy="346075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000124" y="7439024"/>
              <a:ext cx="3067050" cy="1457325"/>
            </a:xfrm>
            <a:custGeom>
              <a:avLst/>
              <a:gdLst/>
              <a:ahLst/>
              <a:cxnLst/>
              <a:rect l="l" t="t" r="r" b="b"/>
              <a:pathLst>
                <a:path w="3067050" h="1457325">
                  <a:moveTo>
                    <a:pt x="2960254" y="1457323"/>
                  </a:moveTo>
                  <a:lnTo>
                    <a:pt x="106794" y="1457323"/>
                  </a:lnTo>
                  <a:lnTo>
                    <a:pt x="99361" y="1456591"/>
                  </a:lnTo>
                  <a:lnTo>
                    <a:pt x="57038" y="1442229"/>
                  </a:lnTo>
                  <a:lnTo>
                    <a:pt x="23432" y="1412765"/>
                  </a:lnTo>
                  <a:lnTo>
                    <a:pt x="3660" y="1372683"/>
                  </a:lnTo>
                  <a:lnTo>
                    <a:pt x="0" y="1350529"/>
                  </a:lnTo>
                  <a:lnTo>
                    <a:pt x="0" y="1343024"/>
                  </a:lnTo>
                  <a:lnTo>
                    <a:pt x="0" y="106793"/>
                  </a:lnTo>
                  <a:lnTo>
                    <a:pt x="11572" y="63623"/>
                  </a:lnTo>
                  <a:lnTo>
                    <a:pt x="38784" y="28169"/>
                  </a:lnTo>
                  <a:lnTo>
                    <a:pt x="77492" y="5827"/>
                  </a:lnTo>
                  <a:lnTo>
                    <a:pt x="106794" y="0"/>
                  </a:lnTo>
                  <a:lnTo>
                    <a:pt x="2960254" y="0"/>
                  </a:lnTo>
                  <a:lnTo>
                    <a:pt x="3003423" y="11572"/>
                  </a:lnTo>
                  <a:lnTo>
                    <a:pt x="3038878" y="38782"/>
                  </a:lnTo>
                  <a:lnTo>
                    <a:pt x="3061220" y="77490"/>
                  </a:lnTo>
                  <a:lnTo>
                    <a:pt x="3067049" y="106793"/>
                  </a:lnTo>
                  <a:lnTo>
                    <a:pt x="3067049" y="1350529"/>
                  </a:lnTo>
                  <a:lnTo>
                    <a:pt x="3055476" y="1393698"/>
                  </a:lnTo>
                  <a:lnTo>
                    <a:pt x="3028264" y="1429152"/>
                  </a:lnTo>
                  <a:lnTo>
                    <a:pt x="2989555" y="1451494"/>
                  </a:lnTo>
                  <a:lnTo>
                    <a:pt x="2967687" y="1456591"/>
                  </a:lnTo>
                  <a:lnTo>
                    <a:pt x="2960254" y="1457323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90774" y="7645399"/>
              <a:ext cx="285750" cy="288925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7219900" y="2190432"/>
            <a:ext cx="10922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0" b="1">
                <a:solidFill>
                  <a:srgbClr val="1A237D"/>
                </a:solidFill>
                <a:latin typeface="Roboto"/>
                <a:cs typeface="Roboto"/>
              </a:rPr>
              <a:t>Interviews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591250" y="2873136"/>
            <a:ext cx="4281805" cy="492759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25"/>
              </a:spcBef>
            </a:pPr>
            <a:r>
              <a:rPr dirty="0" sz="1500" spc="-70">
                <a:solidFill>
                  <a:srgbClr val="2F3F9E"/>
                </a:solidFill>
                <a:latin typeface="Tahoma"/>
                <a:cs typeface="Tahoma"/>
              </a:rPr>
              <a:t>Direct</a:t>
            </a:r>
            <a:r>
              <a:rPr dirty="0" sz="1500" spc="-8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60">
                <a:solidFill>
                  <a:srgbClr val="2F3F9E"/>
                </a:solidFill>
                <a:latin typeface="Tahoma"/>
                <a:cs typeface="Tahoma"/>
              </a:rPr>
              <a:t>conversations</a:t>
            </a:r>
            <a:r>
              <a:rPr dirty="0" sz="1500" spc="-75">
                <a:solidFill>
                  <a:srgbClr val="2F3F9E"/>
                </a:solidFill>
                <a:latin typeface="Tahoma"/>
                <a:cs typeface="Tahoma"/>
              </a:rPr>
              <a:t> with </a:t>
            </a:r>
            <a:r>
              <a:rPr dirty="0" sz="1500" spc="-55">
                <a:solidFill>
                  <a:srgbClr val="2F3F9E"/>
                </a:solidFill>
                <a:latin typeface="Tahoma"/>
                <a:cs typeface="Tahoma"/>
              </a:rPr>
              <a:t>participants</a:t>
            </a:r>
            <a:r>
              <a:rPr dirty="0" sz="1500" spc="-8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75">
                <a:solidFill>
                  <a:srgbClr val="2F3F9E"/>
                </a:solidFill>
                <a:latin typeface="Tahoma"/>
                <a:cs typeface="Tahoma"/>
              </a:rPr>
              <a:t>to </a:t>
            </a:r>
            <a:r>
              <a:rPr dirty="0" sz="1500" spc="-85">
                <a:solidFill>
                  <a:srgbClr val="2F3F9E"/>
                </a:solidFill>
                <a:latin typeface="Tahoma"/>
                <a:cs typeface="Tahoma"/>
              </a:rPr>
              <a:t>gather</a:t>
            </a:r>
            <a:r>
              <a:rPr dirty="0" sz="1500" spc="-7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30">
                <a:solidFill>
                  <a:srgbClr val="2F3F9E"/>
                </a:solidFill>
                <a:latin typeface="Tahoma"/>
                <a:cs typeface="Tahoma"/>
              </a:rPr>
              <a:t>detailed </a:t>
            </a:r>
            <a:r>
              <a:rPr dirty="0" sz="1500" spc="-45">
                <a:solidFill>
                  <a:srgbClr val="2F3F9E"/>
                </a:solidFill>
                <a:latin typeface="Tahoma"/>
                <a:cs typeface="Tahoma"/>
              </a:rPr>
              <a:t>insights</a:t>
            </a:r>
            <a:r>
              <a:rPr dirty="0" sz="1500" spc="-10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85">
                <a:solidFill>
                  <a:srgbClr val="2F3F9E"/>
                </a:solidFill>
                <a:latin typeface="Tahoma"/>
                <a:cs typeface="Tahoma"/>
              </a:rPr>
              <a:t>and</a:t>
            </a:r>
            <a:r>
              <a:rPr dirty="0" sz="1500" spc="-10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2F3F9E"/>
                </a:solidFill>
                <a:latin typeface="Tahoma"/>
                <a:cs typeface="Tahoma"/>
              </a:rPr>
              <a:t>perspectives.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2952312" y="2190432"/>
            <a:ext cx="13874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0" b="1">
                <a:solidFill>
                  <a:srgbClr val="1A237D"/>
                </a:solidFill>
                <a:latin typeface="Roboto"/>
                <a:cs typeface="Roboto"/>
              </a:rPr>
              <a:t>Observations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2195075" y="2873136"/>
            <a:ext cx="4617085" cy="492759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25"/>
              </a:spcBef>
            </a:pPr>
            <a:r>
              <a:rPr dirty="0" sz="1500" spc="-55">
                <a:solidFill>
                  <a:srgbClr val="2F3F9E"/>
                </a:solidFill>
                <a:latin typeface="Tahoma"/>
                <a:cs typeface="Tahoma"/>
              </a:rPr>
              <a:t>Systematic</a:t>
            </a:r>
            <a:r>
              <a:rPr dirty="0" sz="1500" spc="-8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70">
                <a:solidFill>
                  <a:srgbClr val="2F3F9E"/>
                </a:solidFill>
                <a:latin typeface="Tahoma"/>
                <a:cs typeface="Tahoma"/>
              </a:rPr>
              <a:t>watching</a:t>
            </a:r>
            <a:r>
              <a:rPr dirty="0" sz="1500" spc="-8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40">
                <a:solidFill>
                  <a:srgbClr val="2F3F9E"/>
                </a:solidFill>
                <a:latin typeface="Tahoma"/>
                <a:cs typeface="Tahoma"/>
              </a:rPr>
              <a:t>of</a:t>
            </a:r>
            <a:r>
              <a:rPr dirty="0" sz="1500" spc="-8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70">
                <a:solidFill>
                  <a:srgbClr val="2F3F9E"/>
                </a:solidFill>
                <a:latin typeface="Tahoma"/>
                <a:cs typeface="Tahoma"/>
              </a:rPr>
              <a:t>behaviors</a:t>
            </a:r>
            <a:r>
              <a:rPr dirty="0" sz="1500" spc="-85">
                <a:solidFill>
                  <a:srgbClr val="2F3F9E"/>
                </a:solidFill>
                <a:latin typeface="Tahoma"/>
                <a:cs typeface="Tahoma"/>
              </a:rPr>
              <a:t> and </a:t>
            </a:r>
            <a:r>
              <a:rPr dirty="0" sz="1500" spc="-60">
                <a:solidFill>
                  <a:srgbClr val="2F3F9E"/>
                </a:solidFill>
                <a:latin typeface="Tahoma"/>
                <a:cs typeface="Tahoma"/>
              </a:rPr>
              <a:t>interactions</a:t>
            </a:r>
            <a:r>
              <a:rPr dirty="0" sz="1500" spc="-8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Tahoma"/>
                <a:cs typeface="Tahoma"/>
              </a:rPr>
              <a:t>in</a:t>
            </a:r>
            <a:r>
              <a:rPr dirty="0" sz="1500" spc="-8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45">
                <a:solidFill>
                  <a:srgbClr val="2F3F9E"/>
                </a:solidFill>
                <a:latin typeface="Tahoma"/>
                <a:cs typeface="Tahoma"/>
              </a:rPr>
              <a:t>natural </a:t>
            </a:r>
            <a:r>
              <a:rPr dirty="0" sz="1500" spc="-10">
                <a:solidFill>
                  <a:srgbClr val="2F3F9E"/>
                </a:solidFill>
                <a:latin typeface="Tahoma"/>
                <a:cs typeface="Tahoma"/>
              </a:rPr>
              <a:t>settings.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658937" y="4409757"/>
            <a:ext cx="13112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0" b="1">
                <a:solidFill>
                  <a:srgbClr val="1A237D"/>
                </a:solidFill>
                <a:latin typeface="Roboto"/>
                <a:cs typeface="Roboto"/>
              </a:rPr>
              <a:t>Experiments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87425" y="5073697"/>
            <a:ext cx="460629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500" spc="-65">
                <a:solidFill>
                  <a:srgbClr val="2F3F9E"/>
                </a:solidFill>
                <a:latin typeface="Tahoma"/>
                <a:cs typeface="Tahoma"/>
              </a:rPr>
              <a:t>Controlled</a:t>
            </a:r>
            <a:r>
              <a:rPr dirty="0" sz="1500" spc="-8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70">
                <a:solidFill>
                  <a:srgbClr val="2F3F9E"/>
                </a:solidFill>
                <a:latin typeface="Tahoma"/>
                <a:cs typeface="Tahoma"/>
              </a:rPr>
              <a:t>procedures</a:t>
            </a:r>
            <a:r>
              <a:rPr dirty="0" sz="1500" spc="-8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75">
                <a:solidFill>
                  <a:srgbClr val="2F3F9E"/>
                </a:solidFill>
                <a:latin typeface="Tahoma"/>
                <a:cs typeface="Tahoma"/>
              </a:rPr>
              <a:t>that</a:t>
            </a:r>
            <a:r>
              <a:rPr dirty="0" sz="1500" spc="-8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75">
                <a:solidFill>
                  <a:srgbClr val="2F3F9E"/>
                </a:solidFill>
                <a:latin typeface="Tahoma"/>
                <a:cs typeface="Tahoma"/>
              </a:rPr>
              <a:t>manipulate</a:t>
            </a:r>
            <a:r>
              <a:rPr dirty="0" sz="1500" spc="-8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60">
                <a:solidFill>
                  <a:srgbClr val="2F3F9E"/>
                </a:solidFill>
                <a:latin typeface="Tahoma"/>
                <a:cs typeface="Tahoma"/>
              </a:rPr>
              <a:t>variables</a:t>
            </a:r>
            <a:r>
              <a:rPr dirty="0" sz="1500" spc="-8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75">
                <a:solidFill>
                  <a:srgbClr val="2F3F9E"/>
                </a:solidFill>
                <a:latin typeface="Tahoma"/>
                <a:cs typeface="Tahoma"/>
              </a:rPr>
              <a:t>to</a:t>
            </a:r>
            <a:r>
              <a:rPr dirty="0" sz="1500" spc="-8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2F3F9E"/>
                </a:solidFill>
                <a:latin typeface="Tahoma"/>
                <a:cs typeface="Tahoma"/>
              </a:rPr>
              <a:t>establish </a:t>
            </a:r>
            <a:r>
              <a:rPr dirty="0" sz="1500" spc="-70">
                <a:solidFill>
                  <a:srgbClr val="2F3F9E"/>
                </a:solidFill>
                <a:latin typeface="Tahoma"/>
                <a:cs typeface="Tahoma"/>
              </a:rPr>
              <a:t>cause-</a:t>
            </a:r>
            <a:r>
              <a:rPr dirty="0" sz="1500" spc="-50">
                <a:solidFill>
                  <a:srgbClr val="2F3F9E"/>
                </a:solidFill>
                <a:latin typeface="Tahoma"/>
                <a:cs typeface="Tahoma"/>
              </a:rPr>
              <a:t>effect</a:t>
            </a:r>
            <a:r>
              <a:rPr dirty="0" sz="1500" spc="-3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2F3F9E"/>
                </a:solidFill>
                <a:latin typeface="Tahoma"/>
                <a:cs typeface="Tahoma"/>
              </a:rPr>
              <a:t>relationships.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391350" y="4409757"/>
            <a:ext cx="14382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5" b="1">
                <a:solidFill>
                  <a:srgbClr val="1A237D"/>
                </a:solidFill>
                <a:latin typeface="Roboto"/>
                <a:cs typeface="Roboto"/>
              </a:rPr>
              <a:t>Focus</a:t>
            </a:r>
            <a:r>
              <a:rPr dirty="0" sz="2000" spc="-3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100" b="1">
                <a:solidFill>
                  <a:srgbClr val="1A237D"/>
                </a:solidFill>
                <a:latin typeface="Roboto"/>
                <a:cs typeface="Roboto"/>
              </a:rPr>
              <a:t>Groups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591250" y="5073697"/>
            <a:ext cx="451548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500" spc="-90">
                <a:solidFill>
                  <a:srgbClr val="2F3F9E"/>
                </a:solidFill>
                <a:latin typeface="Tahoma"/>
                <a:cs typeface="Tahoma"/>
              </a:rPr>
              <a:t>Group</a:t>
            </a:r>
            <a:r>
              <a:rPr dirty="0" sz="1500" spc="-8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30">
                <a:solidFill>
                  <a:srgbClr val="2F3F9E"/>
                </a:solidFill>
                <a:latin typeface="Tahoma"/>
                <a:cs typeface="Tahoma"/>
              </a:rPr>
              <a:t>discussions</a:t>
            </a:r>
            <a:r>
              <a:rPr dirty="0" sz="1500" spc="-8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50">
                <a:solidFill>
                  <a:srgbClr val="2F3F9E"/>
                </a:solidFill>
                <a:latin typeface="Tahoma"/>
                <a:cs typeface="Tahoma"/>
              </a:rPr>
              <a:t>facilitated</a:t>
            </a:r>
            <a:r>
              <a:rPr dirty="0" sz="1500" spc="-75">
                <a:solidFill>
                  <a:srgbClr val="2F3F9E"/>
                </a:solidFill>
                <a:latin typeface="Tahoma"/>
                <a:cs typeface="Tahoma"/>
              </a:rPr>
              <a:t> to</a:t>
            </a:r>
            <a:r>
              <a:rPr dirty="0" sz="1500" spc="-80">
                <a:solidFill>
                  <a:srgbClr val="2F3F9E"/>
                </a:solidFill>
                <a:latin typeface="Tahoma"/>
                <a:cs typeface="Tahoma"/>
              </a:rPr>
              <a:t> explore </a:t>
            </a:r>
            <a:r>
              <a:rPr dirty="0" sz="1500" spc="-50">
                <a:solidFill>
                  <a:srgbClr val="2F3F9E"/>
                </a:solidFill>
                <a:latin typeface="Tahoma"/>
                <a:cs typeface="Tahoma"/>
              </a:rPr>
              <a:t>collective</a:t>
            </a:r>
            <a:r>
              <a:rPr dirty="0" sz="1500" spc="-7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60">
                <a:solidFill>
                  <a:srgbClr val="2F3F9E"/>
                </a:solidFill>
                <a:latin typeface="Tahoma"/>
                <a:cs typeface="Tahoma"/>
              </a:rPr>
              <a:t>views</a:t>
            </a:r>
            <a:r>
              <a:rPr dirty="0" sz="1500" spc="-8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25">
                <a:solidFill>
                  <a:srgbClr val="2F3F9E"/>
                </a:solidFill>
                <a:latin typeface="Tahoma"/>
                <a:cs typeface="Tahoma"/>
              </a:rPr>
              <a:t>on </a:t>
            </a:r>
            <a:r>
              <a:rPr dirty="0" sz="1500" spc="-35">
                <a:solidFill>
                  <a:srgbClr val="2F3F9E"/>
                </a:solidFill>
                <a:latin typeface="Tahoma"/>
                <a:cs typeface="Tahoma"/>
              </a:rPr>
              <a:t>specific</a:t>
            </a:r>
            <a:r>
              <a:rPr dirty="0" sz="1500" spc="-7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2F3F9E"/>
                </a:solidFill>
                <a:latin typeface="Tahoma"/>
                <a:cs typeface="Tahoma"/>
              </a:rPr>
              <a:t>topics.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2866587" y="4409757"/>
            <a:ext cx="13722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5" b="1">
                <a:solidFill>
                  <a:srgbClr val="1A237D"/>
                </a:solidFill>
                <a:latin typeface="Roboto"/>
                <a:cs typeface="Roboto"/>
              </a:rPr>
              <a:t>Existing</a:t>
            </a:r>
            <a:r>
              <a:rPr dirty="0" sz="2000" spc="-5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110" b="1">
                <a:solidFill>
                  <a:srgbClr val="1A237D"/>
                </a:solidFill>
                <a:latin typeface="Roboto"/>
                <a:cs typeface="Roboto"/>
              </a:rPr>
              <a:t>Data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2195075" y="5073697"/>
            <a:ext cx="484949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500" spc="-65">
                <a:solidFill>
                  <a:srgbClr val="2F3F9E"/>
                </a:solidFill>
                <a:latin typeface="Tahoma"/>
                <a:cs typeface="Tahoma"/>
              </a:rPr>
              <a:t>Using</a:t>
            </a:r>
            <a:r>
              <a:rPr dirty="0" sz="1500" spc="-8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70">
                <a:solidFill>
                  <a:srgbClr val="2F3F9E"/>
                </a:solidFill>
                <a:latin typeface="Tahoma"/>
                <a:cs typeface="Tahoma"/>
              </a:rPr>
              <a:t>previously</a:t>
            </a:r>
            <a:r>
              <a:rPr dirty="0" sz="1500" spc="-8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50">
                <a:solidFill>
                  <a:srgbClr val="2F3F9E"/>
                </a:solidFill>
                <a:latin typeface="Tahoma"/>
                <a:cs typeface="Tahoma"/>
              </a:rPr>
              <a:t>collected</a:t>
            </a:r>
            <a:r>
              <a:rPr dirty="0" sz="1500" spc="-8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Tahoma"/>
                <a:cs typeface="Tahoma"/>
              </a:rPr>
              <a:t>information</a:t>
            </a:r>
            <a:r>
              <a:rPr dirty="0" sz="1500" spc="-85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70">
                <a:solidFill>
                  <a:srgbClr val="2F3F9E"/>
                </a:solidFill>
                <a:latin typeface="Tahoma"/>
                <a:cs typeface="Tahoma"/>
              </a:rPr>
              <a:t>from</a:t>
            </a:r>
            <a:r>
              <a:rPr dirty="0" sz="1500" spc="-8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Tahoma"/>
                <a:cs typeface="Tahoma"/>
              </a:rPr>
              <a:t>various</a:t>
            </a:r>
            <a:r>
              <a:rPr dirty="0" sz="1500" spc="-8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45">
                <a:solidFill>
                  <a:srgbClr val="2F3F9E"/>
                </a:solidFill>
                <a:latin typeface="Tahoma"/>
                <a:cs typeface="Tahoma"/>
              </a:rPr>
              <a:t>sources</a:t>
            </a:r>
            <a:r>
              <a:rPr dirty="0" sz="1500" spc="-8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25">
                <a:solidFill>
                  <a:srgbClr val="2F3F9E"/>
                </a:solidFill>
                <a:latin typeface="Tahoma"/>
                <a:cs typeface="Tahoma"/>
              </a:rPr>
              <a:t>for </a:t>
            </a:r>
            <a:r>
              <a:rPr dirty="0" sz="1500" spc="-100">
                <a:solidFill>
                  <a:srgbClr val="2F3F9E"/>
                </a:solidFill>
                <a:latin typeface="Tahoma"/>
                <a:cs typeface="Tahoma"/>
              </a:rPr>
              <a:t>new</a:t>
            </a:r>
            <a:r>
              <a:rPr dirty="0" sz="1500" spc="-110">
                <a:solidFill>
                  <a:srgbClr val="2F3F9E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2F3F9E"/>
                </a:solidFill>
                <a:latin typeface="Tahoma"/>
                <a:cs typeface="Tahoma"/>
              </a:rPr>
              <a:t>research.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460995" y="8011884"/>
            <a:ext cx="2145665" cy="74612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dirty="0" sz="1500" spc="-80" b="1">
                <a:solidFill>
                  <a:srgbClr val="1A237D"/>
                </a:solidFill>
                <a:latin typeface="Roboto"/>
                <a:cs typeface="Roboto"/>
              </a:rPr>
              <a:t>Define</a:t>
            </a:r>
            <a:r>
              <a:rPr dirty="0" sz="1500" spc="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500" spc="-10" b="1">
                <a:solidFill>
                  <a:srgbClr val="1A237D"/>
                </a:solidFill>
                <a:latin typeface="Roboto"/>
                <a:cs typeface="Roboto"/>
              </a:rPr>
              <a:t>Objectives</a:t>
            </a:r>
            <a:endParaRPr sz="1500">
              <a:latin typeface="Roboto"/>
              <a:cs typeface="Roboto"/>
            </a:endParaRPr>
          </a:p>
          <a:p>
            <a:pPr algn="ctr" marL="12700" marR="5080">
              <a:lnSpc>
                <a:spcPts val="1350"/>
              </a:lnSpc>
              <a:spcBef>
                <a:spcPts val="570"/>
              </a:spcBef>
            </a:pPr>
            <a:r>
              <a:rPr dirty="0" sz="1150" spc="-50">
                <a:solidFill>
                  <a:srgbClr val="5C6ABF"/>
                </a:solidFill>
                <a:latin typeface="Arial MT"/>
                <a:cs typeface="Arial MT"/>
              </a:rPr>
              <a:t>Clarify</a:t>
            </a:r>
            <a:r>
              <a:rPr dirty="0" sz="115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5C6ABF"/>
                </a:solidFill>
                <a:latin typeface="Arial MT"/>
                <a:cs typeface="Arial MT"/>
              </a:rPr>
              <a:t>research</a:t>
            </a:r>
            <a:r>
              <a:rPr dirty="0" sz="1150" spc="-2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5C6ABF"/>
                </a:solidFill>
                <a:latin typeface="Arial MT"/>
                <a:cs typeface="Arial MT"/>
              </a:rPr>
              <a:t>questions</a:t>
            </a:r>
            <a:r>
              <a:rPr dirty="0" sz="1150" spc="-2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5C6ABF"/>
                </a:solidFill>
                <a:latin typeface="Arial MT"/>
                <a:cs typeface="Arial MT"/>
              </a:rPr>
              <a:t>and</a:t>
            </a:r>
            <a:r>
              <a:rPr dirty="0" sz="1150" spc="-2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5C6ABF"/>
                </a:solidFill>
                <a:latin typeface="Arial MT"/>
                <a:cs typeface="Arial MT"/>
              </a:rPr>
              <a:t>what </a:t>
            </a:r>
            <a:r>
              <a:rPr dirty="0" sz="1150" spc="-30">
                <a:solidFill>
                  <a:srgbClr val="5C6ABF"/>
                </a:solidFill>
                <a:latin typeface="Arial MT"/>
                <a:cs typeface="Arial MT"/>
              </a:rPr>
              <a:t>information</a:t>
            </a:r>
            <a:r>
              <a:rPr dirty="0" sz="1150" spc="-5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70">
                <a:solidFill>
                  <a:srgbClr val="5C6ABF"/>
                </a:solidFill>
                <a:latin typeface="Arial MT"/>
                <a:cs typeface="Arial MT"/>
              </a:rPr>
              <a:t>you</a:t>
            </a:r>
            <a:r>
              <a:rPr dirty="0" sz="115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5C6ABF"/>
                </a:solidFill>
                <a:latin typeface="Arial MT"/>
                <a:cs typeface="Arial MT"/>
              </a:rPr>
              <a:t>need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4257674" y="7439025"/>
            <a:ext cx="3067050" cy="1457325"/>
            <a:chOff x="4257674" y="7439025"/>
            <a:chExt cx="3067050" cy="1457325"/>
          </a:xfrm>
        </p:grpSpPr>
        <p:sp>
          <p:nvSpPr>
            <p:cNvPr id="37" name="object 37" descr=""/>
            <p:cNvSpPr/>
            <p:nvPr/>
          </p:nvSpPr>
          <p:spPr>
            <a:xfrm>
              <a:off x="4257674" y="7439025"/>
              <a:ext cx="3067050" cy="1457325"/>
            </a:xfrm>
            <a:custGeom>
              <a:avLst/>
              <a:gdLst/>
              <a:ahLst/>
              <a:cxnLst/>
              <a:rect l="l" t="t" r="r" b="b"/>
              <a:pathLst>
                <a:path w="3067050" h="1457325">
                  <a:moveTo>
                    <a:pt x="2960254" y="1457323"/>
                  </a:moveTo>
                  <a:lnTo>
                    <a:pt x="106794" y="1457323"/>
                  </a:lnTo>
                  <a:lnTo>
                    <a:pt x="99361" y="1456591"/>
                  </a:lnTo>
                  <a:lnTo>
                    <a:pt x="57037" y="1442229"/>
                  </a:lnTo>
                  <a:lnTo>
                    <a:pt x="23432" y="1412765"/>
                  </a:lnTo>
                  <a:lnTo>
                    <a:pt x="3659" y="1372683"/>
                  </a:lnTo>
                  <a:lnTo>
                    <a:pt x="0" y="1350529"/>
                  </a:lnTo>
                  <a:lnTo>
                    <a:pt x="0" y="1343024"/>
                  </a:lnTo>
                  <a:lnTo>
                    <a:pt x="0" y="106793"/>
                  </a:lnTo>
                  <a:lnTo>
                    <a:pt x="11571" y="63623"/>
                  </a:lnTo>
                  <a:lnTo>
                    <a:pt x="38783" y="28169"/>
                  </a:lnTo>
                  <a:lnTo>
                    <a:pt x="77492" y="5827"/>
                  </a:lnTo>
                  <a:lnTo>
                    <a:pt x="106794" y="0"/>
                  </a:lnTo>
                  <a:lnTo>
                    <a:pt x="2960254" y="0"/>
                  </a:lnTo>
                  <a:lnTo>
                    <a:pt x="3003423" y="11572"/>
                  </a:lnTo>
                  <a:lnTo>
                    <a:pt x="3038878" y="38782"/>
                  </a:lnTo>
                  <a:lnTo>
                    <a:pt x="3061220" y="77490"/>
                  </a:lnTo>
                  <a:lnTo>
                    <a:pt x="3067049" y="106793"/>
                  </a:lnTo>
                  <a:lnTo>
                    <a:pt x="3067049" y="1350529"/>
                  </a:lnTo>
                  <a:lnTo>
                    <a:pt x="3055476" y="1393698"/>
                  </a:lnTo>
                  <a:lnTo>
                    <a:pt x="3028264" y="1429152"/>
                  </a:lnTo>
                  <a:lnTo>
                    <a:pt x="2989556" y="1451494"/>
                  </a:lnTo>
                  <a:lnTo>
                    <a:pt x="2967687" y="1456591"/>
                  </a:lnTo>
                  <a:lnTo>
                    <a:pt x="2960254" y="1457323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12605" y="7645399"/>
              <a:ext cx="358775" cy="288925"/>
            </a:xfrm>
            <a:prstGeom prst="rect">
              <a:avLst/>
            </a:prstGeom>
          </p:spPr>
        </p:pic>
      </p:grpSp>
      <p:sp>
        <p:nvSpPr>
          <p:cNvPr id="39" name="object 39" descr=""/>
          <p:cNvSpPr txBox="1"/>
          <p:nvPr/>
        </p:nvSpPr>
        <p:spPr>
          <a:xfrm>
            <a:off x="4762748" y="8011884"/>
            <a:ext cx="2056764" cy="74612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dirty="0" sz="1500" spc="-75" b="1">
                <a:solidFill>
                  <a:srgbClr val="1A237D"/>
                </a:solidFill>
                <a:latin typeface="Roboto"/>
                <a:cs typeface="Roboto"/>
              </a:rPr>
              <a:t>Consider</a:t>
            </a:r>
            <a:r>
              <a:rPr dirty="0" sz="1500" spc="-2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500" spc="-10" b="1">
                <a:solidFill>
                  <a:srgbClr val="1A237D"/>
                </a:solidFill>
                <a:latin typeface="Roboto"/>
                <a:cs typeface="Roboto"/>
              </a:rPr>
              <a:t>Audience</a:t>
            </a:r>
            <a:endParaRPr sz="1500">
              <a:latin typeface="Roboto"/>
              <a:cs typeface="Roboto"/>
            </a:endParaRPr>
          </a:p>
          <a:p>
            <a:pPr algn="ctr" marL="12700" marR="5080">
              <a:lnSpc>
                <a:spcPts val="1350"/>
              </a:lnSpc>
              <a:spcBef>
                <a:spcPts val="570"/>
              </a:spcBef>
            </a:pPr>
            <a:r>
              <a:rPr dirty="0" sz="1150" spc="-35">
                <a:solidFill>
                  <a:srgbClr val="5C6ABF"/>
                </a:solidFill>
                <a:latin typeface="Arial MT"/>
                <a:cs typeface="Arial MT"/>
              </a:rPr>
              <a:t>Identify</a:t>
            </a:r>
            <a:r>
              <a:rPr dirty="0" sz="115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60">
                <a:solidFill>
                  <a:srgbClr val="5C6ABF"/>
                </a:solidFill>
                <a:latin typeface="Arial MT"/>
                <a:cs typeface="Arial MT"/>
              </a:rPr>
              <a:t>your</a:t>
            </a:r>
            <a:r>
              <a:rPr dirty="0" sz="115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5C6ABF"/>
                </a:solidFill>
                <a:latin typeface="Arial MT"/>
                <a:cs typeface="Arial MT"/>
              </a:rPr>
              <a:t>target</a:t>
            </a:r>
            <a:r>
              <a:rPr dirty="0" sz="1150" spc="-2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5C6ABF"/>
                </a:solidFill>
                <a:latin typeface="Arial MT"/>
                <a:cs typeface="Arial MT"/>
              </a:rPr>
              <a:t>population</a:t>
            </a:r>
            <a:r>
              <a:rPr dirty="0" sz="115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5C6ABF"/>
                </a:solidFill>
                <a:latin typeface="Arial MT"/>
                <a:cs typeface="Arial MT"/>
              </a:rPr>
              <a:t>and </a:t>
            </a:r>
            <a:r>
              <a:rPr dirty="0" sz="1150" spc="-10">
                <a:solidFill>
                  <a:srgbClr val="5C6ABF"/>
                </a:solidFill>
                <a:latin typeface="Arial MT"/>
                <a:cs typeface="Arial MT"/>
              </a:rPr>
              <a:t>accessibility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7515224" y="7524749"/>
            <a:ext cx="3067050" cy="1285875"/>
            <a:chOff x="7515224" y="7524749"/>
            <a:chExt cx="3067050" cy="1285875"/>
          </a:xfrm>
        </p:grpSpPr>
        <p:sp>
          <p:nvSpPr>
            <p:cNvPr id="41" name="object 41" descr=""/>
            <p:cNvSpPr/>
            <p:nvPr/>
          </p:nvSpPr>
          <p:spPr>
            <a:xfrm>
              <a:off x="7515224" y="7524749"/>
              <a:ext cx="3067050" cy="1285875"/>
            </a:xfrm>
            <a:custGeom>
              <a:avLst/>
              <a:gdLst/>
              <a:ahLst/>
              <a:cxnLst/>
              <a:rect l="l" t="t" r="r" b="b"/>
              <a:pathLst>
                <a:path w="3067050" h="1285875">
                  <a:moveTo>
                    <a:pt x="2960255" y="1285874"/>
                  </a:moveTo>
                  <a:lnTo>
                    <a:pt x="106794" y="1285874"/>
                  </a:lnTo>
                  <a:lnTo>
                    <a:pt x="99361" y="1285142"/>
                  </a:lnTo>
                  <a:lnTo>
                    <a:pt x="57037" y="1270780"/>
                  </a:lnTo>
                  <a:lnTo>
                    <a:pt x="23432" y="1241315"/>
                  </a:lnTo>
                  <a:lnTo>
                    <a:pt x="3659" y="1201234"/>
                  </a:lnTo>
                  <a:lnTo>
                    <a:pt x="0" y="1179079"/>
                  </a:lnTo>
                  <a:lnTo>
                    <a:pt x="0" y="1171574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69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2960255" y="0"/>
                  </a:lnTo>
                  <a:lnTo>
                    <a:pt x="3003423" y="11571"/>
                  </a:lnTo>
                  <a:lnTo>
                    <a:pt x="3038879" y="38783"/>
                  </a:lnTo>
                  <a:lnTo>
                    <a:pt x="3061219" y="77491"/>
                  </a:lnTo>
                  <a:lnTo>
                    <a:pt x="3067048" y="106794"/>
                  </a:lnTo>
                  <a:lnTo>
                    <a:pt x="3067048" y="1179079"/>
                  </a:lnTo>
                  <a:lnTo>
                    <a:pt x="3055477" y="1222248"/>
                  </a:lnTo>
                  <a:lnTo>
                    <a:pt x="3028264" y="1257702"/>
                  </a:lnTo>
                  <a:lnTo>
                    <a:pt x="2989555" y="1280046"/>
                  </a:lnTo>
                  <a:lnTo>
                    <a:pt x="2967687" y="1285142"/>
                  </a:lnTo>
                  <a:lnTo>
                    <a:pt x="2960255" y="1285874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05874" y="7731124"/>
              <a:ext cx="285750" cy="288925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7691834" y="8097609"/>
            <a:ext cx="2713990" cy="57467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dirty="0" sz="1500" spc="-85" b="1">
                <a:solidFill>
                  <a:srgbClr val="1A237D"/>
                </a:solidFill>
                <a:latin typeface="Roboto"/>
                <a:cs typeface="Roboto"/>
              </a:rPr>
              <a:t>Assess</a:t>
            </a:r>
            <a:r>
              <a:rPr dirty="0" sz="1500" spc="1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500" spc="-10" b="1">
                <a:solidFill>
                  <a:srgbClr val="1A237D"/>
                </a:solidFill>
                <a:latin typeface="Roboto"/>
                <a:cs typeface="Roboto"/>
              </a:rPr>
              <a:t>Resources</a:t>
            </a:r>
            <a:endParaRPr sz="15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1150" spc="-75">
                <a:solidFill>
                  <a:srgbClr val="5C6ABF"/>
                </a:solidFill>
                <a:latin typeface="Arial MT"/>
                <a:cs typeface="Arial MT"/>
              </a:rPr>
              <a:t>Evaluate</a:t>
            </a:r>
            <a:r>
              <a:rPr dirty="0" sz="115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5C6ABF"/>
                </a:solidFill>
                <a:latin typeface="Arial MT"/>
                <a:cs typeface="Arial MT"/>
              </a:rPr>
              <a:t>time,</a:t>
            </a:r>
            <a:r>
              <a:rPr dirty="0" sz="115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5C6ABF"/>
                </a:solidFill>
                <a:latin typeface="Arial MT"/>
                <a:cs typeface="Arial MT"/>
              </a:rPr>
              <a:t>budget,</a:t>
            </a:r>
            <a:r>
              <a:rPr dirty="0" sz="115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5C6ABF"/>
                </a:solidFill>
                <a:latin typeface="Arial MT"/>
                <a:cs typeface="Arial MT"/>
              </a:rPr>
              <a:t>and</a:t>
            </a:r>
            <a:r>
              <a:rPr dirty="0" sz="115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5C6ABF"/>
                </a:solidFill>
                <a:latin typeface="Arial MT"/>
                <a:cs typeface="Arial MT"/>
              </a:rPr>
              <a:t>expertise</a:t>
            </a:r>
            <a:r>
              <a:rPr dirty="0" sz="115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5C6ABF"/>
                </a:solidFill>
                <a:latin typeface="Arial MT"/>
                <a:cs typeface="Arial MT"/>
              </a:rPr>
              <a:t>available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10772772" y="7439025"/>
            <a:ext cx="3067050" cy="1457325"/>
            <a:chOff x="10772772" y="7439025"/>
            <a:chExt cx="3067050" cy="1457325"/>
          </a:xfrm>
        </p:grpSpPr>
        <p:sp>
          <p:nvSpPr>
            <p:cNvPr id="45" name="object 45" descr=""/>
            <p:cNvSpPr/>
            <p:nvPr/>
          </p:nvSpPr>
          <p:spPr>
            <a:xfrm>
              <a:off x="10772772" y="7439025"/>
              <a:ext cx="3067050" cy="1457325"/>
            </a:xfrm>
            <a:custGeom>
              <a:avLst/>
              <a:gdLst/>
              <a:ahLst/>
              <a:cxnLst/>
              <a:rect l="l" t="t" r="r" b="b"/>
              <a:pathLst>
                <a:path w="3067050" h="1457325">
                  <a:moveTo>
                    <a:pt x="2960256" y="1457323"/>
                  </a:moveTo>
                  <a:lnTo>
                    <a:pt x="106795" y="1457323"/>
                  </a:lnTo>
                  <a:lnTo>
                    <a:pt x="99362" y="1456591"/>
                  </a:lnTo>
                  <a:lnTo>
                    <a:pt x="57038" y="1442229"/>
                  </a:lnTo>
                  <a:lnTo>
                    <a:pt x="23432" y="1412765"/>
                  </a:lnTo>
                  <a:lnTo>
                    <a:pt x="3660" y="1372683"/>
                  </a:lnTo>
                  <a:lnTo>
                    <a:pt x="0" y="1350529"/>
                  </a:lnTo>
                  <a:lnTo>
                    <a:pt x="1" y="1343024"/>
                  </a:lnTo>
                  <a:lnTo>
                    <a:pt x="0" y="106793"/>
                  </a:lnTo>
                  <a:lnTo>
                    <a:pt x="11572" y="63623"/>
                  </a:lnTo>
                  <a:lnTo>
                    <a:pt x="38784" y="28169"/>
                  </a:lnTo>
                  <a:lnTo>
                    <a:pt x="77492" y="5827"/>
                  </a:lnTo>
                  <a:lnTo>
                    <a:pt x="106795" y="0"/>
                  </a:lnTo>
                  <a:lnTo>
                    <a:pt x="2960256" y="0"/>
                  </a:lnTo>
                  <a:lnTo>
                    <a:pt x="3003424" y="11572"/>
                  </a:lnTo>
                  <a:lnTo>
                    <a:pt x="3038879" y="38782"/>
                  </a:lnTo>
                  <a:lnTo>
                    <a:pt x="3061222" y="77490"/>
                  </a:lnTo>
                  <a:lnTo>
                    <a:pt x="3067050" y="106793"/>
                  </a:lnTo>
                  <a:lnTo>
                    <a:pt x="3067050" y="1350529"/>
                  </a:lnTo>
                  <a:lnTo>
                    <a:pt x="3055476" y="1393698"/>
                  </a:lnTo>
                  <a:lnTo>
                    <a:pt x="3028266" y="1429152"/>
                  </a:lnTo>
                  <a:lnTo>
                    <a:pt x="2989556" y="1451494"/>
                  </a:lnTo>
                  <a:lnTo>
                    <a:pt x="2967689" y="1456591"/>
                  </a:lnTo>
                  <a:lnTo>
                    <a:pt x="2960256" y="1457323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24530" y="7645399"/>
              <a:ext cx="361950" cy="288925"/>
            </a:xfrm>
            <a:prstGeom prst="rect">
              <a:avLst/>
            </a:prstGeom>
          </p:spPr>
        </p:pic>
      </p:grpSp>
      <p:sp>
        <p:nvSpPr>
          <p:cNvPr id="47" name="object 47" descr=""/>
          <p:cNvSpPr txBox="1"/>
          <p:nvPr/>
        </p:nvSpPr>
        <p:spPr>
          <a:xfrm>
            <a:off x="10968284" y="8011884"/>
            <a:ext cx="2676525" cy="74612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dirty="0" sz="1500" spc="-80" b="1">
                <a:solidFill>
                  <a:srgbClr val="1A237D"/>
                </a:solidFill>
                <a:latin typeface="Roboto"/>
                <a:cs typeface="Roboto"/>
              </a:rPr>
              <a:t>Evaluate</a:t>
            </a:r>
            <a:r>
              <a:rPr dirty="0" sz="1500" spc="-4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500" spc="-10" b="1">
                <a:solidFill>
                  <a:srgbClr val="1A237D"/>
                </a:solidFill>
                <a:latin typeface="Roboto"/>
                <a:cs typeface="Roboto"/>
              </a:rPr>
              <a:t>Methods</a:t>
            </a:r>
            <a:endParaRPr sz="1500">
              <a:latin typeface="Roboto"/>
              <a:cs typeface="Roboto"/>
            </a:endParaRPr>
          </a:p>
          <a:p>
            <a:pPr algn="ctr" marL="12700" marR="5080">
              <a:lnSpc>
                <a:spcPts val="1350"/>
              </a:lnSpc>
              <a:spcBef>
                <a:spcPts val="570"/>
              </a:spcBef>
            </a:pPr>
            <a:r>
              <a:rPr dirty="0" sz="1150" spc="-75">
                <a:solidFill>
                  <a:srgbClr val="5C6ABF"/>
                </a:solidFill>
                <a:latin typeface="Arial MT"/>
                <a:cs typeface="Arial MT"/>
              </a:rPr>
              <a:t>Compare</a:t>
            </a:r>
            <a:r>
              <a:rPr dirty="0" sz="115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5C6ABF"/>
                </a:solidFill>
                <a:latin typeface="Arial MT"/>
                <a:cs typeface="Arial MT"/>
              </a:rPr>
              <a:t>advantages</a:t>
            </a:r>
            <a:r>
              <a:rPr dirty="0" sz="115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5C6ABF"/>
                </a:solidFill>
                <a:latin typeface="Arial MT"/>
                <a:cs typeface="Arial MT"/>
              </a:rPr>
              <a:t>and</a:t>
            </a:r>
            <a:r>
              <a:rPr dirty="0" sz="1150" spc="-25">
                <a:solidFill>
                  <a:srgbClr val="5C6ABF"/>
                </a:solidFill>
                <a:latin typeface="Arial MT"/>
                <a:cs typeface="Arial MT"/>
              </a:rPr>
              <a:t> limitations</a:t>
            </a:r>
            <a:r>
              <a:rPr dirty="0" sz="115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5C6ABF"/>
                </a:solidFill>
                <a:latin typeface="Arial MT"/>
                <a:cs typeface="Arial MT"/>
              </a:rPr>
              <a:t>of</a:t>
            </a:r>
            <a:r>
              <a:rPr dirty="0" sz="115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5C6ABF"/>
                </a:solidFill>
                <a:latin typeface="Arial MT"/>
                <a:cs typeface="Arial MT"/>
              </a:rPr>
              <a:t>each </a:t>
            </a:r>
            <a:r>
              <a:rPr dirty="0" sz="1150" spc="-10">
                <a:solidFill>
                  <a:srgbClr val="5C6ABF"/>
                </a:solidFill>
                <a:latin typeface="Arial MT"/>
                <a:cs typeface="Arial MT"/>
              </a:rPr>
              <a:t>approach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14030323" y="7439025"/>
            <a:ext cx="3067050" cy="1457325"/>
            <a:chOff x="14030323" y="7439025"/>
            <a:chExt cx="3067050" cy="1457325"/>
          </a:xfrm>
        </p:grpSpPr>
        <p:sp>
          <p:nvSpPr>
            <p:cNvPr id="49" name="object 49" descr=""/>
            <p:cNvSpPr/>
            <p:nvPr/>
          </p:nvSpPr>
          <p:spPr>
            <a:xfrm>
              <a:off x="14030323" y="7439025"/>
              <a:ext cx="3067050" cy="1457325"/>
            </a:xfrm>
            <a:custGeom>
              <a:avLst/>
              <a:gdLst/>
              <a:ahLst/>
              <a:cxnLst/>
              <a:rect l="l" t="t" r="r" b="b"/>
              <a:pathLst>
                <a:path w="3067050" h="1457325">
                  <a:moveTo>
                    <a:pt x="2960253" y="1457323"/>
                  </a:moveTo>
                  <a:lnTo>
                    <a:pt x="106794" y="1457323"/>
                  </a:lnTo>
                  <a:lnTo>
                    <a:pt x="99361" y="1456591"/>
                  </a:lnTo>
                  <a:lnTo>
                    <a:pt x="57037" y="1442229"/>
                  </a:lnTo>
                  <a:lnTo>
                    <a:pt x="23431" y="1412765"/>
                  </a:lnTo>
                  <a:lnTo>
                    <a:pt x="3659" y="1372683"/>
                  </a:lnTo>
                  <a:lnTo>
                    <a:pt x="0" y="1350529"/>
                  </a:lnTo>
                  <a:lnTo>
                    <a:pt x="0" y="1343024"/>
                  </a:lnTo>
                  <a:lnTo>
                    <a:pt x="0" y="106793"/>
                  </a:lnTo>
                  <a:lnTo>
                    <a:pt x="11570" y="63623"/>
                  </a:lnTo>
                  <a:lnTo>
                    <a:pt x="38783" y="28169"/>
                  </a:lnTo>
                  <a:lnTo>
                    <a:pt x="77491" y="5827"/>
                  </a:lnTo>
                  <a:lnTo>
                    <a:pt x="106794" y="0"/>
                  </a:lnTo>
                  <a:lnTo>
                    <a:pt x="2960253" y="0"/>
                  </a:lnTo>
                  <a:lnTo>
                    <a:pt x="3003420" y="11572"/>
                  </a:lnTo>
                  <a:lnTo>
                    <a:pt x="3038876" y="38782"/>
                  </a:lnTo>
                  <a:lnTo>
                    <a:pt x="3061218" y="77490"/>
                  </a:lnTo>
                  <a:lnTo>
                    <a:pt x="3067048" y="106793"/>
                  </a:lnTo>
                  <a:lnTo>
                    <a:pt x="3067048" y="1350529"/>
                  </a:lnTo>
                  <a:lnTo>
                    <a:pt x="3055474" y="1393698"/>
                  </a:lnTo>
                  <a:lnTo>
                    <a:pt x="3028263" y="1429152"/>
                  </a:lnTo>
                  <a:lnTo>
                    <a:pt x="2989554" y="1451494"/>
                  </a:lnTo>
                  <a:lnTo>
                    <a:pt x="2967685" y="1456591"/>
                  </a:lnTo>
                  <a:lnTo>
                    <a:pt x="2960253" y="1457323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20973" y="7645399"/>
              <a:ext cx="285750" cy="288925"/>
            </a:xfrm>
            <a:prstGeom prst="rect">
              <a:avLst/>
            </a:prstGeom>
          </p:spPr>
        </p:pic>
      </p:grpSp>
      <p:sp>
        <p:nvSpPr>
          <p:cNvPr id="51" name="object 51" descr=""/>
          <p:cNvSpPr txBox="1"/>
          <p:nvPr/>
        </p:nvSpPr>
        <p:spPr>
          <a:xfrm>
            <a:off x="14174192" y="8011884"/>
            <a:ext cx="2779395" cy="74612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dirty="0" sz="1500" spc="-75" b="1">
                <a:solidFill>
                  <a:srgbClr val="1A237D"/>
                </a:solidFill>
                <a:latin typeface="Roboto"/>
                <a:cs typeface="Roboto"/>
              </a:rPr>
              <a:t>Select</a:t>
            </a:r>
            <a:r>
              <a:rPr dirty="0" sz="1500" spc="-2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500" spc="-100" b="1">
                <a:solidFill>
                  <a:srgbClr val="1A237D"/>
                </a:solidFill>
                <a:latin typeface="Roboto"/>
                <a:cs typeface="Roboto"/>
              </a:rPr>
              <a:t>&amp;</a:t>
            </a:r>
            <a:r>
              <a:rPr dirty="0" sz="1500" spc="-2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500" spc="-10" b="1">
                <a:solidFill>
                  <a:srgbClr val="1A237D"/>
                </a:solidFill>
                <a:latin typeface="Roboto"/>
                <a:cs typeface="Roboto"/>
              </a:rPr>
              <a:t>Implement</a:t>
            </a:r>
            <a:endParaRPr sz="1500">
              <a:latin typeface="Roboto"/>
              <a:cs typeface="Roboto"/>
            </a:endParaRPr>
          </a:p>
          <a:p>
            <a:pPr algn="ctr" marL="12700" marR="5080">
              <a:lnSpc>
                <a:spcPts val="1350"/>
              </a:lnSpc>
              <a:spcBef>
                <a:spcPts val="570"/>
              </a:spcBef>
            </a:pPr>
            <a:r>
              <a:rPr dirty="0" sz="1150" spc="-75">
                <a:solidFill>
                  <a:srgbClr val="5C6ABF"/>
                </a:solidFill>
                <a:latin typeface="Arial MT"/>
                <a:cs typeface="Arial MT"/>
              </a:rPr>
              <a:t>Choose</a:t>
            </a:r>
            <a:r>
              <a:rPr dirty="0" sz="1150" spc="-45">
                <a:solidFill>
                  <a:srgbClr val="5C6ABF"/>
                </a:solidFill>
                <a:latin typeface="Arial MT"/>
                <a:cs typeface="Arial MT"/>
              </a:rPr>
              <a:t> the</a:t>
            </a:r>
            <a:r>
              <a:rPr dirty="0" sz="115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5C6ABF"/>
                </a:solidFill>
                <a:latin typeface="Arial MT"/>
                <a:cs typeface="Arial MT"/>
              </a:rPr>
              <a:t>most</a:t>
            </a:r>
            <a:r>
              <a:rPr dirty="0" sz="115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5C6ABF"/>
                </a:solidFill>
                <a:latin typeface="Arial MT"/>
                <a:cs typeface="Arial MT"/>
              </a:rPr>
              <a:t>suitable</a:t>
            </a:r>
            <a:r>
              <a:rPr dirty="0" sz="115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5C6ABF"/>
                </a:solidFill>
                <a:latin typeface="Arial MT"/>
                <a:cs typeface="Arial MT"/>
              </a:rPr>
              <a:t>method</a:t>
            </a:r>
            <a:r>
              <a:rPr dirty="0" sz="115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5C6ABF"/>
                </a:solidFill>
                <a:latin typeface="Arial MT"/>
                <a:cs typeface="Arial MT"/>
              </a:rPr>
              <a:t>and</a:t>
            </a:r>
            <a:r>
              <a:rPr dirty="0" sz="115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5C6ABF"/>
                </a:solidFill>
                <a:latin typeface="Arial MT"/>
                <a:cs typeface="Arial MT"/>
              </a:rPr>
              <a:t>execute </a:t>
            </a:r>
            <a:r>
              <a:rPr dirty="0" sz="1150" spc="-10">
                <a:solidFill>
                  <a:srgbClr val="5C6ABF"/>
                </a:solidFill>
                <a:latin typeface="Arial MT"/>
                <a:cs typeface="Arial MT"/>
              </a:rPr>
              <a:t>properly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4160837" y="8074024"/>
            <a:ext cx="9871075" cy="168275"/>
            <a:chOff x="4160837" y="8074024"/>
            <a:chExt cx="9871075" cy="168275"/>
          </a:xfrm>
        </p:grpSpPr>
        <p:pic>
          <p:nvPicPr>
            <p:cNvPr id="53" name="object 5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60837" y="8074024"/>
              <a:ext cx="98425" cy="168275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18387" y="8074024"/>
              <a:ext cx="98425" cy="168275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75937" y="8074024"/>
              <a:ext cx="98425" cy="168275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33486" y="8074024"/>
              <a:ext cx="98425" cy="168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93775" y="1542287"/>
            <a:ext cx="8681085" cy="1658620"/>
            <a:chOff x="493775" y="1542287"/>
            <a:chExt cx="8681085" cy="1658620"/>
          </a:xfrm>
        </p:grpSpPr>
        <p:sp>
          <p:nvSpPr>
            <p:cNvPr id="3" name="object 3" descr=""/>
            <p:cNvSpPr/>
            <p:nvPr/>
          </p:nvSpPr>
          <p:spPr>
            <a:xfrm>
              <a:off x="493775" y="1542287"/>
              <a:ext cx="8681085" cy="1658620"/>
            </a:xfrm>
            <a:custGeom>
              <a:avLst/>
              <a:gdLst/>
              <a:ahLst/>
              <a:cxnLst/>
              <a:rect l="l" t="t" r="r" b="b"/>
              <a:pathLst>
                <a:path w="8681085" h="1658620">
                  <a:moveTo>
                    <a:pt x="8680703" y="1658111"/>
                  </a:moveTo>
                  <a:lnTo>
                    <a:pt x="0" y="1658111"/>
                  </a:lnTo>
                  <a:lnTo>
                    <a:pt x="0" y="0"/>
                  </a:lnTo>
                  <a:lnTo>
                    <a:pt x="8680703" y="0"/>
                  </a:lnTo>
                  <a:lnTo>
                    <a:pt x="8680703" y="238886"/>
                  </a:lnTo>
                  <a:lnTo>
                    <a:pt x="420623" y="238886"/>
                  </a:lnTo>
                  <a:lnTo>
                    <a:pt x="406549" y="239566"/>
                  </a:lnTo>
                  <a:lnTo>
                    <a:pt x="365947" y="249762"/>
                  </a:lnTo>
                  <a:lnTo>
                    <a:pt x="330028" y="271262"/>
                  </a:lnTo>
                  <a:lnTo>
                    <a:pt x="301805" y="302369"/>
                  </a:lnTo>
                  <a:lnTo>
                    <a:pt x="283866" y="340349"/>
                  </a:lnTo>
                  <a:lnTo>
                    <a:pt x="277748" y="381761"/>
                  </a:lnTo>
                  <a:lnTo>
                    <a:pt x="277748" y="1200911"/>
                  </a:lnTo>
                  <a:lnTo>
                    <a:pt x="283866" y="1242324"/>
                  </a:lnTo>
                  <a:lnTo>
                    <a:pt x="301805" y="1280303"/>
                  </a:lnTo>
                  <a:lnTo>
                    <a:pt x="330028" y="1311411"/>
                  </a:lnTo>
                  <a:lnTo>
                    <a:pt x="365947" y="1332910"/>
                  </a:lnTo>
                  <a:lnTo>
                    <a:pt x="406549" y="1343107"/>
                  </a:lnTo>
                  <a:lnTo>
                    <a:pt x="420623" y="1343786"/>
                  </a:lnTo>
                  <a:lnTo>
                    <a:pt x="8680703" y="1343786"/>
                  </a:lnTo>
                  <a:lnTo>
                    <a:pt x="8680703" y="1658111"/>
                  </a:lnTo>
                  <a:close/>
                </a:path>
                <a:path w="8681085" h="1658620">
                  <a:moveTo>
                    <a:pt x="8680703" y="1343786"/>
                  </a:moveTo>
                  <a:lnTo>
                    <a:pt x="8259698" y="1343786"/>
                  </a:lnTo>
                  <a:lnTo>
                    <a:pt x="8273773" y="1343107"/>
                  </a:lnTo>
                  <a:lnTo>
                    <a:pt x="8287577" y="1341067"/>
                  </a:lnTo>
                  <a:lnTo>
                    <a:pt x="8327117" y="1326896"/>
                  </a:lnTo>
                  <a:lnTo>
                    <a:pt x="8360726" y="1301939"/>
                  </a:lnTo>
                  <a:lnTo>
                    <a:pt x="8385683" y="1268330"/>
                  </a:lnTo>
                  <a:lnTo>
                    <a:pt x="8399854" y="1228790"/>
                  </a:lnTo>
                  <a:lnTo>
                    <a:pt x="8402573" y="1200911"/>
                  </a:lnTo>
                  <a:lnTo>
                    <a:pt x="8402573" y="381761"/>
                  </a:lnTo>
                  <a:lnTo>
                    <a:pt x="8396455" y="340349"/>
                  </a:lnTo>
                  <a:lnTo>
                    <a:pt x="8378516" y="302369"/>
                  </a:lnTo>
                  <a:lnTo>
                    <a:pt x="8350293" y="271262"/>
                  </a:lnTo>
                  <a:lnTo>
                    <a:pt x="8314373" y="249762"/>
                  </a:lnTo>
                  <a:lnTo>
                    <a:pt x="8273773" y="239566"/>
                  </a:lnTo>
                  <a:lnTo>
                    <a:pt x="8259698" y="238886"/>
                  </a:lnTo>
                  <a:lnTo>
                    <a:pt x="8680703" y="238886"/>
                  </a:lnTo>
                  <a:lnTo>
                    <a:pt x="8680703" y="1343786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61999" y="1771649"/>
              <a:ext cx="8143875" cy="1123950"/>
            </a:xfrm>
            <a:custGeom>
              <a:avLst/>
              <a:gdLst/>
              <a:ahLst/>
              <a:cxnLst/>
              <a:rect l="l" t="t" r="r" b="b"/>
              <a:pathLst>
                <a:path w="8143875" h="1123950">
                  <a:moveTo>
                    <a:pt x="7991474" y="1123949"/>
                  </a:moveTo>
                  <a:lnTo>
                    <a:pt x="152399" y="1123949"/>
                  </a:lnTo>
                  <a:lnTo>
                    <a:pt x="144912" y="1123766"/>
                  </a:lnTo>
                  <a:lnTo>
                    <a:pt x="101065" y="1115044"/>
                  </a:lnTo>
                  <a:lnTo>
                    <a:pt x="61607" y="1093953"/>
                  </a:lnTo>
                  <a:lnTo>
                    <a:pt x="29995" y="1062342"/>
                  </a:lnTo>
                  <a:lnTo>
                    <a:pt x="8904" y="1022883"/>
                  </a:lnTo>
                  <a:lnTo>
                    <a:pt x="182" y="979036"/>
                  </a:lnTo>
                  <a:lnTo>
                    <a:pt x="0" y="97154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1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7991474" y="0"/>
                  </a:lnTo>
                  <a:lnTo>
                    <a:pt x="8035713" y="6560"/>
                  </a:lnTo>
                  <a:lnTo>
                    <a:pt x="8076141" y="25683"/>
                  </a:lnTo>
                  <a:lnTo>
                    <a:pt x="8109281" y="55717"/>
                  </a:lnTo>
                  <a:lnTo>
                    <a:pt x="8132272" y="94078"/>
                  </a:lnTo>
                  <a:lnTo>
                    <a:pt x="8143141" y="137461"/>
                  </a:lnTo>
                  <a:lnTo>
                    <a:pt x="8143874" y="152399"/>
                  </a:lnTo>
                  <a:lnTo>
                    <a:pt x="8143874" y="971549"/>
                  </a:lnTo>
                  <a:lnTo>
                    <a:pt x="8137312" y="1015789"/>
                  </a:lnTo>
                  <a:lnTo>
                    <a:pt x="8118189" y="1056218"/>
                  </a:lnTo>
                  <a:lnTo>
                    <a:pt x="8088155" y="1089357"/>
                  </a:lnTo>
                  <a:lnTo>
                    <a:pt x="8049794" y="1112348"/>
                  </a:lnTo>
                  <a:lnTo>
                    <a:pt x="8006412" y="1123217"/>
                  </a:lnTo>
                  <a:lnTo>
                    <a:pt x="7991474" y="1123949"/>
                  </a:lnTo>
                  <a:close/>
                </a:path>
              </a:pathLst>
            </a:custGeom>
            <a:solidFill>
              <a:srgbClr val="F5F6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52499" y="1962149"/>
              <a:ext cx="571500" cy="742950"/>
            </a:xfrm>
            <a:custGeom>
              <a:avLst/>
              <a:gdLst/>
              <a:ahLst/>
              <a:cxnLst/>
              <a:rect l="l" t="t" r="r" b="b"/>
              <a:pathLst>
                <a:path w="571500" h="742950">
                  <a:moveTo>
                    <a:pt x="285749" y="742949"/>
                  </a:moveTo>
                  <a:lnTo>
                    <a:pt x="243821" y="738929"/>
                  </a:lnTo>
                  <a:lnTo>
                    <a:pt x="202801" y="726954"/>
                  </a:lnTo>
                  <a:lnTo>
                    <a:pt x="163576" y="707284"/>
                  </a:lnTo>
                  <a:lnTo>
                    <a:pt x="126995" y="680344"/>
                  </a:lnTo>
                  <a:lnTo>
                    <a:pt x="99104" y="652757"/>
                  </a:lnTo>
                  <a:lnTo>
                    <a:pt x="74023" y="620942"/>
                  </a:lnTo>
                  <a:lnTo>
                    <a:pt x="48157" y="577855"/>
                  </a:lnTo>
                  <a:lnTo>
                    <a:pt x="27434" y="530301"/>
                  </a:lnTo>
                  <a:lnTo>
                    <a:pt x="12304" y="479308"/>
                  </a:lnTo>
                  <a:lnTo>
                    <a:pt x="3092" y="425981"/>
                  </a:lnTo>
                  <a:lnTo>
                    <a:pt x="0" y="371474"/>
                  </a:lnTo>
                  <a:lnTo>
                    <a:pt x="343" y="353247"/>
                  </a:lnTo>
                  <a:lnTo>
                    <a:pt x="5490" y="299003"/>
                  </a:lnTo>
                  <a:lnTo>
                    <a:pt x="16703" y="246328"/>
                  </a:lnTo>
                  <a:lnTo>
                    <a:pt x="33740" y="196362"/>
                  </a:lnTo>
                  <a:lnTo>
                    <a:pt x="56233" y="150187"/>
                  </a:lnTo>
                  <a:lnTo>
                    <a:pt x="78794" y="115329"/>
                  </a:lnTo>
                  <a:lnTo>
                    <a:pt x="104472" y="84321"/>
                  </a:lnTo>
                  <a:lnTo>
                    <a:pt x="132876" y="57631"/>
                  </a:lnTo>
                  <a:lnTo>
                    <a:pt x="169950" y="31869"/>
                  </a:lnTo>
                  <a:lnTo>
                    <a:pt x="209538" y="13455"/>
                  </a:lnTo>
                  <a:lnTo>
                    <a:pt x="250769" y="2794"/>
                  </a:lnTo>
                  <a:lnTo>
                    <a:pt x="285749" y="0"/>
                  </a:lnTo>
                  <a:lnTo>
                    <a:pt x="292764" y="111"/>
                  </a:lnTo>
                  <a:lnTo>
                    <a:pt x="334600" y="5468"/>
                  </a:lnTo>
                  <a:lnTo>
                    <a:pt x="375386" y="18749"/>
                  </a:lnTo>
                  <a:lnTo>
                    <a:pt x="414224" y="39663"/>
                  </a:lnTo>
                  <a:lnTo>
                    <a:pt x="450288" y="67763"/>
                  </a:lnTo>
                  <a:lnTo>
                    <a:pt x="477648" y="96229"/>
                  </a:lnTo>
                  <a:lnTo>
                    <a:pt x="506637" y="135813"/>
                  </a:lnTo>
                  <a:lnTo>
                    <a:pt x="530845" y="180498"/>
                  </a:lnTo>
                  <a:lnTo>
                    <a:pt x="549748" y="229317"/>
                  </a:lnTo>
                  <a:lnTo>
                    <a:pt x="562936" y="281213"/>
                  </a:lnTo>
                  <a:lnTo>
                    <a:pt x="570124" y="335064"/>
                  </a:lnTo>
                  <a:lnTo>
                    <a:pt x="571499" y="371474"/>
                  </a:lnTo>
                  <a:lnTo>
                    <a:pt x="571156" y="389702"/>
                  </a:lnTo>
                  <a:lnTo>
                    <a:pt x="566009" y="443946"/>
                  </a:lnTo>
                  <a:lnTo>
                    <a:pt x="554796" y="496620"/>
                  </a:lnTo>
                  <a:lnTo>
                    <a:pt x="537758" y="546586"/>
                  </a:lnTo>
                  <a:lnTo>
                    <a:pt x="515266" y="592762"/>
                  </a:lnTo>
                  <a:lnTo>
                    <a:pt x="492705" y="627619"/>
                  </a:lnTo>
                  <a:lnTo>
                    <a:pt x="467027" y="658628"/>
                  </a:lnTo>
                  <a:lnTo>
                    <a:pt x="438623" y="685318"/>
                  </a:lnTo>
                  <a:lnTo>
                    <a:pt x="401549" y="711079"/>
                  </a:lnTo>
                  <a:lnTo>
                    <a:pt x="361961" y="729494"/>
                  </a:lnTo>
                  <a:lnTo>
                    <a:pt x="320730" y="740156"/>
                  </a:lnTo>
                  <a:lnTo>
                    <a:pt x="285749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799" y="2168524"/>
              <a:ext cx="342900" cy="30162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654175" y="2109946"/>
            <a:ext cx="3181350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00" spc="-160" b="1">
                <a:solidFill>
                  <a:srgbClr val="1A237D"/>
                </a:solidFill>
                <a:latin typeface="Arial"/>
                <a:cs typeface="Arial"/>
              </a:rPr>
              <a:t>Quantitative</a:t>
            </a:r>
            <a:r>
              <a:rPr dirty="0" sz="2300" spc="-8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300" spc="-175" b="1">
                <a:solidFill>
                  <a:srgbClr val="1A237D"/>
                </a:solidFill>
                <a:latin typeface="Arial"/>
                <a:cs typeface="Arial"/>
              </a:rPr>
              <a:t>Data</a:t>
            </a:r>
            <a:r>
              <a:rPr dirty="0" sz="2300" spc="-8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300" spc="-165" b="1">
                <a:solidFill>
                  <a:srgbClr val="1A237D"/>
                </a:solidFill>
                <a:latin typeface="Arial"/>
                <a:cs typeface="Arial"/>
              </a:rPr>
              <a:t>Analysis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924543" y="1542287"/>
            <a:ext cx="8677910" cy="1658620"/>
            <a:chOff x="8924543" y="1542287"/>
            <a:chExt cx="8677910" cy="1658620"/>
          </a:xfrm>
        </p:grpSpPr>
        <p:sp>
          <p:nvSpPr>
            <p:cNvPr id="9" name="object 9" descr=""/>
            <p:cNvSpPr/>
            <p:nvPr/>
          </p:nvSpPr>
          <p:spPr>
            <a:xfrm>
              <a:off x="8924543" y="1542287"/>
              <a:ext cx="8677910" cy="1658620"/>
            </a:xfrm>
            <a:custGeom>
              <a:avLst/>
              <a:gdLst/>
              <a:ahLst/>
              <a:cxnLst/>
              <a:rect l="l" t="t" r="r" b="b"/>
              <a:pathLst>
                <a:path w="8677910" h="1658620">
                  <a:moveTo>
                    <a:pt x="8677655" y="1658111"/>
                  </a:moveTo>
                  <a:lnTo>
                    <a:pt x="0" y="1658111"/>
                  </a:lnTo>
                  <a:lnTo>
                    <a:pt x="0" y="0"/>
                  </a:lnTo>
                  <a:lnTo>
                    <a:pt x="8677655" y="0"/>
                  </a:lnTo>
                  <a:lnTo>
                    <a:pt x="8677655" y="238886"/>
                  </a:lnTo>
                  <a:lnTo>
                    <a:pt x="419480" y="238886"/>
                  </a:lnTo>
                  <a:lnTo>
                    <a:pt x="405406" y="239566"/>
                  </a:lnTo>
                  <a:lnTo>
                    <a:pt x="364804" y="249762"/>
                  </a:lnTo>
                  <a:lnTo>
                    <a:pt x="328885" y="271262"/>
                  </a:lnTo>
                  <a:lnTo>
                    <a:pt x="300661" y="302369"/>
                  </a:lnTo>
                  <a:lnTo>
                    <a:pt x="282722" y="340349"/>
                  </a:lnTo>
                  <a:lnTo>
                    <a:pt x="276605" y="381761"/>
                  </a:lnTo>
                  <a:lnTo>
                    <a:pt x="276605" y="1200911"/>
                  </a:lnTo>
                  <a:lnTo>
                    <a:pt x="282722" y="1242324"/>
                  </a:lnTo>
                  <a:lnTo>
                    <a:pt x="300661" y="1280303"/>
                  </a:lnTo>
                  <a:lnTo>
                    <a:pt x="328885" y="1311411"/>
                  </a:lnTo>
                  <a:lnTo>
                    <a:pt x="364803" y="1332910"/>
                  </a:lnTo>
                  <a:lnTo>
                    <a:pt x="405406" y="1343107"/>
                  </a:lnTo>
                  <a:lnTo>
                    <a:pt x="419480" y="1343786"/>
                  </a:lnTo>
                  <a:lnTo>
                    <a:pt x="8677655" y="1343786"/>
                  </a:lnTo>
                  <a:lnTo>
                    <a:pt x="8677655" y="1658111"/>
                  </a:lnTo>
                  <a:close/>
                </a:path>
                <a:path w="8677910" h="1658620">
                  <a:moveTo>
                    <a:pt x="8677655" y="1343786"/>
                  </a:moveTo>
                  <a:lnTo>
                    <a:pt x="8258555" y="1343786"/>
                  </a:lnTo>
                  <a:lnTo>
                    <a:pt x="8272629" y="1343107"/>
                  </a:lnTo>
                  <a:lnTo>
                    <a:pt x="8286432" y="1341067"/>
                  </a:lnTo>
                  <a:lnTo>
                    <a:pt x="8325972" y="1326896"/>
                  </a:lnTo>
                  <a:lnTo>
                    <a:pt x="8359581" y="1301939"/>
                  </a:lnTo>
                  <a:lnTo>
                    <a:pt x="8384538" y="1268330"/>
                  </a:lnTo>
                  <a:lnTo>
                    <a:pt x="8398710" y="1228790"/>
                  </a:lnTo>
                  <a:lnTo>
                    <a:pt x="8401430" y="1200911"/>
                  </a:lnTo>
                  <a:lnTo>
                    <a:pt x="8401430" y="381761"/>
                  </a:lnTo>
                  <a:lnTo>
                    <a:pt x="8395311" y="340349"/>
                  </a:lnTo>
                  <a:lnTo>
                    <a:pt x="8377371" y="302369"/>
                  </a:lnTo>
                  <a:lnTo>
                    <a:pt x="8349148" y="271262"/>
                  </a:lnTo>
                  <a:lnTo>
                    <a:pt x="8313229" y="249762"/>
                  </a:lnTo>
                  <a:lnTo>
                    <a:pt x="8272629" y="239566"/>
                  </a:lnTo>
                  <a:lnTo>
                    <a:pt x="8258555" y="238886"/>
                  </a:lnTo>
                  <a:lnTo>
                    <a:pt x="8677655" y="238886"/>
                  </a:lnTo>
                  <a:lnTo>
                    <a:pt x="8677655" y="1343786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191624" y="1771649"/>
              <a:ext cx="8143875" cy="1123950"/>
            </a:xfrm>
            <a:custGeom>
              <a:avLst/>
              <a:gdLst/>
              <a:ahLst/>
              <a:cxnLst/>
              <a:rect l="l" t="t" r="r" b="b"/>
              <a:pathLst>
                <a:path w="8143875" h="1123950">
                  <a:moveTo>
                    <a:pt x="7991474" y="1123949"/>
                  </a:moveTo>
                  <a:lnTo>
                    <a:pt x="152399" y="1123949"/>
                  </a:lnTo>
                  <a:lnTo>
                    <a:pt x="144912" y="1123766"/>
                  </a:lnTo>
                  <a:lnTo>
                    <a:pt x="101064" y="1115044"/>
                  </a:lnTo>
                  <a:lnTo>
                    <a:pt x="61606" y="1093953"/>
                  </a:lnTo>
                  <a:lnTo>
                    <a:pt x="29994" y="1062342"/>
                  </a:lnTo>
                  <a:lnTo>
                    <a:pt x="8903" y="1022883"/>
                  </a:lnTo>
                  <a:lnTo>
                    <a:pt x="182" y="979036"/>
                  </a:lnTo>
                  <a:lnTo>
                    <a:pt x="0" y="97154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3" y="67731"/>
                  </a:lnTo>
                  <a:lnTo>
                    <a:pt x="55716" y="34591"/>
                  </a:lnTo>
                  <a:lnTo>
                    <a:pt x="94077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7991474" y="0"/>
                  </a:lnTo>
                  <a:lnTo>
                    <a:pt x="8035712" y="6560"/>
                  </a:lnTo>
                  <a:lnTo>
                    <a:pt x="8076141" y="25683"/>
                  </a:lnTo>
                  <a:lnTo>
                    <a:pt x="8109280" y="55717"/>
                  </a:lnTo>
                  <a:lnTo>
                    <a:pt x="8132271" y="94078"/>
                  </a:lnTo>
                  <a:lnTo>
                    <a:pt x="8143140" y="137461"/>
                  </a:lnTo>
                  <a:lnTo>
                    <a:pt x="8143874" y="152399"/>
                  </a:lnTo>
                  <a:lnTo>
                    <a:pt x="8143874" y="971549"/>
                  </a:lnTo>
                  <a:lnTo>
                    <a:pt x="8137312" y="1015789"/>
                  </a:lnTo>
                  <a:lnTo>
                    <a:pt x="8118188" y="1056218"/>
                  </a:lnTo>
                  <a:lnTo>
                    <a:pt x="8088156" y="1089357"/>
                  </a:lnTo>
                  <a:lnTo>
                    <a:pt x="8049794" y="1112348"/>
                  </a:lnTo>
                  <a:lnTo>
                    <a:pt x="8006411" y="1123217"/>
                  </a:lnTo>
                  <a:lnTo>
                    <a:pt x="7991474" y="1123949"/>
                  </a:lnTo>
                  <a:close/>
                </a:path>
              </a:pathLst>
            </a:custGeom>
            <a:solidFill>
              <a:srgbClr val="F5F6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382124" y="1962149"/>
              <a:ext cx="485775" cy="742950"/>
            </a:xfrm>
            <a:custGeom>
              <a:avLst/>
              <a:gdLst/>
              <a:ahLst/>
              <a:cxnLst/>
              <a:rect l="l" t="t" r="r" b="b"/>
              <a:pathLst>
                <a:path w="485775" h="742950">
                  <a:moveTo>
                    <a:pt x="250842" y="742949"/>
                  </a:moveTo>
                  <a:lnTo>
                    <a:pt x="234932" y="742949"/>
                  </a:lnTo>
                  <a:lnTo>
                    <a:pt x="226997" y="742353"/>
                  </a:lnTo>
                  <a:lnTo>
                    <a:pt x="187700" y="733438"/>
                  </a:lnTo>
                  <a:lnTo>
                    <a:pt x="149937" y="714672"/>
                  </a:lnTo>
                  <a:lnTo>
                    <a:pt x="118017" y="690099"/>
                  </a:lnTo>
                  <a:lnTo>
                    <a:pt x="88801" y="658628"/>
                  </a:lnTo>
                  <a:lnTo>
                    <a:pt x="62919" y="620942"/>
                  </a:lnTo>
                  <a:lnTo>
                    <a:pt x="40933" y="577854"/>
                  </a:lnTo>
                  <a:lnTo>
                    <a:pt x="23319" y="530300"/>
                  </a:lnTo>
                  <a:lnTo>
                    <a:pt x="10458" y="479308"/>
                  </a:lnTo>
                  <a:lnTo>
                    <a:pt x="2628" y="425981"/>
                  </a:lnTo>
                  <a:lnTo>
                    <a:pt x="0" y="371474"/>
                  </a:lnTo>
                  <a:lnTo>
                    <a:pt x="293" y="353247"/>
                  </a:lnTo>
                  <a:lnTo>
                    <a:pt x="4666" y="299003"/>
                  </a:lnTo>
                  <a:lnTo>
                    <a:pt x="14197" y="246328"/>
                  </a:lnTo>
                  <a:lnTo>
                    <a:pt x="28680" y="196362"/>
                  </a:lnTo>
                  <a:lnTo>
                    <a:pt x="47798" y="150187"/>
                  </a:lnTo>
                  <a:lnTo>
                    <a:pt x="71139" y="108802"/>
                  </a:lnTo>
                  <a:lnTo>
                    <a:pt x="98199" y="73102"/>
                  </a:lnTo>
                  <a:lnTo>
                    <a:pt x="128390" y="43863"/>
                  </a:lnTo>
                  <a:lnTo>
                    <a:pt x="161061" y="21714"/>
                  </a:lnTo>
                  <a:lnTo>
                    <a:pt x="203304" y="4764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3" y="9511"/>
                  </a:lnTo>
                  <a:lnTo>
                    <a:pt x="335835" y="28276"/>
                  </a:lnTo>
                  <a:lnTo>
                    <a:pt x="367756" y="52849"/>
                  </a:lnTo>
                  <a:lnTo>
                    <a:pt x="396973" y="84320"/>
                  </a:lnTo>
                  <a:lnTo>
                    <a:pt x="422854" y="122007"/>
                  </a:lnTo>
                  <a:lnTo>
                    <a:pt x="444839" y="165094"/>
                  </a:lnTo>
                  <a:lnTo>
                    <a:pt x="462453" y="212648"/>
                  </a:lnTo>
                  <a:lnTo>
                    <a:pt x="475315" y="263641"/>
                  </a:lnTo>
                  <a:lnTo>
                    <a:pt x="483146" y="316968"/>
                  </a:lnTo>
                  <a:lnTo>
                    <a:pt x="485774" y="371474"/>
                  </a:lnTo>
                  <a:lnTo>
                    <a:pt x="485482" y="389702"/>
                  </a:lnTo>
                  <a:lnTo>
                    <a:pt x="481107" y="443945"/>
                  </a:lnTo>
                  <a:lnTo>
                    <a:pt x="471576" y="496620"/>
                  </a:lnTo>
                  <a:lnTo>
                    <a:pt x="457095" y="546586"/>
                  </a:lnTo>
                  <a:lnTo>
                    <a:pt x="437975" y="592762"/>
                  </a:lnTo>
                  <a:lnTo>
                    <a:pt x="414633" y="634147"/>
                  </a:lnTo>
                  <a:lnTo>
                    <a:pt x="387575" y="669846"/>
                  </a:lnTo>
                  <a:lnTo>
                    <a:pt x="357383" y="699086"/>
                  </a:lnTo>
                  <a:lnTo>
                    <a:pt x="324712" y="721234"/>
                  </a:lnTo>
                  <a:lnTo>
                    <a:pt x="282469" y="738185"/>
                  </a:lnTo>
                  <a:lnTo>
                    <a:pt x="250842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96424" y="2146299"/>
              <a:ext cx="257175" cy="346075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9998074" y="2109946"/>
            <a:ext cx="3012440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00" spc="-155" b="1">
                <a:solidFill>
                  <a:srgbClr val="1A237D"/>
                </a:solidFill>
                <a:latin typeface="Arial"/>
                <a:cs typeface="Arial"/>
              </a:rPr>
              <a:t>Qualitative</a:t>
            </a:r>
            <a:r>
              <a:rPr dirty="0" sz="2300" spc="-8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300" spc="-175" b="1">
                <a:solidFill>
                  <a:srgbClr val="1A237D"/>
                </a:solidFill>
                <a:latin typeface="Arial"/>
                <a:cs typeface="Arial"/>
              </a:rPr>
              <a:t>Data</a:t>
            </a:r>
            <a:r>
              <a:rPr dirty="0" sz="2300" spc="-8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300" spc="-165" b="1">
                <a:solidFill>
                  <a:srgbClr val="1A237D"/>
                </a:solidFill>
                <a:latin typeface="Arial"/>
                <a:cs typeface="Arial"/>
              </a:rPr>
              <a:t>Analysis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93775" y="6379463"/>
            <a:ext cx="17108805" cy="3145790"/>
            <a:chOff x="493775" y="6379463"/>
            <a:chExt cx="17108805" cy="3145790"/>
          </a:xfrm>
        </p:grpSpPr>
        <p:sp>
          <p:nvSpPr>
            <p:cNvPr id="15" name="object 15" descr=""/>
            <p:cNvSpPr/>
            <p:nvPr/>
          </p:nvSpPr>
          <p:spPr>
            <a:xfrm>
              <a:off x="493775" y="6379463"/>
              <a:ext cx="17108805" cy="3145790"/>
            </a:xfrm>
            <a:custGeom>
              <a:avLst/>
              <a:gdLst/>
              <a:ahLst/>
              <a:cxnLst/>
              <a:rect l="l" t="t" r="r" b="b"/>
              <a:pathLst>
                <a:path w="17108805" h="3145790">
                  <a:moveTo>
                    <a:pt x="17108423" y="3145535"/>
                  </a:moveTo>
                  <a:lnTo>
                    <a:pt x="0" y="3145535"/>
                  </a:lnTo>
                  <a:lnTo>
                    <a:pt x="0" y="0"/>
                  </a:lnTo>
                  <a:lnTo>
                    <a:pt x="17108423" y="0"/>
                  </a:lnTo>
                  <a:lnTo>
                    <a:pt x="17108423" y="240410"/>
                  </a:lnTo>
                  <a:lnTo>
                    <a:pt x="420623" y="240410"/>
                  </a:lnTo>
                  <a:lnTo>
                    <a:pt x="406549" y="241090"/>
                  </a:lnTo>
                  <a:lnTo>
                    <a:pt x="365947" y="251285"/>
                  </a:lnTo>
                  <a:lnTo>
                    <a:pt x="330028" y="272786"/>
                  </a:lnTo>
                  <a:lnTo>
                    <a:pt x="301805" y="303893"/>
                  </a:lnTo>
                  <a:lnTo>
                    <a:pt x="283866" y="341872"/>
                  </a:lnTo>
                  <a:lnTo>
                    <a:pt x="277748" y="383285"/>
                  </a:lnTo>
                  <a:lnTo>
                    <a:pt x="277748" y="2688335"/>
                  </a:lnTo>
                  <a:lnTo>
                    <a:pt x="283866" y="2729746"/>
                  </a:lnTo>
                  <a:lnTo>
                    <a:pt x="301805" y="2767726"/>
                  </a:lnTo>
                  <a:lnTo>
                    <a:pt x="330028" y="2798834"/>
                  </a:lnTo>
                  <a:lnTo>
                    <a:pt x="365949" y="2820334"/>
                  </a:lnTo>
                  <a:lnTo>
                    <a:pt x="406549" y="2830530"/>
                  </a:lnTo>
                  <a:lnTo>
                    <a:pt x="420623" y="2831210"/>
                  </a:lnTo>
                  <a:lnTo>
                    <a:pt x="17108423" y="2831210"/>
                  </a:lnTo>
                  <a:lnTo>
                    <a:pt x="17108423" y="3145535"/>
                  </a:lnTo>
                  <a:close/>
                </a:path>
                <a:path w="17108805" h="3145790">
                  <a:moveTo>
                    <a:pt x="17108423" y="2831210"/>
                  </a:moveTo>
                  <a:lnTo>
                    <a:pt x="16689323" y="2831210"/>
                  </a:lnTo>
                  <a:lnTo>
                    <a:pt x="16703396" y="2830530"/>
                  </a:lnTo>
                  <a:lnTo>
                    <a:pt x="16717200" y="2828491"/>
                  </a:lnTo>
                  <a:lnTo>
                    <a:pt x="16756739" y="2814320"/>
                  </a:lnTo>
                  <a:lnTo>
                    <a:pt x="16790349" y="2789362"/>
                  </a:lnTo>
                  <a:lnTo>
                    <a:pt x="16815306" y="2755753"/>
                  </a:lnTo>
                  <a:lnTo>
                    <a:pt x="16829478" y="2716213"/>
                  </a:lnTo>
                  <a:lnTo>
                    <a:pt x="16832198" y="2688335"/>
                  </a:lnTo>
                  <a:lnTo>
                    <a:pt x="16832198" y="383285"/>
                  </a:lnTo>
                  <a:lnTo>
                    <a:pt x="16826079" y="341872"/>
                  </a:lnTo>
                  <a:lnTo>
                    <a:pt x="16808139" y="303893"/>
                  </a:lnTo>
                  <a:lnTo>
                    <a:pt x="16779916" y="272786"/>
                  </a:lnTo>
                  <a:lnTo>
                    <a:pt x="16743997" y="251285"/>
                  </a:lnTo>
                  <a:lnTo>
                    <a:pt x="16703396" y="241090"/>
                  </a:lnTo>
                  <a:lnTo>
                    <a:pt x="16689323" y="240410"/>
                  </a:lnTo>
                  <a:lnTo>
                    <a:pt x="17108423" y="240410"/>
                  </a:lnTo>
                  <a:lnTo>
                    <a:pt x="17108423" y="283121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61999" y="6610349"/>
              <a:ext cx="16573500" cy="2609850"/>
            </a:xfrm>
            <a:custGeom>
              <a:avLst/>
              <a:gdLst/>
              <a:ahLst/>
              <a:cxnLst/>
              <a:rect l="l" t="t" r="r" b="b"/>
              <a:pathLst>
                <a:path w="16573500" h="2609850">
                  <a:moveTo>
                    <a:pt x="16421098" y="2609849"/>
                  </a:moveTo>
                  <a:lnTo>
                    <a:pt x="152399" y="2609849"/>
                  </a:lnTo>
                  <a:lnTo>
                    <a:pt x="144912" y="2609666"/>
                  </a:lnTo>
                  <a:lnTo>
                    <a:pt x="101065" y="2600944"/>
                  </a:lnTo>
                  <a:lnTo>
                    <a:pt x="61607" y="2579853"/>
                  </a:lnTo>
                  <a:lnTo>
                    <a:pt x="29995" y="2548241"/>
                  </a:lnTo>
                  <a:lnTo>
                    <a:pt x="8904" y="2508783"/>
                  </a:lnTo>
                  <a:lnTo>
                    <a:pt x="182" y="2464936"/>
                  </a:lnTo>
                  <a:lnTo>
                    <a:pt x="0" y="245744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599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6421098" y="0"/>
                  </a:lnTo>
                  <a:lnTo>
                    <a:pt x="16465337" y="6559"/>
                  </a:lnTo>
                  <a:lnTo>
                    <a:pt x="16505765" y="25683"/>
                  </a:lnTo>
                  <a:lnTo>
                    <a:pt x="16538905" y="55716"/>
                  </a:lnTo>
                  <a:lnTo>
                    <a:pt x="16561896" y="94077"/>
                  </a:lnTo>
                  <a:lnTo>
                    <a:pt x="16572765" y="137461"/>
                  </a:lnTo>
                  <a:lnTo>
                    <a:pt x="16573498" y="152399"/>
                  </a:lnTo>
                  <a:lnTo>
                    <a:pt x="16573498" y="2457449"/>
                  </a:lnTo>
                  <a:lnTo>
                    <a:pt x="16566936" y="2501689"/>
                  </a:lnTo>
                  <a:lnTo>
                    <a:pt x="16547812" y="2542117"/>
                  </a:lnTo>
                  <a:lnTo>
                    <a:pt x="16517780" y="2575257"/>
                  </a:lnTo>
                  <a:lnTo>
                    <a:pt x="16479418" y="2598247"/>
                  </a:lnTo>
                  <a:lnTo>
                    <a:pt x="16436035" y="2609117"/>
                  </a:lnTo>
                  <a:lnTo>
                    <a:pt x="16421098" y="2609849"/>
                  </a:lnTo>
                  <a:close/>
                </a:path>
              </a:pathLst>
            </a:custGeom>
            <a:solidFill>
              <a:srgbClr val="F5F6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52499" y="6800849"/>
              <a:ext cx="619125" cy="742950"/>
            </a:xfrm>
            <a:custGeom>
              <a:avLst/>
              <a:gdLst/>
              <a:ahLst/>
              <a:cxnLst/>
              <a:rect l="l" t="t" r="r" b="b"/>
              <a:pathLst>
                <a:path w="619125" h="742950">
                  <a:moveTo>
                    <a:pt x="307181" y="742949"/>
                  </a:moveTo>
                  <a:lnTo>
                    <a:pt x="262108" y="738929"/>
                  </a:lnTo>
                  <a:lnTo>
                    <a:pt x="218011" y="726954"/>
                  </a:lnTo>
                  <a:lnTo>
                    <a:pt x="182696" y="711079"/>
                  </a:lnTo>
                  <a:lnTo>
                    <a:pt x="149258" y="690098"/>
                  </a:lnTo>
                  <a:lnTo>
                    <a:pt x="118195" y="664327"/>
                  </a:lnTo>
                  <a:lnTo>
                    <a:pt x="89971" y="634146"/>
                  </a:lnTo>
                  <a:lnTo>
                    <a:pt x="65014" y="600015"/>
                  </a:lnTo>
                  <a:lnTo>
                    <a:pt x="43702" y="562451"/>
                  </a:lnTo>
                  <a:lnTo>
                    <a:pt x="23382" y="513631"/>
                  </a:lnTo>
                  <a:lnTo>
                    <a:pt x="9205" y="461736"/>
                  </a:lnTo>
                  <a:lnTo>
                    <a:pt x="1479" y="407886"/>
                  </a:lnTo>
                  <a:lnTo>
                    <a:pt x="0" y="371474"/>
                  </a:lnTo>
                  <a:lnTo>
                    <a:pt x="369" y="353247"/>
                  </a:lnTo>
                  <a:lnTo>
                    <a:pt x="5902" y="299003"/>
                  </a:lnTo>
                  <a:lnTo>
                    <a:pt x="17956" y="246328"/>
                  </a:lnTo>
                  <a:lnTo>
                    <a:pt x="32798" y="204457"/>
                  </a:lnTo>
                  <a:lnTo>
                    <a:pt x="51769" y="165093"/>
                  </a:lnTo>
                  <a:lnTo>
                    <a:pt x="74582" y="128835"/>
                  </a:lnTo>
                  <a:lnTo>
                    <a:pt x="100890" y="96229"/>
                  </a:lnTo>
                  <a:lnTo>
                    <a:pt x="130301" y="67763"/>
                  </a:lnTo>
                  <a:lnTo>
                    <a:pt x="162376" y="43863"/>
                  </a:lnTo>
                  <a:lnTo>
                    <a:pt x="196630" y="24890"/>
                  </a:lnTo>
                  <a:lnTo>
                    <a:pt x="232542" y="11132"/>
                  </a:lnTo>
                  <a:lnTo>
                    <a:pt x="277072" y="1788"/>
                  </a:lnTo>
                  <a:lnTo>
                    <a:pt x="311943" y="0"/>
                  </a:lnTo>
                  <a:lnTo>
                    <a:pt x="319484" y="112"/>
                  </a:lnTo>
                  <a:lnTo>
                    <a:pt x="364457" y="5468"/>
                  </a:lnTo>
                  <a:lnTo>
                    <a:pt x="401113" y="15996"/>
                  </a:lnTo>
                  <a:lnTo>
                    <a:pt x="436428" y="31869"/>
                  </a:lnTo>
                  <a:lnTo>
                    <a:pt x="469866" y="52849"/>
                  </a:lnTo>
                  <a:lnTo>
                    <a:pt x="500929" y="78622"/>
                  </a:lnTo>
                  <a:lnTo>
                    <a:pt x="529153" y="108802"/>
                  </a:lnTo>
                  <a:lnTo>
                    <a:pt x="554110" y="142933"/>
                  </a:lnTo>
                  <a:lnTo>
                    <a:pt x="575421" y="180498"/>
                  </a:lnTo>
                  <a:lnTo>
                    <a:pt x="595741" y="229316"/>
                  </a:lnTo>
                  <a:lnTo>
                    <a:pt x="609919" y="281213"/>
                  </a:lnTo>
                  <a:lnTo>
                    <a:pt x="617645" y="335063"/>
                  </a:lnTo>
                  <a:lnTo>
                    <a:pt x="619124" y="371474"/>
                  </a:lnTo>
                  <a:lnTo>
                    <a:pt x="618755" y="389702"/>
                  </a:lnTo>
                  <a:lnTo>
                    <a:pt x="613222" y="443945"/>
                  </a:lnTo>
                  <a:lnTo>
                    <a:pt x="601168" y="496621"/>
                  </a:lnTo>
                  <a:lnTo>
                    <a:pt x="586326" y="538491"/>
                  </a:lnTo>
                  <a:lnTo>
                    <a:pt x="567355" y="577855"/>
                  </a:lnTo>
                  <a:lnTo>
                    <a:pt x="544542" y="614114"/>
                  </a:lnTo>
                  <a:lnTo>
                    <a:pt x="518234" y="646719"/>
                  </a:lnTo>
                  <a:lnTo>
                    <a:pt x="488822" y="675184"/>
                  </a:lnTo>
                  <a:lnTo>
                    <a:pt x="456747" y="699085"/>
                  </a:lnTo>
                  <a:lnTo>
                    <a:pt x="422494" y="718058"/>
                  </a:lnTo>
                  <a:lnTo>
                    <a:pt x="386582" y="731817"/>
                  </a:lnTo>
                  <a:lnTo>
                    <a:pt x="342052" y="741161"/>
                  </a:lnTo>
                  <a:lnTo>
                    <a:pt x="307181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799" y="7007224"/>
              <a:ext cx="387350" cy="301625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1697037" y="6948645"/>
            <a:ext cx="5159375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00" spc="-160" b="1">
                <a:solidFill>
                  <a:srgbClr val="1A237D"/>
                </a:solidFill>
                <a:latin typeface="Arial"/>
                <a:cs typeface="Arial"/>
              </a:rPr>
              <a:t>Selecting</a:t>
            </a:r>
            <a:r>
              <a:rPr dirty="0" sz="2300" spc="-8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300" spc="-180" b="1">
                <a:solidFill>
                  <a:srgbClr val="1A237D"/>
                </a:solidFill>
                <a:latin typeface="Arial"/>
                <a:cs typeface="Arial"/>
              </a:rPr>
              <a:t>Appropriate</a:t>
            </a:r>
            <a:r>
              <a:rPr dirty="0" sz="2300" spc="-8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300" spc="-190" b="1">
                <a:solidFill>
                  <a:srgbClr val="1A237D"/>
                </a:solidFill>
                <a:latin typeface="Arial"/>
                <a:cs typeface="Arial"/>
              </a:rPr>
              <a:t>Analysis</a:t>
            </a:r>
            <a:r>
              <a:rPr dirty="0" sz="2300" spc="-14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300" spc="-165" b="1">
                <a:solidFill>
                  <a:srgbClr val="1A237D"/>
                </a:solidFill>
                <a:latin typeface="Arial"/>
                <a:cs typeface="Arial"/>
              </a:rPr>
              <a:t>Techniques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0" y="0"/>
            <a:ext cx="18097500" cy="9791700"/>
            <a:chOff x="0" y="0"/>
            <a:chExt cx="18097500" cy="9791700"/>
          </a:xfrm>
        </p:grpSpPr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87500" y="0"/>
              <a:ext cx="3809999" cy="380999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7423150"/>
              <a:ext cx="2381249" cy="2368550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761999" y="1333499"/>
              <a:ext cx="952500" cy="57150"/>
            </a:xfrm>
            <a:custGeom>
              <a:avLst/>
              <a:gdLst/>
              <a:ahLst/>
              <a:cxnLst/>
              <a:rect l="l" t="t" r="r" b="b"/>
              <a:pathLst>
                <a:path w="952500" h="57150">
                  <a:moveTo>
                    <a:pt x="92771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85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927714" y="0"/>
                  </a:lnTo>
                  <a:lnTo>
                    <a:pt x="952500" y="24785"/>
                  </a:lnTo>
                  <a:lnTo>
                    <a:pt x="952500" y="32364"/>
                  </a:lnTo>
                  <a:lnTo>
                    <a:pt x="931359" y="56424"/>
                  </a:lnTo>
                  <a:lnTo>
                    <a:pt x="927714" y="5714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3775" y="2855975"/>
              <a:ext cx="17108423" cy="3773423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7750" y="3435349"/>
              <a:ext cx="215900" cy="288925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335"/>
              <a:t>Data</a:t>
            </a:r>
            <a:r>
              <a:rPr dirty="0" spc="-370"/>
              <a:t> </a:t>
            </a:r>
            <a:r>
              <a:rPr dirty="0" spc="-190"/>
              <a:t>Analysis</a:t>
            </a:r>
            <a:r>
              <a:rPr dirty="0" spc="-509"/>
              <a:t> </a:t>
            </a:r>
            <a:r>
              <a:rPr dirty="0" spc="-350"/>
              <a:t>Techniques</a:t>
            </a:r>
          </a:p>
        </p:txBody>
      </p:sp>
      <p:sp>
        <p:nvSpPr>
          <p:cNvPr id="27" name="object 27" descr=""/>
          <p:cNvSpPr txBox="1"/>
          <p:nvPr/>
        </p:nvSpPr>
        <p:spPr>
          <a:xfrm>
            <a:off x="1487487" y="3400107"/>
            <a:ext cx="22098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60" b="1">
                <a:solidFill>
                  <a:srgbClr val="1A237D"/>
                </a:solidFill>
                <a:latin typeface="Arial"/>
                <a:cs typeface="Arial"/>
              </a:rPr>
              <a:t>Descriptive</a:t>
            </a:r>
            <a:r>
              <a:rPr dirty="0" sz="2000" spc="-8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000" spc="-120" b="1">
                <a:solidFill>
                  <a:srgbClr val="1A237D"/>
                </a:solidFill>
                <a:latin typeface="Arial"/>
                <a:cs typeface="Arial"/>
              </a:rPr>
              <a:t>Statistics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39800" y="4016136"/>
            <a:ext cx="488886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95">
                <a:solidFill>
                  <a:srgbClr val="2F3F9E"/>
                </a:solidFill>
                <a:latin typeface="Arial MT"/>
                <a:cs typeface="Arial MT"/>
              </a:rPr>
              <a:t>Summarizes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and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describes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the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basic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features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F3F9E"/>
                </a:solidFill>
                <a:latin typeface="Arial MT"/>
                <a:cs typeface="Arial MT"/>
              </a:rPr>
              <a:t>of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data 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in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110">
                <a:solidFill>
                  <a:srgbClr val="2F3F9E"/>
                </a:solidFill>
                <a:latin typeface="Arial MT"/>
                <a:cs typeface="Arial MT"/>
              </a:rPr>
              <a:t>a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study.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952499" y="3435349"/>
            <a:ext cx="8829675" cy="5594350"/>
            <a:chOff x="952499" y="3435349"/>
            <a:chExt cx="8829675" cy="5594350"/>
          </a:xfrm>
        </p:grpSpPr>
        <p:pic>
          <p:nvPicPr>
            <p:cNvPr id="30" name="object 3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7749" y="5165724"/>
              <a:ext cx="323850" cy="254000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77374" y="3435349"/>
              <a:ext cx="285750" cy="288925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93249" y="5146674"/>
              <a:ext cx="288925" cy="295275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952499" y="7734299"/>
              <a:ext cx="3124200" cy="1295400"/>
            </a:xfrm>
            <a:custGeom>
              <a:avLst/>
              <a:gdLst/>
              <a:ahLst/>
              <a:cxnLst/>
              <a:rect l="l" t="t" r="r" b="b"/>
              <a:pathLst>
                <a:path w="3124200" h="1295400">
                  <a:moveTo>
                    <a:pt x="3017404" y="1295399"/>
                  </a:moveTo>
                  <a:lnTo>
                    <a:pt x="106795" y="1295399"/>
                  </a:lnTo>
                  <a:lnTo>
                    <a:pt x="99362" y="1294666"/>
                  </a:lnTo>
                  <a:lnTo>
                    <a:pt x="57038" y="1280304"/>
                  </a:lnTo>
                  <a:lnTo>
                    <a:pt x="23432" y="1250840"/>
                  </a:lnTo>
                  <a:lnTo>
                    <a:pt x="3660" y="1210758"/>
                  </a:lnTo>
                  <a:lnTo>
                    <a:pt x="0" y="1188604"/>
                  </a:lnTo>
                  <a:lnTo>
                    <a:pt x="0" y="118109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69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3017404" y="0"/>
                  </a:lnTo>
                  <a:lnTo>
                    <a:pt x="3060573" y="11571"/>
                  </a:lnTo>
                  <a:lnTo>
                    <a:pt x="3096028" y="38784"/>
                  </a:lnTo>
                  <a:lnTo>
                    <a:pt x="3118370" y="77492"/>
                  </a:lnTo>
                  <a:lnTo>
                    <a:pt x="3124199" y="106794"/>
                  </a:lnTo>
                  <a:lnTo>
                    <a:pt x="3124199" y="1188604"/>
                  </a:lnTo>
                  <a:lnTo>
                    <a:pt x="3112626" y="1231772"/>
                  </a:lnTo>
                  <a:lnTo>
                    <a:pt x="3085414" y="1267227"/>
                  </a:lnTo>
                  <a:lnTo>
                    <a:pt x="3046706" y="1289570"/>
                  </a:lnTo>
                  <a:lnTo>
                    <a:pt x="3024837" y="1294666"/>
                  </a:lnTo>
                  <a:lnTo>
                    <a:pt x="3017404" y="12953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71724" y="7940674"/>
              <a:ext cx="285750" cy="288925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1594643" y="5114607"/>
            <a:ext cx="21043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5" b="1">
                <a:solidFill>
                  <a:srgbClr val="1A237D"/>
                </a:solidFill>
                <a:latin typeface="Arial"/>
                <a:cs typeface="Arial"/>
              </a:rPr>
              <a:t>Inferential</a:t>
            </a:r>
            <a:r>
              <a:rPr dirty="0" sz="2000" spc="-7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000" spc="-114" b="1">
                <a:solidFill>
                  <a:srgbClr val="1A237D"/>
                </a:solidFill>
                <a:latin typeface="Arial"/>
                <a:cs typeface="Arial"/>
              </a:rPr>
              <a:t>Statistics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939800" y="5730636"/>
            <a:ext cx="466026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10">
                <a:solidFill>
                  <a:srgbClr val="2F3F9E"/>
                </a:solidFill>
                <a:latin typeface="Arial MT"/>
                <a:cs typeface="Arial MT"/>
              </a:rPr>
              <a:t>Draws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conclusions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about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populations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5">
                <a:solidFill>
                  <a:srgbClr val="2F3F9E"/>
                </a:solidFill>
                <a:latin typeface="Arial MT"/>
                <a:cs typeface="Arial MT"/>
              </a:rPr>
              <a:t>based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2F3F9E"/>
                </a:solidFill>
                <a:latin typeface="Arial MT"/>
                <a:cs typeface="Arial MT"/>
              </a:rPr>
              <a:t>on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2F3F9E"/>
                </a:solidFill>
                <a:latin typeface="Arial MT"/>
                <a:cs typeface="Arial MT"/>
              </a:rPr>
              <a:t>sample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35">
                <a:solidFill>
                  <a:srgbClr val="2F3F9E"/>
                </a:solidFill>
                <a:latin typeface="Arial MT"/>
                <a:cs typeface="Arial MT"/>
              </a:rPr>
              <a:t>data.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9988549" y="3400107"/>
            <a:ext cx="17672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75" b="1">
                <a:solidFill>
                  <a:srgbClr val="1A237D"/>
                </a:solidFill>
                <a:latin typeface="Arial"/>
                <a:cs typeface="Arial"/>
              </a:rPr>
              <a:t>Content</a:t>
            </a:r>
            <a:r>
              <a:rPr dirty="0" sz="2000" spc="-7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000" spc="-165" b="1">
                <a:solidFill>
                  <a:srgbClr val="1A237D"/>
                </a:solidFill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9369424" y="4016136"/>
            <a:ext cx="541655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Systematic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analysis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F3F9E"/>
                </a:solidFill>
                <a:latin typeface="Arial MT"/>
                <a:cs typeface="Arial MT"/>
              </a:rPr>
              <a:t>of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text,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images,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or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other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communication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35">
                <a:solidFill>
                  <a:srgbClr val="2F3F9E"/>
                </a:solidFill>
                <a:latin typeface="Arial MT"/>
                <a:cs typeface="Arial MT"/>
              </a:rPr>
              <a:t>materials.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0024267" y="5114607"/>
            <a:ext cx="19240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0" b="1">
                <a:solidFill>
                  <a:srgbClr val="1A237D"/>
                </a:solidFill>
                <a:latin typeface="Arial"/>
                <a:cs typeface="Arial"/>
              </a:rPr>
              <a:t>Thematic</a:t>
            </a:r>
            <a:r>
              <a:rPr dirty="0" sz="2000" spc="-9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000" spc="-165" b="1">
                <a:solidFill>
                  <a:srgbClr val="1A237D"/>
                </a:solidFill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9369424" y="5730636"/>
            <a:ext cx="432308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Identifying,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analyzing,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and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reporting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patterns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within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30">
                <a:solidFill>
                  <a:srgbClr val="2F3F9E"/>
                </a:solidFill>
                <a:latin typeface="Arial MT"/>
                <a:cs typeface="Arial MT"/>
              </a:rPr>
              <a:t>data.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525438" y="8312314"/>
            <a:ext cx="1978660" cy="56959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dirty="0" sz="1500" spc="-145" b="1">
                <a:solidFill>
                  <a:srgbClr val="1A237D"/>
                </a:solidFill>
                <a:latin typeface="Arial"/>
                <a:cs typeface="Arial"/>
              </a:rPr>
              <a:t>Research</a:t>
            </a:r>
            <a:r>
              <a:rPr dirty="0" sz="1500" spc="-4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1A237D"/>
                </a:solidFill>
                <a:latin typeface="Arial"/>
                <a:cs typeface="Arial"/>
              </a:rPr>
              <a:t>Question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1150" spc="-70">
                <a:solidFill>
                  <a:srgbClr val="5C6ABF"/>
                </a:solidFill>
                <a:latin typeface="Arial MT"/>
                <a:cs typeface="Arial MT"/>
              </a:rPr>
              <a:t>Define</a:t>
            </a:r>
            <a:r>
              <a:rPr dirty="0" sz="1150" spc="-45">
                <a:solidFill>
                  <a:srgbClr val="5C6ABF"/>
                </a:solidFill>
                <a:latin typeface="Arial MT"/>
                <a:cs typeface="Arial MT"/>
              </a:rPr>
              <a:t> what </a:t>
            </a:r>
            <a:r>
              <a:rPr dirty="0" sz="1150" spc="-70">
                <a:solidFill>
                  <a:srgbClr val="5C6ABF"/>
                </a:solidFill>
                <a:latin typeface="Arial MT"/>
                <a:cs typeface="Arial MT"/>
              </a:rPr>
              <a:t>you</a:t>
            </a:r>
            <a:r>
              <a:rPr dirty="0" sz="1150" spc="-4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5C6ABF"/>
                </a:solidFill>
                <a:latin typeface="Arial MT"/>
                <a:cs typeface="Arial MT"/>
              </a:rPr>
              <a:t>want</a:t>
            </a:r>
            <a:r>
              <a:rPr dirty="0" sz="115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5C6ABF"/>
                </a:solidFill>
                <a:latin typeface="Arial MT"/>
                <a:cs typeface="Arial MT"/>
              </a:rPr>
              <a:t>to</a:t>
            </a:r>
            <a:r>
              <a:rPr dirty="0" sz="1150" spc="-4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5C6ABF"/>
                </a:solidFill>
                <a:latin typeface="Arial MT"/>
                <a:cs typeface="Arial MT"/>
              </a:rPr>
              <a:t>discover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4219574" y="7734299"/>
            <a:ext cx="3124200" cy="1295400"/>
            <a:chOff x="4219574" y="7734299"/>
            <a:chExt cx="3124200" cy="1295400"/>
          </a:xfrm>
        </p:grpSpPr>
        <p:sp>
          <p:nvSpPr>
            <p:cNvPr id="43" name="object 43" descr=""/>
            <p:cNvSpPr/>
            <p:nvPr/>
          </p:nvSpPr>
          <p:spPr>
            <a:xfrm>
              <a:off x="4219574" y="7734299"/>
              <a:ext cx="3124200" cy="1295400"/>
            </a:xfrm>
            <a:custGeom>
              <a:avLst/>
              <a:gdLst/>
              <a:ahLst/>
              <a:cxnLst/>
              <a:rect l="l" t="t" r="r" b="b"/>
              <a:pathLst>
                <a:path w="3124200" h="1295400">
                  <a:moveTo>
                    <a:pt x="3017404" y="1295399"/>
                  </a:moveTo>
                  <a:lnTo>
                    <a:pt x="106795" y="1295399"/>
                  </a:lnTo>
                  <a:lnTo>
                    <a:pt x="99361" y="1294666"/>
                  </a:lnTo>
                  <a:lnTo>
                    <a:pt x="57038" y="1280304"/>
                  </a:lnTo>
                  <a:lnTo>
                    <a:pt x="23432" y="1250840"/>
                  </a:lnTo>
                  <a:lnTo>
                    <a:pt x="3660" y="1210758"/>
                  </a:lnTo>
                  <a:lnTo>
                    <a:pt x="0" y="1188604"/>
                  </a:lnTo>
                  <a:lnTo>
                    <a:pt x="0" y="118109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69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3017404" y="0"/>
                  </a:lnTo>
                  <a:lnTo>
                    <a:pt x="3060573" y="11571"/>
                  </a:lnTo>
                  <a:lnTo>
                    <a:pt x="3096029" y="38784"/>
                  </a:lnTo>
                  <a:lnTo>
                    <a:pt x="3118370" y="77492"/>
                  </a:lnTo>
                  <a:lnTo>
                    <a:pt x="3124199" y="106794"/>
                  </a:lnTo>
                  <a:lnTo>
                    <a:pt x="3124199" y="1188604"/>
                  </a:lnTo>
                  <a:lnTo>
                    <a:pt x="3112626" y="1231772"/>
                  </a:lnTo>
                  <a:lnTo>
                    <a:pt x="3085415" y="1267227"/>
                  </a:lnTo>
                  <a:lnTo>
                    <a:pt x="3046705" y="1289570"/>
                  </a:lnTo>
                  <a:lnTo>
                    <a:pt x="3024837" y="1294666"/>
                  </a:lnTo>
                  <a:lnTo>
                    <a:pt x="3017404" y="12953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56658" y="7940674"/>
              <a:ext cx="250825" cy="288925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4782244" y="8312314"/>
            <a:ext cx="1998980" cy="56959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dirty="0" sz="1500" spc="-130" b="1">
                <a:solidFill>
                  <a:srgbClr val="1A237D"/>
                </a:solidFill>
                <a:latin typeface="Arial"/>
                <a:cs typeface="Arial"/>
              </a:rPr>
              <a:t>Data</a:t>
            </a:r>
            <a:r>
              <a:rPr dirty="0" sz="1500" spc="-10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1A237D"/>
                </a:solidFill>
                <a:latin typeface="Arial"/>
                <a:cs typeface="Arial"/>
              </a:rPr>
              <a:t>Type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1150" spc="-35">
                <a:solidFill>
                  <a:srgbClr val="5C6ABF"/>
                </a:solidFill>
                <a:latin typeface="Arial MT"/>
                <a:cs typeface="Arial MT"/>
              </a:rPr>
              <a:t>Identify</a:t>
            </a:r>
            <a:r>
              <a:rPr dirty="0" sz="115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5C6ABF"/>
                </a:solidFill>
                <a:latin typeface="Arial MT"/>
                <a:cs typeface="Arial MT"/>
              </a:rPr>
              <a:t>quantitative</a:t>
            </a:r>
            <a:r>
              <a:rPr dirty="0" sz="1150" spc="-2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5C6ABF"/>
                </a:solidFill>
                <a:latin typeface="Arial MT"/>
                <a:cs typeface="Arial MT"/>
              </a:rPr>
              <a:t>or</a:t>
            </a:r>
            <a:r>
              <a:rPr dirty="0" sz="1150" spc="-2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5C6ABF"/>
                </a:solidFill>
                <a:latin typeface="Arial MT"/>
                <a:cs typeface="Arial MT"/>
              </a:rPr>
              <a:t>qualitative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7486649" y="7734299"/>
            <a:ext cx="3124200" cy="1295400"/>
            <a:chOff x="7486649" y="7734299"/>
            <a:chExt cx="3124200" cy="1295400"/>
          </a:xfrm>
        </p:grpSpPr>
        <p:sp>
          <p:nvSpPr>
            <p:cNvPr id="47" name="object 47" descr=""/>
            <p:cNvSpPr/>
            <p:nvPr/>
          </p:nvSpPr>
          <p:spPr>
            <a:xfrm>
              <a:off x="7486649" y="7734299"/>
              <a:ext cx="3124200" cy="1295400"/>
            </a:xfrm>
            <a:custGeom>
              <a:avLst/>
              <a:gdLst/>
              <a:ahLst/>
              <a:cxnLst/>
              <a:rect l="l" t="t" r="r" b="b"/>
              <a:pathLst>
                <a:path w="3124200" h="1295400">
                  <a:moveTo>
                    <a:pt x="3017405" y="1295399"/>
                  </a:moveTo>
                  <a:lnTo>
                    <a:pt x="106794" y="1295399"/>
                  </a:lnTo>
                  <a:lnTo>
                    <a:pt x="99360" y="1294666"/>
                  </a:lnTo>
                  <a:lnTo>
                    <a:pt x="57037" y="1280304"/>
                  </a:lnTo>
                  <a:lnTo>
                    <a:pt x="23431" y="1250840"/>
                  </a:lnTo>
                  <a:lnTo>
                    <a:pt x="3659" y="1210758"/>
                  </a:lnTo>
                  <a:lnTo>
                    <a:pt x="0" y="1188604"/>
                  </a:lnTo>
                  <a:lnTo>
                    <a:pt x="0" y="118109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3" y="28169"/>
                  </a:lnTo>
                  <a:lnTo>
                    <a:pt x="77491" y="5828"/>
                  </a:lnTo>
                  <a:lnTo>
                    <a:pt x="106794" y="0"/>
                  </a:lnTo>
                  <a:lnTo>
                    <a:pt x="3017405" y="0"/>
                  </a:lnTo>
                  <a:lnTo>
                    <a:pt x="3060572" y="11571"/>
                  </a:lnTo>
                  <a:lnTo>
                    <a:pt x="3096028" y="38784"/>
                  </a:lnTo>
                  <a:lnTo>
                    <a:pt x="3118369" y="77492"/>
                  </a:lnTo>
                  <a:lnTo>
                    <a:pt x="3124199" y="106794"/>
                  </a:lnTo>
                  <a:lnTo>
                    <a:pt x="3124199" y="1188604"/>
                  </a:lnTo>
                  <a:lnTo>
                    <a:pt x="3112624" y="1231772"/>
                  </a:lnTo>
                  <a:lnTo>
                    <a:pt x="3085414" y="1267227"/>
                  </a:lnTo>
                  <a:lnTo>
                    <a:pt x="3046705" y="1289570"/>
                  </a:lnTo>
                  <a:lnTo>
                    <a:pt x="3024837" y="1294666"/>
                  </a:lnTo>
                  <a:lnTo>
                    <a:pt x="3017405" y="12953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05874" y="7940674"/>
              <a:ext cx="285750" cy="288925"/>
            </a:xfrm>
            <a:prstGeom prst="rect">
              <a:avLst/>
            </a:prstGeom>
          </p:spPr>
        </p:pic>
      </p:grpSp>
      <p:sp>
        <p:nvSpPr>
          <p:cNvPr id="49" name="object 49" descr=""/>
          <p:cNvSpPr txBox="1"/>
          <p:nvPr/>
        </p:nvSpPr>
        <p:spPr>
          <a:xfrm>
            <a:off x="8210649" y="8312314"/>
            <a:ext cx="1676400" cy="56959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dirty="0" sz="1500" spc="-140" b="1">
                <a:solidFill>
                  <a:srgbClr val="1A237D"/>
                </a:solidFill>
                <a:latin typeface="Arial"/>
                <a:cs typeface="Arial"/>
              </a:rPr>
              <a:t>Analysis</a:t>
            </a:r>
            <a:r>
              <a:rPr dirty="0" sz="1500" spc="-2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1A237D"/>
                </a:solidFill>
                <a:latin typeface="Arial"/>
                <a:cs typeface="Arial"/>
              </a:rPr>
              <a:t>Goal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1150" spc="-70">
                <a:solidFill>
                  <a:srgbClr val="5C6ABF"/>
                </a:solidFill>
                <a:latin typeface="Arial MT"/>
                <a:cs typeface="Arial MT"/>
              </a:rPr>
              <a:t>Describe,</a:t>
            </a:r>
            <a:r>
              <a:rPr dirty="0" sz="115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5C6ABF"/>
                </a:solidFill>
                <a:latin typeface="Arial MT"/>
                <a:cs typeface="Arial MT"/>
              </a:rPr>
              <a:t>explore,</a:t>
            </a:r>
            <a:r>
              <a:rPr dirty="0" sz="1150" spc="-3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5C6ABF"/>
                </a:solidFill>
                <a:latin typeface="Arial MT"/>
                <a:cs typeface="Arial MT"/>
              </a:rPr>
              <a:t>or</a:t>
            </a:r>
            <a:r>
              <a:rPr dirty="0" sz="115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5C6ABF"/>
                </a:solidFill>
                <a:latin typeface="Arial MT"/>
                <a:cs typeface="Arial MT"/>
              </a:rPr>
              <a:t>explain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10753724" y="7734299"/>
            <a:ext cx="3124200" cy="1295400"/>
            <a:chOff x="10753724" y="7734299"/>
            <a:chExt cx="3124200" cy="1295400"/>
          </a:xfrm>
        </p:grpSpPr>
        <p:sp>
          <p:nvSpPr>
            <p:cNvPr id="51" name="object 51" descr=""/>
            <p:cNvSpPr/>
            <p:nvPr/>
          </p:nvSpPr>
          <p:spPr>
            <a:xfrm>
              <a:off x="10753724" y="7734299"/>
              <a:ext cx="3124200" cy="1295400"/>
            </a:xfrm>
            <a:custGeom>
              <a:avLst/>
              <a:gdLst/>
              <a:ahLst/>
              <a:cxnLst/>
              <a:rect l="l" t="t" r="r" b="b"/>
              <a:pathLst>
                <a:path w="3124200" h="1295400">
                  <a:moveTo>
                    <a:pt x="3017403" y="1295399"/>
                  </a:moveTo>
                  <a:lnTo>
                    <a:pt x="106794" y="1295399"/>
                  </a:lnTo>
                  <a:lnTo>
                    <a:pt x="99361" y="1294666"/>
                  </a:lnTo>
                  <a:lnTo>
                    <a:pt x="57037" y="1280304"/>
                  </a:lnTo>
                  <a:lnTo>
                    <a:pt x="23431" y="1250840"/>
                  </a:lnTo>
                  <a:lnTo>
                    <a:pt x="3659" y="1210758"/>
                  </a:lnTo>
                  <a:lnTo>
                    <a:pt x="0" y="1188604"/>
                  </a:lnTo>
                  <a:lnTo>
                    <a:pt x="0" y="118109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3" y="28169"/>
                  </a:lnTo>
                  <a:lnTo>
                    <a:pt x="77491" y="5828"/>
                  </a:lnTo>
                  <a:lnTo>
                    <a:pt x="106794" y="0"/>
                  </a:lnTo>
                  <a:lnTo>
                    <a:pt x="3017403" y="0"/>
                  </a:lnTo>
                  <a:lnTo>
                    <a:pt x="3060573" y="11571"/>
                  </a:lnTo>
                  <a:lnTo>
                    <a:pt x="3096027" y="38784"/>
                  </a:lnTo>
                  <a:lnTo>
                    <a:pt x="3118368" y="77492"/>
                  </a:lnTo>
                  <a:lnTo>
                    <a:pt x="3124198" y="106794"/>
                  </a:lnTo>
                  <a:lnTo>
                    <a:pt x="3124198" y="1188604"/>
                  </a:lnTo>
                  <a:lnTo>
                    <a:pt x="3112623" y="1231772"/>
                  </a:lnTo>
                  <a:lnTo>
                    <a:pt x="3085412" y="1267227"/>
                  </a:lnTo>
                  <a:lnTo>
                    <a:pt x="3046704" y="1289570"/>
                  </a:lnTo>
                  <a:lnTo>
                    <a:pt x="3024837" y="1294666"/>
                  </a:lnTo>
                  <a:lnTo>
                    <a:pt x="3017403" y="12953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66599" y="7937499"/>
              <a:ext cx="292100" cy="292100"/>
            </a:xfrm>
            <a:prstGeom prst="rect">
              <a:avLst/>
            </a:prstGeom>
          </p:spPr>
        </p:pic>
      </p:grpSp>
      <p:sp>
        <p:nvSpPr>
          <p:cNvPr id="53" name="object 53" descr=""/>
          <p:cNvSpPr txBox="1"/>
          <p:nvPr/>
        </p:nvSpPr>
        <p:spPr>
          <a:xfrm>
            <a:off x="11475193" y="8312314"/>
            <a:ext cx="1681480" cy="56959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dirty="0" sz="1500" spc="-110" b="1">
                <a:solidFill>
                  <a:srgbClr val="1A237D"/>
                </a:solidFill>
                <a:latin typeface="Arial"/>
                <a:cs typeface="Arial"/>
              </a:rPr>
              <a:t>Select</a:t>
            </a:r>
            <a:r>
              <a:rPr dirty="0" sz="1500" spc="-9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1500" spc="-30" b="1">
                <a:solidFill>
                  <a:srgbClr val="1A237D"/>
                </a:solidFill>
                <a:latin typeface="Arial"/>
                <a:cs typeface="Arial"/>
              </a:rPr>
              <a:t>Technique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1150" spc="-75">
                <a:solidFill>
                  <a:srgbClr val="5C6ABF"/>
                </a:solidFill>
                <a:latin typeface="Arial MT"/>
                <a:cs typeface="Arial MT"/>
              </a:rPr>
              <a:t>Choose</a:t>
            </a:r>
            <a:r>
              <a:rPr dirty="0" sz="115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5C6ABF"/>
                </a:solidFill>
                <a:latin typeface="Arial MT"/>
                <a:cs typeface="Arial MT"/>
              </a:rPr>
              <a:t>appropriate</a:t>
            </a:r>
            <a:r>
              <a:rPr dirty="0" sz="1150" spc="-3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5C6ABF"/>
                </a:solidFill>
                <a:latin typeface="Arial MT"/>
                <a:cs typeface="Arial MT"/>
              </a:rPr>
              <a:t>method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14020798" y="7734299"/>
            <a:ext cx="3124200" cy="1295400"/>
            <a:chOff x="14020798" y="7734299"/>
            <a:chExt cx="3124200" cy="1295400"/>
          </a:xfrm>
        </p:grpSpPr>
        <p:sp>
          <p:nvSpPr>
            <p:cNvPr id="55" name="object 55" descr=""/>
            <p:cNvSpPr/>
            <p:nvPr/>
          </p:nvSpPr>
          <p:spPr>
            <a:xfrm>
              <a:off x="14020798" y="7734299"/>
              <a:ext cx="3124200" cy="1295400"/>
            </a:xfrm>
            <a:custGeom>
              <a:avLst/>
              <a:gdLst/>
              <a:ahLst/>
              <a:cxnLst/>
              <a:rect l="l" t="t" r="r" b="b"/>
              <a:pathLst>
                <a:path w="3124200" h="1295400">
                  <a:moveTo>
                    <a:pt x="3017404" y="1295399"/>
                  </a:moveTo>
                  <a:lnTo>
                    <a:pt x="106795" y="1295399"/>
                  </a:lnTo>
                  <a:lnTo>
                    <a:pt x="99361" y="1294666"/>
                  </a:lnTo>
                  <a:lnTo>
                    <a:pt x="57038" y="1280304"/>
                  </a:lnTo>
                  <a:lnTo>
                    <a:pt x="23433" y="1250840"/>
                  </a:lnTo>
                  <a:lnTo>
                    <a:pt x="3660" y="1210758"/>
                  </a:lnTo>
                  <a:lnTo>
                    <a:pt x="0" y="1188604"/>
                  </a:lnTo>
                  <a:lnTo>
                    <a:pt x="1" y="118109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5" y="28169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3017404" y="0"/>
                  </a:lnTo>
                  <a:lnTo>
                    <a:pt x="3060572" y="11571"/>
                  </a:lnTo>
                  <a:lnTo>
                    <a:pt x="3096027" y="38784"/>
                  </a:lnTo>
                  <a:lnTo>
                    <a:pt x="3118372" y="77492"/>
                  </a:lnTo>
                  <a:lnTo>
                    <a:pt x="3124200" y="106794"/>
                  </a:lnTo>
                  <a:lnTo>
                    <a:pt x="3124200" y="1188604"/>
                  </a:lnTo>
                  <a:lnTo>
                    <a:pt x="3112626" y="1231772"/>
                  </a:lnTo>
                  <a:lnTo>
                    <a:pt x="3085416" y="1267227"/>
                  </a:lnTo>
                  <a:lnTo>
                    <a:pt x="3046706" y="1289570"/>
                  </a:lnTo>
                  <a:lnTo>
                    <a:pt x="3024837" y="1294666"/>
                  </a:lnTo>
                  <a:lnTo>
                    <a:pt x="3017404" y="12953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40025" y="7956549"/>
              <a:ext cx="285750" cy="254000"/>
            </a:xfrm>
            <a:prstGeom prst="rect">
              <a:avLst/>
            </a:prstGeom>
          </p:spPr>
        </p:pic>
      </p:grpSp>
      <p:sp>
        <p:nvSpPr>
          <p:cNvPr id="57" name="object 57" descr=""/>
          <p:cNvSpPr txBox="1"/>
          <p:nvPr/>
        </p:nvSpPr>
        <p:spPr>
          <a:xfrm>
            <a:off x="14413805" y="8312314"/>
            <a:ext cx="2338070" cy="56959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dirty="0" sz="1500" spc="-155" b="1">
                <a:solidFill>
                  <a:srgbClr val="1A237D"/>
                </a:solidFill>
                <a:latin typeface="Arial"/>
                <a:cs typeface="Arial"/>
              </a:rPr>
              <a:t>Apply</a:t>
            </a:r>
            <a:r>
              <a:rPr dirty="0" sz="1500" spc="-7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1500" spc="-215" b="1">
                <a:solidFill>
                  <a:srgbClr val="1A237D"/>
                </a:solidFill>
                <a:latin typeface="Arial"/>
                <a:cs typeface="Arial"/>
              </a:rPr>
              <a:t>&amp;</a:t>
            </a:r>
            <a:r>
              <a:rPr dirty="0" sz="1500" spc="-7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1A237D"/>
                </a:solidFill>
                <a:latin typeface="Arial"/>
                <a:cs typeface="Arial"/>
              </a:rPr>
              <a:t>Interpret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1150" spc="-75">
                <a:solidFill>
                  <a:srgbClr val="5C6ABF"/>
                </a:solidFill>
                <a:latin typeface="Arial MT"/>
                <a:cs typeface="Arial MT"/>
              </a:rPr>
              <a:t>Execute</a:t>
            </a:r>
            <a:r>
              <a:rPr dirty="0" sz="1150" spc="-4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5C6ABF"/>
                </a:solidFill>
                <a:latin typeface="Arial MT"/>
                <a:cs typeface="Arial MT"/>
              </a:rPr>
              <a:t>analysis</a:t>
            </a:r>
            <a:r>
              <a:rPr dirty="0" sz="1150" spc="-4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5C6ABF"/>
                </a:solidFill>
                <a:latin typeface="Arial MT"/>
                <a:cs typeface="Arial MT"/>
              </a:rPr>
              <a:t>and</a:t>
            </a:r>
            <a:r>
              <a:rPr dirty="0" sz="1150" spc="-4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60">
                <a:solidFill>
                  <a:srgbClr val="5C6ABF"/>
                </a:solidFill>
                <a:latin typeface="Arial MT"/>
                <a:cs typeface="Arial MT"/>
              </a:rPr>
              <a:t>draw</a:t>
            </a:r>
            <a:r>
              <a:rPr dirty="0" sz="1150" spc="-4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5C6ABF"/>
                </a:solidFill>
                <a:latin typeface="Arial MT"/>
                <a:cs typeface="Arial MT"/>
              </a:rPr>
              <a:t>conclusions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4131468" y="8304211"/>
            <a:ext cx="9890125" cy="152400"/>
            <a:chOff x="4131468" y="8304211"/>
            <a:chExt cx="9890125" cy="152400"/>
          </a:xfrm>
        </p:grpSpPr>
        <p:pic>
          <p:nvPicPr>
            <p:cNvPr id="59" name="object 5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31468" y="8304211"/>
              <a:ext cx="88900" cy="152400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98543" y="8304211"/>
              <a:ext cx="88900" cy="152400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65618" y="8304211"/>
              <a:ext cx="88900" cy="152400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32692" y="8304211"/>
              <a:ext cx="88900" cy="152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00" y="0"/>
            <a:ext cx="3809999" cy="38099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2542031"/>
            <a:ext cx="15984219" cy="4328160"/>
            <a:chOff x="0" y="2542031"/>
            <a:chExt cx="15984219" cy="432816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238749"/>
              <a:ext cx="2381249" cy="16314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112263" y="2542031"/>
              <a:ext cx="13871575" cy="1984375"/>
            </a:xfrm>
            <a:custGeom>
              <a:avLst/>
              <a:gdLst/>
              <a:ahLst/>
              <a:cxnLst/>
              <a:rect l="l" t="t" r="r" b="b"/>
              <a:pathLst>
                <a:path w="13871575" h="1984375">
                  <a:moveTo>
                    <a:pt x="13871447" y="1984247"/>
                  </a:moveTo>
                  <a:lnTo>
                    <a:pt x="0" y="1984247"/>
                  </a:lnTo>
                  <a:lnTo>
                    <a:pt x="0" y="0"/>
                  </a:lnTo>
                  <a:lnTo>
                    <a:pt x="13871447" y="0"/>
                  </a:lnTo>
                  <a:lnTo>
                    <a:pt x="13871447" y="239267"/>
                  </a:lnTo>
                  <a:lnTo>
                    <a:pt x="421385" y="239267"/>
                  </a:lnTo>
                  <a:lnTo>
                    <a:pt x="407311" y="239947"/>
                  </a:lnTo>
                  <a:lnTo>
                    <a:pt x="366709" y="250143"/>
                  </a:lnTo>
                  <a:lnTo>
                    <a:pt x="330790" y="271643"/>
                  </a:lnTo>
                  <a:lnTo>
                    <a:pt x="302567" y="302750"/>
                  </a:lnTo>
                  <a:lnTo>
                    <a:pt x="284628" y="340730"/>
                  </a:lnTo>
                  <a:lnTo>
                    <a:pt x="278510" y="382142"/>
                  </a:lnTo>
                  <a:lnTo>
                    <a:pt x="278510" y="1525142"/>
                  </a:lnTo>
                  <a:lnTo>
                    <a:pt x="284628" y="1566555"/>
                  </a:lnTo>
                  <a:lnTo>
                    <a:pt x="302567" y="1604534"/>
                  </a:lnTo>
                  <a:lnTo>
                    <a:pt x="330790" y="1635641"/>
                  </a:lnTo>
                  <a:lnTo>
                    <a:pt x="366710" y="1657141"/>
                  </a:lnTo>
                  <a:lnTo>
                    <a:pt x="407311" y="1667337"/>
                  </a:lnTo>
                  <a:lnTo>
                    <a:pt x="421385" y="1668017"/>
                  </a:lnTo>
                  <a:lnTo>
                    <a:pt x="13871447" y="1668017"/>
                  </a:lnTo>
                  <a:lnTo>
                    <a:pt x="13871447" y="1984247"/>
                  </a:lnTo>
                  <a:close/>
                </a:path>
                <a:path w="13871575" h="1984375">
                  <a:moveTo>
                    <a:pt x="13871447" y="1668017"/>
                  </a:moveTo>
                  <a:lnTo>
                    <a:pt x="13451585" y="1668017"/>
                  </a:lnTo>
                  <a:lnTo>
                    <a:pt x="13465659" y="1667337"/>
                  </a:lnTo>
                  <a:lnTo>
                    <a:pt x="13479463" y="1665298"/>
                  </a:lnTo>
                  <a:lnTo>
                    <a:pt x="13519002" y="1651127"/>
                  </a:lnTo>
                  <a:lnTo>
                    <a:pt x="13552613" y="1626170"/>
                  </a:lnTo>
                  <a:lnTo>
                    <a:pt x="13577568" y="1592561"/>
                  </a:lnTo>
                  <a:lnTo>
                    <a:pt x="13591740" y="1553021"/>
                  </a:lnTo>
                  <a:lnTo>
                    <a:pt x="13594460" y="1525142"/>
                  </a:lnTo>
                  <a:lnTo>
                    <a:pt x="13594460" y="382142"/>
                  </a:lnTo>
                  <a:lnTo>
                    <a:pt x="13588341" y="340730"/>
                  </a:lnTo>
                  <a:lnTo>
                    <a:pt x="13570402" y="302750"/>
                  </a:lnTo>
                  <a:lnTo>
                    <a:pt x="13542179" y="271643"/>
                  </a:lnTo>
                  <a:lnTo>
                    <a:pt x="13506259" y="250143"/>
                  </a:lnTo>
                  <a:lnTo>
                    <a:pt x="13465659" y="239947"/>
                  </a:lnTo>
                  <a:lnTo>
                    <a:pt x="13451585" y="239267"/>
                  </a:lnTo>
                  <a:lnTo>
                    <a:pt x="13871447" y="239267"/>
                  </a:lnTo>
                  <a:lnTo>
                    <a:pt x="13871447" y="1668017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381249" y="2771774"/>
              <a:ext cx="13335000" cy="1447800"/>
            </a:xfrm>
            <a:custGeom>
              <a:avLst/>
              <a:gdLst/>
              <a:ahLst/>
              <a:cxnLst/>
              <a:rect l="l" t="t" r="r" b="b"/>
              <a:pathLst>
                <a:path w="13335000" h="1447800">
                  <a:moveTo>
                    <a:pt x="13182598" y="1447799"/>
                  </a:moveTo>
                  <a:lnTo>
                    <a:pt x="152399" y="1447799"/>
                  </a:lnTo>
                  <a:lnTo>
                    <a:pt x="144912" y="1447616"/>
                  </a:lnTo>
                  <a:lnTo>
                    <a:pt x="101066" y="1438894"/>
                  </a:lnTo>
                  <a:lnTo>
                    <a:pt x="61607" y="1417803"/>
                  </a:lnTo>
                  <a:lnTo>
                    <a:pt x="29995" y="1386191"/>
                  </a:lnTo>
                  <a:lnTo>
                    <a:pt x="8904" y="1346732"/>
                  </a:lnTo>
                  <a:lnTo>
                    <a:pt x="182" y="1302886"/>
                  </a:lnTo>
                  <a:lnTo>
                    <a:pt x="0" y="129539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6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3182598" y="0"/>
                  </a:lnTo>
                  <a:lnTo>
                    <a:pt x="13226836" y="6560"/>
                  </a:lnTo>
                  <a:lnTo>
                    <a:pt x="13267265" y="25683"/>
                  </a:lnTo>
                  <a:lnTo>
                    <a:pt x="13300405" y="55716"/>
                  </a:lnTo>
                  <a:lnTo>
                    <a:pt x="13323396" y="94078"/>
                  </a:lnTo>
                  <a:lnTo>
                    <a:pt x="13334265" y="137461"/>
                  </a:lnTo>
                  <a:lnTo>
                    <a:pt x="13334998" y="152399"/>
                  </a:lnTo>
                  <a:lnTo>
                    <a:pt x="13334998" y="1295399"/>
                  </a:lnTo>
                  <a:lnTo>
                    <a:pt x="13328435" y="1339639"/>
                  </a:lnTo>
                  <a:lnTo>
                    <a:pt x="13309312" y="1380067"/>
                  </a:lnTo>
                  <a:lnTo>
                    <a:pt x="13279279" y="1413207"/>
                  </a:lnTo>
                  <a:lnTo>
                    <a:pt x="13240917" y="1436198"/>
                  </a:lnTo>
                  <a:lnTo>
                    <a:pt x="13197535" y="1447067"/>
                  </a:lnTo>
                  <a:lnTo>
                    <a:pt x="13182598" y="1447799"/>
                  </a:lnTo>
                  <a:close/>
                </a:path>
              </a:pathLst>
            </a:custGeom>
            <a:solidFill>
              <a:srgbClr val="F5F6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370">
                <a:latin typeface="Arial"/>
                <a:cs typeface="Arial"/>
              </a:rPr>
              <a:t>Presentation</a:t>
            </a:r>
            <a:r>
              <a:rPr dirty="0" spc="-240">
                <a:latin typeface="Arial"/>
                <a:cs typeface="Arial"/>
              </a:rPr>
              <a:t> </a:t>
            </a:r>
            <a:r>
              <a:rPr dirty="0" spc="-365">
                <a:latin typeface="Arial"/>
                <a:cs typeface="Arial"/>
              </a:rPr>
              <a:t>outline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761999" y="1333499"/>
            <a:ext cx="952500" cy="57150"/>
          </a:xfrm>
          <a:custGeom>
            <a:avLst/>
            <a:gdLst/>
            <a:ahLst/>
            <a:cxnLst/>
            <a:rect l="l" t="t" r="r" b="b"/>
            <a:pathLst>
              <a:path w="952500" h="57150">
                <a:moveTo>
                  <a:pt x="92771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8574"/>
                </a:lnTo>
                <a:lnTo>
                  <a:pt x="0" y="24785"/>
                </a:lnTo>
                <a:lnTo>
                  <a:pt x="24785" y="0"/>
                </a:lnTo>
                <a:lnTo>
                  <a:pt x="927714" y="0"/>
                </a:lnTo>
                <a:lnTo>
                  <a:pt x="952500" y="24785"/>
                </a:lnTo>
                <a:lnTo>
                  <a:pt x="952500" y="32364"/>
                </a:lnTo>
                <a:lnTo>
                  <a:pt x="931359" y="56424"/>
                </a:lnTo>
                <a:lnTo>
                  <a:pt x="927714" y="5714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654299" y="2876092"/>
            <a:ext cx="422909" cy="913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800" spc="-325" b="1">
                <a:solidFill>
                  <a:srgbClr val="3F50B4"/>
                </a:solidFill>
                <a:latin typeface="Trebuchet MS"/>
                <a:cs typeface="Trebuchet MS"/>
              </a:rPr>
              <a:t>1</a:t>
            </a:r>
            <a:endParaRPr sz="58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337569" y="3085544"/>
            <a:ext cx="5208270" cy="560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240" b="1">
                <a:solidFill>
                  <a:srgbClr val="2F3F9E"/>
                </a:solidFill>
                <a:latin typeface="Roboto"/>
                <a:cs typeface="Roboto"/>
              </a:rPr>
              <a:t>What</a:t>
            </a:r>
            <a:r>
              <a:rPr dirty="0" sz="3500" spc="-75" b="1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3500" spc="-155" b="1">
                <a:solidFill>
                  <a:srgbClr val="2F3F9E"/>
                </a:solidFill>
                <a:latin typeface="Roboto"/>
                <a:cs typeface="Roboto"/>
              </a:rPr>
              <a:t>is</a:t>
            </a:r>
            <a:r>
              <a:rPr dirty="0" sz="3500" spc="-65" b="1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3500" spc="-204" b="1">
                <a:solidFill>
                  <a:srgbClr val="2F3F9E"/>
                </a:solidFill>
                <a:latin typeface="Roboto"/>
                <a:cs typeface="Roboto"/>
              </a:rPr>
              <a:t>data</a:t>
            </a:r>
            <a:r>
              <a:rPr dirty="0" sz="3500" spc="-65" b="1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3500" spc="-220" b="1">
                <a:solidFill>
                  <a:srgbClr val="2F3F9E"/>
                </a:solidFill>
                <a:latin typeface="Roboto"/>
                <a:cs typeface="Roboto"/>
              </a:rPr>
              <a:t>and</a:t>
            </a:r>
            <a:r>
              <a:rPr dirty="0" sz="3500" spc="-65" b="1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3500" spc="-155" b="1">
                <a:solidFill>
                  <a:srgbClr val="2F3F9E"/>
                </a:solidFill>
                <a:latin typeface="Roboto"/>
                <a:cs typeface="Roboto"/>
              </a:rPr>
              <a:t>information</a:t>
            </a:r>
            <a:endParaRPr sz="3500">
              <a:latin typeface="Roboto"/>
              <a:cs typeface="Roboto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112263" y="3257550"/>
            <a:ext cx="13871575" cy="3097530"/>
            <a:chOff x="2112263" y="3257550"/>
            <a:chExt cx="13871575" cy="3097530"/>
          </a:xfrm>
        </p:grpSpPr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8099" y="3257550"/>
              <a:ext cx="152400" cy="26670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112263" y="4370832"/>
              <a:ext cx="13871575" cy="1984375"/>
            </a:xfrm>
            <a:custGeom>
              <a:avLst/>
              <a:gdLst/>
              <a:ahLst/>
              <a:cxnLst/>
              <a:rect l="l" t="t" r="r" b="b"/>
              <a:pathLst>
                <a:path w="13871575" h="1984375">
                  <a:moveTo>
                    <a:pt x="13871447" y="1984247"/>
                  </a:moveTo>
                  <a:lnTo>
                    <a:pt x="0" y="1984247"/>
                  </a:lnTo>
                  <a:lnTo>
                    <a:pt x="0" y="0"/>
                  </a:lnTo>
                  <a:lnTo>
                    <a:pt x="13871447" y="0"/>
                  </a:lnTo>
                  <a:lnTo>
                    <a:pt x="13871447" y="239267"/>
                  </a:lnTo>
                  <a:lnTo>
                    <a:pt x="421385" y="239267"/>
                  </a:lnTo>
                  <a:lnTo>
                    <a:pt x="407311" y="239947"/>
                  </a:lnTo>
                  <a:lnTo>
                    <a:pt x="366710" y="250143"/>
                  </a:lnTo>
                  <a:lnTo>
                    <a:pt x="330790" y="271643"/>
                  </a:lnTo>
                  <a:lnTo>
                    <a:pt x="302567" y="302750"/>
                  </a:lnTo>
                  <a:lnTo>
                    <a:pt x="284628" y="340730"/>
                  </a:lnTo>
                  <a:lnTo>
                    <a:pt x="278510" y="382142"/>
                  </a:lnTo>
                  <a:lnTo>
                    <a:pt x="278510" y="1525142"/>
                  </a:lnTo>
                  <a:lnTo>
                    <a:pt x="284628" y="1566555"/>
                  </a:lnTo>
                  <a:lnTo>
                    <a:pt x="302567" y="1604534"/>
                  </a:lnTo>
                  <a:lnTo>
                    <a:pt x="330790" y="1635641"/>
                  </a:lnTo>
                  <a:lnTo>
                    <a:pt x="366710" y="1657141"/>
                  </a:lnTo>
                  <a:lnTo>
                    <a:pt x="407311" y="1667337"/>
                  </a:lnTo>
                  <a:lnTo>
                    <a:pt x="421385" y="1668017"/>
                  </a:lnTo>
                  <a:lnTo>
                    <a:pt x="13871447" y="1668017"/>
                  </a:lnTo>
                  <a:lnTo>
                    <a:pt x="13871447" y="1984247"/>
                  </a:lnTo>
                  <a:close/>
                </a:path>
                <a:path w="13871575" h="1984375">
                  <a:moveTo>
                    <a:pt x="13871447" y="1668017"/>
                  </a:moveTo>
                  <a:lnTo>
                    <a:pt x="13451585" y="1668017"/>
                  </a:lnTo>
                  <a:lnTo>
                    <a:pt x="13465659" y="1667337"/>
                  </a:lnTo>
                  <a:lnTo>
                    <a:pt x="13479463" y="1665298"/>
                  </a:lnTo>
                  <a:lnTo>
                    <a:pt x="13519002" y="1651127"/>
                  </a:lnTo>
                  <a:lnTo>
                    <a:pt x="13552613" y="1626170"/>
                  </a:lnTo>
                  <a:lnTo>
                    <a:pt x="13577568" y="1592561"/>
                  </a:lnTo>
                  <a:lnTo>
                    <a:pt x="13591740" y="1553021"/>
                  </a:lnTo>
                  <a:lnTo>
                    <a:pt x="13594460" y="1525142"/>
                  </a:lnTo>
                  <a:lnTo>
                    <a:pt x="13594460" y="382142"/>
                  </a:lnTo>
                  <a:lnTo>
                    <a:pt x="13588341" y="340730"/>
                  </a:lnTo>
                  <a:lnTo>
                    <a:pt x="13570402" y="302750"/>
                  </a:lnTo>
                  <a:lnTo>
                    <a:pt x="13542179" y="271643"/>
                  </a:lnTo>
                  <a:lnTo>
                    <a:pt x="13506259" y="250143"/>
                  </a:lnTo>
                  <a:lnTo>
                    <a:pt x="13465659" y="239947"/>
                  </a:lnTo>
                  <a:lnTo>
                    <a:pt x="13451585" y="239267"/>
                  </a:lnTo>
                  <a:lnTo>
                    <a:pt x="13871447" y="239267"/>
                  </a:lnTo>
                  <a:lnTo>
                    <a:pt x="13871447" y="1668017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381249" y="4600574"/>
              <a:ext cx="13335000" cy="1447800"/>
            </a:xfrm>
            <a:custGeom>
              <a:avLst/>
              <a:gdLst/>
              <a:ahLst/>
              <a:cxnLst/>
              <a:rect l="l" t="t" r="r" b="b"/>
              <a:pathLst>
                <a:path w="13335000" h="1447800">
                  <a:moveTo>
                    <a:pt x="13182598" y="1447799"/>
                  </a:moveTo>
                  <a:lnTo>
                    <a:pt x="152399" y="1447799"/>
                  </a:lnTo>
                  <a:lnTo>
                    <a:pt x="144912" y="1447616"/>
                  </a:lnTo>
                  <a:lnTo>
                    <a:pt x="101066" y="1438894"/>
                  </a:lnTo>
                  <a:lnTo>
                    <a:pt x="61607" y="1417803"/>
                  </a:lnTo>
                  <a:lnTo>
                    <a:pt x="29995" y="1386191"/>
                  </a:lnTo>
                  <a:lnTo>
                    <a:pt x="8904" y="1346732"/>
                  </a:lnTo>
                  <a:lnTo>
                    <a:pt x="182" y="1302887"/>
                  </a:lnTo>
                  <a:lnTo>
                    <a:pt x="0" y="129539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6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3182598" y="0"/>
                  </a:lnTo>
                  <a:lnTo>
                    <a:pt x="13226836" y="6560"/>
                  </a:lnTo>
                  <a:lnTo>
                    <a:pt x="13267265" y="25683"/>
                  </a:lnTo>
                  <a:lnTo>
                    <a:pt x="13300405" y="55716"/>
                  </a:lnTo>
                  <a:lnTo>
                    <a:pt x="13323396" y="94078"/>
                  </a:lnTo>
                  <a:lnTo>
                    <a:pt x="13334265" y="137461"/>
                  </a:lnTo>
                  <a:lnTo>
                    <a:pt x="13334998" y="152399"/>
                  </a:lnTo>
                  <a:lnTo>
                    <a:pt x="13334998" y="1295399"/>
                  </a:lnTo>
                  <a:lnTo>
                    <a:pt x="13328435" y="1339638"/>
                  </a:lnTo>
                  <a:lnTo>
                    <a:pt x="13309312" y="1380067"/>
                  </a:lnTo>
                  <a:lnTo>
                    <a:pt x="13279279" y="1413207"/>
                  </a:lnTo>
                  <a:lnTo>
                    <a:pt x="13240917" y="1436198"/>
                  </a:lnTo>
                  <a:lnTo>
                    <a:pt x="13197535" y="1447067"/>
                  </a:lnTo>
                  <a:lnTo>
                    <a:pt x="13182598" y="1447799"/>
                  </a:lnTo>
                  <a:close/>
                </a:path>
              </a:pathLst>
            </a:custGeom>
            <a:solidFill>
              <a:srgbClr val="F5F6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2654299" y="4704892"/>
            <a:ext cx="422909" cy="913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800" spc="-325" b="1">
                <a:solidFill>
                  <a:srgbClr val="3F50B4"/>
                </a:solidFill>
                <a:latin typeface="Trebuchet MS"/>
                <a:cs typeface="Trebuchet MS"/>
              </a:rPr>
              <a:t>2</a:t>
            </a:r>
            <a:endParaRPr sz="58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337569" y="4914344"/>
            <a:ext cx="4660900" cy="560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220" b="1">
                <a:solidFill>
                  <a:srgbClr val="2F3F9E"/>
                </a:solidFill>
                <a:latin typeface="Roboto"/>
                <a:cs typeface="Roboto"/>
              </a:rPr>
              <a:t>Data</a:t>
            </a:r>
            <a:r>
              <a:rPr dirty="0" sz="3500" spc="-75" b="1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3500" spc="-220" b="1">
                <a:solidFill>
                  <a:srgbClr val="2F3F9E"/>
                </a:solidFill>
                <a:latin typeface="Roboto"/>
                <a:cs typeface="Roboto"/>
              </a:rPr>
              <a:t>and</a:t>
            </a:r>
            <a:r>
              <a:rPr dirty="0" sz="3500" spc="-70" b="1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3500" spc="-155" b="1">
                <a:solidFill>
                  <a:srgbClr val="2F3F9E"/>
                </a:solidFill>
                <a:latin typeface="Roboto"/>
                <a:cs typeface="Roboto"/>
              </a:rPr>
              <a:t>its</a:t>
            </a:r>
            <a:r>
              <a:rPr dirty="0" sz="3500" spc="-70" b="1">
                <a:solidFill>
                  <a:srgbClr val="2F3F9E"/>
                </a:solidFill>
                <a:latin typeface="Roboto"/>
                <a:cs typeface="Roboto"/>
              </a:rPr>
              <a:t> </a:t>
            </a:r>
            <a:r>
              <a:rPr dirty="0" sz="3500" spc="-150" b="1">
                <a:solidFill>
                  <a:srgbClr val="2F3F9E"/>
                </a:solidFill>
                <a:latin typeface="Roboto"/>
                <a:cs typeface="Roboto"/>
              </a:rPr>
              <a:t>classification</a:t>
            </a:r>
            <a:endParaRPr sz="3500">
              <a:latin typeface="Roboto"/>
              <a:cs typeface="Roboto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78100" y="5086349"/>
            <a:ext cx="152400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93775" y="3810000"/>
            <a:ext cx="17108805" cy="5553710"/>
            <a:chOff x="493775" y="3810000"/>
            <a:chExt cx="17108805" cy="5553710"/>
          </a:xfrm>
        </p:grpSpPr>
        <p:sp>
          <p:nvSpPr>
            <p:cNvPr id="3" name="object 3" descr=""/>
            <p:cNvSpPr/>
            <p:nvPr/>
          </p:nvSpPr>
          <p:spPr>
            <a:xfrm>
              <a:off x="493775" y="3810000"/>
              <a:ext cx="17108805" cy="5553710"/>
            </a:xfrm>
            <a:custGeom>
              <a:avLst/>
              <a:gdLst/>
              <a:ahLst/>
              <a:cxnLst/>
              <a:rect l="l" t="t" r="r" b="b"/>
              <a:pathLst>
                <a:path w="17108805" h="5553709">
                  <a:moveTo>
                    <a:pt x="17108423" y="5553455"/>
                  </a:moveTo>
                  <a:lnTo>
                    <a:pt x="0" y="5553455"/>
                  </a:lnTo>
                  <a:lnTo>
                    <a:pt x="0" y="0"/>
                  </a:lnTo>
                  <a:lnTo>
                    <a:pt x="17108423" y="0"/>
                  </a:lnTo>
                  <a:lnTo>
                    <a:pt x="17108423" y="238124"/>
                  </a:lnTo>
                  <a:lnTo>
                    <a:pt x="420623" y="238124"/>
                  </a:lnTo>
                  <a:lnTo>
                    <a:pt x="406549" y="238804"/>
                  </a:lnTo>
                  <a:lnTo>
                    <a:pt x="365947" y="249000"/>
                  </a:lnTo>
                  <a:lnTo>
                    <a:pt x="330028" y="270500"/>
                  </a:lnTo>
                  <a:lnTo>
                    <a:pt x="301805" y="301607"/>
                  </a:lnTo>
                  <a:lnTo>
                    <a:pt x="283866" y="339587"/>
                  </a:lnTo>
                  <a:lnTo>
                    <a:pt x="277748" y="380999"/>
                  </a:lnTo>
                  <a:lnTo>
                    <a:pt x="277748" y="5095874"/>
                  </a:lnTo>
                  <a:lnTo>
                    <a:pt x="283866" y="5137286"/>
                  </a:lnTo>
                  <a:lnTo>
                    <a:pt x="301805" y="5175265"/>
                  </a:lnTo>
                  <a:lnTo>
                    <a:pt x="330029" y="5206373"/>
                  </a:lnTo>
                  <a:lnTo>
                    <a:pt x="365949" y="5227873"/>
                  </a:lnTo>
                  <a:lnTo>
                    <a:pt x="406549" y="5238069"/>
                  </a:lnTo>
                  <a:lnTo>
                    <a:pt x="420623" y="5238749"/>
                  </a:lnTo>
                  <a:lnTo>
                    <a:pt x="17108423" y="5238749"/>
                  </a:lnTo>
                  <a:lnTo>
                    <a:pt x="17108423" y="5553455"/>
                  </a:lnTo>
                  <a:close/>
                </a:path>
                <a:path w="17108805" h="5553709">
                  <a:moveTo>
                    <a:pt x="17108423" y="5238749"/>
                  </a:moveTo>
                  <a:lnTo>
                    <a:pt x="16689323" y="5238749"/>
                  </a:lnTo>
                  <a:lnTo>
                    <a:pt x="16703396" y="5238069"/>
                  </a:lnTo>
                  <a:lnTo>
                    <a:pt x="16717200" y="5236030"/>
                  </a:lnTo>
                  <a:lnTo>
                    <a:pt x="16756739" y="5221859"/>
                  </a:lnTo>
                  <a:lnTo>
                    <a:pt x="16790349" y="5196902"/>
                  </a:lnTo>
                  <a:lnTo>
                    <a:pt x="16815306" y="5163292"/>
                  </a:lnTo>
                  <a:lnTo>
                    <a:pt x="16829478" y="5123752"/>
                  </a:lnTo>
                  <a:lnTo>
                    <a:pt x="16832198" y="5095874"/>
                  </a:lnTo>
                  <a:lnTo>
                    <a:pt x="16832198" y="380999"/>
                  </a:lnTo>
                  <a:lnTo>
                    <a:pt x="16826079" y="339587"/>
                  </a:lnTo>
                  <a:lnTo>
                    <a:pt x="16808139" y="301607"/>
                  </a:lnTo>
                  <a:lnTo>
                    <a:pt x="16779916" y="270500"/>
                  </a:lnTo>
                  <a:lnTo>
                    <a:pt x="16743997" y="249000"/>
                  </a:lnTo>
                  <a:lnTo>
                    <a:pt x="16703396" y="238804"/>
                  </a:lnTo>
                  <a:lnTo>
                    <a:pt x="16689323" y="238124"/>
                  </a:lnTo>
                  <a:lnTo>
                    <a:pt x="17108423" y="238124"/>
                  </a:lnTo>
                  <a:lnTo>
                    <a:pt x="17108423" y="5238749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61999" y="4038599"/>
              <a:ext cx="16573500" cy="5019675"/>
            </a:xfrm>
            <a:custGeom>
              <a:avLst/>
              <a:gdLst/>
              <a:ahLst/>
              <a:cxnLst/>
              <a:rect l="l" t="t" r="r" b="b"/>
              <a:pathLst>
                <a:path w="16573500" h="5019675">
                  <a:moveTo>
                    <a:pt x="16421098" y="5019674"/>
                  </a:moveTo>
                  <a:lnTo>
                    <a:pt x="152399" y="5019674"/>
                  </a:lnTo>
                  <a:lnTo>
                    <a:pt x="144912" y="5019491"/>
                  </a:lnTo>
                  <a:lnTo>
                    <a:pt x="101065" y="5010768"/>
                  </a:lnTo>
                  <a:lnTo>
                    <a:pt x="61607" y="4989677"/>
                  </a:lnTo>
                  <a:lnTo>
                    <a:pt x="29995" y="4958065"/>
                  </a:lnTo>
                  <a:lnTo>
                    <a:pt x="8904" y="4918607"/>
                  </a:lnTo>
                  <a:lnTo>
                    <a:pt x="182" y="4874761"/>
                  </a:lnTo>
                  <a:lnTo>
                    <a:pt x="0" y="4867274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6421098" y="0"/>
                  </a:lnTo>
                  <a:lnTo>
                    <a:pt x="16465337" y="6560"/>
                  </a:lnTo>
                  <a:lnTo>
                    <a:pt x="16505765" y="25683"/>
                  </a:lnTo>
                  <a:lnTo>
                    <a:pt x="16538905" y="55716"/>
                  </a:lnTo>
                  <a:lnTo>
                    <a:pt x="16561896" y="94078"/>
                  </a:lnTo>
                  <a:lnTo>
                    <a:pt x="16572765" y="137461"/>
                  </a:lnTo>
                  <a:lnTo>
                    <a:pt x="16573498" y="152399"/>
                  </a:lnTo>
                  <a:lnTo>
                    <a:pt x="16573498" y="4867274"/>
                  </a:lnTo>
                  <a:lnTo>
                    <a:pt x="16566936" y="4911512"/>
                  </a:lnTo>
                  <a:lnTo>
                    <a:pt x="16547812" y="4951941"/>
                  </a:lnTo>
                  <a:lnTo>
                    <a:pt x="16517780" y="4985081"/>
                  </a:lnTo>
                  <a:lnTo>
                    <a:pt x="16479418" y="5008072"/>
                  </a:lnTo>
                  <a:lnTo>
                    <a:pt x="16436035" y="5018941"/>
                  </a:lnTo>
                  <a:lnTo>
                    <a:pt x="16421098" y="5019674"/>
                  </a:lnTo>
                  <a:close/>
                </a:path>
              </a:pathLst>
            </a:custGeom>
            <a:solidFill>
              <a:srgbClr val="F5F6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00124" y="4276724"/>
              <a:ext cx="571500" cy="742950"/>
            </a:xfrm>
            <a:custGeom>
              <a:avLst/>
              <a:gdLst/>
              <a:ahLst/>
              <a:cxnLst/>
              <a:rect l="l" t="t" r="r" b="b"/>
              <a:pathLst>
                <a:path w="571500" h="742950">
                  <a:moveTo>
                    <a:pt x="285749" y="742949"/>
                  </a:moveTo>
                  <a:lnTo>
                    <a:pt x="243821" y="738929"/>
                  </a:lnTo>
                  <a:lnTo>
                    <a:pt x="202801" y="726953"/>
                  </a:lnTo>
                  <a:lnTo>
                    <a:pt x="163576" y="707283"/>
                  </a:lnTo>
                  <a:lnTo>
                    <a:pt x="126995" y="680344"/>
                  </a:lnTo>
                  <a:lnTo>
                    <a:pt x="99104" y="652757"/>
                  </a:lnTo>
                  <a:lnTo>
                    <a:pt x="74022" y="620942"/>
                  </a:lnTo>
                  <a:lnTo>
                    <a:pt x="48157" y="577854"/>
                  </a:lnTo>
                  <a:lnTo>
                    <a:pt x="27434" y="530300"/>
                  </a:lnTo>
                  <a:lnTo>
                    <a:pt x="12304" y="479307"/>
                  </a:lnTo>
                  <a:lnTo>
                    <a:pt x="3092" y="425981"/>
                  </a:lnTo>
                  <a:lnTo>
                    <a:pt x="0" y="371474"/>
                  </a:lnTo>
                  <a:lnTo>
                    <a:pt x="343" y="353247"/>
                  </a:lnTo>
                  <a:lnTo>
                    <a:pt x="5490" y="299003"/>
                  </a:lnTo>
                  <a:lnTo>
                    <a:pt x="16703" y="246328"/>
                  </a:lnTo>
                  <a:lnTo>
                    <a:pt x="33740" y="196363"/>
                  </a:lnTo>
                  <a:lnTo>
                    <a:pt x="56233" y="150187"/>
                  </a:lnTo>
                  <a:lnTo>
                    <a:pt x="78794" y="115329"/>
                  </a:lnTo>
                  <a:lnTo>
                    <a:pt x="104472" y="84321"/>
                  </a:lnTo>
                  <a:lnTo>
                    <a:pt x="132876" y="57631"/>
                  </a:lnTo>
                  <a:lnTo>
                    <a:pt x="169950" y="31869"/>
                  </a:lnTo>
                  <a:lnTo>
                    <a:pt x="209538" y="13455"/>
                  </a:lnTo>
                  <a:lnTo>
                    <a:pt x="250768" y="2794"/>
                  </a:lnTo>
                  <a:lnTo>
                    <a:pt x="285749" y="0"/>
                  </a:lnTo>
                  <a:lnTo>
                    <a:pt x="292764" y="111"/>
                  </a:lnTo>
                  <a:lnTo>
                    <a:pt x="334600" y="5468"/>
                  </a:lnTo>
                  <a:lnTo>
                    <a:pt x="375386" y="18749"/>
                  </a:lnTo>
                  <a:lnTo>
                    <a:pt x="414224" y="39663"/>
                  </a:lnTo>
                  <a:lnTo>
                    <a:pt x="450288" y="67763"/>
                  </a:lnTo>
                  <a:lnTo>
                    <a:pt x="477647" y="96229"/>
                  </a:lnTo>
                  <a:lnTo>
                    <a:pt x="506637" y="135813"/>
                  </a:lnTo>
                  <a:lnTo>
                    <a:pt x="530845" y="180498"/>
                  </a:lnTo>
                  <a:lnTo>
                    <a:pt x="549748" y="229317"/>
                  </a:lnTo>
                  <a:lnTo>
                    <a:pt x="562936" y="281213"/>
                  </a:lnTo>
                  <a:lnTo>
                    <a:pt x="570124" y="335064"/>
                  </a:lnTo>
                  <a:lnTo>
                    <a:pt x="571499" y="371474"/>
                  </a:lnTo>
                  <a:lnTo>
                    <a:pt x="571155" y="389702"/>
                  </a:lnTo>
                  <a:lnTo>
                    <a:pt x="566009" y="443945"/>
                  </a:lnTo>
                  <a:lnTo>
                    <a:pt x="554796" y="496620"/>
                  </a:lnTo>
                  <a:lnTo>
                    <a:pt x="537758" y="546586"/>
                  </a:lnTo>
                  <a:lnTo>
                    <a:pt x="515266" y="592762"/>
                  </a:lnTo>
                  <a:lnTo>
                    <a:pt x="492704" y="627620"/>
                  </a:lnTo>
                  <a:lnTo>
                    <a:pt x="467027" y="658628"/>
                  </a:lnTo>
                  <a:lnTo>
                    <a:pt x="438623" y="685317"/>
                  </a:lnTo>
                  <a:lnTo>
                    <a:pt x="401549" y="711079"/>
                  </a:lnTo>
                  <a:lnTo>
                    <a:pt x="361960" y="729494"/>
                  </a:lnTo>
                  <a:lnTo>
                    <a:pt x="320730" y="740155"/>
                  </a:lnTo>
                  <a:lnTo>
                    <a:pt x="285749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4424" y="4460874"/>
              <a:ext cx="342900" cy="34607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701800" y="4424521"/>
            <a:ext cx="3216910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00" spc="-150" b="1">
                <a:solidFill>
                  <a:srgbClr val="1A237D"/>
                </a:solidFill>
                <a:latin typeface="Arial"/>
                <a:cs typeface="Arial"/>
              </a:rPr>
              <a:t>Visualization</a:t>
            </a:r>
            <a:r>
              <a:rPr dirty="0" sz="2300" spc="-5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300" spc="-165" b="1">
                <a:solidFill>
                  <a:srgbClr val="1A237D"/>
                </a:solidFill>
                <a:latin typeface="Arial"/>
                <a:cs typeface="Arial"/>
              </a:rPr>
              <a:t>Selector</a:t>
            </a:r>
            <a:r>
              <a:rPr dirty="0" sz="2300" spc="-114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300" spc="-155" b="1">
                <a:solidFill>
                  <a:srgbClr val="1A237D"/>
                </a:solidFill>
                <a:latin typeface="Arial"/>
                <a:cs typeface="Arial"/>
              </a:rPr>
              <a:t>Tool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000124" y="5210174"/>
            <a:ext cx="7953375" cy="1114425"/>
            <a:chOff x="1000124" y="5210174"/>
            <a:chExt cx="7953375" cy="1114425"/>
          </a:xfrm>
        </p:grpSpPr>
        <p:sp>
          <p:nvSpPr>
            <p:cNvPr id="9" name="object 9" descr=""/>
            <p:cNvSpPr/>
            <p:nvPr/>
          </p:nvSpPr>
          <p:spPr>
            <a:xfrm>
              <a:off x="1000124" y="5210174"/>
              <a:ext cx="7953375" cy="1114425"/>
            </a:xfrm>
            <a:custGeom>
              <a:avLst/>
              <a:gdLst/>
              <a:ahLst/>
              <a:cxnLst/>
              <a:rect l="l" t="t" r="r" b="b"/>
              <a:pathLst>
                <a:path w="7953375" h="1114425">
                  <a:moveTo>
                    <a:pt x="7846579" y="1114424"/>
                  </a:moveTo>
                  <a:lnTo>
                    <a:pt x="106794" y="1114424"/>
                  </a:lnTo>
                  <a:lnTo>
                    <a:pt x="99361" y="1113693"/>
                  </a:lnTo>
                  <a:lnTo>
                    <a:pt x="57038" y="1099331"/>
                  </a:lnTo>
                  <a:lnTo>
                    <a:pt x="23432" y="1069866"/>
                  </a:lnTo>
                  <a:lnTo>
                    <a:pt x="3660" y="1029784"/>
                  </a:lnTo>
                  <a:lnTo>
                    <a:pt x="0" y="1007629"/>
                  </a:lnTo>
                  <a:lnTo>
                    <a:pt x="0" y="1000124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7846579" y="0"/>
                  </a:lnTo>
                  <a:lnTo>
                    <a:pt x="7889748" y="11571"/>
                  </a:lnTo>
                  <a:lnTo>
                    <a:pt x="7925203" y="38783"/>
                  </a:lnTo>
                  <a:lnTo>
                    <a:pt x="7947545" y="77492"/>
                  </a:lnTo>
                  <a:lnTo>
                    <a:pt x="7953373" y="106794"/>
                  </a:lnTo>
                  <a:lnTo>
                    <a:pt x="7953373" y="1007629"/>
                  </a:lnTo>
                  <a:lnTo>
                    <a:pt x="7941800" y="1050798"/>
                  </a:lnTo>
                  <a:lnTo>
                    <a:pt x="7914588" y="1086253"/>
                  </a:lnTo>
                  <a:lnTo>
                    <a:pt x="7875880" y="1108595"/>
                  </a:lnTo>
                  <a:lnTo>
                    <a:pt x="7854011" y="1113693"/>
                  </a:lnTo>
                  <a:lnTo>
                    <a:pt x="7846579" y="1114424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999" y="5413374"/>
              <a:ext cx="228600" cy="203200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454149" y="5366543"/>
            <a:ext cx="150622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80" b="1">
                <a:solidFill>
                  <a:srgbClr val="1A237D"/>
                </a:solidFill>
                <a:latin typeface="Roboto"/>
                <a:cs typeface="Roboto"/>
              </a:rPr>
              <a:t>Quantitative</a:t>
            </a:r>
            <a:r>
              <a:rPr dirty="0" sz="1650" spc="-4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70" b="1">
                <a:solidFill>
                  <a:srgbClr val="1A237D"/>
                </a:solidFill>
                <a:latin typeface="Roboto"/>
                <a:cs typeface="Roboto"/>
              </a:rPr>
              <a:t>Data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30300" y="5768736"/>
            <a:ext cx="38766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Numerical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data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that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2F3F9E"/>
                </a:solidFill>
                <a:latin typeface="Arial MT"/>
                <a:cs typeface="Arial MT"/>
              </a:rPr>
              <a:t>can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105">
                <a:solidFill>
                  <a:srgbClr val="2F3F9E"/>
                </a:solidFill>
                <a:latin typeface="Arial MT"/>
                <a:cs typeface="Arial MT"/>
              </a:rPr>
              <a:t>be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5">
                <a:solidFill>
                  <a:srgbClr val="2F3F9E"/>
                </a:solidFill>
                <a:latin typeface="Arial MT"/>
                <a:cs typeface="Arial MT"/>
              </a:rPr>
              <a:t>measured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and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counted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000124" y="6467474"/>
            <a:ext cx="7953375" cy="1104900"/>
            <a:chOff x="1000124" y="6467474"/>
            <a:chExt cx="7953375" cy="1104900"/>
          </a:xfrm>
        </p:grpSpPr>
        <p:sp>
          <p:nvSpPr>
            <p:cNvPr id="14" name="object 14" descr=""/>
            <p:cNvSpPr/>
            <p:nvPr/>
          </p:nvSpPr>
          <p:spPr>
            <a:xfrm>
              <a:off x="1000124" y="6467474"/>
              <a:ext cx="7953375" cy="1104900"/>
            </a:xfrm>
            <a:custGeom>
              <a:avLst/>
              <a:gdLst/>
              <a:ahLst/>
              <a:cxnLst/>
              <a:rect l="l" t="t" r="r" b="b"/>
              <a:pathLst>
                <a:path w="7953375" h="1104900">
                  <a:moveTo>
                    <a:pt x="7846579" y="1104899"/>
                  </a:moveTo>
                  <a:lnTo>
                    <a:pt x="106794" y="1104899"/>
                  </a:lnTo>
                  <a:lnTo>
                    <a:pt x="99361" y="1104166"/>
                  </a:lnTo>
                  <a:lnTo>
                    <a:pt x="57038" y="1089804"/>
                  </a:lnTo>
                  <a:lnTo>
                    <a:pt x="23432" y="1060341"/>
                  </a:lnTo>
                  <a:lnTo>
                    <a:pt x="3660" y="1020259"/>
                  </a:lnTo>
                  <a:lnTo>
                    <a:pt x="0" y="998104"/>
                  </a:lnTo>
                  <a:lnTo>
                    <a:pt x="0" y="990599"/>
                  </a:lnTo>
                  <a:lnTo>
                    <a:pt x="0" y="106795"/>
                  </a:lnTo>
                  <a:lnTo>
                    <a:pt x="11572" y="63624"/>
                  </a:lnTo>
                  <a:lnTo>
                    <a:pt x="38784" y="28169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7846579" y="0"/>
                  </a:lnTo>
                  <a:lnTo>
                    <a:pt x="7889748" y="11571"/>
                  </a:lnTo>
                  <a:lnTo>
                    <a:pt x="7925203" y="38783"/>
                  </a:lnTo>
                  <a:lnTo>
                    <a:pt x="7947545" y="77492"/>
                  </a:lnTo>
                  <a:lnTo>
                    <a:pt x="7953373" y="106795"/>
                  </a:lnTo>
                  <a:lnTo>
                    <a:pt x="7953373" y="998104"/>
                  </a:lnTo>
                  <a:lnTo>
                    <a:pt x="7941800" y="1041273"/>
                  </a:lnTo>
                  <a:lnTo>
                    <a:pt x="7914588" y="1076728"/>
                  </a:lnTo>
                  <a:lnTo>
                    <a:pt x="7875880" y="1099070"/>
                  </a:lnTo>
                  <a:lnTo>
                    <a:pt x="7854011" y="1104166"/>
                  </a:lnTo>
                  <a:lnTo>
                    <a:pt x="7846579" y="11048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2999" y="6657974"/>
              <a:ext cx="171450" cy="228600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1396999" y="6623843"/>
            <a:ext cx="138557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85" b="1">
                <a:solidFill>
                  <a:srgbClr val="1A237D"/>
                </a:solidFill>
                <a:latin typeface="Roboto"/>
                <a:cs typeface="Roboto"/>
              </a:rPr>
              <a:t>Qualitative</a:t>
            </a:r>
            <a:r>
              <a:rPr dirty="0" sz="1650" spc="6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75" b="1">
                <a:solidFill>
                  <a:srgbClr val="1A237D"/>
                </a:solidFill>
                <a:latin typeface="Roboto"/>
                <a:cs typeface="Roboto"/>
              </a:rPr>
              <a:t>Data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30300" y="7026036"/>
            <a:ext cx="472059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80">
                <a:solidFill>
                  <a:srgbClr val="2F3F9E"/>
                </a:solidFill>
                <a:latin typeface="Arial MT"/>
                <a:cs typeface="Arial MT"/>
              </a:rPr>
              <a:t>Descriptive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data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that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2F3F9E"/>
                </a:solidFill>
                <a:latin typeface="Arial MT"/>
                <a:cs typeface="Arial MT"/>
              </a:rPr>
              <a:t>represents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characteristics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and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2F3F9E"/>
                </a:solidFill>
                <a:latin typeface="Arial MT"/>
                <a:cs typeface="Arial MT"/>
              </a:rPr>
              <a:t>attributes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000124" y="7715249"/>
            <a:ext cx="7953375" cy="1104900"/>
            <a:chOff x="1000124" y="7715249"/>
            <a:chExt cx="7953375" cy="1104900"/>
          </a:xfrm>
        </p:grpSpPr>
        <p:sp>
          <p:nvSpPr>
            <p:cNvPr id="19" name="object 19" descr=""/>
            <p:cNvSpPr/>
            <p:nvPr/>
          </p:nvSpPr>
          <p:spPr>
            <a:xfrm>
              <a:off x="1000124" y="7715249"/>
              <a:ext cx="7953375" cy="1104900"/>
            </a:xfrm>
            <a:custGeom>
              <a:avLst/>
              <a:gdLst/>
              <a:ahLst/>
              <a:cxnLst/>
              <a:rect l="l" t="t" r="r" b="b"/>
              <a:pathLst>
                <a:path w="7953375" h="1104900">
                  <a:moveTo>
                    <a:pt x="7846579" y="1104899"/>
                  </a:moveTo>
                  <a:lnTo>
                    <a:pt x="106794" y="1104899"/>
                  </a:lnTo>
                  <a:lnTo>
                    <a:pt x="99361" y="1104167"/>
                  </a:lnTo>
                  <a:lnTo>
                    <a:pt x="57038" y="1089805"/>
                  </a:lnTo>
                  <a:lnTo>
                    <a:pt x="23432" y="1060341"/>
                  </a:lnTo>
                  <a:lnTo>
                    <a:pt x="3660" y="1020258"/>
                  </a:lnTo>
                  <a:lnTo>
                    <a:pt x="0" y="998104"/>
                  </a:lnTo>
                  <a:lnTo>
                    <a:pt x="0" y="99059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69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7846579" y="0"/>
                  </a:lnTo>
                  <a:lnTo>
                    <a:pt x="7889748" y="11571"/>
                  </a:lnTo>
                  <a:lnTo>
                    <a:pt x="7925203" y="38783"/>
                  </a:lnTo>
                  <a:lnTo>
                    <a:pt x="7947545" y="77491"/>
                  </a:lnTo>
                  <a:lnTo>
                    <a:pt x="7953373" y="106794"/>
                  </a:lnTo>
                  <a:lnTo>
                    <a:pt x="7953373" y="998104"/>
                  </a:lnTo>
                  <a:lnTo>
                    <a:pt x="7941800" y="1041273"/>
                  </a:lnTo>
                  <a:lnTo>
                    <a:pt x="7914588" y="1076727"/>
                  </a:lnTo>
                  <a:lnTo>
                    <a:pt x="7875880" y="1099070"/>
                  </a:lnTo>
                  <a:lnTo>
                    <a:pt x="7854011" y="1104167"/>
                  </a:lnTo>
                  <a:lnTo>
                    <a:pt x="7846579" y="11048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874" y="7918449"/>
              <a:ext cx="219075" cy="203200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1130300" y="7871618"/>
            <a:ext cx="3241675" cy="6565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64490">
              <a:lnSpc>
                <a:spcPct val="100000"/>
              </a:lnSpc>
              <a:spcBef>
                <a:spcPts val="114"/>
              </a:spcBef>
            </a:pPr>
            <a:r>
              <a:rPr dirty="0" sz="1650" spc="-80" b="1">
                <a:solidFill>
                  <a:srgbClr val="1A237D"/>
                </a:solidFill>
                <a:latin typeface="Roboto"/>
                <a:cs typeface="Roboto"/>
              </a:rPr>
              <a:t>Discrete</a:t>
            </a:r>
            <a:r>
              <a:rPr dirty="0" sz="1650" spc="3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20" b="1">
                <a:solidFill>
                  <a:srgbClr val="1A237D"/>
                </a:solidFill>
                <a:latin typeface="Roboto"/>
                <a:cs typeface="Roboto"/>
              </a:rPr>
              <a:t>Data</a:t>
            </a:r>
            <a:endParaRPr sz="16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Countable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2F3F9E"/>
                </a:solidFill>
                <a:latin typeface="Arial MT"/>
                <a:cs typeface="Arial MT"/>
              </a:rPr>
              <a:t>values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with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2F3F9E"/>
                </a:solidFill>
                <a:latin typeface="Arial MT"/>
                <a:cs typeface="Arial MT"/>
              </a:rPr>
              <a:t>gaps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between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35">
                <a:solidFill>
                  <a:srgbClr val="2F3F9E"/>
                </a:solidFill>
                <a:latin typeface="Arial MT"/>
                <a:cs typeface="Arial MT"/>
              </a:rPr>
              <a:t>them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9143998" y="5210174"/>
            <a:ext cx="7953375" cy="942975"/>
            <a:chOff x="9143998" y="5210174"/>
            <a:chExt cx="7953375" cy="942975"/>
          </a:xfrm>
        </p:grpSpPr>
        <p:sp>
          <p:nvSpPr>
            <p:cNvPr id="23" name="object 23" descr=""/>
            <p:cNvSpPr/>
            <p:nvPr/>
          </p:nvSpPr>
          <p:spPr>
            <a:xfrm>
              <a:off x="9143998" y="5210174"/>
              <a:ext cx="7953375" cy="942975"/>
            </a:xfrm>
            <a:custGeom>
              <a:avLst/>
              <a:gdLst/>
              <a:ahLst/>
              <a:cxnLst/>
              <a:rect l="l" t="t" r="r" b="b"/>
              <a:pathLst>
                <a:path w="7953375" h="942975">
                  <a:moveTo>
                    <a:pt x="7846578" y="942974"/>
                  </a:moveTo>
                  <a:lnTo>
                    <a:pt x="106795" y="942974"/>
                  </a:lnTo>
                  <a:lnTo>
                    <a:pt x="99361" y="942242"/>
                  </a:lnTo>
                  <a:lnTo>
                    <a:pt x="57038" y="927881"/>
                  </a:lnTo>
                  <a:lnTo>
                    <a:pt x="23432" y="898416"/>
                  </a:lnTo>
                  <a:lnTo>
                    <a:pt x="3659" y="858334"/>
                  </a:lnTo>
                  <a:lnTo>
                    <a:pt x="0" y="836179"/>
                  </a:lnTo>
                  <a:lnTo>
                    <a:pt x="0" y="828674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7846578" y="0"/>
                  </a:lnTo>
                  <a:lnTo>
                    <a:pt x="7889746" y="11571"/>
                  </a:lnTo>
                  <a:lnTo>
                    <a:pt x="7925201" y="38783"/>
                  </a:lnTo>
                  <a:lnTo>
                    <a:pt x="7947543" y="77492"/>
                  </a:lnTo>
                  <a:lnTo>
                    <a:pt x="7953373" y="106794"/>
                  </a:lnTo>
                  <a:lnTo>
                    <a:pt x="7953373" y="836179"/>
                  </a:lnTo>
                  <a:lnTo>
                    <a:pt x="7941800" y="879349"/>
                  </a:lnTo>
                  <a:lnTo>
                    <a:pt x="7914589" y="914803"/>
                  </a:lnTo>
                  <a:lnTo>
                    <a:pt x="7875879" y="937146"/>
                  </a:lnTo>
                  <a:lnTo>
                    <a:pt x="7854011" y="942242"/>
                  </a:lnTo>
                  <a:lnTo>
                    <a:pt x="7846578" y="942974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3224" y="5400674"/>
              <a:ext cx="158750" cy="228600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9540874" y="5366543"/>
            <a:ext cx="256984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95" b="1">
                <a:solidFill>
                  <a:srgbClr val="1A237D"/>
                </a:solidFill>
                <a:latin typeface="Roboto"/>
                <a:cs typeface="Roboto"/>
              </a:rPr>
              <a:t>Recommended</a:t>
            </a:r>
            <a:r>
              <a:rPr dirty="0" sz="1650" spc="-2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70" b="1">
                <a:solidFill>
                  <a:srgbClr val="1A237D"/>
                </a:solidFill>
                <a:latin typeface="Roboto"/>
                <a:cs typeface="Roboto"/>
              </a:rPr>
              <a:t>Visualizations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274175" y="5761354"/>
            <a:ext cx="422465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5">
                <a:solidFill>
                  <a:srgbClr val="5C6ABF"/>
                </a:solidFill>
                <a:latin typeface="Arial MT"/>
                <a:cs typeface="Arial MT"/>
              </a:rPr>
              <a:t>Select</a:t>
            </a:r>
            <a:r>
              <a:rPr dirty="0" sz="1300" spc="-4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80">
                <a:solidFill>
                  <a:srgbClr val="5C6ABF"/>
                </a:solidFill>
                <a:latin typeface="Arial MT"/>
                <a:cs typeface="Arial MT"/>
              </a:rPr>
              <a:t>a</a:t>
            </a:r>
            <a:r>
              <a:rPr dirty="0" sz="1300" spc="-4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5C6ABF"/>
                </a:solidFill>
                <a:latin typeface="Arial MT"/>
                <a:cs typeface="Arial MT"/>
              </a:rPr>
              <a:t>data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5C6ABF"/>
                </a:solidFill>
                <a:latin typeface="Arial MT"/>
                <a:cs typeface="Arial MT"/>
              </a:rPr>
              <a:t>type</a:t>
            </a:r>
            <a:r>
              <a:rPr dirty="0" sz="1300" spc="-4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5C6ABF"/>
                </a:solidFill>
                <a:latin typeface="Arial MT"/>
                <a:cs typeface="Arial MT"/>
              </a:rPr>
              <a:t>to</a:t>
            </a:r>
            <a:r>
              <a:rPr dirty="0" sz="1300" spc="-4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70">
                <a:solidFill>
                  <a:srgbClr val="5C6ABF"/>
                </a:solidFill>
                <a:latin typeface="Arial MT"/>
                <a:cs typeface="Arial MT"/>
              </a:rPr>
              <a:t>see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60">
                <a:solidFill>
                  <a:srgbClr val="5C6ABF"/>
                </a:solidFill>
                <a:latin typeface="Arial MT"/>
                <a:cs typeface="Arial MT"/>
              </a:rPr>
              <a:t>recommended</a:t>
            </a:r>
            <a:r>
              <a:rPr dirty="0" sz="1300" spc="-4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visualization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methods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9143998" y="6296024"/>
            <a:ext cx="7953375" cy="933450"/>
            <a:chOff x="9143998" y="6296024"/>
            <a:chExt cx="7953375" cy="933450"/>
          </a:xfrm>
        </p:grpSpPr>
        <p:sp>
          <p:nvSpPr>
            <p:cNvPr id="28" name="object 28" descr=""/>
            <p:cNvSpPr/>
            <p:nvPr/>
          </p:nvSpPr>
          <p:spPr>
            <a:xfrm>
              <a:off x="9143998" y="6296024"/>
              <a:ext cx="7953375" cy="933450"/>
            </a:xfrm>
            <a:custGeom>
              <a:avLst/>
              <a:gdLst/>
              <a:ahLst/>
              <a:cxnLst/>
              <a:rect l="l" t="t" r="r" b="b"/>
              <a:pathLst>
                <a:path w="7953375" h="933450">
                  <a:moveTo>
                    <a:pt x="7846578" y="933449"/>
                  </a:moveTo>
                  <a:lnTo>
                    <a:pt x="106795" y="933449"/>
                  </a:lnTo>
                  <a:lnTo>
                    <a:pt x="99361" y="932717"/>
                  </a:lnTo>
                  <a:lnTo>
                    <a:pt x="57038" y="918356"/>
                  </a:lnTo>
                  <a:lnTo>
                    <a:pt x="23432" y="888891"/>
                  </a:lnTo>
                  <a:lnTo>
                    <a:pt x="3659" y="848809"/>
                  </a:lnTo>
                  <a:lnTo>
                    <a:pt x="0" y="826654"/>
                  </a:lnTo>
                  <a:lnTo>
                    <a:pt x="0" y="81914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69"/>
                  </a:lnTo>
                  <a:lnTo>
                    <a:pt x="77492" y="5827"/>
                  </a:lnTo>
                  <a:lnTo>
                    <a:pt x="106795" y="0"/>
                  </a:lnTo>
                  <a:lnTo>
                    <a:pt x="7846578" y="0"/>
                  </a:lnTo>
                  <a:lnTo>
                    <a:pt x="7889746" y="11571"/>
                  </a:lnTo>
                  <a:lnTo>
                    <a:pt x="7925201" y="38784"/>
                  </a:lnTo>
                  <a:lnTo>
                    <a:pt x="7947543" y="77492"/>
                  </a:lnTo>
                  <a:lnTo>
                    <a:pt x="7953373" y="106794"/>
                  </a:lnTo>
                  <a:lnTo>
                    <a:pt x="7953373" y="826654"/>
                  </a:lnTo>
                  <a:lnTo>
                    <a:pt x="7941800" y="869823"/>
                  </a:lnTo>
                  <a:lnTo>
                    <a:pt x="7914589" y="905279"/>
                  </a:lnTo>
                  <a:lnTo>
                    <a:pt x="7875879" y="927621"/>
                  </a:lnTo>
                  <a:lnTo>
                    <a:pt x="7854011" y="932717"/>
                  </a:lnTo>
                  <a:lnTo>
                    <a:pt x="7846578" y="9334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86874" y="6486524"/>
              <a:ext cx="228600" cy="228600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9598024" y="6452393"/>
            <a:ext cx="126428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85" b="1">
                <a:solidFill>
                  <a:srgbClr val="1A237D"/>
                </a:solidFill>
                <a:latin typeface="Roboto"/>
                <a:cs typeface="Roboto"/>
              </a:rPr>
              <a:t>Research</a:t>
            </a:r>
            <a:r>
              <a:rPr dirty="0" sz="1650" spc="3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60" b="1">
                <a:solidFill>
                  <a:srgbClr val="1A237D"/>
                </a:solidFill>
                <a:latin typeface="Roboto"/>
                <a:cs typeface="Roboto"/>
              </a:rPr>
              <a:t>Goal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274175" y="6847204"/>
            <a:ext cx="646176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60">
                <a:solidFill>
                  <a:srgbClr val="5C6ABF"/>
                </a:solidFill>
                <a:latin typeface="Arial MT"/>
                <a:cs typeface="Arial MT"/>
              </a:rPr>
              <a:t>Consider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45">
                <a:solidFill>
                  <a:srgbClr val="5C6ABF"/>
                </a:solidFill>
                <a:latin typeface="Arial MT"/>
                <a:cs typeface="Arial MT"/>
              </a:rPr>
              <a:t>what</a:t>
            </a:r>
            <a:r>
              <a:rPr dirty="0" sz="1300" spc="-2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70">
                <a:solidFill>
                  <a:srgbClr val="5C6ABF"/>
                </a:solidFill>
                <a:latin typeface="Arial MT"/>
                <a:cs typeface="Arial MT"/>
              </a:rPr>
              <a:t>you</a:t>
            </a:r>
            <a:r>
              <a:rPr dirty="0" sz="1300" spc="-2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45">
                <a:solidFill>
                  <a:srgbClr val="5C6ABF"/>
                </a:solidFill>
                <a:latin typeface="Arial MT"/>
                <a:cs typeface="Arial MT"/>
              </a:rPr>
              <a:t>want</a:t>
            </a:r>
            <a:r>
              <a:rPr dirty="0" sz="1300" spc="-2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5C6ABF"/>
                </a:solidFill>
                <a:latin typeface="Arial MT"/>
                <a:cs typeface="Arial MT"/>
              </a:rPr>
              <a:t>to</a:t>
            </a:r>
            <a:r>
              <a:rPr dirty="0" sz="1300" spc="-2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45">
                <a:solidFill>
                  <a:srgbClr val="5C6ABF"/>
                </a:solidFill>
                <a:latin typeface="Arial MT"/>
                <a:cs typeface="Arial MT"/>
              </a:rPr>
              <a:t>communicate:</a:t>
            </a:r>
            <a:r>
              <a:rPr dirty="0" sz="1300" spc="-2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5C6ABF"/>
                </a:solidFill>
                <a:latin typeface="Arial MT"/>
                <a:cs typeface="Arial MT"/>
              </a:rPr>
              <a:t>comparison,</a:t>
            </a:r>
            <a:r>
              <a:rPr dirty="0" sz="1300" spc="-2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distribution,</a:t>
            </a:r>
            <a:r>
              <a:rPr dirty="0" sz="1300" spc="-2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45">
                <a:solidFill>
                  <a:srgbClr val="5C6ABF"/>
                </a:solidFill>
                <a:latin typeface="Arial MT"/>
                <a:cs typeface="Arial MT"/>
              </a:rPr>
              <a:t>relationship,</a:t>
            </a:r>
            <a:r>
              <a:rPr dirty="0" sz="1300" spc="-2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or</a:t>
            </a:r>
            <a:r>
              <a:rPr dirty="0" sz="1300" spc="-2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composition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0" y="0"/>
            <a:ext cx="18097500" cy="9629775"/>
            <a:chOff x="0" y="0"/>
            <a:chExt cx="18097500" cy="9629775"/>
          </a:xfrm>
        </p:grpSpPr>
        <p:pic>
          <p:nvPicPr>
            <p:cNvPr id="33" name="object 3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7500" y="0"/>
              <a:ext cx="3809999" cy="3809999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7261225"/>
              <a:ext cx="2381249" cy="2368550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761999" y="1333499"/>
              <a:ext cx="952500" cy="57150"/>
            </a:xfrm>
            <a:custGeom>
              <a:avLst/>
              <a:gdLst/>
              <a:ahLst/>
              <a:cxnLst/>
              <a:rect l="l" t="t" r="r" b="b"/>
              <a:pathLst>
                <a:path w="952500" h="57150">
                  <a:moveTo>
                    <a:pt x="92771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85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927714" y="0"/>
                  </a:lnTo>
                  <a:lnTo>
                    <a:pt x="952500" y="24785"/>
                  </a:lnTo>
                  <a:lnTo>
                    <a:pt x="952500" y="32364"/>
                  </a:lnTo>
                  <a:lnTo>
                    <a:pt x="931359" y="56424"/>
                  </a:lnTo>
                  <a:lnTo>
                    <a:pt x="927714" y="5714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3775" y="1542288"/>
              <a:ext cx="17108423" cy="2517647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4425" y="2216149"/>
              <a:ext cx="342900" cy="301625"/>
            </a:xfrm>
            <a:prstGeom prst="rect">
              <a:avLst/>
            </a:prstGeom>
          </p:spPr>
        </p:pic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315">
                <a:latin typeface="Roboto"/>
                <a:cs typeface="Roboto"/>
              </a:rPr>
              <a:t>Data</a:t>
            </a:r>
            <a:r>
              <a:rPr dirty="0" spc="-120">
                <a:latin typeface="Roboto"/>
                <a:cs typeface="Roboto"/>
              </a:rPr>
              <a:t> </a:t>
            </a:r>
            <a:r>
              <a:rPr dirty="0" spc="-210">
                <a:latin typeface="Roboto"/>
                <a:cs typeface="Roboto"/>
              </a:rPr>
              <a:t>Visualization</a:t>
            </a:r>
          </a:p>
        </p:txBody>
      </p:sp>
      <p:sp>
        <p:nvSpPr>
          <p:cNvPr id="39" name="object 39" descr=""/>
          <p:cNvSpPr txBox="1"/>
          <p:nvPr/>
        </p:nvSpPr>
        <p:spPr>
          <a:xfrm>
            <a:off x="1701800" y="2190432"/>
            <a:ext cx="17056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65" b="1">
                <a:solidFill>
                  <a:srgbClr val="1A237D"/>
                </a:solidFill>
                <a:latin typeface="Arial"/>
                <a:cs typeface="Arial"/>
              </a:rPr>
              <a:t>Charts</a:t>
            </a:r>
            <a:r>
              <a:rPr dirty="0" sz="2000" spc="-10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000" spc="-280" b="1">
                <a:solidFill>
                  <a:srgbClr val="1A237D"/>
                </a:solidFill>
                <a:latin typeface="Arial"/>
                <a:cs typeface="Arial"/>
              </a:rPr>
              <a:t>&amp;</a:t>
            </a:r>
            <a:r>
              <a:rPr dirty="0" sz="2000" spc="-10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000" spc="-195" b="1">
                <a:solidFill>
                  <a:srgbClr val="1A237D"/>
                </a:solidFill>
                <a:latin typeface="Arial"/>
                <a:cs typeface="Arial"/>
              </a:rPr>
              <a:t>Graphs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987425" y="2873136"/>
            <a:ext cx="4254500" cy="492759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25"/>
              </a:spcBef>
            </a:pP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Visual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representations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F3F9E"/>
                </a:solidFill>
                <a:latin typeface="Arial MT"/>
                <a:cs typeface="Arial MT"/>
              </a:rPr>
              <a:t>of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data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using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bars,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2F3F9E"/>
                </a:solidFill>
                <a:latin typeface="Arial MT"/>
                <a:cs typeface="Arial MT"/>
              </a:rPr>
              <a:t>lines,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or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other 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graphical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F3F9E"/>
                </a:solidFill>
                <a:latin typeface="Arial MT"/>
                <a:cs typeface="Arial MT"/>
              </a:rPr>
              <a:t>elements.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6718250" y="2216149"/>
            <a:ext cx="5991225" cy="301625"/>
            <a:chOff x="6718250" y="2216149"/>
            <a:chExt cx="5991225" cy="301625"/>
          </a:xfrm>
        </p:grpSpPr>
        <p:pic>
          <p:nvPicPr>
            <p:cNvPr id="42" name="object 4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18250" y="2216149"/>
              <a:ext cx="342900" cy="301625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22075" y="2216149"/>
              <a:ext cx="387350" cy="301625"/>
            </a:xfrm>
            <a:prstGeom prst="rect">
              <a:avLst/>
            </a:prstGeom>
          </p:spPr>
        </p:pic>
      </p:grpSp>
      <p:sp>
        <p:nvSpPr>
          <p:cNvPr id="44" name="object 44" descr=""/>
          <p:cNvSpPr txBox="1"/>
          <p:nvPr/>
        </p:nvSpPr>
        <p:spPr>
          <a:xfrm>
            <a:off x="7305625" y="2190432"/>
            <a:ext cx="7029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65" b="1">
                <a:solidFill>
                  <a:srgbClr val="1A237D"/>
                </a:solidFill>
                <a:latin typeface="Arial"/>
                <a:cs typeface="Arial"/>
              </a:rPr>
              <a:t>Tables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6591250" y="2873136"/>
            <a:ext cx="4893310" cy="492759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25"/>
              </a:spcBef>
            </a:pP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Structured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2F3F9E"/>
                </a:solidFill>
                <a:latin typeface="Arial MT"/>
                <a:cs typeface="Arial MT"/>
              </a:rPr>
              <a:t>arrangement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F3F9E"/>
                </a:solidFill>
                <a:latin typeface="Arial MT"/>
                <a:cs typeface="Arial MT"/>
              </a:rPr>
              <a:t>of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data 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in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rows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and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columns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30">
                <a:solidFill>
                  <a:srgbClr val="2F3F9E"/>
                </a:solidFill>
                <a:latin typeface="Arial MT"/>
                <a:cs typeface="Arial MT"/>
              </a:rPr>
              <a:t>for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precise </a:t>
            </a:r>
            <a:r>
              <a:rPr dirty="0" sz="1500" spc="-10">
                <a:solidFill>
                  <a:srgbClr val="2F3F9E"/>
                </a:solidFill>
                <a:latin typeface="Arial MT"/>
                <a:cs typeface="Arial MT"/>
              </a:rPr>
              <a:t>values.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2952312" y="2190432"/>
            <a:ext cx="13182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5" b="1">
                <a:solidFill>
                  <a:srgbClr val="1A237D"/>
                </a:solidFill>
                <a:latin typeface="Arial"/>
                <a:cs typeface="Arial"/>
              </a:rPr>
              <a:t>Infographics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2195075" y="2873136"/>
            <a:ext cx="4757420" cy="492759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25"/>
              </a:spcBef>
            </a:pP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Visual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representations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combining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images,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charts,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and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minimal 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text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30">
                <a:solidFill>
                  <a:srgbClr val="2F3F9E"/>
                </a:solidFill>
                <a:latin typeface="Arial MT"/>
                <a:cs typeface="Arial MT"/>
              </a:rPr>
              <a:t>for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quick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F3F9E"/>
                </a:solidFill>
                <a:latin typeface="Arial MT"/>
                <a:cs typeface="Arial MT"/>
              </a:rPr>
              <a:t>understanding.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93775" y="5550408"/>
            <a:ext cx="17108805" cy="5614670"/>
            <a:chOff x="493775" y="5550408"/>
            <a:chExt cx="17108805" cy="5614670"/>
          </a:xfrm>
        </p:grpSpPr>
        <p:sp>
          <p:nvSpPr>
            <p:cNvPr id="3" name="object 3" descr=""/>
            <p:cNvSpPr/>
            <p:nvPr/>
          </p:nvSpPr>
          <p:spPr>
            <a:xfrm>
              <a:off x="493775" y="5550408"/>
              <a:ext cx="17108805" cy="5614670"/>
            </a:xfrm>
            <a:custGeom>
              <a:avLst/>
              <a:gdLst/>
              <a:ahLst/>
              <a:cxnLst/>
              <a:rect l="l" t="t" r="r" b="b"/>
              <a:pathLst>
                <a:path w="17108805" h="5614670">
                  <a:moveTo>
                    <a:pt x="17108423" y="5614415"/>
                  </a:moveTo>
                  <a:lnTo>
                    <a:pt x="0" y="5614415"/>
                  </a:lnTo>
                  <a:lnTo>
                    <a:pt x="0" y="0"/>
                  </a:lnTo>
                  <a:lnTo>
                    <a:pt x="17108423" y="0"/>
                  </a:lnTo>
                  <a:lnTo>
                    <a:pt x="17108423" y="240791"/>
                  </a:lnTo>
                  <a:lnTo>
                    <a:pt x="420623" y="240791"/>
                  </a:lnTo>
                  <a:lnTo>
                    <a:pt x="406549" y="241471"/>
                  </a:lnTo>
                  <a:lnTo>
                    <a:pt x="365947" y="251667"/>
                  </a:lnTo>
                  <a:lnTo>
                    <a:pt x="330028" y="273167"/>
                  </a:lnTo>
                  <a:lnTo>
                    <a:pt x="301805" y="304274"/>
                  </a:lnTo>
                  <a:lnTo>
                    <a:pt x="283866" y="342254"/>
                  </a:lnTo>
                  <a:lnTo>
                    <a:pt x="277748" y="383666"/>
                  </a:lnTo>
                  <a:lnTo>
                    <a:pt x="277748" y="5155691"/>
                  </a:lnTo>
                  <a:lnTo>
                    <a:pt x="283866" y="5197103"/>
                  </a:lnTo>
                  <a:lnTo>
                    <a:pt x="301805" y="5235083"/>
                  </a:lnTo>
                  <a:lnTo>
                    <a:pt x="330028" y="5266190"/>
                  </a:lnTo>
                  <a:lnTo>
                    <a:pt x="365947" y="5287690"/>
                  </a:lnTo>
                  <a:lnTo>
                    <a:pt x="406549" y="5297886"/>
                  </a:lnTo>
                  <a:lnTo>
                    <a:pt x="420623" y="5298566"/>
                  </a:lnTo>
                  <a:lnTo>
                    <a:pt x="17108423" y="5298566"/>
                  </a:lnTo>
                  <a:lnTo>
                    <a:pt x="17108423" y="5614415"/>
                  </a:lnTo>
                  <a:close/>
                </a:path>
                <a:path w="17108805" h="5614670">
                  <a:moveTo>
                    <a:pt x="17108423" y="5298566"/>
                  </a:moveTo>
                  <a:lnTo>
                    <a:pt x="16689323" y="5298566"/>
                  </a:lnTo>
                  <a:lnTo>
                    <a:pt x="16703394" y="5297886"/>
                  </a:lnTo>
                  <a:lnTo>
                    <a:pt x="16717198" y="5295847"/>
                  </a:lnTo>
                  <a:lnTo>
                    <a:pt x="16756739" y="5281676"/>
                  </a:lnTo>
                  <a:lnTo>
                    <a:pt x="16790349" y="5256719"/>
                  </a:lnTo>
                  <a:lnTo>
                    <a:pt x="16815305" y="5223110"/>
                  </a:lnTo>
                  <a:lnTo>
                    <a:pt x="16829478" y="5183570"/>
                  </a:lnTo>
                  <a:lnTo>
                    <a:pt x="16832198" y="5155691"/>
                  </a:lnTo>
                  <a:lnTo>
                    <a:pt x="16832198" y="383666"/>
                  </a:lnTo>
                  <a:lnTo>
                    <a:pt x="16826079" y="342254"/>
                  </a:lnTo>
                  <a:lnTo>
                    <a:pt x="16808139" y="304274"/>
                  </a:lnTo>
                  <a:lnTo>
                    <a:pt x="16779916" y="273167"/>
                  </a:lnTo>
                  <a:lnTo>
                    <a:pt x="16743997" y="251667"/>
                  </a:lnTo>
                  <a:lnTo>
                    <a:pt x="16703396" y="241471"/>
                  </a:lnTo>
                  <a:lnTo>
                    <a:pt x="16689323" y="240791"/>
                  </a:lnTo>
                  <a:lnTo>
                    <a:pt x="17108423" y="240791"/>
                  </a:lnTo>
                  <a:lnTo>
                    <a:pt x="17108423" y="5298566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61999" y="5781674"/>
              <a:ext cx="16573500" cy="5076825"/>
            </a:xfrm>
            <a:custGeom>
              <a:avLst/>
              <a:gdLst/>
              <a:ahLst/>
              <a:cxnLst/>
              <a:rect l="l" t="t" r="r" b="b"/>
              <a:pathLst>
                <a:path w="16573500" h="5076825">
                  <a:moveTo>
                    <a:pt x="16421098" y="5076824"/>
                  </a:moveTo>
                  <a:lnTo>
                    <a:pt x="152399" y="5076824"/>
                  </a:lnTo>
                  <a:lnTo>
                    <a:pt x="144912" y="5076641"/>
                  </a:lnTo>
                  <a:lnTo>
                    <a:pt x="101065" y="5067917"/>
                  </a:lnTo>
                  <a:lnTo>
                    <a:pt x="61607" y="5046828"/>
                  </a:lnTo>
                  <a:lnTo>
                    <a:pt x="29995" y="5015216"/>
                  </a:lnTo>
                  <a:lnTo>
                    <a:pt x="8904" y="4975758"/>
                  </a:lnTo>
                  <a:lnTo>
                    <a:pt x="182" y="4931911"/>
                  </a:lnTo>
                  <a:lnTo>
                    <a:pt x="0" y="4924424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6421098" y="0"/>
                  </a:lnTo>
                  <a:lnTo>
                    <a:pt x="16465337" y="6560"/>
                  </a:lnTo>
                  <a:lnTo>
                    <a:pt x="16505765" y="25683"/>
                  </a:lnTo>
                  <a:lnTo>
                    <a:pt x="16538905" y="55717"/>
                  </a:lnTo>
                  <a:lnTo>
                    <a:pt x="16561896" y="94078"/>
                  </a:lnTo>
                  <a:lnTo>
                    <a:pt x="16572765" y="137461"/>
                  </a:lnTo>
                  <a:lnTo>
                    <a:pt x="16573498" y="152399"/>
                  </a:lnTo>
                  <a:lnTo>
                    <a:pt x="16573498" y="4924424"/>
                  </a:lnTo>
                  <a:lnTo>
                    <a:pt x="16566936" y="4968664"/>
                  </a:lnTo>
                  <a:lnTo>
                    <a:pt x="16547812" y="5009093"/>
                  </a:lnTo>
                  <a:lnTo>
                    <a:pt x="16517780" y="5042232"/>
                  </a:lnTo>
                  <a:lnTo>
                    <a:pt x="16479418" y="5065221"/>
                  </a:lnTo>
                  <a:lnTo>
                    <a:pt x="16436035" y="5076092"/>
                  </a:lnTo>
                  <a:lnTo>
                    <a:pt x="16421098" y="5076824"/>
                  </a:lnTo>
                  <a:close/>
                </a:path>
              </a:pathLst>
            </a:custGeom>
            <a:solidFill>
              <a:srgbClr val="F5F6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00124" y="6019799"/>
              <a:ext cx="571500" cy="742950"/>
            </a:xfrm>
            <a:custGeom>
              <a:avLst/>
              <a:gdLst/>
              <a:ahLst/>
              <a:cxnLst/>
              <a:rect l="l" t="t" r="r" b="b"/>
              <a:pathLst>
                <a:path w="571500" h="742950">
                  <a:moveTo>
                    <a:pt x="285749" y="742949"/>
                  </a:moveTo>
                  <a:lnTo>
                    <a:pt x="243821" y="738929"/>
                  </a:lnTo>
                  <a:lnTo>
                    <a:pt x="202801" y="726954"/>
                  </a:lnTo>
                  <a:lnTo>
                    <a:pt x="163576" y="707284"/>
                  </a:lnTo>
                  <a:lnTo>
                    <a:pt x="126995" y="680344"/>
                  </a:lnTo>
                  <a:lnTo>
                    <a:pt x="99104" y="652757"/>
                  </a:lnTo>
                  <a:lnTo>
                    <a:pt x="74022" y="620941"/>
                  </a:lnTo>
                  <a:lnTo>
                    <a:pt x="48157" y="577853"/>
                  </a:lnTo>
                  <a:lnTo>
                    <a:pt x="27434" y="530300"/>
                  </a:lnTo>
                  <a:lnTo>
                    <a:pt x="12304" y="479307"/>
                  </a:lnTo>
                  <a:lnTo>
                    <a:pt x="3092" y="425981"/>
                  </a:lnTo>
                  <a:lnTo>
                    <a:pt x="0" y="371474"/>
                  </a:lnTo>
                  <a:lnTo>
                    <a:pt x="343" y="353247"/>
                  </a:lnTo>
                  <a:lnTo>
                    <a:pt x="5490" y="299003"/>
                  </a:lnTo>
                  <a:lnTo>
                    <a:pt x="16703" y="246328"/>
                  </a:lnTo>
                  <a:lnTo>
                    <a:pt x="33740" y="196363"/>
                  </a:lnTo>
                  <a:lnTo>
                    <a:pt x="56233" y="150187"/>
                  </a:lnTo>
                  <a:lnTo>
                    <a:pt x="78794" y="115329"/>
                  </a:lnTo>
                  <a:lnTo>
                    <a:pt x="104472" y="84320"/>
                  </a:lnTo>
                  <a:lnTo>
                    <a:pt x="132876" y="57630"/>
                  </a:lnTo>
                  <a:lnTo>
                    <a:pt x="169950" y="31869"/>
                  </a:lnTo>
                  <a:lnTo>
                    <a:pt x="209538" y="13455"/>
                  </a:lnTo>
                  <a:lnTo>
                    <a:pt x="250768" y="2793"/>
                  </a:lnTo>
                  <a:lnTo>
                    <a:pt x="285749" y="0"/>
                  </a:lnTo>
                  <a:lnTo>
                    <a:pt x="292764" y="112"/>
                  </a:lnTo>
                  <a:lnTo>
                    <a:pt x="334600" y="5468"/>
                  </a:lnTo>
                  <a:lnTo>
                    <a:pt x="375386" y="18749"/>
                  </a:lnTo>
                  <a:lnTo>
                    <a:pt x="414224" y="39662"/>
                  </a:lnTo>
                  <a:lnTo>
                    <a:pt x="450288" y="67763"/>
                  </a:lnTo>
                  <a:lnTo>
                    <a:pt x="477647" y="96229"/>
                  </a:lnTo>
                  <a:lnTo>
                    <a:pt x="506637" y="135813"/>
                  </a:lnTo>
                  <a:lnTo>
                    <a:pt x="530845" y="180498"/>
                  </a:lnTo>
                  <a:lnTo>
                    <a:pt x="549748" y="229317"/>
                  </a:lnTo>
                  <a:lnTo>
                    <a:pt x="562936" y="281213"/>
                  </a:lnTo>
                  <a:lnTo>
                    <a:pt x="570124" y="335063"/>
                  </a:lnTo>
                  <a:lnTo>
                    <a:pt x="571499" y="371474"/>
                  </a:lnTo>
                  <a:lnTo>
                    <a:pt x="571155" y="389702"/>
                  </a:lnTo>
                  <a:lnTo>
                    <a:pt x="566009" y="443945"/>
                  </a:lnTo>
                  <a:lnTo>
                    <a:pt x="554796" y="496620"/>
                  </a:lnTo>
                  <a:lnTo>
                    <a:pt x="537758" y="546585"/>
                  </a:lnTo>
                  <a:lnTo>
                    <a:pt x="515266" y="592761"/>
                  </a:lnTo>
                  <a:lnTo>
                    <a:pt x="492704" y="627619"/>
                  </a:lnTo>
                  <a:lnTo>
                    <a:pt x="467027" y="658628"/>
                  </a:lnTo>
                  <a:lnTo>
                    <a:pt x="438623" y="685318"/>
                  </a:lnTo>
                  <a:lnTo>
                    <a:pt x="401549" y="711079"/>
                  </a:lnTo>
                  <a:lnTo>
                    <a:pt x="361960" y="729494"/>
                  </a:lnTo>
                  <a:lnTo>
                    <a:pt x="320730" y="740156"/>
                  </a:lnTo>
                  <a:lnTo>
                    <a:pt x="285749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3949" y="6203949"/>
              <a:ext cx="323850" cy="34925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701800" y="6167596"/>
            <a:ext cx="2886075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00" spc="-125" b="1">
                <a:solidFill>
                  <a:srgbClr val="1A237D"/>
                </a:solidFill>
                <a:latin typeface="Roboto"/>
                <a:cs typeface="Roboto"/>
              </a:rPr>
              <a:t>Data</a:t>
            </a:r>
            <a:r>
              <a:rPr dirty="0" sz="2300" spc="-1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300" spc="-110" b="1">
                <a:solidFill>
                  <a:srgbClr val="1A237D"/>
                </a:solidFill>
                <a:latin typeface="Roboto"/>
                <a:cs typeface="Roboto"/>
              </a:rPr>
              <a:t>Validation</a:t>
            </a:r>
            <a:r>
              <a:rPr dirty="0" sz="2300" spc="-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300" spc="-90" b="1">
                <a:solidFill>
                  <a:srgbClr val="1A237D"/>
                </a:solidFill>
                <a:latin typeface="Roboto"/>
                <a:cs typeface="Roboto"/>
              </a:rPr>
              <a:t>Process</a:t>
            </a:r>
            <a:endParaRPr sz="2300">
              <a:latin typeface="Roboto"/>
              <a:cs typeface="Roboto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143998" y="6953249"/>
            <a:ext cx="7953375" cy="2581275"/>
            <a:chOff x="9143998" y="6953249"/>
            <a:chExt cx="7953375" cy="2581275"/>
          </a:xfrm>
        </p:grpSpPr>
        <p:sp>
          <p:nvSpPr>
            <p:cNvPr id="9" name="object 9" descr=""/>
            <p:cNvSpPr/>
            <p:nvPr/>
          </p:nvSpPr>
          <p:spPr>
            <a:xfrm>
              <a:off x="9143998" y="6953249"/>
              <a:ext cx="7953375" cy="2581275"/>
            </a:xfrm>
            <a:custGeom>
              <a:avLst/>
              <a:gdLst/>
              <a:ahLst/>
              <a:cxnLst/>
              <a:rect l="l" t="t" r="r" b="b"/>
              <a:pathLst>
                <a:path w="7953375" h="2581275">
                  <a:moveTo>
                    <a:pt x="7846578" y="2581274"/>
                  </a:moveTo>
                  <a:lnTo>
                    <a:pt x="106795" y="2581274"/>
                  </a:lnTo>
                  <a:lnTo>
                    <a:pt x="99361" y="2580542"/>
                  </a:lnTo>
                  <a:lnTo>
                    <a:pt x="57038" y="2566180"/>
                  </a:lnTo>
                  <a:lnTo>
                    <a:pt x="23432" y="2536715"/>
                  </a:lnTo>
                  <a:lnTo>
                    <a:pt x="3659" y="2496634"/>
                  </a:lnTo>
                  <a:lnTo>
                    <a:pt x="0" y="2474479"/>
                  </a:lnTo>
                  <a:lnTo>
                    <a:pt x="0" y="2466974"/>
                  </a:lnTo>
                  <a:lnTo>
                    <a:pt x="0" y="106795"/>
                  </a:lnTo>
                  <a:lnTo>
                    <a:pt x="11571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7846578" y="0"/>
                  </a:lnTo>
                  <a:lnTo>
                    <a:pt x="7889746" y="11572"/>
                  </a:lnTo>
                  <a:lnTo>
                    <a:pt x="7925201" y="38784"/>
                  </a:lnTo>
                  <a:lnTo>
                    <a:pt x="7947543" y="77492"/>
                  </a:lnTo>
                  <a:lnTo>
                    <a:pt x="7953373" y="106795"/>
                  </a:lnTo>
                  <a:lnTo>
                    <a:pt x="7953373" y="2474479"/>
                  </a:lnTo>
                  <a:lnTo>
                    <a:pt x="7941800" y="2517649"/>
                  </a:lnTo>
                  <a:lnTo>
                    <a:pt x="7914589" y="2553103"/>
                  </a:lnTo>
                  <a:lnTo>
                    <a:pt x="7875879" y="2575445"/>
                  </a:lnTo>
                  <a:lnTo>
                    <a:pt x="7854011" y="2580542"/>
                  </a:lnTo>
                  <a:lnTo>
                    <a:pt x="7846578" y="2581274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874" y="7143749"/>
              <a:ext cx="171450" cy="228600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9540874" y="7109546"/>
            <a:ext cx="1911985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95" b="1">
                <a:solidFill>
                  <a:srgbClr val="1A237D"/>
                </a:solidFill>
                <a:latin typeface="Roboto"/>
                <a:cs typeface="Roboto"/>
              </a:rPr>
              <a:t>Data</a:t>
            </a:r>
            <a:r>
              <a:rPr dirty="0" sz="1650" spc="-3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80" b="1">
                <a:solidFill>
                  <a:srgbClr val="1A237D"/>
                </a:solidFill>
                <a:latin typeface="Roboto"/>
                <a:cs typeface="Roboto"/>
              </a:rPr>
              <a:t>Quality</a:t>
            </a:r>
            <a:r>
              <a:rPr dirty="0" sz="1650" spc="-2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65" b="1">
                <a:solidFill>
                  <a:srgbClr val="1A237D"/>
                </a:solidFill>
                <a:latin typeface="Roboto"/>
                <a:cs typeface="Roboto"/>
              </a:rPr>
              <a:t>Checklist</a:t>
            </a:r>
            <a:endParaRPr sz="1650">
              <a:latin typeface="Roboto"/>
              <a:cs typeface="Roboto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0" y="0"/>
            <a:ext cx="18097500" cy="11430000"/>
            <a:chOff x="0" y="0"/>
            <a:chExt cx="18097500" cy="11430000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3074" y="7724774"/>
              <a:ext cx="133350" cy="9525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44512" y="7724774"/>
              <a:ext cx="133350" cy="9525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3074" y="8201024"/>
              <a:ext cx="133350" cy="9525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44512" y="8201024"/>
              <a:ext cx="133350" cy="9525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3074" y="8677274"/>
              <a:ext cx="133350" cy="9525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44512" y="8677274"/>
              <a:ext cx="133350" cy="952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3074" y="9153524"/>
              <a:ext cx="133350" cy="9525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44512" y="9153524"/>
              <a:ext cx="133350" cy="9525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87500" y="0"/>
              <a:ext cx="3809999" cy="380999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9061449"/>
              <a:ext cx="2381249" cy="236855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3775" y="1542288"/>
              <a:ext cx="17108423" cy="4261103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4425" y="2216149"/>
              <a:ext cx="301625" cy="301625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9559924" y="7637779"/>
            <a:ext cx="180784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70">
                <a:solidFill>
                  <a:srgbClr val="2F3F9E"/>
                </a:solidFill>
                <a:latin typeface="Arial MT"/>
                <a:cs typeface="Arial MT"/>
              </a:rPr>
              <a:t>Data</a:t>
            </a:r>
            <a:r>
              <a:rPr dirty="0" sz="13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2F3F9E"/>
                </a:solidFill>
                <a:latin typeface="Arial MT"/>
                <a:cs typeface="Arial MT"/>
              </a:rPr>
              <a:t>sources</a:t>
            </a:r>
            <a:r>
              <a:rPr dirty="0" sz="13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2F3F9E"/>
                </a:solidFill>
                <a:latin typeface="Arial MT"/>
                <a:cs typeface="Arial MT"/>
              </a:rPr>
              <a:t>documented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3441362" y="7637779"/>
            <a:ext cx="1697989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35">
                <a:solidFill>
                  <a:srgbClr val="2F3F9E"/>
                </a:solidFill>
                <a:latin typeface="Arial MT"/>
                <a:cs typeface="Arial MT"/>
              </a:rPr>
              <a:t>Missing</a:t>
            </a:r>
            <a:r>
              <a:rPr dirty="0" sz="1300" spc="-3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60">
                <a:solidFill>
                  <a:srgbClr val="2F3F9E"/>
                </a:solidFill>
                <a:latin typeface="Arial MT"/>
                <a:cs typeface="Arial MT"/>
              </a:rPr>
              <a:t>values</a:t>
            </a:r>
            <a:r>
              <a:rPr dirty="0" sz="1300" spc="-30">
                <a:solidFill>
                  <a:srgbClr val="2F3F9E"/>
                </a:solidFill>
                <a:latin typeface="Arial MT"/>
                <a:cs typeface="Arial MT"/>
              </a:rPr>
              <a:t> identified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559924" y="8114029"/>
            <a:ext cx="118110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0">
                <a:solidFill>
                  <a:srgbClr val="2F3F9E"/>
                </a:solidFill>
                <a:latin typeface="Arial MT"/>
                <a:cs typeface="Arial MT"/>
              </a:rPr>
              <a:t>Outliers</a:t>
            </a:r>
            <a:r>
              <a:rPr dirty="0" sz="1300" spc="-3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40">
                <a:solidFill>
                  <a:srgbClr val="2F3F9E"/>
                </a:solidFill>
                <a:latin typeface="Arial MT"/>
                <a:cs typeface="Arial MT"/>
              </a:rPr>
              <a:t>detected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3441362" y="8114029"/>
            <a:ext cx="183261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70">
                <a:solidFill>
                  <a:srgbClr val="2F3F9E"/>
                </a:solidFill>
                <a:latin typeface="Arial MT"/>
                <a:cs typeface="Arial MT"/>
              </a:rPr>
              <a:t>Data</a:t>
            </a:r>
            <a:r>
              <a:rPr dirty="0" sz="1300" spc="-5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20">
                <a:solidFill>
                  <a:srgbClr val="2F3F9E"/>
                </a:solidFill>
                <a:latin typeface="Arial MT"/>
                <a:cs typeface="Arial MT"/>
              </a:rPr>
              <a:t>formats</a:t>
            </a:r>
            <a:r>
              <a:rPr dirty="0" sz="1300" spc="-5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40">
                <a:solidFill>
                  <a:srgbClr val="2F3F9E"/>
                </a:solidFill>
                <a:latin typeface="Arial MT"/>
                <a:cs typeface="Arial MT"/>
              </a:rPr>
              <a:t>standardized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559924" y="8590279"/>
            <a:ext cx="1840864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0">
                <a:solidFill>
                  <a:srgbClr val="2F3F9E"/>
                </a:solidFill>
                <a:latin typeface="Arial MT"/>
                <a:cs typeface="Arial MT"/>
              </a:rPr>
              <a:t>Duplicate</a:t>
            </a:r>
            <a:r>
              <a:rPr dirty="0" sz="1300" spc="-3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2F3F9E"/>
                </a:solidFill>
                <a:latin typeface="Arial MT"/>
                <a:cs typeface="Arial MT"/>
              </a:rPr>
              <a:t>records</a:t>
            </a:r>
            <a:r>
              <a:rPr dirty="0" sz="1300" spc="-2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60">
                <a:solidFill>
                  <a:srgbClr val="2F3F9E"/>
                </a:solidFill>
                <a:latin typeface="Arial MT"/>
                <a:cs typeface="Arial MT"/>
              </a:rPr>
              <a:t>removed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3441362" y="8590279"/>
            <a:ext cx="200025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40">
                <a:solidFill>
                  <a:srgbClr val="2F3F9E"/>
                </a:solidFill>
                <a:latin typeface="Arial MT"/>
                <a:cs typeface="Arial MT"/>
              </a:rPr>
              <a:t>Validation</a:t>
            </a:r>
            <a:r>
              <a:rPr dirty="0" sz="1300" spc="-45">
                <a:solidFill>
                  <a:srgbClr val="2F3F9E"/>
                </a:solidFill>
                <a:latin typeface="Arial MT"/>
                <a:cs typeface="Arial MT"/>
              </a:rPr>
              <a:t> rules</a:t>
            </a:r>
            <a:r>
              <a:rPr dirty="0" sz="1300" spc="-4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45">
                <a:solidFill>
                  <a:srgbClr val="2F3F9E"/>
                </a:solidFill>
                <a:latin typeface="Arial MT"/>
                <a:cs typeface="Arial MT"/>
              </a:rPr>
              <a:t>implemented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559924" y="9066529"/>
            <a:ext cx="191770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70">
                <a:solidFill>
                  <a:srgbClr val="2F3F9E"/>
                </a:solidFill>
                <a:latin typeface="Arial MT"/>
                <a:cs typeface="Arial MT"/>
              </a:rPr>
              <a:t>Data</a:t>
            </a:r>
            <a:r>
              <a:rPr dirty="0" sz="13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35">
                <a:solidFill>
                  <a:srgbClr val="2F3F9E"/>
                </a:solidFill>
                <a:latin typeface="Arial MT"/>
                <a:cs typeface="Arial MT"/>
              </a:rPr>
              <a:t>quality</a:t>
            </a:r>
            <a:r>
              <a:rPr dirty="0" sz="1300" spc="-4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30">
                <a:solidFill>
                  <a:srgbClr val="2F3F9E"/>
                </a:solidFill>
                <a:latin typeface="Arial MT"/>
                <a:cs typeface="Arial MT"/>
              </a:rPr>
              <a:t>metrics</a:t>
            </a:r>
            <a:r>
              <a:rPr dirty="0" sz="1300" spc="-4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45">
                <a:solidFill>
                  <a:srgbClr val="2F3F9E"/>
                </a:solidFill>
                <a:latin typeface="Arial MT"/>
                <a:cs typeface="Arial MT"/>
              </a:rPr>
              <a:t>defined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3441362" y="9066529"/>
            <a:ext cx="208597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5">
                <a:solidFill>
                  <a:srgbClr val="2F3F9E"/>
                </a:solidFill>
                <a:latin typeface="Arial MT"/>
                <a:cs typeface="Arial MT"/>
              </a:rPr>
              <a:t>Quality</a:t>
            </a:r>
            <a:r>
              <a:rPr dirty="0" sz="1300" spc="-2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35">
                <a:solidFill>
                  <a:srgbClr val="2F3F9E"/>
                </a:solidFill>
                <a:latin typeface="Arial MT"/>
                <a:cs typeface="Arial MT"/>
              </a:rPr>
              <a:t>monitoring</a:t>
            </a:r>
            <a:r>
              <a:rPr dirty="0" sz="1300" spc="-2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45">
                <a:solidFill>
                  <a:srgbClr val="2F3F9E"/>
                </a:solidFill>
                <a:latin typeface="Arial MT"/>
                <a:cs typeface="Arial MT"/>
              </a:rPr>
              <a:t>established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335"/>
              <a:t>Data</a:t>
            </a:r>
            <a:r>
              <a:rPr dirty="0" spc="-380"/>
              <a:t> </a:t>
            </a:r>
            <a:r>
              <a:rPr dirty="0" spc="-370"/>
              <a:t>Quality</a:t>
            </a:r>
            <a:r>
              <a:rPr dirty="0" spc="-380"/>
              <a:t> </a:t>
            </a:r>
            <a:r>
              <a:rPr dirty="0" spc="-375"/>
              <a:t>and </a:t>
            </a:r>
            <a:r>
              <a:rPr dirty="0" spc="-330"/>
              <a:t>Validation</a:t>
            </a:r>
          </a:p>
        </p:txBody>
      </p:sp>
      <p:sp>
        <p:nvSpPr>
          <p:cNvPr id="34" name="object 34" descr=""/>
          <p:cNvSpPr/>
          <p:nvPr/>
        </p:nvSpPr>
        <p:spPr>
          <a:xfrm>
            <a:off x="761999" y="1333499"/>
            <a:ext cx="952500" cy="57150"/>
          </a:xfrm>
          <a:custGeom>
            <a:avLst/>
            <a:gdLst/>
            <a:ahLst/>
            <a:cxnLst/>
            <a:rect l="l" t="t" r="r" b="b"/>
            <a:pathLst>
              <a:path w="952500" h="57150">
                <a:moveTo>
                  <a:pt x="92771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8574"/>
                </a:lnTo>
                <a:lnTo>
                  <a:pt x="0" y="24785"/>
                </a:lnTo>
                <a:lnTo>
                  <a:pt x="24785" y="0"/>
                </a:lnTo>
                <a:lnTo>
                  <a:pt x="927714" y="0"/>
                </a:lnTo>
                <a:lnTo>
                  <a:pt x="952500" y="24785"/>
                </a:lnTo>
                <a:lnTo>
                  <a:pt x="952500" y="32364"/>
                </a:lnTo>
                <a:lnTo>
                  <a:pt x="931359" y="56424"/>
                </a:lnTo>
                <a:lnTo>
                  <a:pt x="927714" y="5714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1658937" y="2190432"/>
            <a:ext cx="98234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0" b="1">
                <a:solidFill>
                  <a:srgbClr val="1A237D"/>
                </a:solidFill>
                <a:latin typeface="Trebuchet MS"/>
                <a:cs typeface="Trebuchet MS"/>
              </a:rPr>
              <a:t>Accuracy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987425" y="2873136"/>
            <a:ext cx="45624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25">
                <a:solidFill>
                  <a:srgbClr val="2F3F9E"/>
                </a:solidFill>
                <a:latin typeface="Arial MT"/>
                <a:cs typeface="Arial MT"/>
              </a:rPr>
              <a:t>Degree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to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which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data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correctly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2F3F9E"/>
                </a:solidFill>
                <a:latin typeface="Arial MT"/>
                <a:cs typeface="Arial MT"/>
              </a:rPr>
              <a:t>represents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real-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world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values.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1000124" y="2193924"/>
            <a:ext cx="11753850" cy="5702300"/>
            <a:chOff x="1000124" y="2193924"/>
            <a:chExt cx="11753850" cy="5702300"/>
          </a:xfrm>
        </p:grpSpPr>
        <p:pic>
          <p:nvPicPr>
            <p:cNvPr id="38" name="object 3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18250" y="2193924"/>
              <a:ext cx="342900" cy="346075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18899" y="2193924"/>
              <a:ext cx="434975" cy="346075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4424" y="4175124"/>
              <a:ext cx="342900" cy="346075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15075" y="4175124"/>
              <a:ext cx="349250" cy="346075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22074" y="4175124"/>
              <a:ext cx="342900" cy="342900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1000124" y="6953249"/>
              <a:ext cx="7953375" cy="942975"/>
            </a:xfrm>
            <a:custGeom>
              <a:avLst/>
              <a:gdLst/>
              <a:ahLst/>
              <a:cxnLst/>
              <a:rect l="l" t="t" r="r" b="b"/>
              <a:pathLst>
                <a:path w="7953375" h="942975">
                  <a:moveTo>
                    <a:pt x="7846579" y="942974"/>
                  </a:moveTo>
                  <a:lnTo>
                    <a:pt x="106794" y="942974"/>
                  </a:lnTo>
                  <a:lnTo>
                    <a:pt x="99361" y="942243"/>
                  </a:lnTo>
                  <a:lnTo>
                    <a:pt x="57038" y="927879"/>
                  </a:lnTo>
                  <a:lnTo>
                    <a:pt x="23432" y="898416"/>
                  </a:lnTo>
                  <a:lnTo>
                    <a:pt x="3660" y="858334"/>
                  </a:lnTo>
                  <a:lnTo>
                    <a:pt x="0" y="836179"/>
                  </a:lnTo>
                  <a:lnTo>
                    <a:pt x="0" y="828674"/>
                  </a:lnTo>
                  <a:lnTo>
                    <a:pt x="0" y="106795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7846579" y="0"/>
                  </a:lnTo>
                  <a:lnTo>
                    <a:pt x="7889748" y="11572"/>
                  </a:lnTo>
                  <a:lnTo>
                    <a:pt x="7925203" y="38784"/>
                  </a:lnTo>
                  <a:lnTo>
                    <a:pt x="7947545" y="77492"/>
                  </a:lnTo>
                  <a:lnTo>
                    <a:pt x="7953373" y="106795"/>
                  </a:lnTo>
                  <a:lnTo>
                    <a:pt x="7953373" y="836179"/>
                  </a:lnTo>
                  <a:lnTo>
                    <a:pt x="7941800" y="879349"/>
                  </a:lnTo>
                  <a:lnTo>
                    <a:pt x="7914588" y="914803"/>
                  </a:lnTo>
                  <a:lnTo>
                    <a:pt x="7875880" y="937145"/>
                  </a:lnTo>
                  <a:lnTo>
                    <a:pt x="7854011" y="942243"/>
                  </a:lnTo>
                  <a:lnTo>
                    <a:pt x="7846579" y="942974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2999" y="7143749"/>
              <a:ext cx="228600" cy="228600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7305625" y="2190432"/>
            <a:ext cx="15024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14" b="1">
                <a:solidFill>
                  <a:srgbClr val="1A237D"/>
                </a:solidFill>
                <a:latin typeface="Trebuchet MS"/>
                <a:cs typeface="Trebuchet MS"/>
              </a:rPr>
              <a:t>Completeness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591250" y="2873136"/>
            <a:ext cx="458470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95">
                <a:solidFill>
                  <a:srgbClr val="2F3F9E"/>
                </a:solidFill>
                <a:latin typeface="Arial MT"/>
                <a:cs typeface="Arial MT"/>
              </a:rPr>
              <a:t>Measure</a:t>
            </a: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F3F9E"/>
                </a:solidFill>
                <a:latin typeface="Arial MT"/>
                <a:cs typeface="Arial MT"/>
              </a:rPr>
              <a:t>of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5">
                <a:solidFill>
                  <a:srgbClr val="2F3F9E"/>
                </a:solidFill>
                <a:latin typeface="Arial MT"/>
                <a:cs typeface="Arial MT"/>
              </a:rPr>
              <a:t>presence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or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5">
                <a:solidFill>
                  <a:srgbClr val="2F3F9E"/>
                </a:solidFill>
                <a:latin typeface="Arial MT"/>
                <a:cs typeface="Arial MT"/>
              </a:rPr>
              <a:t>absence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F3F9E"/>
                </a:solidFill>
                <a:latin typeface="Arial MT"/>
                <a:cs typeface="Arial MT"/>
              </a:rPr>
              <a:t>of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2F3F9E"/>
                </a:solidFill>
                <a:latin typeface="Arial MT"/>
                <a:cs typeface="Arial MT"/>
              </a:rPr>
              <a:t>required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data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30">
                <a:solidFill>
                  <a:srgbClr val="2F3F9E"/>
                </a:solidFill>
                <a:latin typeface="Arial MT"/>
                <a:cs typeface="Arial MT"/>
              </a:rPr>
              <a:t>attributes.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2995175" y="2190432"/>
            <a:ext cx="12909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5" b="1">
                <a:solidFill>
                  <a:srgbClr val="1A237D"/>
                </a:solidFill>
                <a:latin typeface="Trebuchet MS"/>
                <a:cs typeface="Trebuchet MS"/>
              </a:rPr>
              <a:t>Consistency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2195075" y="2873136"/>
            <a:ext cx="427926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Uniformity </a:t>
            </a:r>
            <a:r>
              <a:rPr dirty="0" sz="1500">
                <a:solidFill>
                  <a:srgbClr val="2F3F9E"/>
                </a:solidFill>
                <a:latin typeface="Arial MT"/>
                <a:cs typeface="Arial MT"/>
              </a:rPr>
              <a:t>of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data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across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different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datasets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or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systems.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701800" y="4171632"/>
            <a:ext cx="11569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5" b="1">
                <a:solidFill>
                  <a:srgbClr val="1A237D"/>
                </a:solidFill>
                <a:latin typeface="Trebuchet MS"/>
                <a:cs typeface="Trebuchet MS"/>
              </a:rPr>
              <a:t>Timeliness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987425" y="4854336"/>
            <a:ext cx="41122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Availability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F3F9E"/>
                </a:solidFill>
                <a:latin typeface="Arial MT"/>
                <a:cs typeface="Arial MT"/>
              </a:rPr>
              <a:t>of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data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100">
                <a:solidFill>
                  <a:srgbClr val="2F3F9E"/>
                </a:solidFill>
                <a:latin typeface="Arial MT"/>
                <a:cs typeface="Arial MT"/>
              </a:rPr>
              <a:t>when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110">
                <a:solidFill>
                  <a:srgbClr val="2F3F9E"/>
                </a:solidFill>
                <a:latin typeface="Arial MT"/>
                <a:cs typeface="Arial MT"/>
              </a:rPr>
              <a:t>needed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and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2F3F9E"/>
                </a:solidFill>
                <a:latin typeface="Arial MT"/>
                <a:cs typeface="Arial MT"/>
              </a:rPr>
              <a:t>how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current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F3F9E"/>
                </a:solidFill>
                <a:latin typeface="Arial MT"/>
                <a:cs typeface="Arial MT"/>
              </a:rPr>
              <a:t>it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2F3F9E"/>
                </a:solidFill>
                <a:latin typeface="Arial MT"/>
                <a:cs typeface="Arial MT"/>
              </a:rPr>
              <a:t>is.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7305625" y="4171632"/>
            <a:ext cx="7950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30" b="1">
                <a:solidFill>
                  <a:srgbClr val="1A237D"/>
                </a:solidFill>
                <a:latin typeface="Trebuchet MS"/>
                <a:cs typeface="Trebuchet MS"/>
              </a:rPr>
              <a:t>Validity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6591250" y="4854336"/>
            <a:ext cx="456755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Conformity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F3F9E"/>
                </a:solidFill>
                <a:latin typeface="Arial MT"/>
                <a:cs typeface="Arial MT"/>
              </a:rPr>
              <a:t>of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data 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to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defined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2F3F9E"/>
                </a:solidFill>
                <a:latin typeface="Arial MT"/>
                <a:cs typeface="Arial MT"/>
              </a:rPr>
              <a:t>rules,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formats,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and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standards.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2909450" y="4171632"/>
            <a:ext cx="12319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0" b="1">
                <a:solidFill>
                  <a:srgbClr val="1A237D"/>
                </a:solidFill>
                <a:latin typeface="Trebuchet MS"/>
                <a:cs typeface="Trebuchet MS"/>
              </a:rPr>
              <a:t>Uniqueness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2195075" y="4854336"/>
            <a:ext cx="443992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0">
                <a:solidFill>
                  <a:srgbClr val="2F3F9E"/>
                </a:solidFill>
                <a:latin typeface="Arial MT"/>
                <a:cs typeface="Arial MT"/>
              </a:rPr>
              <a:t>Absence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F3F9E"/>
                </a:solidFill>
                <a:latin typeface="Arial MT"/>
                <a:cs typeface="Arial MT"/>
              </a:rPr>
              <a:t>of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duplicate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records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or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2F3F9E"/>
                </a:solidFill>
                <a:latin typeface="Arial MT"/>
                <a:cs typeface="Arial MT"/>
              </a:rPr>
              <a:t>redundant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data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elements.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454149" y="7109546"/>
            <a:ext cx="1195070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95" b="1">
                <a:solidFill>
                  <a:srgbClr val="1A237D"/>
                </a:solidFill>
                <a:latin typeface="Roboto"/>
                <a:cs typeface="Roboto"/>
              </a:rPr>
              <a:t>Data</a:t>
            </a:r>
            <a:r>
              <a:rPr dirty="0" sz="1650" spc="-1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65" b="1">
                <a:solidFill>
                  <a:srgbClr val="1A237D"/>
                </a:solidFill>
                <a:latin typeface="Roboto"/>
                <a:cs typeface="Roboto"/>
              </a:rPr>
              <a:t>Profiling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1130300" y="7504429"/>
            <a:ext cx="501586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75">
                <a:solidFill>
                  <a:srgbClr val="5C6ABF"/>
                </a:solidFill>
                <a:latin typeface="Arial MT"/>
                <a:cs typeface="Arial MT"/>
              </a:rPr>
              <a:t>Examine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5C6ABF"/>
                </a:solidFill>
                <a:latin typeface="Arial MT"/>
                <a:cs typeface="Arial MT"/>
              </a:rPr>
              <a:t>data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5C6ABF"/>
                </a:solidFill>
                <a:latin typeface="Arial MT"/>
                <a:cs typeface="Arial MT"/>
              </a:rPr>
              <a:t>sources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5C6ABF"/>
                </a:solidFill>
                <a:latin typeface="Arial MT"/>
                <a:cs typeface="Arial MT"/>
              </a:rPr>
              <a:t>to</a:t>
            </a: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5C6ABF"/>
                </a:solidFill>
                <a:latin typeface="Arial MT"/>
                <a:cs typeface="Arial MT"/>
              </a:rPr>
              <a:t>understand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45">
                <a:solidFill>
                  <a:srgbClr val="5C6ABF"/>
                </a:solidFill>
                <a:latin typeface="Arial MT"/>
                <a:cs typeface="Arial MT"/>
              </a:rPr>
              <a:t>structure,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45">
                <a:solidFill>
                  <a:srgbClr val="5C6ABF"/>
                </a:solidFill>
                <a:latin typeface="Arial MT"/>
                <a:cs typeface="Arial MT"/>
              </a:rPr>
              <a:t>content,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65">
                <a:solidFill>
                  <a:srgbClr val="5C6ABF"/>
                </a:solidFill>
                <a:latin typeface="Arial MT"/>
                <a:cs typeface="Arial MT"/>
              </a:rPr>
              <a:t>and</a:t>
            </a: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 quality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issues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1000124" y="8039099"/>
            <a:ext cx="7953375" cy="933450"/>
            <a:chOff x="1000124" y="8039099"/>
            <a:chExt cx="7953375" cy="933450"/>
          </a:xfrm>
        </p:grpSpPr>
        <p:sp>
          <p:nvSpPr>
            <p:cNvPr id="58" name="object 58" descr=""/>
            <p:cNvSpPr/>
            <p:nvPr/>
          </p:nvSpPr>
          <p:spPr>
            <a:xfrm>
              <a:off x="1000124" y="8039099"/>
              <a:ext cx="7953375" cy="933450"/>
            </a:xfrm>
            <a:custGeom>
              <a:avLst/>
              <a:gdLst/>
              <a:ahLst/>
              <a:cxnLst/>
              <a:rect l="l" t="t" r="r" b="b"/>
              <a:pathLst>
                <a:path w="7953375" h="933450">
                  <a:moveTo>
                    <a:pt x="7846579" y="933449"/>
                  </a:moveTo>
                  <a:lnTo>
                    <a:pt x="106794" y="933449"/>
                  </a:lnTo>
                  <a:lnTo>
                    <a:pt x="99361" y="932717"/>
                  </a:lnTo>
                  <a:lnTo>
                    <a:pt x="57038" y="918355"/>
                  </a:lnTo>
                  <a:lnTo>
                    <a:pt x="23432" y="888891"/>
                  </a:lnTo>
                  <a:lnTo>
                    <a:pt x="3660" y="848808"/>
                  </a:lnTo>
                  <a:lnTo>
                    <a:pt x="0" y="826654"/>
                  </a:lnTo>
                  <a:lnTo>
                    <a:pt x="0" y="81914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69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7846579" y="0"/>
                  </a:lnTo>
                  <a:lnTo>
                    <a:pt x="7889748" y="11571"/>
                  </a:lnTo>
                  <a:lnTo>
                    <a:pt x="7925203" y="38783"/>
                  </a:lnTo>
                  <a:lnTo>
                    <a:pt x="7947545" y="77492"/>
                  </a:lnTo>
                  <a:lnTo>
                    <a:pt x="7953373" y="106794"/>
                  </a:lnTo>
                  <a:lnTo>
                    <a:pt x="7953373" y="826654"/>
                  </a:lnTo>
                  <a:lnTo>
                    <a:pt x="7941800" y="869823"/>
                  </a:lnTo>
                  <a:lnTo>
                    <a:pt x="7914588" y="905278"/>
                  </a:lnTo>
                  <a:lnTo>
                    <a:pt x="7875880" y="927620"/>
                  </a:lnTo>
                  <a:lnTo>
                    <a:pt x="7854011" y="932717"/>
                  </a:lnTo>
                  <a:lnTo>
                    <a:pt x="7846579" y="9334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9824" y="8239124"/>
              <a:ext cx="231775" cy="200025"/>
            </a:xfrm>
            <a:prstGeom prst="rect">
              <a:avLst/>
            </a:prstGeom>
          </p:spPr>
        </p:pic>
      </p:grpSp>
      <p:sp>
        <p:nvSpPr>
          <p:cNvPr id="60" name="object 60" descr=""/>
          <p:cNvSpPr txBox="1"/>
          <p:nvPr/>
        </p:nvSpPr>
        <p:spPr>
          <a:xfrm>
            <a:off x="1454149" y="8195396"/>
            <a:ext cx="1414145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80" b="1">
                <a:solidFill>
                  <a:srgbClr val="1A237D"/>
                </a:solidFill>
                <a:latin typeface="Roboto"/>
                <a:cs typeface="Roboto"/>
              </a:rPr>
              <a:t>Validation</a:t>
            </a:r>
            <a:r>
              <a:rPr dirty="0" sz="1650" spc="-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65" b="1">
                <a:solidFill>
                  <a:srgbClr val="1A237D"/>
                </a:solidFill>
                <a:latin typeface="Roboto"/>
                <a:cs typeface="Roboto"/>
              </a:rPr>
              <a:t>Rules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1130300" y="8590279"/>
            <a:ext cx="566356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65">
                <a:solidFill>
                  <a:srgbClr val="5C6ABF"/>
                </a:solidFill>
                <a:latin typeface="Arial MT"/>
                <a:cs typeface="Arial MT"/>
              </a:rPr>
              <a:t>Define</a:t>
            </a: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65">
                <a:solidFill>
                  <a:srgbClr val="5C6ABF"/>
                </a:solidFill>
                <a:latin typeface="Arial MT"/>
                <a:cs typeface="Arial MT"/>
              </a:rPr>
              <a:t>and</a:t>
            </a: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implement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45">
                <a:solidFill>
                  <a:srgbClr val="5C6ABF"/>
                </a:solidFill>
                <a:latin typeface="Arial MT"/>
                <a:cs typeface="Arial MT"/>
              </a:rPr>
              <a:t>rules</a:t>
            </a: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5C6ABF"/>
                </a:solidFill>
                <a:latin typeface="Arial MT"/>
                <a:cs typeface="Arial MT"/>
              </a:rPr>
              <a:t>to</a:t>
            </a: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5C6ABF"/>
                </a:solidFill>
                <a:latin typeface="Arial MT"/>
                <a:cs typeface="Arial MT"/>
              </a:rPr>
              <a:t>check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5C6ABF"/>
                </a:solidFill>
                <a:latin typeface="Arial MT"/>
                <a:cs typeface="Arial MT"/>
              </a:rPr>
              <a:t>data</a:t>
            </a: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75">
                <a:solidFill>
                  <a:srgbClr val="5C6ABF"/>
                </a:solidFill>
                <a:latin typeface="Arial MT"/>
                <a:cs typeface="Arial MT"/>
              </a:rPr>
              <a:t>accuracy,</a:t>
            </a: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55">
                <a:solidFill>
                  <a:srgbClr val="5C6ABF"/>
                </a:solidFill>
                <a:latin typeface="Arial MT"/>
                <a:cs typeface="Arial MT"/>
              </a:rPr>
              <a:t>completeness,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65">
                <a:solidFill>
                  <a:srgbClr val="5C6ABF"/>
                </a:solidFill>
                <a:latin typeface="Arial MT"/>
                <a:cs typeface="Arial MT"/>
              </a:rPr>
              <a:t>and</a:t>
            </a: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consistency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1000124" y="9115424"/>
            <a:ext cx="7953375" cy="942975"/>
            <a:chOff x="1000124" y="9115424"/>
            <a:chExt cx="7953375" cy="942975"/>
          </a:xfrm>
        </p:grpSpPr>
        <p:sp>
          <p:nvSpPr>
            <p:cNvPr id="63" name="object 63" descr=""/>
            <p:cNvSpPr/>
            <p:nvPr/>
          </p:nvSpPr>
          <p:spPr>
            <a:xfrm>
              <a:off x="1000124" y="9115424"/>
              <a:ext cx="7953375" cy="942975"/>
            </a:xfrm>
            <a:custGeom>
              <a:avLst/>
              <a:gdLst/>
              <a:ahLst/>
              <a:cxnLst/>
              <a:rect l="l" t="t" r="r" b="b"/>
              <a:pathLst>
                <a:path w="7953375" h="942975">
                  <a:moveTo>
                    <a:pt x="7846579" y="942974"/>
                  </a:moveTo>
                  <a:lnTo>
                    <a:pt x="106794" y="942974"/>
                  </a:lnTo>
                  <a:lnTo>
                    <a:pt x="99361" y="942242"/>
                  </a:lnTo>
                  <a:lnTo>
                    <a:pt x="57038" y="927880"/>
                  </a:lnTo>
                  <a:lnTo>
                    <a:pt x="23432" y="898416"/>
                  </a:lnTo>
                  <a:lnTo>
                    <a:pt x="3660" y="858334"/>
                  </a:lnTo>
                  <a:lnTo>
                    <a:pt x="0" y="836180"/>
                  </a:lnTo>
                  <a:lnTo>
                    <a:pt x="0" y="828674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7846579" y="0"/>
                  </a:lnTo>
                  <a:lnTo>
                    <a:pt x="7889748" y="11571"/>
                  </a:lnTo>
                  <a:lnTo>
                    <a:pt x="7925203" y="38783"/>
                  </a:lnTo>
                  <a:lnTo>
                    <a:pt x="7947545" y="77491"/>
                  </a:lnTo>
                  <a:lnTo>
                    <a:pt x="7953373" y="106794"/>
                  </a:lnTo>
                  <a:lnTo>
                    <a:pt x="7953373" y="836180"/>
                  </a:lnTo>
                  <a:lnTo>
                    <a:pt x="7941800" y="879348"/>
                  </a:lnTo>
                  <a:lnTo>
                    <a:pt x="7914588" y="914803"/>
                  </a:lnTo>
                  <a:lnTo>
                    <a:pt x="7875880" y="937145"/>
                  </a:lnTo>
                  <a:lnTo>
                    <a:pt x="7854011" y="942242"/>
                  </a:lnTo>
                  <a:lnTo>
                    <a:pt x="7846579" y="942974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42999" y="9305924"/>
              <a:ext cx="257175" cy="228600"/>
            </a:xfrm>
            <a:prstGeom prst="rect">
              <a:avLst/>
            </a:prstGeom>
          </p:spPr>
        </p:pic>
      </p:grpSp>
      <p:sp>
        <p:nvSpPr>
          <p:cNvPr id="65" name="object 65" descr=""/>
          <p:cNvSpPr txBox="1"/>
          <p:nvPr/>
        </p:nvSpPr>
        <p:spPr>
          <a:xfrm>
            <a:off x="1130300" y="9271721"/>
            <a:ext cx="4267835" cy="6242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64490">
              <a:lnSpc>
                <a:spcPct val="100000"/>
              </a:lnSpc>
              <a:spcBef>
                <a:spcPts val="120"/>
              </a:spcBef>
            </a:pPr>
            <a:r>
              <a:rPr dirty="0" sz="1650" spc="-95" b="1">
                <a:solidFill>
                  <a:srgbClr val="1A237D"/>
                </a:solidFill>
                <a:latin typeface="Roboto"/>
                <a:cs typeface="Roboto"/>
              </a:rPr>
              <a:t>Data</a:t>
            </a:r>
            <a:r>
              <a:rPr dirty="0" sz="1650" spc="-1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10" b="1">
                <a:solidFill>
                  <a:srgbClr val="1A237D"/>
                </a:solidFill>
                <a:latin typeface="Roboto"/>
                <a:cs typeface="Roboto"/>
              </a:rPr>
              <a:t>Cleaning</a:t>
            </a:r>
            <a:endParaRPr sz="16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Identify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65">
                <a:solidFill>
                  <a:srgbClr val="5C6ABF"/>
                </a:solidFill>
                <a:latin typeface="Arial MT"/>
                <a:cs typeface="Arial MT"/>
              </a:rPr>
              <a:t>and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correct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60">
                <a:solidFill>
                  <a:srgbClr val="5C6ABF"/>
                </a:solidFill>
                <a:latin typeface="Arial MT"/>
                <a:cs typeface="Arial MT"/>
              </a:rPr>
              <a:t>errors,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45">
                <a:solidFill>
                  <a:srgbClr val="5C6ABF"/>
                </a:solidFill>
                <a:latin typeface="Arial MT"/>
                <a:cs typeface="Arial MT"/>
              </a:rPr>
              <a:t>inconsistencies,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65">
                <a:solidFill>
                  <a:srgbClr val="5C6ABF"/>
                </a:solidFill>
                <a:latin typeface="Arial MT"/>
                <a:cs typeface="Arial MT"/>
              </a:rPr>
              <a:t>and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missing</a:t>
            </a:r>
            <a:r>
              <a:rPr dirty="0" sz="1300" spc="-2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55">
                <a:solidFill>
                  <a:srgbClr val="5C6ABF"/>
                </a:solidFill>
                <a:latin typeface="Arial MT"/>
                <a:cs typeface="Arial MT"/>
              </a:rPr>
              <a:t>values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9143998" y="9677399"/>
            <a:ext cx="7953375" cy="942975"/>
            <a:chOff x="9143998" y="9677399"/>
            <a:chExt cx="7953375" cy="942975"/>
          </a:xfrm>
        </p:grpSpPr>
        <p:sp>
          <p:nvSpPr>
            <p:cNvPr id="67" name="object 67" descr=""/>
            <p:cNvSpPr/>
            <p:nvPr/>
          </p:nvSpPr>
          <p:spPr>
            <a:xfrm>
              <a:off x="9143998" y="9677399"/>
              <a:ext cx="7953375" cy="942975"/>
            </a:xfrm>
            <a:custGeom>
              <a:avLst/>
              <a:gdLst/>
              <a:ahLst/>
              <a:cxnLst/>
              <a:rect l="l" t="t" r="r" b="b"/>
              <a:pathLst>
                <a:path w="7953375" h="942975">
                  <a:moveTo>
                    <a:pt x="7846578" y="942974"/>
                  </a:moveTo>
                  <a:lnTo>
                    <a:pt x="106795" y="942974"/>
                  </a:lnTo>
                  <a:lnTo>
                    <a:pt x="99361" y="942242"/>
                  </a:lnTo>
                  <a:lnTo>
                    <a:pt x="57038" y="927880"/>
                  </a:lnTo>
                  <a:lnTo>
                    <a:pt x="23432" y="898414"/>
                  </a:lnTo>
                  <a:lnTo>
                    <a:pt x="3659" y="858333"/>
                  </a:lnTo>
                  <a:lnTo>
                    <a:pt x="0" y="836180"/>
                  </a:lnTo>
                  <a:lnTo>
                    <a:pt x="0" y="828674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69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7846578" y="0"/>
                  </a:lnTo>
                  <a:lnTo>
                    <a:pt x="7889746" y="11571"/>
                  </a:lnTo>
                  <a:lnTo>
                    <a:pt x="7925201" y="38783"/>
                  </a:lnTo>
                  <a:lnTo>
                    <a:pt x="7947543" y="77491"/>
                  </a:lnTo>
                  <a:lnTo>
                    <a:pt x="7953373" y="106794"/>
                  </a:lnTo>
                  <a:lnTo>
                    <a:pt x="7953373" y="836180"/>
                  </a:lnTo>
                  <a:lnTo>
                    <a:pt x="7941800" y="879348"/>
                  </a:lnTo>
                  <a:lnTo>
                    <a:pt x="7914589" y="914803"/>
                  </a:lnTo>
                  <a:lnTo>
                    <a:pt x="7875879" y="937146"/>
                  </a:lnTo>
                  <a:lnTo>
                    <a:pt x="7854011" y="942242"/>
                  </a:lnTo>
                  <a:lnTo>
                    <a:pt x="7846578" y="942974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286874" y="9880599"/>
              <a:ext cx="228600" cy="203200"/>
            </a:xfrm>
            <a:prstGeom prst="rect">
              <a:avLst/>
            </a:prstGeom>
          </p:spPr>
        </p:pic>
      </p:grpSp>
      <p:sp>
        <p:nvSpPr>
          <p:cNvPr id="69" name="object 69" descr=""/>
          <p:cNvSpPr txBox="1"/>
          <p:nvPr/>
        </p:nvSpPr>
        <p:spPr>
          <a:xfrm>
            <a:off x="9274175" y="9833696"/>
            <a:ext cx="5383530" cy="6242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35915">
              <a:lnSpc>
                <a:spcPct val="100000"/>
              </a:lnSpc>
              <a:spcBef>
                <a:spcPts val="120"/>
              </a:spcBef>
            </a:pPr>
            <a:r>
              <a:rPr dirty="0" sz="1650" spc="-10" b="1">
                <a:solidFill>
                  <a:srgbClr val="1A237D"/>
                </a:solidFill>
                <a:latin typeface="Roboto"/>
                <a:cs typeface="Roboto"/>
              </a:rPr>
              <a:t>Monitoring</a:t>
            </a:r>
            <a:endParaRPr sz="16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1300" spc="-50">
                <a:solidFill>
                  <a:srgbClr val="5C6ABF"/>
                </a:solidFill>
                <a:latin typeface="Arial MT"/>
                <a:cs typeface="Arial MT"/>
              </a:rPr>
              <a:t>Continuously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track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5C6ABF"/>
                </a:solidFill>
                <a:latin typeface="Arial MT"/>
                <a:cs typeface="Arial MT"/>
              </a:rPr>
              <a:t>data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quality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metrics </a:t>
            </a:r>
            <a:r>
              <a:rPr dirty="0" sz="1300" spc="-65">
                <a:solidFill>
                  <a:srgbClr val="5C6ABF"/>
                </a:solidFill>
                <a:latin typeface="Arial MT"/>
                <a:cs typeface="Arial MT"/>
              </a:rPr>
              <a:t>and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implement</a:t>
            </a:r>
            <a:r>
              <a:rPr dirty="0" sz="1300" spc="-2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5C6ABF"/>
                </a:solidFill>
                <a:latin typeface="Arial MT"/>
                <a:cs typeface="Arial MT"/>
              </a:rPr>
              <a:t>improvement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5C6ABF"/>
                </a:solidFill>
                <a:latin typeface="Arial MT"/>
                <a:cs typeface="Arial MT"/>
              </a:rPr>
              <a:t>processes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93775" y="6038088"/>
            <a:ext cx="17108805" cy="5763895"/>
            <a:chOff x="493775" y="6038088"/>
            <a:chExt cx="17108805" cy="5763895"/>
          </a:xfrm>
        </p:grpSpPr>
        <p:sp>
          <p:nvSpPr>
            <p:cNvPr id="3" name="object 3" descr=""/>
            <p:cNvSpPr/>
            <p:nvPr/>
          </p:nvSpPr>
          <p:spPr>
            <a:xfrm>
              <a:off x="493775" y="6038088"/>
              <a:ext cx="17108805" cy="5763895"/>
            </a:xfrm>
            <a:custGeom>
              <a:avLst/>
              <a:gdLst/>
              <a:ahLst/>
              <a:cxnLst/>
              <a:rect l="l" t="t" r="r" b="b"/>
              <a:pathLst>
                <a:path w="17108805" h="5763895">
                  <a:moveTo>
                    <a:pt x="17108423" y="5763767"/>
                  </a:moveTo>
                  <a:lnTo>
                    <a:pt x="0" y="5763767"/>
                  </a:lnTo>
                  <a:lnTo>
                    <a:pt x="0" y="0"/>
                  </a:lnTo>
                  <a:lnTo>
                    <a:pt x="17108423" y="0"/>
                  </a:lnTo>
                  <a:lnTo>
                    <a:pt x="17108423" y="238886"/>
                  </a:lnTo>
                  <a:lnTo>
                    <a:pt x="420623" y="238886"/>
                  </a:lnTo>
                  <a:lnTo>
                    <a:pt x="406549" y="239566"/>
                  </a:lnTo>
                  <a:lnTo>
                    <a:pt x="365947" y="249761"/>
                  </a:lnTo>
                  <a:lnTo>
                    <a:pt x="330028" y="271261"/>
                  </a:lnTo>
                  <a:lnTo>
                    <a:pt x="301805" y="302369"/>
                  </a:lnTo>
                  <a:lnTo>
                    <a:pt x="283866" y="340348"/>
                  </a:lnTo>
                  <a:lnTo>
                    <a:pt x="277748" y="381761"/>
                  </a:lnTo>
                  <a:lnTo>
                    <a:pt x="277748" y="5306186"/>
                  </a:lnTo>
                  <a:lnTo>
                    <a:pt x="283866" y="5347598"/>
                  </a:lnTo>
                  <a:lnTo>
                    <a:pt x="301805" y="5385577"/>
                  </a:lnTo>
                  <a:lnTo>
                    <a:pt x="330028" y="5416685"/>
                  </a:lnTo>
                  <a:lnTo>
                    <a:pt x="365949" y="5438185"/>
                  </a:lnTo>
                  <a:lnTo>
                    <a:pt x="406549" y="5448381"/>
                  </a:lnTo>
                  <a:lnTo>
                    <a:pt x="420623" y="5449061"/>
                  </a:lnTo>
                  <a:lnTo>
                    <a:pt x="17108423" y="5449061"/>
                  </a:lnTo>
                  <a:lnTo>
                    <a:pt x="17108423" y="5763767"/>
                  </a:lnTo>
                  <a:close/>
                </a:path>
                <a:path w="17108805" h="5763895">
                  <a:moveTo>
                    <a:pt x="17108423" y="5449061"/>
                  </a:moveTo>
                  <a:lnTo>
                    <a:pt x="16689323" y="5449061"/>
                  </a:lnTo>
                  <a:lnTo>
                    <a:pt x="16703396" y="5448381"/>
                  </a:lnTo>
                  <a:lnTo>
                    <a:pt x="16717200" y="5446342"/>
                  </a:lnTo>
                  <a:lnTo>
                    <a:pt x="16756739" y="5432171"/>
                  </a:lnTo>
                  <a:lnTo>
                    <a:pt x="16790349" y="5407214"/>
                  </a:lnTo>
                  <a:lnTo>
                    <a:pt x="16815306" y="5373604"/>
                  </a:lnTo>
                  <a:lnTo>
                    <a:pt x="16829478" y="5334064"/>
                  </a:lnTo>
                  <a:lnTo>
                    <a:pt x="16832198" y="5306186"/>
                  </a:lnTo>
                  <a:lnTo>
                    <a:pt x="16832198" y="381761"/>
                  </a:lnTo>
                  <a:lnTo>
                    <a:pt x="16826079" y="340348"/>
                  </a:lnTo>
                  <a:lnTo>
                    <a:pt x="16808139" y="302369"/>
                  </a:lnTo>
                  <a:lnTo>
                    <a:pt x="16779916" y="271261"/>
                  </a:lnTo>
                  <a:lnTo>
                    <a:pt x="16743997" y="249761"/>
                  </a:lnTo>
                  <a:lnTo>
                    <a:pt x="16703396" y="239566"/>
                  </a:lnTo>
                  <a:lnTo>
                    <a:pt x="16689323" y="238886"/>
                  </a:lnTo>
                  <a:lnTo>
                    <a:pt x="17108423" y="238886"/>
                  </a:lnTo>
                  <a:lnTo>
                    <a:pt x="17108423" y="544906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61999" y="6267449"/>
              <a:ext cx="16573500" cy="5229225"/>
            </a:xfrm>
            <a:custGeom>
              <a:avLst/>
              <a:gdLst/>
              <a:ahLst/>
              <a:cxnLst/>
              <a:rect l="l" t="t" r="r" b="b"/>
              <a:pathLst>
                <a:path w="16573500" h="5229225">
                  <a:moveTo>
                    <a:pt x="16421098" y="5229224"/>
                  </a:moveTo>
                  <a:lnTo>
                    <a:pt x="152399" y="5229224"/>
                  </a:lnTo>
                  <a:lnTo>
                    <a:pt x="144912" y="5229040"/>
                  </a:lnTo>
                  <a:lnTo>
                    <a:pt x="101065" y="5220318"/>
                  </a:lnTo>
                  <a:lnTo>
                    <a:pt x="61607" y="5199227"/>
                  </a:lnTo>
                  <a:lnTo>
                    <a:pt x="29995" y="5167614"/>
                  </a:lnTo>
                  <a:lnTo>
                    <a:pt x="8904" y="5128156"/>
                  </a:lnTo>
                  <a:lnTo>
                    <a:pt x="182" y="5084311"/>
                  </a:lnTo>
                  <a:lnTo>
                    <a:pt x="0" y="5076824"/>
                  </a:lnTo>
                  <a:lnTo>
                    <a:pt x="0" y="152399"/>
                  </a:lnTo>
                  <a:lnTo>
                    <a:pt x="6560" y="108158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599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6421098" y="0"/>
                  </a:lnTo>
                  <a:lnTo>
                    <a:pt x="16465337" y="6559"/>
                  </a:lnTo>
                  <a:lnTo>
                    <a:pt x="16505765" y="25683"/>
                  </a:lnTo>
                  <a:lnTo>
                    <a:pt x="16538905" y="55716"/>
                  </a:lnTo>
                  <a:lnTo>
                    <a:pt x="16561896" y="94077"/>
                  </a:lnTo>
                  <a:lnTo>
                    <a:pt x="16572765" y="137461"/>
                  </a:lnTo>
                  <a:lnTo>
                    <a:pt x="16573498" y="152399"/>
                  </a:lnTo>
                  <a:lnTo>
                    <a:pt x="16573498" y="5076824"/>
                  </a:lnTo>
                  <a:lnTo>
                    <a:pt x="16566936" y="5121062"/>
                  </a:lnTo>
                  <a:lnTo>
                    <a:pt x="16547812" y="5161490"/>
                  </a:lnTo>
                  <a:lnTo>
                    <a:pt x="16517780" y="5194631"/>
                  </a:lnTo>
                  <a:lnTo>
                    <a:pt x="16479418" y="5217621"/>
                  </a:lnTo>
                  <a:lnTo>
                    <a:pt x="16436035" y="5228491"/>
                  </a:lnTo>
                  <a:lnTo>
                    <a:pt x="16421098" y="5229224"/>
                  </a:lnTo>
                  <a:close/>
                </a:path>
              </a:pathLst>
            </a:custGeom>
            <a:solidFill>
              <a:srgbClr val="F5F6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00124" y="6505574"/>
              <a:ext cx="619125" cy="742950"/>
            </a:xfrm>
            <a:custGeom>
              <a:avLst/>
              <a:gdLst/>
              <a:ahLst/>
              <a:cxnLst/>
              <a:rect l="l" t="t" r="r" b="b"/>
              <a:pathLst>
                <a:path w="619125" h="742950">
                  <a:moveTo>
                    <a:pt x="307181" y="742949"/>
                  </a:moveTo>
                  <a:lnTo>
                    <a:pt x="262108" y="738928"/>
                  </a:lnTo>
                  <a:lnTo>
                    <a:pt x="218011" y="726953"/>
                  </a:lnTo>
                  <a:lnTo>
                    <a:pt x="182696" y="711079"/>
                  </a:lnTo>
                  <a:lnTo>
                    <a:pt x="149258" y="690099"/>
                  </a:lnTo>
                  <a:lnTo>
                    <a:pt x="118195" y="664327"/>
                  </a:lnTo>
                  <a:lnTo>
                    <a:pt x="89971" y="634147"/>
                  </a:lnTo>
                  <a:lnTo>
                    <a:pt x="65014" y="600015"/>
                  </a:lnTo>
                  <a:lnTo>
                    <a:pt x="43702" y="562451"/>
                  </a:lnTo>
                  <a:lnTo>
                    <a:pt x="23382" y="513631"/>
                  </a:lnTo>
                  <a:lnTo>
                    <a:pt x="9205" y="461736"/>
                  </a:lnTo>
                  <a:lnTo>
                    <a:pt x="1479" y="407886"/>
                  </a:lnTo>
                  <a:lnTo>
                    <a:pt x="0" y="371474"/>
                  </a:lnTo>
                  <a:lnTo>
                    <a:pt x="369" y="353247"/>
                  </a:lnTo>
                  <a:lnTo>
                    <a:pt x="5902" y="299002"/>
                  </a:lnTo>
                  <a:lnTo>
                    <a:pt x="17956" y="246327"/>
                  </a:lnTo>
                  <a:lnTo>
                    <a:pt x="32798" y="204456"/>
                  </a:lnTo>
                  <a:lnTo>
                    <a:pt x="51769" y="165092"/>
                  </a:lnTo>
                  <a:lnTo>
                    <a:pt x="74582" y="128834"/>
                  </a:lnTo>
                  <a:lnTo>
                    <a:pt x="100890" y="96229"/>
                  </a:lnTo>
                  <a:lnTo>
                    <a:pt x="130301" y="67763"/>
                  </a:lnTo>
                  <a:lnTo>
                    <a:pt x="162376" y="43863"/>
                  </a:lnTo>
                  <a:lnTo>
                    <a:pt x="196630" y="24890"/>
                  </a:lnTo>
                  <a:lnTo>
                    <a:pt x="232542" y="11132"/>
                  </a:lnTo>
                  <a:lnTo>
                    <a:pt x="277072" y="1789"/>
                  </a:lnTo>
                  <a:lnTo>
                    <a:pt x="311943" y="0"/>
                  </a:lnTo>
                  <a:lnTo>
                    <a:pt x="319484" y="112"/>
                  </a:lnTo>
                  <a:lnTo>
                    <a:pt x="364457" y="5468"/>
                  </a:lnTo>
                  <a:lnTo>
                    <a:pt x="401113" y="15995"/>
                  </a:lnTo>
                  <a:lnTo>
                    <a:pt x="436428" y="31869"/>
                  </a:lnTo>
                  <a:lnTo>
                    <a:pt x="469866" y="52849"/>
                  </a:lnTo>
                  <a:lnTo>
                    <a:pt x="500929" y="78621"/>
                  </a:lnTo>
                  <a:lnTo>
                    <a:pt x="529153" y="108801"/>
                  </a:lnTo>
                  <a:lnTo>
                    <a:pt x="554110" y="142932"/>
                  </a:lnTo>
                  <a:lnTo>
                    <a:pt x="575421" y="180497"/>
                  </a:lnTo>
                  <a:lnTo>
                    <a:pt x="595741" y="229316"/>
                  </a:lnTo>
                  <a:lnTo>
                    <a:pt x="609919" y="281212"/>
                  </a:lnTo>
                  <a:lnTo>
                    <a:pt x="617645" y="335063"/>
                  </a:lnTo>
                  <a:lnTo>
                    <a:pt x="619124" y="371474"/>
                  </a:lnTo>
                  <a:lnTo>
                    <a:pt x="618755" y="389702"/>
                  </a:lnTo>
                  <a:lnTo>
                    <a:pt x="613222" y="443945"/>
                  </a:lnTo>
                  <a:lnTo>
                    <a:pt x="601168" y="496621"/>
                  </a:lnTo>
                  <a:lnTo>
                    <a:pt x="586326" y="538491"/>
                  </a:lnTo>
                  <a:lnTo>
                    <a:pt x="567355" y="577854"/>
                  </a:lnTo>
                  <a:lnTo>
                    <a:pt x="544542" y="614114"/>
                  </a:lnTo>
                  <a:lnTo>
                    <a:pt x="518234" y="646719"/>
                  </a:lnTo>
                  <a:lnTo>
                    <a:pt x="488822" y="675185"/>
                  </a:lnTo>
                  <a:lnTo>
                    <a:pt x="456747" y="699086"/>
                  </a:lnTo>
                  <a:lnTo>
                    <a:pt x="422494" y="718058"/>
                  </a:lnTo>
                  <a:lnTo>
                    <a:pt x="386582" y="731816"/>
                  </a:lnTo>
                  <a:lnTo>
                    <a:pt x="342052" y="741160"/>
                  </a:lnTo>
                  <a:lnTo>
                    <a:pt x="307181" y="7429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4424" y="6711949"/>
              <a:ext cx="387350" cy="30162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744662" y="6653270"/>
            <a:ext cx="4342130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00" spc="-170" b="1">
                <a:solidFill>
                  <a:srgbClr val="1A237D"/>
                </a:solidFill>
                <a:latin typeface="Arial"/>
                <a:cs typeface="Arial"/>
              </a:rPr>
              <a:t>Ethical</a:t>
            </a:r>
            <a:r>
              <a:rPr dirty="0" sz="2300" spc="-6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300" spc="-165" b="1">
                <a:solidFill>
                  <a:srgbClr val="1A237D"/>
                </a:solidFill>
                <a:latin typeface="Arial"/>
                <a:cs typeface="Arial"/>
              </a:rPr>
              <a:t>Decision-Making</a:t>
            </a:r>
            <a:r>
              <a:rPr dirty="0" sz="2300" spc="-5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300" spc="-170" b="1">
                <a:solidFill>
                  <a:srgbClr val="1A237D"/>
                </a:solidFill>
                <a:latin typeface="Arial"/>
                <a:cs typeface="Arial"/>
              </a:rPr>
              <a:t>Framework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3125448" y="7439025"/>
            <a:ext cx="3971925" cy="1123950"/>
            <a:chOff x="13125448" y="7439025"/>
            <a:chExt cx="3971925" cy="1123950"/>
          </a:xfrm>
        </p:grpSpPr>
        <p:sp>
          <p:nvSpPr>
            <p:cNvPr id="9" name="object 9" descr=""/>
            <p:cNvSpPr/>
            <p:nvPr/>
          </p:nvSpPr>
          <p:spPr>
            <a:xfrm>
              <a:off x="13125448" y="7439025"/>
              <a:ext cx="3971925" cy="1123950"/>
            </a:xfrm>
            <a:custGeom>
              <a:avLst/>
              <a:gdLst/>
              <a:ahLst/>
              <a:cxnLst/>
              <a:rect l="l" t="t" r="r" b="b"/>
              <a:pathLst>
                <a:path w="3971925" h="1123950">
                  <a:moveTo>
                    <a:pt x="3865129" y="1123948"/>
                  </a:moveTo>
                  <a:lnTo>
                    <a:pt x="106795" y="1123948"/>
                  </a:lnTo>
                  <a:lnTo>
                    <a:pt x="99361" y="1123216"/>
                  </a:lnTo>
                  <a:lnTo>
                    <a:pt x="57037" y="1108855"/>
                  </a:lnTo>
                  <a:lnTo>
                    <a:pt x="23432" y="1079391"/>
                  </a:lnTo>
                  <a:lnTo>
                    <a:pt x="3660" y="1039308"/>
                  </a:lnTo>
                  <a:lnTo>
                    <a:pt x="0" y="1017154"/>
                  </a:lnTo>
                  <a:lnTo>
                    <a:pt x="1" y="1009649"/>
                  </a:lnTo>
                  <a:lnTo>
                    <a:pt x="0" y="106793"/>
                  </a:lnTo>
                  <a:lnTo>
                    <a:pt x="11572" y="63623"/>
                  </a:lnTo>
                  <a:lnTo>
                    <a:pt x="38784" y="28169"/>
                  </a:lnTo>
                  <a:lnTo>
                    <a:pt x="77490" y="5827"/>
                  </a:lnTo>
                  <a:lnTo>
                    <a:pt x="106795" y="0"/>
                  </a:lnTo>
                  <a:lnTo>
                    <a:pt x="3865129" y="0"/>
                  </a:lnTo>
                  <a:lnTo>
                    <a:pt x="3908296" y="11572"/>
                  </a:lnTo>
                  <a:lnTo>
                    <a:pt x="3943752" y="38782"/>
                  </a:lnTo>
                  <a:lnTo>
                    <a:pt x="3966094" y="77490"/>
                  </a:lnTo>
                  <a:lnTo>
                    <a:pt x="3971924" y="106793"/>
                  </a:lnTo>
                  <a:lnTo>
                    <a:pt x="3971924" y="1017154"/>
                  </a:lnTo>
                  <a:lnTo>
                    <a:pt x="3960351" y="1060323"/>
                  </a:lnTo>
                  <a:lnTo>
                    <a:pt x="3933140" y="1095778"/>
                  </a:lnTo>
                  <a:lnTo>
                    <a:pt x="3894430" y="1118120"/>
                  </a:lnTo>
                  <a:lnTo>
                    <a:pt x="3872561" y="1123216"/>
                  </a:lnTo>
                  <a:lnTo>
                    <a:pt x="3865129" y="1123948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63562" y="7629524"/>
              <a:ext cx="200025" cy="228600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3546137" y="7607061"/>
            <a:ext cx="116713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85" b="1">
                <a:solidFill>
                  <a:srgbClr val="1A237D"/>
                </a:solidFill>
                <a:latin typeface="Arial"/>
                <a:cs typeface="Arial"/>
              </a:rPr>
              <a:t>Key</a:t>
            </a:r>
            <a:r>
              <a:rPr dirty="0" sz="1500" spc="-6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1500" spc="-140" b="1">
                <a:solidFill>
                  <a:srgbClr val="1A237D"/>
                </a:solidFill>
                <a:latin typeface="Arial"/>
                <a:cs typeface="Arial"/>
              </a:rPr>
              <a:t>Resources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3250862" y="7991276"/>
            <a:ext cx="3014980" cy="416559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25"/>
              </a:spcBef>
            </a:pPr>
            <a:r>
              <a:rPr dirty="0" sz="1250" spc="-65">
                <a:solidFill>
                  <a:srgbClr val="5C6ABF"/>
                </a:solidFill>
                <a:latin typeface="Arial MT"/>
                <a:cs typeface="Arial MT"/>
              </a:rPr>
              <a:t>Belmont</a:t>
            </a:r>
            <a:r>
              <a:rPr dirty="0" sz="1250" spc="-3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5C6ABF"/>
                </a:solidFill>
                <a:latin typeface="Arial MT"/>
                <a:cs typeface="Arial MT"/>
              </a:rPr>
              <a:t>Report,</a:t>
            </a:r>
            <a:r>
              <a:rPr dirty="0" sz="1250" spc="-3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5C6ABF"/>
                </a:solidFill>
                <a:latin typeface="Arial MT"/>
                <a:cs typeface="Arial MT"/>
              </a:rPr>
              <a:t>Declaration</a:t>
            </a:r>
            <a:r>
              <a:rPr dirty="0" sz="125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5C6ABF"/>
                </a:solidFill>
                <a:latin typeface="Arial MT"/>
                <a:cs typeface="Arial MT"/>
              </a:rPr>
              <a:t>of</a:t>
            </a:r>
            <a:r>
              <a:rPr dirty="0" sz="1250" spc="-3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5C6ABF"/>
                </a:solidFill>
                <a:latin typeface="Arial MT"/>
                <a:cs typeface="Arial MT"/>
              </a:rPr>
              <a:t>Helsinki,</a:t>
            </a:r>
            <a:r>
              <a:rPr dirty="0" sz="1250" spc="-3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250" spc="-130">
                <a:solidFill>
                  <a:srgbClr val="5C6ABF"/>
                </a:solidFill>
                <a:latin typeface="Arial MT"/>
                <a:cs typeface="Arial MT"/>
              </a:rPr>
              <a:t>CIOMS </a:t>
            </a:r>
            <a:r>
              <a:rPr dirty="0" sz="1250" spc="-80">
                <a:solidFill>
                  <a:srgbClr val="5C6ABF"/>
                </a:solidFill>
                <a:latin typeface="Arial MT"/>
                <a:cs typeface="Arial MT"/>
              </a:rPr>
              <a:t>Guidelines,</a:t>
            </a:r>
            <a:r>
              <a:rPr dirty="0" sz="125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250" spc="-175">
                <a:solidFill>
                  <a:srgbClr val="5C6ABF"/>
                </a:solidFill>
                <a:latin typeface="Arial MT"/>
                <a:cs typeface="Arial MT"/>
              </a:rPr>
              <a:t>GDPR,</a:t>
            </a:r>
            <a:r>
              <a:rPr dirty="0" sz="125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5C6ABF"/>
                </a:solidFill>
                <a:latin typeface="Arial MT"/>
                <a:cs typeface="Arial MT"/>
              </a:rPr>
              <a:t>HIPAA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3125448" y="8705849"/>
            <a:ext cx="3971925" cy="1123950"/>
            <a:chOff x="13125448" y="8705849"/>
            <a:chExt cx="3971925" cy="1123950"/>
          </a:xfrm>
        </p:grpSpPr>
        <p:sp>
          <p:nvSpPr>
            <p:cNvPr id="14" name="object 14" descr=""/>
            <p:cNvSpPr/>
            <p:nvPr/>
          </p:nvSpPr>
          <p:spPr>
            <a:xfrm>
              <a:off x="13125448" y="8705849"/>
              <a:ext cx="3971925" cy="1123950"/>
            </a:xfrm>
            <a:custGeom>
              <a:avLst/>
              <a:gdLst/>
              <a:ahLst/>
              <a:cxnLst/>
              <a:rect l="l" t="t" r="r" b="b"/>
              <a:pathLst>
                <a:path w="3971925" h="1123950">
                  <a:moveTo>
                    <a:pt x="3865129" y="1123949"/>
                  </a:moveTo>
                  <a:lnTo>
                    <a:pt x="106795" y="1123949"/>
                  </a:lnTo>
                  <a:lnTo>
                    <a:pt x="99361" y="1123217"/>
                  </a:lnTo>
                  <a:lnTo>
                    <a:pt x="57037" y="1108855"/>
                  </a:lnTo>
                  <a:lnTo>
                    <a:pt x="23432" y="1079391"/>
                  </a:lnTo>
                  <a:lnTo>
                    <a:pt x="3660" y="1039308"/>
                  </a:lnTo>
                  <a:lnTo>
                    <a:pt x="0" y="1017154"/>
                  </a:lnTo>
                  <a:lnTo>
                    <a:pt x="1" y="100964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0" y="5827"/>
                  </a:lnTo>
                  <a:lnTo>
                    <a:pt x="106795" y="0"/>
                  </a:lnTo>
                  <a:lnTo>
                    <a:pt x="3865129" y="0"/>
                  </a:lnTo>
                  <a:lnTo>
                    <a:pt x="3908296" y="11571"/>
                  </a:lnTo>
                  <a:lnTo>
                    <a:pt x="3943752" y="38784"/>
                  </a:lnTo>
                  <a:lnTo>
                    <a:pt x="3966094" y="77492"/>
                  </a:lnTo>
                  <a:lnTo>
                    <a:pt x="3971924" y="106794"/>
                  </a:lnTo>
                  <a:lnTo>
                    <a:pt x="3971924" y="1017154"/>
                  </a:lnTo>
                  <a:lnTo>
                    <a:pt x="3960351" y="1060322"/>
                  </a:lnTo>
                  <a:lnTo>
                    <a:pt x="3933140" y="1095778"/>
                  </a:lnTo>
                  <a:lnTo>
                    <a:pt x="3894430" y="1118121"/>
                  </a:lnTo>
                  <a:lnTo>
                    <a:pt x="3872561" y="1123217"/>
                  </a:lnTo>
                  <a:lnTo>
                    <a:pt x="3865129" y="1123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60387" y="8909049"/>
              <a:ext cx="288925" cy="203200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13631862" y="8873886"/>
            <a:ext cx="65913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14" b="1">
                <a:solidFill>
                  <a:srgbClr val="1A237D"/>
                </a:solidFill>
                <a:latin typeface="Arial"/>
                <a:cs typeface="Arial"/>
              </a:rPr>
              <a:t>Training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3250862" y="9258101"/>
            <a:ext cx="2985770" cy="416559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25"/>
              </a:spcBef>
            </a:pPr>
            <a:r>
              <a:rPr dirty="0" sz="1250" spc="-95">
                <a:solidFill>
                  <a:srgbClr val="5C6ABF"/>
                </a:solidFill>
                <a:latin typeface="Arial MT"/>
                <a:cs typeface="Arial MT"/>
              </a:rPr>
              <a:t>CITI</a:t>
            </a:r>
            <a:r>
              <a:rPr dirty="0" sz="1250" spc="-4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5C6ABF"/>
                </a:solidFill>
                <a:latin typeface="Arial MT"/>
                <a:cs typeface="Arial MT"/>
              </a:rPr>
              <a:t>Program,</a:t>
            </a:r>
            <a:r>
              <a:rPr dirty="0" sz="1250" spc="-4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5C6ABF"/>
                </a:solidFill>
                <a:latin typeface="Arial MT"/>
                <a:cs typeface="Arial MT"/>
              </a:rPr>
              <a:t>NIH</a:t>
            </a:r>
            <a:r>
              <a:rPr dirty="0" sz="1250" spc="-4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5C6ABF"/>
                </a:solidFill>
                <a:latin typeface="Arial MT"/>
                <a:cs typeface="Arial MT"/>
              </a:rPr>
              <a:t>Protecting</a:t>
            </a:r>
            <a:r>
              <a:rPr dirty="0" sz="1250" spc="-4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5C6ABF"/>
                </a:solidFill>
                <a:latin typeface="Arial MT"/>
                <a:cs typeface="Arial MT"/>
              </a:rPr>
              <a:t>Human</a:t>
            </a:r>
            <a:r>
              <a:rPr dirty="0" sz="125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5C6ABF"/>
                </a:solidFill>
                <a:latin typeface="Arial MT"/>
                <a:cs typeface="Arial MT"/>
              </a:rPr>
              <a:t>Research </a:t>
            </a:r>
            <a:r>
              <a:rPr dirty="0" sz="1250" spc="-60">
                <a:solidFill>
                  <a:srgbClr val="5C6ABF"/>
                </a:solidFill>
                <a:latin typeface="Arial MT"/>
                <a:cs typeface="Arial MT"/>
              </a:rPr>
              <a:t>Participants,</a:t>
            </a:r>
            <a:r>
              <a:rPr dirty="0" sz="1250" spc="-1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5C6ABF"/>
                </a:solidFill>
                <a:latin typeface="Arial MT"/>
                <a:cs typeface="Arial MT"/>
              </a:rPr>
              <a:t>ethics</a:t>
            </a:r>
            <a:r>
              <a:rPr dirty="0" sz="1250" spc="-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5C6ABF"/>
                </a:solidFill>
                <a:latin typeface="Arial MT"/>
                <a:cs typeface="Arial MT"/>
              </a:rPr>
              <a:t>certifications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3125448" y="9972674"/>
            <a:ext cx="3971925" cy="1123950"/>
            <a:chOff x="13125448" y="9972674"/>
            <a:chExt cx="3971925" cy="1123950"/>
          </a:xfrm>
        </p:grpSpPr>
        <p:sp>
          <p:nvSpPr>
            <p:cNvPr id="19" name="object 19" descr=""/>
            <p:cNvSpPr/>
            <p:nvPr/>
          </p:nvSpPr>
          <p:spPr>
            <a:xfrm>
              <a:off x="13125448" y="9972674"/>
              <a:ext cx="3971925" cy="1123950"/>
            </a:xfrm>
            <a:custGeom>
              <a:avLst/>
              <a:gdLst/>
              <a:ahLst/>
              <a:cxnLst/>
              <a:rect l="l" t="t" r="r" b="b"/>
              <a:pathLst>
                <a:path w="3971925" h="1123950">
                  <a:moveTo>
                    <a:pt x="3865129" y="1123948"/>
                  </a:moveTo>
                  <a:lnTo>
                    <a:pt x="106795" y="1123948"/>
                  </a:lnTo>
                  <a:lnTo>
                    <a:pt x="99361" y="1123216"/>
                  </a:lnTo>
                  <a:lnTo>
                    <a:pt x="57037" y="1108854"/>
                  </a:lnTo>
                  <a:lnTo>
                    <a:pt x="23432" y="1079389"/>
                  </a:lnTo>
                  <a:lnTo>
                    <a:pt x="3660" y="1039307"/>
                  </a:lnTo>
                  <a:lnTo>
                    <a:pt x="0" y="1017155"/>
                  </a:lnTo>
                  <a:lnTo>
                    <a:pt x="1" y="100964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69"/>
                  </a:lnTo>
                  <a:lnTo>
                    <a:pt x="77490" y="5827"/>
                  </a:lnTo>
                  <a:lnTo>
                    <a:pt x="106795" y="0"/>
                  </a:lnTo>
                  <a:lnTo>
                    <a:pt x="3865129" y="0"/>
                  </a:lnTo>
                  <a:lnTo>
                    <a:pt x="3908296" y="11572"/>
                  </a:lnTo>
                  <a:lnTo>
                    <a:pt x="3943752" y="38783"/>
                  </a:lnTo>
                  <a:lnTo>
                    <a:pt x="3966094" y="77491"/>
                  </a:lnTo>
                  <a:lnTo>
                    <a:pt x="3971924" y="106794"/>
                  </a:lnTo>
                  <a:lnTo>
                    <a:pt x="3971924" y="1017155"/>
                  </a:lnTo>
                  <a:lnTo>
                    <a:pt x="3960351" y="1060322"/>
                  </a:lnTo>
                  <a:lnTo>
                    <a:pt x="3933140" y="1095778"/>
                  </a:lnTo>
                  <a:lnTo>
                    <a:pt x="3894430" y="1118120"/>
                  </a:lnTo>
                  <a:lnTo>
                    <a:pt x="3872561" y="1123216"/>
                  </a:lnTo>
                  <a:lnTo>
                    <a:pt x="3865129" y="1123948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60387" y="10159999"/>
              <a:ext cx="231775" cy="231775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13574712" y="10140711"/>
            <a:ext cx="44450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35" b="1">
                <a:solidFill>
                  <a:srgbClr val="1A237D"/>
                </a:solidFill>
                <a:latin typeface="Arial"/>
                <a:cs typeface="Arial"/>
              </a:rPr>
              <a:t>Tools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3250862" y="10524926"/>
            <a:ext cx="3338829" cy="416559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25"/>
              </a:spcBef>
            </a:pPr>
            <a:r>
              <a:rPr dirty="0" sz="1250" spc="-85">
                <a:solidFill>
                  <a:srgbClr val="5C6ABF"/>
                </a:solidFill>
                <a:latin typeface="Arial MT"/>
                <a:cs typeface="Arial MT"/>
              </a:rPr>
              <a:t>Data</a:t>
            </a:r>
            <a:r>
              <a:rPr dirty="0" sz="1250" spc="-1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5C6ABF"/>
                </a:solidFill>
                <a:latin typeface="Arial MT"/>
                <a:cs typeface="Arial MT"/>
              </a:rPr>
              <a:t>anonymization</a:t>
            </a:r>
            <a:r>
              <a:rPr dirty="0" sz="1250" spc="-1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5C6ABF"/>
                </a:solidFill>
                <a:latin typeface="Arial MT"/>
                <a:cs typeface="Arial MT"/>
              </a:rPr>
              <a:t>software,</a:t>
            </a:r>
            <a:r>
              <a:rPr dirty="0" sz="1250" spc="-1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5C6ABF"/>
                </a:solidFill>
                <a:latin typeface="Arial MT"/>
                <a:cs typeface="Arial MT"/>
              </a:rPr>
              <a:t>consent</a:t>
            </a:r>
            <a:r>
              <a:rPr dirty="0" sz="1250" spc="-1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250" spc="-80">
                <a:solidFill>
                  <a:srgbClr val="5C6ABF"/>
                </a:solidFill>
                <a:latin typeface="Arial MT"/>
                <a:cs typeface="Arial MT"/>
              </a:rPr>
              <a:t>management </a:t>
            </a:r>
            <a:r>
              <a:rPr dirty="0" sz="1250" spc="-70">
                <a:solidFill>
                  <a:srgbClr val="5C6ABF"/>
                </a:solidFill>
                <a:latin typeface="Arial MT"/>
                <a:cs typeface="Arial MT"/>
              </a:rPr>
              <a:t>systems,</a:t>
            </a:r>
            <a:r>
              <a:rPr dirty="0" sz="125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5C6ABF"/>
                </a:solidFill>
                <a:latin typeface="Arial MT"/>
                <a:cs typeface="Arial MT"/>
              </a:rPr>
              <a:t>ethical</a:t>
            </a:r>
            <a:r>
              <a:rPr dirty="0" sz="1250" spc="-2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5C6ABF"/>
                </a:solidFill>
                <a:latin typeface="Arial MT"/>
                <a:cs typeface="Arial MT"/>
              </a:rPr>
              <a:t>decision</a:t>
            </a:r>
            <a:r>
              <a:rPr dirty="0" sz="125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5C6ABF"/>
                </a:solidFill>
                <a:latin typeface="Arial MT"/>
                <a:cs typeface="Arial MT"/>
              </a:rPr>
              <a:t>trees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0" y="0"/>
            <a:ext cx="18097500" cy="12068175"/>
            <a:chOff x="0" y="0"/>
            <a:chExt cx="18097500" cy="12068175"/>
          </a:xfrm>
        </p:grpSpPr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87500" y="0"/>
              <a:ext cx="3809999" cy="380999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9699624"/>
              <a:ext cx="2381249" cy="2368550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3775" y="1542288"/>
              <a:ext cx="17108423" cy="474573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4425" y="2193924"/>
              <a:ext cx="387350" cy="346075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330"/>
              <a:t>Ethical</a:t>
            </a:r>
            <a:r>
              <a:rPr dirty="0" spc="-385"/>
              <a:t> </a:t>
            </a:r>
            <a:r>
              <a:rPr dirty="0" spc="-280"/>
              <a:t>Considerations</a:t>
            </a:r>
            <a:r>
              <a:rPr dirty="0" spc="-380"/>
              <a:t> </a:t>
            </a:r>
            <a:r>
              <a:rPr dirty="0" spc="-355"/>
              <a:t>in</a:t>
            </a:r>
            <a:r>
              <a:rPr dirty="0" spc="-380"/>
              <a:t> </a:t>
            </a:r>
            <a:r>
              <a:rPr dirty="0" spc="-335"/>
              <a:t>Data</a:t>
            </a:r>
            <a:r>
              <a:rPr dirty="0" spc="-385"/>
              <a:t> </a:t>
            </a:r>
            <a:r>
              <a:rPr dirty="0" spc="-320"/>
              <a:t>Collection</a:t>
            </a:r>
          </a:p>
        </p:txBody>
      </p:sp>
      <p:sp>
        <p:nvSpPr>
          <p:cNvPr id="29" name="object 29" descr=""/>
          <p:cNvSpPr/>
          <p:nvPr/>
        </p:nvSpPr>
        <p:spPr>
          <a:xfrm>
            <a:off x="761999" y="1333500"/>
            <a:ext cx="952500" cy="57150"/>
          </a:xfrm>
          <a:custGeom>
            <a:avLst/>
            <a:gdLst/>
            <a:ahLst/>
            <a:cxnLst/>
            <a:rect l="l" t="t" r="r" b="b"/>
            <a:pathLst>
              <a:path w="952500" h="57150">
                <a:moveTo>
                  <a:pt x="92771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8574"/>
                </a:lnTo>
                <a:lnTo>
                  <a:pt x="0" y="24785"/>
                </a:lnTo>
                <a:lnTo>
                  <a:pt x="24785" y="0"/>
                </a:lnTo>
                <a:lnTo>
                  <a:pt x="927714" y="0"/>
                </a:lnTo>
                <a:lnTo>
                  <a:pt x="952500" y="24785"/>
                </a:lnTo>
                <a:lnTo>
                  <a:pt x="952500" y="32364"/>
                </a:lnTo>
                <a:lnTo>
                  <a:pt x="931359" y="56424"/>
                </a:lnTo>
                <a:lnTo>
                  <a:pt x="927714" y="5714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1744662" y="2190432"/>
            <a:ext cx="18751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5" b="1">
                <a:solidFill>
                  <a:srgbClr val="1A237D"/>
                </a:solidFill>
                <a:latin typeface="Roboto"/>
                <a:cs typeface="Roboto"/>
              </a:rPr>
              <a:t>Informed</a:t>
            </a:r>
            <a:r>
              <a:rPr dirty="0" sz="2000" spc="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95" b="1">
                <a:solidFill>
                  <a:srgbClr val="1A237D"/>
                </a:solidFill>
                <a:latin typeface="Roboto"/>
                <a:cs typeface="Roboto"/>
              </a:rPr>
              <a:t>Consent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87425" y="2873136"/>
            <a:ext cx="4192904" cy="492759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25"/>
              </a:spcBef>
            </a:pPr>
            <a:r>
              <a:rPr dirty="0" sz="1500" spc="-80">
                <a:solidFill>
                  <a:srgbClr val="2F3F9E"/>
                </a:solidFill>
                <a:latin typeface="Arial MT"/>
                <a:cs typeface="Arial MT"/>
              </a:rPr>
              <a:t>Voluntary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agreement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to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participate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in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research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with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2F3F9E"/>
                </a:solidFill>
                <a:latin typeface="Arial MT"/>
                <a:cs typeface="Arial MT"/>
              </a:rPr>
              <a:t>full </a:t>
            </a: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understanding </a:t>
            </a:r>
            <a:r>
              <a:rPr dirty="0" sz="1500">
                <a:solidFill>
                  <a:srgbClr val="2F3F9E"/>
                </a:solidFill>
                <a:latin typeface="Arial MT"/>
                <a:cs typeface="Arial MT"/>
              </a:rPr>
              <a:t>of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risks</a:t>
            </a: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and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F3F9E"/>
                </a:solidFill>
                <a:latin typeface="Arial MT"/>
                <a:cs typeface="Arial MT"/>
              </a:rPr>
              <a:t>benefits.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1000124" y="2193925"/>
            <a:ext cx="11934825" cy="6092825"/>
            <a:chOff x="1000124" y="2193925"/>
            <a:chExt cx="11934825" cy="6092825"/>
          </a:xfrm>
        </p:grpSpPr>
        <p:pic>
          <p:nvPicPr>
            <p:cNvPr id="33" name="object 3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8250" y="2193925"/>
              <a:ext cx="431800" cy="346075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22074" y="2193925"/>
              <a:ext cx="301625" cy="346075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1249" y="4413250"/>
              <a:ext cx="434975" cy="346075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18250" y="4457700"/>
              <a:ext cx="428625" cy="260350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322074" y="4413250"/>
              <a:ext cx="342900" cy="346075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1000124" y="7439025"/>
              <a:ext cx="11934825" cy="847725"/>
            </a:xfrm>
            <a:custGeom>
              <a:avLst/>
              <a:gdLst/>
              <a:ahLst/>
              <a:cxnLst/>
              <a:rect l="l" t="t" r="r" b="b"/>
              <a:pathLst>
                <a:path w="11934825" h="847725">
                  <a:moveTo>
                    <a:pt x="11828029" y="847723"/>
                  </a:moveTo>
                  <a:lnTo>
                    <a:pt x="106794" y="847723"/>
                  </a:lnTo>
                  <a:lnTo>
                    <a:pt x="99361" y="846991"/>
                  </a:lnTo>
                  <a:lnTo>
                    <a:pt x="57038" y="832629"/>
                  </a:lnTo>
                  <a:lnTo>
                    <a:pt x="23432" y="803165"/>
                  </a:lnTo>
                  <a:lnTo>
                    <a:pt x="3660" y="763083"/>
                  </a:lnTo>
                  <a:lnTo>
                    <a:pt x="0" y="740929"/>
                  </a:lnTo>
                  <a:lnTo>
                    <a:pt x="0" y="733424"/>
                  </a:lnTo>
                  <a:lnTo>
                    <a:pt x="0" y="106793"/>
                  </a:lnTo>
                  <a:lnTo>
                    <a:pt x="11572" y="63623"/>
                  </a:lnTo>
                  <a:lnTo>
                    <a:pt x="38784" y="28169"/>
                  </a:lnTo>
                  <a:lnTo>
                    <a:pt x="77492" y="5827"/>
                  </a:lnTo>
                  <a:lnTo>
                    <a:pt x="106794" y="0"/>
                  </a:lnTo>
                  <a:lnTo>
                    <a:pt x="11828029" y="0"/>
                  </a:lnTo>
                  <a:lnTo>
                    <a:pt x="11871196" y="11572"/>
                  </a:lnTo>
                  <a:lnTo>
                    <a:pt x="11906651" y="38782"/>
                  </a:lnTo>
                  <a:lnTo>
                    <a:pt x="11928994" y="77490"/>
                  </a:lnTo>
                  <a:lnTo>
                    <a:pt x="11934822" y="106793"/>
                  </a:lnTo>
                  <a:lnTo>
                    <a:pt x="11934822" y="740929"/>
                  </a:lnTo>
                  <a:lnTo>
                    <a:pt x="11923249" y="784098"/>
                  </a:lnTo>
                  <a:lnTo>
                    <a:pt x="11896039" y="819552"/>
                  </a:lnTo>
                  <a:lnTo>
                    <a:pt x="11857329" y="841895"/>
                  </a:lnTo>
                  <a:lnTo>
                    <a:pt x="11835461" y="846991"/>
                  </a:lnTo>
                  <a:lnTo>
                    <a:pt x="11828029" y="847723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142999" y="76676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6"/>
                  </a:lnTo>
                  <a:lnTo>
                    <a:pt x="62575" y="331658"/>
                  </a:lnTo>
                  <a:lnTo>
                    <a:pt x="32104" y="296334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4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3" y="92571"/>
                  </a:lnTo>
                  <a:lnTo>
                    <a:pt x="372799" y="135199"/>
                  </a:lnTo>
                  <a:lnTo>
                    <a:pt x="380771" y="181140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8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7" y="353902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7391350" y="2190432"/>
            <a:ext cx="25520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5" b="1">
                <a:solidFill>
                  <a:srgbClr val="1A237D"/>
                </a:solidFill>
                <a:latin typeface="Roboto"/>
                <a:cs typeface="Roboto"/>
              </a:rPr>
              <a:t>Privacy</a:t>
            </a:r>
            <a:r>
              <a:rPr dirty="0" sz="2000" spc="-3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150" b="1">
                <a:solidFill>
                  <a:srgbClr val="1A237D"/>
                </a:solidFill>
                <a:latin typeface="Roboto"/>
                <a:cs typeface="Roboto"/>
              </a:rPr>
              <a:t>&amp;</a:t>
            </a:r>
            <a:r>
              <a:rPr dirty="0" sz="2000" spc="-3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90" b="1">
                <a:solidFill>
                  <a:srgbClr val="1A237D"/>
                </a:solidFill>
                <a:latin typeface="Roboto"/>
                <a:cs typeface="Roboto"/>
              </a:rPr>
              <a:t>Confidentiality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591250" y="2873136"/>
            <a:ext cx="4838700" cy="492759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25"/>
              </a:spcBef>
            </a:pP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Protecting</a:t>
            </a:r>
            <a:r>
              <a:rPr dirty="0" sz="1500" spc="-3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participants'</a:t>
            </a:r>
            <a:r>
              <a:rPr dirty="0" sz="1500" spc="-3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2F3F9E"/>
                </a:solidFill>
                <a:latin typeface="Arial MT"/>
                <a:cs typeface="Arial MT"/>
              </a:rPr>
              <a:t>personal</a:t>
            </a:r>
            <a:r>
              <a:rPr dirty="0" sz="1500" spc="-3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information</a:t>
            </a:r>
            <a:r>
              <a:rPr dirty="0" sz="1500" spc="-3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and</a:t>
            </a:r>
            <a:r>
              <a:rPr dirty="0" sz="1500" spc="-2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2F3F9E"/>
                </a:solidFill>
                <a:latin typeface="Arial MT"/>
                <a:cs typeface="Arial MT"/>
              </a:rPr>
              <a:t>ensuring</a:t>
            </a:r>
            <a:r>
              <a:rPr dirty="0" sz="1500" spc="-3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data is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not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disclosed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without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F3F9E"/>
                </a:solidFill>
                <a:latin typeface="Arial MT"/>
                <a:cs typeface="Arial MT"/>
              </a:rPr>
              <a:t>permission.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2866587" y="2190432"/>
            <a:ext cx="14008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5" b="1">
                <a:solidFill>
                  <a:srgbClr val="1A237D"/>
                </a:solidFill>
                <a:latin typeface="Roboto"/>
                <a:cs typeface="Roboto"/>
              </a:rPr>
              <a:t>Data</a:t>
            </a:r>
            <a:r>
              <a:rPr dirty="0" sz="2000" spc="-2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95" b="1">
                <a:solidFill>
                  <a:srgbClr val="1A237D"/>
                </a:solidFill>
                <a:latin typeface="Roboto"/>
                <a:cs typeface="Roboto"/>
              </a:rPr>
              <a:t>Security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2195075" y="2873136"/>
            <a:ext cx="4353560" cy="492759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25"/>
              </a:spcBef>
            </a:pPr>
            <a:r>
              <a:rPr dirty="0" sz="1500" spc="-95">
                <a:solidFill>
                  <a:srgbClr val="2F3F9E"/>
                </a:solidFill>
                <a:latin typeface="Arial MT"/>
                <a:cs typeface="Arial MT"/>
              </a:rPr>
              <a:t>Measures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to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protect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data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from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2F3F9E"/>
                </a:solidFill>
                <a:latin typeface="Arial MT"/>
                <a:cs typeface="Arial MT"/>
              </a:rPr>
              <a:t>unauthorized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access,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use, disclosure,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disruption,</a:t>
            </a:r>
            <a:r>
              <a:rPr dirty="0" sz="1500" spc="-3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or</a:t>
            </a:r>
            <a:r>
              <a:rPr dirty="0" sz="1500" spc="-3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F3F9E"/>
                </a:solidFill>
                <a:latin typeface="Arial MT"/>
                <a:cs typeface="Arial MT"/>
              </a:rPr>
              <a:t>destruction.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787525" y="4409757"/>
            <a:ext cx="22967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5" b="1">
                <a:solidFill>
                  <a:srgbClr val="1A237D"/>
                </a:solidFill>
                <a:latin typeface="Roboto"/>
                <a:cs typeface="Roboto"/>
              </a:rPr>
              <a:t>Ethical</a:t>
            </a:r>
            <a:r>
              <a:rPr dirty="0" sz="2000" spc="-2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110" b="1">
                <a:solidFill>
                  <a:srgbClr val="1A237D"/>
                </a:solidFill>
                <a:latin typeface="Roboto"/>
                <a:cs typeface="Roboto"/>
              </a:rPr>
              <a:t>Review</a:t>
            </a:r>
            <a:r>
              <a:rPr dirty="0" sz="2000" spc="-2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105" b="1">
                <a:solidFill>
                  <a:srgbClr val="1A237D"/>
                </a:solidFill>
                <a:latin typeface="Roboto"/>
                <a:cs typeface="Roboto"/>
              </a:rPr>
              <a:t>Boards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987425" y="5073697"/>
            <a:ext cx="478917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Committees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that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review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and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monitor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research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involving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human subjects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to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5">
                <a:solidFill>
                  <a:srgbClr val="2F3F9E"/>
                </a:solidFill>
                <a:latin typeface="Arial MT"/>
                <a:cs typeface="Arial MT"/>
              </a:rPr>
              <a:t>ensure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 ethical </a:t>
            </a:r>
            <a:r>
              <a:rPr dirty="0" sz="1500" spc="-10">
                <a:solidFill>
                  <a:srgbClr val="2F3F9E"/>
                </a:solidFill>
                <a:latin typeface="Arial MT"/>
                <a:cs typeface="Arial MT"/>
              </a:rPr>
              <a:t>standards.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7391350" y="4409757"/>
            <a:ext cx="26676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0" b="1">
                <a:solidFill>
                  <a:srgbClr val="1A237D"/>
                </a:solidFill>
                <a:latin typeface="Roboto"/>
                <a:cs typeface="Roboto"/>
              </a:rPr>
              <a:t>Responsible</a:t>
            </a:r>
            <a:r>
              <a:rPr dirty="0" sz="2000" spc="-2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125" b="1">
                <a:solidFill>
                  <a:srgbClr val="1A237D"/>
                </a:solidFill>
                <a:latin typeface="Roboto"/>
                <a:cs typeface="Roboto"/>
              </a:rPr>
              <a:t>Data</a:t>
            </a:r>
            <a:r>
              <a:rPr dirty="0" sz="2000" spc="-2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95" b="1">
                <a:solidFill>
                  <a:srgbClr val="1A237D"/>
                </a:solidFill>
                <a:latin typeface="Roboto"/>
                <a:cs typeface="Roboto"/>
              </a:rPr>
              <a:t>Sharing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591250" y="5073697"/>
            <a:ext cx="452056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Ethical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practices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30">
                <a:solidFill>
                  <a:srgbClr val="2F3F9E"/>
                </a:solidFill>
                <a:latin typeface="Arial MT"/>
                <a:cs typeface="Arial MT"/>
              </a:rPr>
              <a:t>for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sharing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research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data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while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respecting </a:t>
            </a: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privacy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and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F3F9E"/>
                </a:solidFill>
                <a:latin typeface="Arial MT"/>
                <a:cs typeface="Arial MT"/>
              </a:rPr>
              <a:t>confidentiality.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2909450" y="4409757"/>
            <a:ext cx="19659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0" b="1">
                <a:solidFill>
                  <a:srgbClr val="1A237D"/>
                </a:solidFill>
                <a:latin typeface="Roboto"/>
                <a:cs typeface="Roboto"/>
              </a:rPr>
              <a:t>Cultural</a:t>
            </a:r>
            <a:r>
              <a:rPr dirty="0" sz="2000" spc="1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95" b="1">
                <a:solidFill>
                  <a:srgbClr val="1A237D"/>
                </a:solidFill>
                <a:latin typeface="Roboto"/>
                <a:cs typeface="Roboto"/>
              </a:rPr>
              <a:t>Sensitivity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2195075" y="5073697"/>
            <a:ext cx="459168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Respecting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 cultural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differences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and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2F3F9E"/>
                </a:solidFill>
                <a:latin typeface="Arial MT"/>
                <a:cs typeface="Arial MT"/>
              </a:rPr>
              <a:t>values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100">
                <a:solidFill>
                  <a:srgbClr val="2F3F9E"/>
                </a:solidFill>
                <a:latin typeface="Arial MT"/>
                <a:cs typeface="Arial MT"/>
              </a:rPr>
              <a:t>when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conducting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research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across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2F3F9E"/>
                </a:solidFill>
                <a:latin typeface="Arial MT"/>
                <a:cs typeface="Arial MT"/>
              </a:rPr>
              <a:t>diverse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F3F9E"/>
                </a:solidFill>
                <a:latin typeface="Arial MT"/>
                <a:cs typeface="Arial MT"/>
              </a:rPr>
              <a:t>populations.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266031" y="7706514"/>
            <a:ext cx="135255" cy="2724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 spc="-50" b="1">
                <a:solidFill>
                  <a:srgbClr val="FFFFFF"/>
                </a:solidFill>
                <a:latin typeface="Gadugi"/>
                <a:cs typeface="Gadugi"/>
              </a:rPr>
              <a:t>1</a:t>
            </a:r>
            <a:endParaRPr sz="1600">
              <a:latin typeface="Gadugi"/>
              <a:cs typeface="Gadug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654175" y="7474460"/>
            <a:ext cx="4936490" cy="64960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650" spc="-70" b="1">
                <a:solidFill>
                  <a:srgbClr val="1A237D"/>
                </a:solidFill>
                <a:latin typeface="Roboto"/>
                <a:cs typeface="Roboto"/>
              </a:rPr>
              <a:t>Identify</a:t>
            </a:r>
            <a:r>
              <a:rPr dirty="0" sz="1650" spc="-1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80" b="1">
                <a:solidFill>
                  <a:srgbClr val="1A237D"/>
                </a:solidFill>
                <a:latin typeface="Roboto"/>
                <a:cs typeface="Roboto"/>
              </a:rPr>
              <a:t>Ethical</a:t>
            </a:r>
            <a:r>
              <a:rPr dirty="0" sz="1650" spc="-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10" b="1">
                <a:solidFill>
                  <a:srgbClr val="1A237D"/>
                </a:solidFill>
                <a:latin typeface="Roboto"/>
                <a:cs typeface="Roboto"/>
              </a:rPr>
              <a:t>Issues</a:t>
            </a:r>
            <a:endParaRPr sz="16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300" spc="-70">
                <a:solidFill>
                  <a:srgbClr val="5C6ABF"/>
                </a:solidFill>
                <a:latin typeface="Arial MT"/>
                <a:cs typeface="Arial MT"/>
              </a:rPr>
              <a:t>Recognize</a:t>
            </a: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potential </a:t>
            </a: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ethical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5C6ABF"/>
                </a:solidFill>
                <a:latin typeface="Arial MT"/>
                <a:cs typeface="Arial MT"/>
              </a:rPr>
              <a:t>concerns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in </a:t>
            </a:r>
            <a:r>
              <a:rPr dirty="0" sz="1300" spc="-50">
                <a:solidFill>
                  <a:srgbClr val="5C6ABF"/>
                </a:solidFill>
                <a:latin typeface="Arial MT"/>
                <a:cs typeface="Arial MT"/>
              </a:rPr>
              <a:t>data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collection </a:t>
            </a:r>
            <a:r>
              <a:rPr dirty="0" sz="1300" spc="-65">
                <a:solidFill>
                  <a:srgbClr val="5C6ABF"/>
                </a:solidFill>
                <a:latin typeface="Arial MT"/>
                <a:cs typeface="Arial MT"/>
              </a:rPr>
              <a:t>and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60">
                <a:solidFill>
                  <a:srgbClr val="5C6ABF"/>
                </a:solidFill>
                <a:latin typeface="Arial MT"/>
                <a:cs typeface="Arial MT"/>
              </a:rPr>
              <a:t>management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1000124" y="7780337"/>
            <a:ext cx="11934825" cy="1497330"/>
            <a:chOff x="1000124" y="7780337"/>
            <a:chExt cx="11934825" cy="1497330"/>
          </a:xfrm>
        </p:grpSpPr>
        <p:pic>
          <p:nvPicPr>
            <p:cNvPr id="53" name="object 5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99205" y="7780337"/>
              <a:ext cx="88900" cy="152400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1000124" y="8429624"/>
              <a:ext cx="11934825" cy="847725"/>
            </a:xfrm>
            <a:custGeom>
              <a:avLst/>
              <a:gdLst/>
              <a:ahLst/>
              <a:cxnLst/>
              <a:rect l="l" t="t" r="r" b="b"/>
              <a:pathLst>
                <a:path w="11934825" h="847725">
                  <a:moveTo>
                    <a:pt x="11828029" y="847724"/>
                  </a:moveTo>
                  <a:lnTo>
                    <a:pt x="106794" y="847724"/>
                  </a:lnTo>
                  <a:lnTo>
                    <a:pt x="99361" y="846992"/>
                  </a:lnTo>
                  <a:lnTo>
                    <a:pt x="57038" y="832629"/>
                  </a:lnTo>
                  <a:lnTo>
                    <a:pt x="23432" y="803164"/>
                  </a:lnTo>
                  <a:lnTo>
                    <a:pt x="3660" y="763083"/>
                  </a:lnTo>
                  <a:lnTo>
                    <a:pt x="0" y="740929"/>
                  </a:lnTo>
                  <a:lnTo>
                    <a:pt x="0" y="733424"/>
                  </a:lnTo>
                  <a:lnTo>
                    <a:pt x="0" y="106795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11828029" y="0"/>
                  </a:lnTo>
                  <a:lnTo>
                    <a:pt x="11871196" y="11572"/>
                  </a:lnTo>
                  <a:lnTo>
                    <a:pt x="11906651" y="38784"/>
                  </a:lnTo>
                  <a:lnTo>
                    <a:pt x="11928994" y="77492"/>
                  </a:lnTo>
                  <a:lnTo>
                    <a:pt x="11934822" y="106795"/>
                  </a:lnTo>
                  <a:lnTo>
                    <a:pt x="11934822" y="740929"/>
                  </a:lnTo>
                  <a:lnTo>
                    <a:pt x="11923249" y="784098"/>
                  </a:lnTo>
                  <a:lnTo>
                    <a:pt x="11896039" y="819552"/>
                  </a:lnTo>
                  <a:lnTo>
                    <a:pt x="11857329" y="841895"/>
                  </a:lnTo>
                  <a:lnTo>
                    <a:pt x="11835461" y="846992"/>
                  </a:lnTo>
                  <a:lnTo>
                    <a:pt x="11828029" y="847724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142999" y="86582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8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4"/>
                  </a:lnTo>
                  <a:lnTo>
                    <a:pt x="135199" y="8200"/>
                  </a:lnTo>
                  <a:lnTo>
                    <a:pt x="181141" y="229"/>
                  </a:lnTo>
                  <a:lnTo>
                    <a:pt x="190499" y="0"/>
                  </a:lnTo>
                  <a:lnTo>
                    <a:pt x="199858" y="229"/>
                  </a:lnTo>
                  <a:lnTo>
                    <a:pt x="245799" y="8200"/>
                  </a:lnTo>
                  <a:lnTo>
                    <a:pt x="288427" y="27094"/>
                  </a:lnTo>
                  <a:lnTo>
                    <a:pt x="325203" y="55795"/>
                  </a:lnTo>
                  <a:lnTo>
                    <a:pt x="353903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8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1266031" y="8697114"/>
            <a:ext cx="135255" cy="2724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 spc="-50" b="1">
                <a:solidFill>
                  <a:srgbClr val="FFFFFF"/>
                </a:solidFill>
                <a:latin typeface="Gadugi"/>
                <a:cs typeface="Gadugi"/>
              </a:rPr>
              <a:t>2</a:t>
            </a:r>
            <a:endParaRPr sz="1600">
              <a:latin typeface="Gadugi"/>
              <a:cs typeface="Gadug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1654175" y="8465060"/>
            <a:ext cx="4467225" cy="64960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650" spc="-80" b="1">
                <a:solidFill>
                  <a:srgbClr val="1A237D"/>
                </a:solidFill>
                <a:latin typeface="Roboto"/>
                <a:cs typeface="Roboto"/>
              </a:rPr>
              <a:t>Assess</a:t>
            </a:r>
            <a:r>
              <a:rPr dirty="0" sz="1650" spc="-1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85" b="1">
                <a:solidFill>
                  <a:srgbClr val="1A237D"/>
                </a:solidFill>
                <a:latin typeface="Roboto"/>
                <a:cs typeface="Roboto"/>
              </a:rPr>
              <a:t>Risks</a:t>
            </a:r>
            <a:r>
              <a:rPr dirty="0" sz="1650" spc="-1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114" b="1">
                <a:solidFill>
                  <a:srgbClr val="1A237D"/>
                </a:solidFill>
                <a:latin typeface="Roboto"/>
                <a:cs typeface="Roboto"/>
              </a:rPr>
              <a:t>&amp;</a:t>
            </a:r>
            <a:r>
              <a:rPr dirty="0" sz="1650" spc="-10" b="1">
                <a:solidFill>
                  <a:srgbClr val="1A237D"/>
                </a:solidFill>
                <a:latin typeface="Roboto"/>
                <a:cs typeface="Roboto"/>
              </a:rPr>
              <a:t> Benefits</a:t>
            </a:r>
            <a:endParaRPr sz="16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300" spc="-75">
                <a:solidFill>
                  <a:srgbClr val="5C6ABF"/>
                </a:solidFill>
                <a:latin typeface="Arial MT"/>
                <a:cs typeface="Arial MT"/>
              </a:rPr>
              <a:t>Evaluate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potential</a:t>
            </a: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5C6ABF"/>
                </a:solidFill>
                <a:latin typeface="Arial MT"/>
                <a:cs typeface="Arial MT"/>
              </a:rPr>
              <a:t>harms</a:t>
            </a: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5C6ABF"/>
                </a:solidFill>
                <a:latin typeface="Arial MT"/>
                <a:cs typeface="Arial MT"/>
              </a:rPr>
              <a:t>to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participants</a:t>
            </a: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against</a:t>
            </a: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60">
                <a:solidFill>
                  <a:srgbClr val="5C6ABF"/>
                </a:solidFill>
                <a:latin typeface="Arial MT"/>
                <a:cs typeface="Arial MT"/>
              </a:rPr>
              <a:t>research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benefits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1000124" y="8770937"/>
            <a:ext cx="11934825" cy="1497330"/>
            <a:chOff x="1000124" y="8770937"/>
            <a:chExt cx="11934825" cy="1497330"/>
          </a:xfrm>
        </p:grpSpPr>
        <p:pic>
          <p:nvPicPr>
            <p:cNvPr id="59" name="object 5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99205" y="8770937"/>
              <a:ext cx="88900" cy="152400"/>
            </a:xfrm>
            <a:prstGeom prst="rect">
              <a:avLst/>
            </a:prstGeom>
          </p:spPr>
        </p:pic>
        <p:sp>
          <p:nvSpPr>
            <p:cNvPr id="60" name="object 60" descr=""/>
            <p:cNvSpPr/>
            <p:nvPr/>
          </p:nvSpPr>
          <p:spPr>
            <a:xfrm>
              <a:off x="1000124" y="9420224"/>
              <a:ext cx="11934825" cy="847725"/>
            </a:xfrm>
            <a:custGeom>
              <a:avLst/>
              <a:gdLst/>
              <a:ahLst/>
              <a:cxnLst/>
              <a:rect l="l" t="t" r="r" b="b"/>
              <a:pathLst>
                <a:path w="11934825" h="847725">
                  <a:moveTo>
                    <a:pt x="11828029" y="847724"/>
                  </a:moveTo>
                  <a:lnTo>
                    <a:pt x="106794" y="847724"/>
                  </a:lnTo>
                  <a:lnTo>
                    <a:pt x="99361" y="846992"/>
                  </a:lnTo>
                  <a:lnTo>
                    <a:pt x="57038" y="832630"/>
                  </a:lnTo>
                  <a:lnTo>
                    <a:pt x="23432" y="803164"/>
                  </a:lnTo>
                  <a:lnTo>
                    <a:pt x="3660" y="763083"/>
                  </a:lnTo>
                  <a:lnTo>
                    <a:pt x="0" y="740930"/>
                  </a:lnTo>
                  <a:lnTo>
                    <a:pt x="0" y="733424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69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11828029" y="0"/>
                  </a:lnTo>
                  <a:lnTo>
                    <a:pt x="11871196" y="11571"/>
                  </a:lnTo>
                  <a:lnTo>
                    <a:pt x="11906651" y="38783"/>
                  </a:lnTo>
                  <a:lnTo>
                    <a:pt x="11928994" y="77491"/>
                  </a:lnTo>
                  <a:lnTo>
                    <a:pt x="11934822" y="106794"/>
                  </a:lnTo>
                  <a:lnTo>
                    <a:pt x="11934822" y="740930"/>
                  </a:lnTo>
                  <a:lnTo>
                    <a:pt x="11923249" y="784098"/>
                  </a:lnTo>
                  <a:lnTo>
                    <a:pt x="11896039" y="819553"/>
                  </a:lnTo>
                  <a:lnTo>
                    <a:pt x="11857329" y="841895"/>
                  </a:lnTo>
                  <a:lnTo>
                    <a:pt x="11835461" y="846992"/>
                  </a:lnTo>
                  <a:lnTo>
                    <a:pt x="11828029" y="847724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142999" y="96488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8"/>
                  </a:lnTo>
                  <a:lnTo>
                    <a:pt x="27095" y="92570"/>
                  </a:lnTo>
                  <a:lnTo>
                    <a:pt x="55796" y="55794"/>
                  </a:lnTo>
                  <a:lnTo>
                    <a:pt x="92572" y="27094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4"/>
                  </a:lnTo>
                  <a:lnTo>
                    <a:pt x="325203" y="55794"/>
                  </a:lnTo>
                  <a:lnTo>
                    <a:pt x="353903" y="92570"/>
                  </a:lnTo>
                  <a:lnTo>
                    <a:pt x="372799" y="135198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1266031" y="9687714"/>
            <a:ext cx="135255" cy="2724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 spc="-50" b="1">
                <a:solidFill>
                  <a:srgbClr val="FFFFFF"/>
                </a:solidFill>
                <a:latin typeface="Gadugi"/>
                <a:cs typeface="Gadugi"/>
              </a:rPr>
              <a:t>3</a:t>
            </a:r>
            <a:endParaRPr sz="1600">
              <a:latin typeface="Gadugi"/>
              <a:cs typeface="Gadug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654175" y="9455660"/>
            <a:ext cx="4159250" cy="64960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650" spc="-90" b="1">
                <a:solidFill>
                  <a:srgbClr val="1A237D"/>
                </a:solidFill>
                <a:latin typeface="Roboto"/>
                <a:cs typeface="Roboto"/>
              </a:rPr>
              <a:t>Consult</a:t>
            </a:r>
            <a:r>
              <a:rPr dirty="0" sz="1650" spc="1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10" b="1">
                <a:solidFill>
                  <a:srgbClr val="1A237D"/>
                </a:solidFill>
                <a:latin typeface="Roboto"/>
                <a:cs typeface="Roboto"/>
              </a:rPr>
              <a:t>Guidelines</a:t>
            </a:r>
            <a:endParaRPr sz="16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300" spc="-85">
                <a:solidFill>
                  <a:srgbClr val="5C6ABF"/>
                </a:solidFill>
                <a:latin typeface="Arial MT"/>
                <a:cs typeface="Arial MT"/>
              </a:rPr>
              <a:t>Review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55">
                <a:solidFill>
                  <a:srgbClr val="5C6ABF"/>
                </a:solidFill>
                <a:latin typeface="Arial MT"/>
                <a:cs typeface="Arial MT"/>
              </a:rPr>
              <a:t>relevant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ethical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65">
                <a:solidFill>
                  <a:srgbClr val="5C6ABF"/>
                </a:solidFill>
                <a:latin typeface="Arial MT"/>
                <a:cs typeface="Arial MT"/>
              </a:rPr>
              <a:t>codes,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5C6ABF"/>
                </a:solidFill>
                <a:latin typeface="Arial MT"/>
                <a:cs typeface="Arial MT"/>
              </a:rPr>
              <a:t>regulations,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65">
                <a:solidFill>
                  <a:srgbClr val="5C6ABF"/>
                </a:solidFill>
                <a:latin typeface="Arial MT"/>
                <a:cs typeface="Arial MT"/>
              </a:rPr>
              <a:t>and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45">
                <a:solidFill>
                  <a:srgbClr val="5C6ABF"/>
                </a:solidFill>
                <a:latin typeface="Arial MT"/>
                <a:cs typeface="Arial MT"/>
              </a:rPr>
              <a:t>best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practices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1000124" y="9761537"/>
            <a:ext cx="11934825" cy="1497330"/>
            <a:chOff x="1000124" y="9761537"/>
            <a:chExt cx="11934825" cy="1497330"/>
          </a:xfrm>
        </p:grpSpPr>
        <p:pic>
          <p:nvPicPr>
            <p:cNvPr id="65" name="object 6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99205" y="9761537"/>
              <a:ext cx="88900" cy="152400"/>
            </a:xfrm>
            <a:prstGeom prst="rect">
              <a:avLst/>
            </a:prstGeom>
          </p:spPr>
        </p:pic>
        <p:sp>
          <p:nvSpPr>
            <p:cNvPr id="66" name="object 66" descr=""/>
            <p:cNvSpPr/>
            <p:nvPr/>
          </p:nvSpPr>
          <p:spPr>
            <a:xfrm>
              <a:off x="1000124" y="10410824"/>
              <a:ext cx="11934825" cy="847725"/>
            </a:xfrm>
            <a:custGeom>
              <a:avLst/>
              <a:gdLst/>
              <a:ahLst/>
              <a:cxnLst/>
              <a:rect l="l" t="t" r="r" b="b"/>
              <a:pathLst>
                <a:path w="11934825" h="847725">
                  <a:moveTo>
                    <a:pt x="11828029" y="847723"/>
                  </a:moveTo>
                  <a:lnTo>
                    <a:pt x="106794" y="847723"/>
                  </a:lnTo>
                  <a:lnTo>
                    <a:pt x="99361" y="846991"/>
                  </a:lnTo>
                  <a:lnTo>
                    <a:pt x="57038" y="832629"/>
                  </a:lnTo>
                  <a:lnTo>
                    <a:pt x="23432" y="803167"/>
                  </a:lnTo>
                  <a:lnTo>
                    <a:pt x="3660" y="763083"/>
                  </a:lnTo>
                  <a:lnTo>
                    <a:pt x="0" y="740930"/>
                  </a:lnTo>
                  <a:lnTo>
                    <a:pt x="0" y="733424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7"/>
                  </a:lnTo>
                  <a:lnTo>
                    <a:pt x="106794" y="0"/>
                  </a:lnTo>
                  <a:lnTo>
                    <a:pt x="11828029" y="0"/>
                  </a:lnTo>
                  <a:lnTo>
                    <a:pt x="11871196" y="11571"/>
                  </a:lnTo>
                  <a:lnTo>
                    <a:pt x="11906651" y="38783"/>
                  </a:lnTo>
                  <a:lnTo>
                    <a:pt x="11928994" y="77491"/>
                  </a:lnTo>
                  <a:lnTo>
                    <a:pt x="11934822" y="106794"/>
                  </a:lnTo>
                  <a:lnTo>
                    <a:pt x="11934822" y="740930"/>
                  </a:lnTo>
                  <a:lnTo>
                    <a:pt x="11923249" y="784098"/>
                  </a:lnTo>
                  <a:lnTo>
                    <a:pt x="11896039" y="819552"/>
                  </a:lnTo>
                  <a:lnTo>
                    <a:pt x="11857329" y="841893"/>
                  </a:lnTo>
                  <a:lnTo>
                    <a:pt x="11835461" y="846991"/>
                  </a:lnTo>
                  <a:lnTo>
                    <a:pt x="11828029" y="847723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142999" y="106394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4"/>
                  </a:lnTo>
                  <a:lnTo>
                    <a:pt x="11130" y="254666"/>
                  </a:lnTo>
                  <a:lnTo>
                    <a:pt x="914" y="209171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4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4"/>
                  </a:lnTo>
                  <a:lnTo>
                    <a:pt x="325203" y="55795"/>
                  </a:lnTo>
                  <a:lnTo>
                    <a:pt x="353903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8"/>
                  </a:lnTo>
                  <a:lnTo>
                    <a:pt x="353903" y="288425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1266031" y="10678314"/>
            <a:ext cx="135255" cy="2724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 spc="-50" b="1">
                <a:solidFill>
                  <a:srgbClr val="FFFFFF"/>
                </a:solidFill>
                <a:latin typeface="Gadugi"/>
                <a:cs typeface="Gadugi"/>
              </a:rPr>
              <a:t>4</a:t>
            </a:r>
            <a:endParaRPr sz="1600">
              <a:latin typeface="Gadugi"/>
              <a:cs typeface="Gadug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1654175" y="10446260"/>
            <a:ext cx="4138929" cy="64960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650" spc="-85" b="1">
                <a:solidFill>
                  <a:srgbClr val="1A237D"/>
                </a:solidFill>
                <a:latin typeface="Roboto"/>
                <a:cs typeface="Roboto"/>
              </a:rPr>
              <a:t>Implement</a:t>
            </a:r>
            <a:r>
              <a:rPr dirty="0" sz="1650" spc="-4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10" b="1">
                <a:solidFill>
                  <a:srgbClr val="1A237D"/>
                </a:solidFill>
                <a:latin typeface="Roboto"/>
                <a:cs typeface="Roboto"/>
              </a:rPr>
              <a:t>Safeguards</a:t>
            </a:r>
            <a:endParaRPr sz="16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300" spc="-75">
                <a:solidFill>
                  <a:srgbClr val="5C6ABF"/>
                </a:solidFill>
                <a:latin typeface="Arial MT"/>
                <a:cs typeface="Arial MT"/>
              </a:rPr>
              <a:t>Develop</a:t>
            </a:r>
            <a:r>
              <a:rPr dirty="0" sz="1300" spc="-4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65">
                <a:solidFill>
                  <a:srgbClr val="5C6ABF"/>
                </a:solidFill>
                <a:latin typeface="Arial MT"/>
                <a:cs typeface="Arial MT"/>
              </a:rPr>
              <a:t>and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55">
                <a:solidFill>
                  <a:srgbClr val="5C6ABF"/>
                </a:solidFill>
                <a:latin typeface="Arial MT"/>
                <a:cs typeface="Arial MT"/>
              </a:rPr>
              <a:t>apply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60">
                <a:solidFill>
                  <a:srgbClr val="5C6ABF"/>
                </a:solidFill>
                <a:latin typeface="Arial MT"/>
                <a:cs typeface="Arial MT"/>
              </a:rPr>
              <a:t>measures</a:t>
            </a:r>
            <a:r>
              <a:rPr dirty="0" sz="1300" spc="-4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5C6ABF"/>
                </a:solidFill>
                <a:latin typeface="Arial MT"/>
                <a:cs typeface="Arial MT"/>
              </a:rPr>
              <a:t>to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protect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participants</a:t>
            </a:r>
            <a:r>
              <a:rPr dirty="0" sz="1300" spc="-4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65">
                <a:solidFill>
                  <a:srgbClr val="5C6ABF"/>
                </a:solidFill>
                <a:latin typeface="Arial MT"/>
                <a:cs typeface="Arial MT"/>
              </a:rPr>
              <a:t>and</a:t>
            </a:r>
            <a:r>
              <a:rPr dirty="0" sz="1300" spc="-4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35">
                <a:solidFill>
                  <a:srgbClr val="5C6ABF"/>
                </a:solidFill>
                <a:latin typeface="Arial MT"/>
                <a:cs typeface="Arial MT"/>
              </a:rPr>
              <a:t>data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381249" cy="7429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00" y="0"/>
            <a:ext cx="3809999" cy="38099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1578864"/>
            <a:ext cx="16937990" cy="5977255"/>
            <a:chOff x="0" y="1578864"/>
            <a:chExt cx="16937990" cy="597725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53099"/>
              <a:ext cx="2381249" cy="180289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1287" y="1578864"/>
              <a:ext cx="15776447" cy="573633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7375" y="2333624"/>
              <a:ext cx="457200" cy="4572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54400" y="2457449"/>
              <a:ext cx="228600" cy="2286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290">
                <a:latin typeface="Arial"/>
                <a:cs typeface="Arial"/>
              </a:rPr>
              <a:t>In</a:t>
            </a:r>
            <a:r>
              <a:rPr dirty="0" spc="-280">
                <a:latin typeface="Arial"/>
                <a:cs typeface="Arial"/>
              </a:rPr>
              <a:t> </a:t>
            </a:r>
            <a:r>
              <a:rPr dirty="0" spc="-415">
                <a:latin typeface="Arial"/>
                <a:cs typeface="Arial"/>
              </a:rPr>
              <a:t>a</a:t>
            </a:r>
            <a:r>
              <a:rPr dirty="0" spc="-280">
                <a:latin typeface="Arial"/>
                <a:cs typeface="Arial"/>
              </a:rPr>
              <a:t> </a:t>
            </a:r>
            <a:r>
              <a:rPr dirty="0" spc="-415">
                <a:latin typeface="Arial"/>
                <a:cs typeface="Arial"/>
              </a:rPr>
              <a:t>research</a:t>
            </a:r>
          </a:p>
        </p:txBody>
      </p:sp>
      <p:sp>
        <p:nvSpPr>
          <p:cNvPr id="9" name="object 9" descr=""/>
          <p:cNvSpPr/>
          <p:nvPr/>
        </p:nvSpPr>
        <p:spPr>
          <a:xfrm>
            <a:off x="761999" y="1333499"/>
            <a:ext cx="952500" cy="57150"/>
          </a:xfrm>
          <a:custGeom>
            <a:avLst/>
            <a:gdLst/>
            <a:ahLst/>
            <a:cxnLst/>
            <a:rect l="l" t="t" r="r" b="b"/>
            <a:pathLst>
              <a:path w="952500" h="57150">
                <a:moveTo>
                  <a:pt x="92771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8574"/>
                </a:lnTo>
                <a:lnTo>
                  <a:pt x="0" y="24785"/>
                </a:lnTo>
                <a:lnTo>
                  <a:pt x="24785" y="0"/>
                </a:lnTo>
                <a:lnTo>
                  <a:pt x="927714" y="0"/>
                </a:lnTo>
                <a:lnTo>
                  <a:pt x="952500" y="24785"/>
                </a:lnTo>
                <a:lnTo>
                  <a:pt x="952500" y="32364"/>
                </a:lnTo>
                <a:lnTo>
                  <a:pt x="931359" y="56424"/>
                </a:lnTo>
                <a:lnTo>
                  <a:pt x="927714" y="5714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730499" y="2334260"/>
            <a:ext cx="11474450" cy="4324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650" spc="-180">
                <a:solidFill>
                  <a:srgbClr val="2F3F9E"/>
                </a:solidFill>
                <a:latin typeface="Microsoft Sans Serif"/>
                <a:cs typeface="Microsoft Sans Serif"/>
              </a:rPr>
              <a:t>Research</a:t>
            </a:r>
            <a:r>
              <a:rPr dirty="0" sz="2650" spc="-80">
                <a:solidFill>
                  <a:srgbClr val="2F3F9E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-30">
                <a:solidFill>
                  <a:srgbClr val="2F3F9E"/>
                </a:solidFill>
                <a:latin typeface="Microsoft Sans Serif"/>
                <a:cs typeface="Microsoft Sans Serif"/>
              </a:rPr>
              <a:t>is</a:t>
            </a:r>
            <a:r>
              <a:rPr dirty="0" sz="2650" spc="-80">
                <a:solidFill>
                  <a:srgbClr val="2F3F9E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-200">
                <a:solidFill>
                  <a:srgbClr val="2F3F9E"/>
                </a:solidFill>
                <a:latin typeface="Microsoft Sans Serif"/>
                <a:cs typeface="Microsoft Sans Serif"/>
              </a:rPr>
              <a:t>a</a:t>
            </a:r>
            <a:r>
              <a:rPr dirty="0" sz="2650" spc="-80">
                <a:solidFill>
                  <a:srgbClr val="2F3F9E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-140" b="1">
                <a:solidFill>
                  <a:srgbClr val="1A237D"/>
                </a:solidFill>
                <a:latin typeface="Roboto"/>
                <a:cs typeface="Roboto"/>
              </a:rPr>
              <a:t>systematic</a:t>
            </a:r>
            <a:r>
              <a:rPr dirty="0" sz="2650" spc="-3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650" spc="-130" b="1">
                <a:solidFill>
                  <a:srgbClr val="1A237D"/>
                </a:solidFill>
                <a:latin typeface="Roboto"/>
                <a:cs typeface="Roboto"/>
              </a:rPr>
              <a:t>investigation</a:t>
            </a:r>
            <a:r>
              <a:rPr dirty="0" sz="2650" spc="-3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650" spc="-20">
                <a:solidFill>
                  <a:srgbClr val="2F3F9E"/>
                </a:solidFill>
                <a:latin typeface="Microsoft Sans Serif"/>
                <a:cs typeface="Microsoft Sans Serif"/>
              </a:rPr>
              <a:t>to</a:t>
            </a:r>
            <a:r>
              <a:rPr dirty="0" sz="2650" spc="-80">
                <a:solidFill>
                  <a:srgbClr val="2F3F9E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-95">
                <a:solidFill>
                  <a:srgbClr val="2F3F9E"/>
                </a:solidFill>
                <a:latin typeface="Microsoft Sans Serif"/>
                <a:cs typeface="Microsoft Sans Serif"/>
              </a:rPr>
              <a:t>establish</a:t>
            </a:r>
            <a:r>
              <a:rPr dirty="0" sz="2650" spc="-80">
                <a:solidFill>
                  <a:srgbClr val="2F3F9E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-40">
                <a:solidFill>
                  <a:srgbClr val="2F3F9E"/>
                </a:solidFill>
                <a:latin typeface="Microsoft Sans Serif"/>
                <a:cs typeface="Microsoft Sans Serif"/>
              </a:rPr>
              <a:t>facts</a:t>
            </a:r>
            <a:r>
              <a:rPr dirty="0" sz="2650" spc="-80">
                <a:solidFill>
                  <a:srgbClr val="2F3F9E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-165">
                <a:solidFill>
                  <a:srgbClr val="2F3F9E"/>
                </a:solidFill>
                <a:latin typeface="Microsoft Sans Serif"/>
                <a:cs typeface="Microsoft Sans Serif"/>
              </a:rPr>
              <a:t>and</a:t>
            </a:r>
            <a:r>
              <a:rPr dirty="0" sz="2650" spc="-75">
                <a:solidFill>
                  <a:srgbClr val="2F3F9E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-140">
                <a:solidFill>
                  <a:srgbClr val="2F3F9E"/>
                </a:solidFill>
                <a:latin typeface="Microsoft Sans Serif"/>
                <a:cs typeface="Microsoft Sans Serif"/>
              </a:rPr>
              <a:t>reach</a:t>
            </a:r>
            <a:r>
              <a:rPr dirty="0" sz="2650" spc="-80">
                <a:solidFill>
                  <a:srgbClr val="2F3F9E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-170">
                <a:solidFill>
                  <a:srgbClr val="2F3F9E"/>
                </a:solidFill>
                <a:latin typeface="Microsoft Sans Serif"/>
                <a:cs typeface="Microsoft Sans Serif"/>
              </a:rPr>
              <a:t>new</a:t>
            </a:r>
            <a:r>
              <a:rPr dirty="0" sz="2650" spc="-80">
                <a:solidFill>
                  <a:srgbClr val="2F3F9E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-55">
                <a:solidFill>
                  <a:srgbClr val="2F3F9E"/>
                </a:solidFill>
                <a:latin typeface="Microsoft Sans Serif"/>
                <a:cs typeface="Microsoft Sans Serif"/>
              </a:rPr>
              <a:t>conclusions</a:t>
            </a:r>
            <a:endParaRPr sz="2650">
              <a:latin typeface="Microsoft Sans Serif"/>
              <a:cs typeface="Microsoft Sans Serif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857375" y="4162425"/>
            <a:ext cx="14525625" cy="2286000"/>
            <a:chOff x="1857375" y="4162425"/>
            <a:chExt cx="14525625" cy="2286000"/>
          </a:xfrm>
        </p:grpSpPr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7375" y="4162425"/>
              <a:ext cx="400050" cy="4572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54400" y="4286250"/>
              <a:ext cx="228600" cy="22860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57375" y="5991225"/>
              <a:ext cx="457200" cy="45720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54400" y="6115050"/>
              <a:ext cx="228600" cy="228600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2673349" y="4163059"/>
            <a:ext cx="7938134" cy="4324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650" spc="-180">
                <a:solidFill>
                  <a:srgbClr val="2F3F9E"/>
                </a:solidFill>
                <a:latin typeface="Microsoft Sans Serif"/>
                <a:cs typeface="Microsoft Sans Serif"/>
              </a:rPr>
              <a:t>Data</a:t>
            </a:r>
            <a:r>
              <a:rPr dirty="0" sz="2650" spc="-85">
                <a:solidFill>
                  <a:srgbClr val="2F3F9E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-70">
                <a:solidFill>
                  <a:srgbClr val="2F3F9E"/>
                </a:solidFill>
                <a:latin typeface="Microsoft Sans Serif"/>
                <a:cs typeface="Microsoft Sans Serif"/>
              </a:rPr>
              <a:t>collection</a:t>
            </a:r>
            <a:r>
              <a:rPr dirty="0" sz="2650" spc="-85">
                <a:solidFill>
                  <a:srgbClr val="2F3F9E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-30">
                <a:solidFill>
                  <a:srgbClr val="2F3F9E"/>
                </a:solidFill>
                <a:latin typeface="Microsoft Sans Serif"/>
                <a:cs typeface="Microsoft Sans Serif"/>
              </a:rPr>
              <a:t>is</a:t>
            </a:r>
            <a:r>
              <a:rPr dirty="0" sz="2650" spc="-85">
                <a:solidFill>
                  <a:srgbClr val="2F3F9E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-100">
                <a:solidFill>
                  <a:srgbClr val="2F3F9E"/>
                </a:solidFill>
                <a:latin typeface="Microsoft Sans Serif"/>
                <a:cs typeface="Microsoft Sans Serif"/>
              </a:rPr>
              <a:t>the</a:t>
            </a:r>
            <a:r>
              <a:rPr dirty="0" sz="2650" spc="-80">
                <a:solidFill>
                  <a:srgbClr val="2F3F9E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-140" b="1">
                <a:solidFill>
                  <a:srgbClr val="1A237D"/>
                </a:solidFill>
                <a:latin typeface="Roboto"/>
                <a:cs typeface="Roboto"/>
              </a:rPr>
              <a:t>foundation</a:t>
            </a:r>
            <a:r>
              <a:rPr dirty="0" sz="2650" spc="-4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650">
                <a:solidFill>
                  <a:srgbClr val="2F3F9E"/>
                </a:solidFill>
                <a:latin typeface="Microsoft Sans Serif"/>
                <a:cs typeface="Microsoft Sans Serif"/>
              </a:rPr>
              <a:t>of</a:t>
            </a:r>
            <a:r>
              <a:rPr dirty="0" sz="2650" spc="-85">
                <a:solidFill>
                  <a:srgbClr val="2F3F9E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-175">
                <a:solidFill>
                  <a:srgbClr val="2F3F9E"/>
                </a:solidFill>
                <a:latin typeface="Microsoft Sans Serif"/>
                <a:cs typeface="Microsoft Sans Serif"/>
              </a:rPr>
              <a:t>any</a:t>
            </a:r>
            <a:r>
              <a:rPr dirty="0" sz="2650" spc="-80">
                <a:solidFill>
                  <a:srgbClr val="2F3F9E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-50">
                <a:solidFill>
                  <a:srgbClr val="2F3F9E"/>
                </a:solidFill>
                <a:latin typeface="Microsoft Sans Serif"/>
                <a:cs typeface="Microsoft Sans Serif"/>
              </a:rPr>
              <a:t>scientific</a:t>
            </a:r>
            <a:r>
              <a:rPr dirty="0" sz="2650" spc="-85">
                <a:solidFill>
                  <a:srgbClr val="2F3F9E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-90">
                <a:solidFill>
                  <a:srgbClr val="2F3F9E"/>
                </a:solidFill>
                <a:latin typeface="Microsoft Sans Serif"/>
                <a:cs typeface="Microsoft Sans Serif"/>
              </a:rPr>
              <a:t>research</a:t>
            </a:r>
            <a:endParaRPr sz="2650">
              <a:latin typeface="Microsoft Sans Serif"/>
              <a:cs typeface="Microsoft Sans Serif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730499" y="5991859"/>
            <a:ext cx="10102850" cy="4324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650" spc="-130">
                <a:solidFill>
                  <a:srgbClr val="2F3F9E"/>
                </a:solidFill>
                <a:latin typeface="Microsoft Sans Serif"/>
                <a:cs typeface="Microsoft Sans Serif"/>
              </a:rPr>
              <a:t>Understanding</a:t>
            </a:r>
            <a:r>
              <a:rPr dirty="0" sz="2650" spc="-75">
                <a:solidFill>
                  <a:srgbClr val="2F3F9E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-145" b="1">
                <a:solidFill>
                  <a:srgbClr val="1A237D"/>
                </a:solidFill>
                <a:latin typeface="Roboto"/>
                <a:cs typeface="Roboto"/>
              </a:rPr>
              <a:t>data</a:t>
            </a:r>
            <a:r>
              <a:rPr dirty="0" sz="2650" spc="-3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650" spc="-140" b="1">
                <a:solidFill>
                  <a:srgbClr val="1A237D"/>
                </a:solidFill>
                <a:latin typeface="Roboto"/>
                <a:cs typeface="Roboto"/>
              </a:rPr>
              <a:t>types</a:t>
            </a:r>
            <a:r>
              <a:rPr dirty="0" sz="2650" spc="-3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650" spc="-120">
                <a:solidFill>
                  <a:srgbClr val="2F3F9E"/>
                </a:solidFill>
                <a:latin typeface="Microsoft Sans Serif"/>
                <a:cs typeface="Microsoft Sans Serif"/>
              </a:rPr>
              <a:t>helps</a:t>
            </a:r>
            <a:r>
              <a:rPr dirty="0" sz="2650" spc="-80">
                <a:solidFill>
                  <a:srgbClr val="2F3F9E"/>
                </a:solidFill>
                <a:latin typeface="Microsoft Sans Serif"/>
                <a:cs typeface="Microsoft Sans Serif"/>
              </a:rPr>
              <a:t> in</a:t>
            </a:r>
            <a:r>
              <a:rPr dirty="0" sz="2650" spc="-75">
                <a:solidFill>
                  <a:srgbClr val="2F3F9E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-110">
                <a:solidFill>
                  <a:srgbClr val="2F3F9E"/>
                </a:solidFill>
                <a:latin typeface="Microsoft Sans Serif"/>
                <a:cs typeface="Microsoft Sans Serif"/>
              </a:rPr>
              <a:t>choosing</a:t>
            </a:r>
            <a:r>
              <a:rPr dirty="0" sz="2650" spc="-80">
                <a:solidFill>
                  <a:srgbClr val="2F3F9E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-105">
                <a:solidFill>
                  <a:srgbClr val="2F3F9E"/>
                </a:solidFill>
                <a:latin typeface="Microsoft Sans Serif"/>
                <a:cs typeface="Microsoft Sans Serif"/>
              </a:rPr>
              <a:t>appropriate</a:t>
            </a:r>
            <a:r>
              <a:rPr dirty="0" sz="2650" spc="-75">
                <a:solidFill>
                  <a:srgbClr val="2F3F9E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-110">
                <a:solidFill>
                  <a:srgbClr val="2F3F9E"/>
                </a:solidFill>
                <a:latin typeface="Microsoft Sans Serif"/>
                <a:cs typeface="Microsoft Sans Serif"/>
              </a:rPr>
              <a:t>analysis</a:t>
            </a:r>
            <a:r>
              <a:rPr dirty="0" sz="2650" spc="-80">
                <a:solidFill>
                  <a:srgbClr val="2F3F9E"/>
                </a:solidFill>
                <a:latin typeface="Microsoft Sans Serif"/>
                <a:cs typeface="Microsoft Sans Serif"/>
              </a:rPr>
              <a:t> </a:t>
            </a:r>
            <a:r>
              <a:rPr dirty="0" sz="2650" spc="-45">
                <a:solidFill>
                  <a:srgbClr val="2F3F9E"/>
                </a:solidFill>
                <a:latin typeface="Microsoft Sans Serif"/>
                <a:cs typeface="Microsoft Sans Serif"/>
              </a:rPr>
              <a:t>methods</a:t>
            </a:r>
            <a:endParaRPr sz="2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381249" cy="5714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00" y="0"/>
            <a:ext cx="3809999" cy="38099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1542288"/>
            <a:ext cx="16937990" cy="7487920"/>
            <a:chOff x="0" y="1542288"/>
            <a:chExt cx="16937990" cy="748792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1149"/>
              <a:ext cx="2381249" cy="236855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1287" y="1542288"/>
              <a:ext cx="15776447" cy="722071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0875" y="2400299"/>
              <a:ext cx="323850" cy="50482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300">
                <a:latin typeface="Roboto"/>
                <a:cs typeface="Roboto"/>
              </a:rPr>
              <a:t>So</a:t>
            </a:r>
            <a:r>
              <a:rPr dirty="0" spc="-120">
                <a:latin typeface="Roboto"/>
                <a:cs typeface="Roboto"/>
              </a:rPr>
              <a:t> </a:t>
            </a:r>
            <a:r>
              <a:rPr dirty="0" spc="-315">
                <a:latin typeface="Roboto"/>
                <a:cs typeface="Roboto"/>
              </a:rPr>
              <a:t>what</a:t>
            </a:r>
            <a:r>
              <a:rPr dirty="0" spc="-114">
                <a:latin typeface="Roboto"/>
                <a:cs typeface="Roboto"/>
              </a:rPr>
              <a:t> </a:t>
            </a:r>
            <a:r>
              <a:rPr dirty="0" spc="-295">
                <a:latin typeface="Roboto"/>
                <a:cs typeface="Roboto"/>
              </a:rPr>
              <a:t>you</a:t>
            </a:r>
            <a:r>
              <a:rPr dirty="0" spc="-114">
                <a:latin typeface="Roboto"/>
                <a:cs typeface="Roboto"/>
              </a:rPr>
              <a:t> </a:t>
            </a:r>
            <a:r>
              <a:rPr dirty="0" spc="-175">
                <a:latin typeface="Roboto"/>
                <a:cs typeface="Roboto"/>
              </a:rPr>
              <a:t>collect?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761999" y="1333499"/>
            <a:ext cx="952500" cy="57150"/>
          </a:xfrm>
          <a:custGeom>
            <a:avLst/>
            <a:gdLst/>
            <a:ahLst/>
            <a:cxnLst/>
            <a:rect l="l" t="t" r="r" b="b"/>
            <a:pathLst>
              <a:path w="952500" h="57150">
                <a:moveTo>
                  <a:pt x="92771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8574"/>
                </a:lnTo>
                <a:lnTo>
                  <a:pt x="0" y="24785"/>
                </a:lnTo>
                <a:lnTo>
                  <a:pt x="24785" y="0"/>
                </a:lnTo>
                <a:lnTo>
                  <a:pt x="927714" y="0"/>
                </a:lnTo>
                <a:lnTo>
                  <a:pt x="952500" y="24785"/>
                </a:lnTo>
                <a:lnTo>
                  <a:pt x="952500" y="32364"/>
                </a:lnTo>
                <a:lnTo>
                  <a:pt x="931359" y="56424"/>
                </a:lnTo>
                <a:lnTo>
                  <a:pt x="927714" y="5714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725737" y="2363787"/>
            <a:ext cx="7080250" cy="534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300" spc="-204">
                <a:solidFill>
                  <a:srgbClr val="2F3F9E"/>
                </a:solidFill>
                <a:latin typeface="Roboto Lt"/>
                <a:cs typeface="Roboto Lt"/>
              </a:rPr>
              <a:t>What</a:t>
            </a:r>
            <a:r>
              <a:rPr dirty="0" sz="3300" spc="-60">
                <a:solidFill>
                  <a:srgbClr val="2F3F9E"/>
                </a:solidFill>
                <a:latin typeface="Roboto Lt"/>
                <a:cs typeface="Roboto Lt"/>
              </a:rPr>
              <a:t> </a:t>
            </a:r>
            <a:r>
              <a:rPr dirty="0" sz="3300" spc="-175">
                <a:solidFill>
                  <a:srgbClr val="2F3F9E"/>
                </a:solidFill>
                <a:latin typeface="Roboto Lt"/>
                <a:cs typeface="Roboto Lt"/>
              </a:rPr>
              <a:t>type</a:t>
            </a:r>
            <a:r>
              <a:rPr dirty="0" sz="3300" spc="-55">
                <a:solidFill>
                  <a:srgbClr val="2F3F9E"/>
                </a:solidFill>
                <a:latin typeface="Roboto Lt"/>
                <a:cs typeface="Roboto Lt"/>
              </a:rPr>
              <a:t> </a:t>
            </a:r>
            <a:r>
              <a:rPr dirty="0" sz="3300" spc="-100">
                <a:solidFill>
                  <a:srgbClr val="2F3F9E"/>
                </a:solidFill>
                <a:latin typeface="Roboto Lt"/>
                <a:cs typeface="Roboto Lt"/>
              </a:rPr>
              <a:t>of</a:t>
            </a:r>
            <a:r>
              <a:rPr dirty="0" sz="3300" spc="-60">
                <a:solidFill>
                  <a:srgbClr val="2F3F9E"/>
                </a:solidFill>
                <a:latin typeface="Roboto Lt"/>
                <a:cs typeface="Roboto Lt"/>
              </a:rPr>
              <a:t> </a:t>
            </a:r>
            <a:r>
              <a:rPr dirty="0" sz="3300" spc="-185">
                <a:solidFill>
                  <a:srgbClr val="2F3F9E"/>
                </a:solidFill>
                <a:latin typeface="Roboto Lt"/>
                <a:cs typeface="Roboto Lt"/>
              </a:rPr>
              <a:t>data</a:t>
            </a:r>
            <a:r>
              <a:rPr dirty="0" sz="3300" spc="-55">
                <a:solidFill>
                  <a:srgbClr val="2F3F9E"/>
                </a:solidFill>
                <a:latin typeface="Roboto Lt"/>
                <a:cs typeface="Roboto Lt"/>
              </a:rPr>
              <a:t> </a:t>
            </a:r>
            <a:r>
              <a:rPr dirty="0" sz="3300" spc="-180">
                <a:solidFill>
                  <a:srgbClr val="2F3F9E"/>
                </a:solidFill>
                <a:latin typeface="Roboto Lt"/>
                <a:cs typeface="Roboto Lt"/>
              </a:rPr>
              <a:t>do</a:t>
            </a:r>
            <a:r>
              <a:rPr dirty="0" sz="3300" spc="-60">
                <a:solidFill>
                  <a:srgbClr val="2F3F9E"/>
                </a:solidFill>
                <a:latin typeface="Roboto Lt"/>
                <a:cs typeface="Roboto Lt"/>
              </a:rPr>
              <a:t> </a:t>
            </a:r>
            <a:r>
              <a:rPr dirty="0" sz="3300" spc="-165">
                <a:solidFill>
                  <a:srgbClr val="2F3F9E"/>
                </a:solidFill>
                <a:latin typeface="Roboto Lt"/>
                <a:cs typeface="Roboto Lt"/>
              </a:rPr>
              <a:t>researchers</a:t>
            </a:r>
            <a:r>
              <a:rPr dirty="0" sz="3300" spc="-55">
                <a:solidFill>
                  <a:srgbClr val="2F3F9E"/>
                </a:solidFill>
                <a:latin typeface="Roboto Lt"/>
                <a:cs typeface="Roboto Lt"/>
              </a:rPr>
              <a:t> </a:t>
            </a:r>
            <a:r>
              <a:rPr dirty="0" sz="3300" spc="-95">
                <a:solidFill>
                  <a:srgbClr val="2F3F9E"/>
                </a:solidFill>
                <a:latin typeface="Roboto Lt"/>
                <a:cs typeface="Roboto Lt"/>
              </a:rPr>
              <a:t>collect?</a:t>
            </a:r>
            <a:endParaRPr sz="3300">
              <a:latin typeface="Roboto Lt"/>
              <a:cs typeface="Roboto L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701950" y="4479924"/>
            <a:ext cx="10750550" cy="469900"/>
            <a:chOff x="3701950" y="4479924"/>
            <a:chExt cx="10750550" cy="469900"/>
          </a:xfrm>
        </p:grpSpPr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1950" y="4486274"/>
              <a:ext cx="342900" cy="4572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85076" y="4514849"/>
              <a:ext cx="527050" cy="40005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95200" y="4479924"/>
              <a:ext cx="457200" cy="469900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2967285" y="5391784"/>
            <a:ext cx="1812289" cy="4324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650" spc="-130" b="1">
                <a:solidFill>
                  <a:srgbClr val="1A237D"/>
                </a:solidFill>
                <a:latin typeface="Roboto"/>
                <a:cs typeface="Roboto"/>
              </a:rPr>
              <a:t>Primary</a:t>
            </a:r>
            <a:r>
              <a:rPr dirty="0" sz="2650" spc="-1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650" spc="-130" b="1">
                <a:solidFill>
                  <a:srgbClr val="1A237D"/>
                </a:solidFill>
                <a:latin typeface="Roboto"/>
                <a:cs typeface="Roboto"/>
              </a:rPr>
              <a:t>Data</a:t>
            </a:r>
            <a:endParaRPr sz="2650">
              <a:latin typeface="Roboto"/>
              <a:cs typeface="Roboto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078632" y="7452639"/>
            <a:ext cx="3589654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 spc="-114">
                <a:solidFill>
                  <a:srgbClr val="2F3F9E"/>
                </a:solidFill>
                <a:latin typeface="Arial MT"/>
                <a:cs typeface="Arial MT"/>
              </a:rPr>
              <a:t>Surveys,</a:t>
            </a:r>
            <a:r>
              <a:rPr dirty="0" sz="1500" spc="-3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2F3F9E"/>
                </a:solidFill>
                <a:latin typeface="Arial MT"/>
                <a:cs typeface="Arial MT"/>
              </a:rPr>
              <a:t>Interviews,</a:t>
            </a:r>
            <a:r>
              <a:rPr dirty="0" sz="1500" spc="-3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Observations,</a:t>
            </a:r>
            <a:r>
              <a:rPr dirty="0" sz="1500" spc="-3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Experiments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174180" y="5983421"/>
            <a:ext cx="3398520" cy="108775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algn="ctr" marL="12700" marR="5080">
              <a:lnSpc>
                <a:spcPct val="106100"/>
              </a:lnSpc>
              <a:spcBef>
                <a:spcPts val="15"/>
              </a:spcBef>
            </a:pPr>
            <a:r>
              <a:rPr dirty="0" sz="1650" spc="-75" b="1">
                <a:solidFill>
                  <a:srgbClr val="1A237D"/>
                </a:solidFill>
                <a:latin typeface="Roboto"/>
                <a:cs typeface="Roboto"/>
              </a:rPr>
              <a:t>Original</a:t>
            </a:r>
            <a:r>
              <a:rPr dirty="0" sz="1650" spc="1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40">
                <a:solidFill>
                  <a:srgbClr val="2F3F9E"/>
                </a:solidFill>
                <a:latin typeface="Arial MT"/>
                <a:cs typeface="Arial MT"/>
              </a:rPr>
              <a:t>first-</a:t>
            </a:r>
            <a:r>
              <a:rPr dirty="0" sz="1650" spc="-100">
                <a:solidFill>
                  <a:srgbClr val="2F3F9E"/>
                </a:solidFill>
                <a:latin typeface="Arial MT"/>
                <a:cs typeface="Arial MT"/>
              </a:rPr>
              <a:t>hand</a:t>
            </a:r>
            <a:r>
              <a:rPr dirty="0" sz="1650" spc="-3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50">
                <a:solidFill>
                  <a:srgbClr val="2F3F9E"/>
                </a:solidFill>
                <a:latin typeface="Arial MT"/>
                <a:cs typeface="Arial MT"/>
              </a:rPr>
              <a:t>information</a:t>
            </a:r>
            <a:r>
              <a:rPr dirty="0" sz="1650" spc="-35">
                <a:solidFill>
                  <a:srgbClr val="2F3F9E"/>
                </a:solidFill>
                <a:latin typeface="Arial MT"/>
                <a:cs typeface="Arial MT"/>
              </a:rPr>
              <a:t> collected </a:t>
            </a:r>
            <a:r>
              <a:rPr dirty="0" sz="1650" spc="-55">
                <a:solidFill>
                  <a:srgbClr val="2F3F9E"/>
                </a:solidFill>
                <a:latin typeface="Arial MT"/>
                <a:cs typeface="Arial MT"/>
              </a:rPr>
              <a:t>specifically</a:t>
            </a: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20">
                <a:solidFill>
                  <a:srgbClr val="2F3F9E"/>
                </a:solidFill>
                <a:latin typeface="Arial MT"/>
                <a:cs typeface="Arial MT"/>
              </a:rPr>
              <a:t>for</a:t>
            </a:r>
            <a:r>
              <a:rPr dirty="0" sz="165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90">
                <a:solidFill>
                  <a:srgbClr val="2F3F9E"/>
                </a:solidFill>
                <a:latin typeface="Arial MT"/>
                <a:cs typeface="Arial MT"/>
              </a:rPr>
              <a:t>your</a:t>
            </a:r>
            <a:r>
              <a:rPr dirty="0" sz="1650" spc="-6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2F3F9E"/>
                </a:solidFill>
                <a:latin typeface="Arial MT"/>
                <a:cs typeface="Arial MT"/>
              </a:rPr>
              <a:t>research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5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tabLst>
                <a:tab pos="1152525" algn="l"/>
              </a:tabLst>
            </a:pPr>
            <a:r>
              <a:rPr dirty="0" sz="1500" spc="-10">
                <a:solidFill>
                  <a:srgbClr val="FFFFFF"/>
                </a:solidFill>
                <a:latin typeface="Roboto Lt"/>
                <a:cs typeface="Roboto Lt"/>
              </a:rPr>
              <a:t>Methods</a:t>
            </a:r>
            <a:r>
              <a:rPr dirty="0" sz="1500">
                <a:solidFill>
                  <a:srgbClr val="FFFFFF"/>
                </a:solidFill>
                <a:latin typeface="Roboto Lt"/>
                <a:cs typeface="Roboto Lt"/>
              </a:rPr>
              <a:t>	</a:t>
            </a:r>
            <a:r>
              <a:rPr dirty="0" sz="1500" spc="-10">
                <a:solidFill>
                  <a:srgbClr val="3849AB"/>
                </a:solidFill>
                <a:latin typeface="Bahnschrift"/>
                <a:cs typeface="Bahnschrift"/>
              </a:rPr>
              <a:t>Benefits</a:t>
            </a:r>
            <a:endParaRPr sz="1500">
              <a:latin typeface="Bahnschrift"/>
              <a:cs typeface="Bahnschrif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956153" y="5391784"/>
            <a:ext cx="2185670" cy="4324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650" spc="-140" b="1">
                <a:solidFill>
                  <a:srgbClr val="1A237D"/>
                </a:solidFill>
                <a:latin typeface="Roboto"/>
                <a:cs typeface="Roboto"/>
              </a:rPr>
              <a:t>Secondary</a:t>
            </a:r>
            <a:r>
              <a:rPr dirty="0" sz="265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650" spc="-125" b="1">
                <a:solidFill>
                  <a:srgbClr val="1A237D"/>
                </a:solidFill>
                <a:latin typeface="Roboto"/>
                <a:cs typeface="Roboto"/>
              </a:rPr>
              <a:t>Data</a:t>
            </a:r>
            <a:endParaRPr sz="2650">
              <a:latin typeface="Roboto"/>
              <a:cs typeface="Roboto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175847" y="7426776"/>
            <a:ext cx="3745865" cy="539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66700">
              <a:lnSpc>
                <a:spcPct val="112500"/>
              </a:lnSpc>
              <a:spcBef>
                <a:spcPts val="95"/>
              </a:spcBef>
            </a:pPr>
            <a:r>
              <a:rPr dirty="0" sz="1500" spc="-105">
                <a:solidFill>
                  <a:srgbClr val="2F3F9E"/>
                </a:solidFill>
                <a:latin typeface="Arial MT"/>
                <a:cs typeface="Arial MT"/>
              </a:rPr>
              <a:t>Government</a:t>
            </a:r>
            <a:r>
              <a:rPr dirty="0" sz="1500" spc="-2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5">
                <a:solidFill>
                  <a:srgbClr val="2F3F9E"/>
                </a:solidFill>
                <a:latin typeface="Arial MT"/>
                <a:cs typeface="Arial MT"/>
              </a:rPr>
              <a:t>agencies,</a:t>
            </a:r>
            <a:r>
              <a:rPr dirty="0" sz="1500" spc="-2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2F3F9E"/>
                </a:solidFill>
                <a:latin typeface="Arial MT"/>
                <a:cs typeface="Arial MT"/>
              </a:rPr>
              <a:t>Academic</a:t>
            </a:r>
            <a:r>
              <a:rPr dirty="0" sz="1500" spc="-2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F3F9E"/>
                </a:solidFill>
                <a:latin typeface="Arial MT"/>
                <a:cs typeface="Arial MT"/>
              </a:rPr>
              <a:t>journals, </a:t>
            </a:r>
            <a:r>
              <a:rPr dirty="0" sz="1500" spc="-114">
                <a:solidFill>
                  <a:srgbClr val="2F3F9E"/>
                </a:solidFill>
                <a:latin typeface="Arial MT"/>
                <a:cs typeface="Arial MT"/>
              </a:rPr>
              <a:t>Research</a:t>
            </a:r>
            <a:r>
              <a:rPr dirty="0" sz="1500" spc="-1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institutions,</a:t>
            </a:r>
            <a:r>
              <a:rPr dirty="0" sz="1500" spc="-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International</a:t>
            </a:r>
            <a:r>
              <a:rPr dirty="0" sz="1500" spc="-1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organizations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881762" y="5983421"/>
            <a:ext cx="4333875" cy="108775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algn="ctr" marL="12065" marR="5080">
              <a:lnSpc>
                <a:spcPct val="106100"/>
              </a:lnSpc>
              <a:spcBef>
                <a:spcPts val="15"/>
              </a:spcBef>
            </a:pPr>
            <a:r>
              <a:rPr dirty="0" sz="1650" spc="-85" b="1">
                <a:solidFill>
                  <a:srgbClr val="1A237D"/>
                </a:solidFill>
                <a:latin typeface="Roboto"/>
                <a:cs typeface="Roboto"/>
              </a:rPr>
              <a:t>Existing</a:t>
            </a:r>
            <a:r>
              <a:rPr dirty="0" sz="165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75">
                <a:solidFill>
                  <a:srgbClr val="2F3F9E"/>
                </a:solidFill>
                <a:latin typeface="Arial MT"/>
                <a:cs typeface="Arial MT"/>
              </a:rPr>
              <a:t>data</a:t>
            </a:r>
            <a:r>
              <a:rPr dirty="0" sz="165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80">
                <a:solidFill>
                  <a:srgbClr val="2F3F9E"/>
                </a:solidFill>
                <a:latin typeface="Arial MT"/>
                <a:cs typeface="Arial MT"/>
              </a:rPr>
              <a:t>previously</a:t>
            </a:r>
            <a:r>
              <a:rPr dirty="0" sz="165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55">
                <a:solidFill>
                  <a:srgbClr val="2F3F9E"/>
                </a:solidFill>
                <a:latin typeface="Arial MT"/>
                <a:cs typeface="Arial MT"/>
              </a:rPr>
              <a:t>collected</a:t>
            </a:r>
            <a:r>
              <a:rPr dirty="0" sz="165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105">
                <a:solidFill>
                  <a:srgbClr val="2F3F9E"/>
                </a:solidFill>
                <a:latin typeface="Arial MT"/>
                <a:cs typeface="Arial MT"/>
              </a:rPr>
              <a:t>and</a:t>
            </a:r>
            <a:r>
              <a:rPr dirty="0" sz="165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75">
                <a:solidFill>
                  <a:srgbClr val="2F3F9E"/>
                </a:solidFill>
                <a:latin typeface="Arial MT"/>
                <a:cs typeface="Arial MT"/>
              </a:rPr>
              <a:t>published</a:t>
            </a:r>
            <a:r>
              <a:rPr dirty="0" sz="165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25">
                <a:solidFill>
                  <a:srgbClr val="2F3F9E"/>
                </a:solidFill>
                <a:latin typeface="Arial MT"/>
                <a:cs typeface="Arial MT"/>
              </a:rPr>
              <a:t>by </a:t>
            </a:r>
            <a:r>
              <a:rPr dirty="0" sz="1650" spc="-10">
                <a:solidFill>
                  <a:srgbClr val="2F3F9E"/>
                </a:solidFill>
                <a:latin typeface="Arial MT"/>
                <a:cs typeface="Arial MT"/>
              </a:rPr>
              <a:t>others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5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tabLst>
                <a:tab pos="1101090" algn="l"/>
              </a:tabLst>
            </a:pPr>
            <a:r>
              <a:rPr dirty="0" sz="1500" spc="-10">
                <a:solidFill>
                  <a:srgbClr val="FFFFFF"/>
                </a:solidFill>
                <a:latin typeface="Roboto Lt"/>
                <a:cs typeface="Roboto Lt"/>
              </a:rPr>
              <a:t>Sources</a:t>
            </a:r>
            <a:r>
              <a:rPr dirty="0" sz="1500">
                <a:solidFill>
                  <a:srgbClr val="FFFFFF"/>
                </a:solidFill>
                <a:latin typeface="Roboto Lt"/>
                <a:cs typeface="Roboto Lt"/>
              </a:rPr>
              <a:t>	</a:t>
            </a:r>
            <a:r>
              <a:rPr dirty="0" sz="1500" spc="-10">
                <a:solidFill>
                  <a:srgbClr val="3849AB"/>
                </a:solidFill>
                <a:latin typeface="Bahnschrift"/>
                <a:cs typeface="Bahnschrift"/>
              </a:rPr>
              <a:t>Benefits</a:t>
            </a:r>
            <a:endParaRPr sz="1500">
              <a:latin typeface="Bahnschrift"/>
              <a:cs typeface="Bahnschrif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3441660" y="5391784"/>
            <a:ext cx="1564640" cy="4324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650" spc="-145" b="1">
                <a:solidFill>
                  <a:srgbClr val="1A237D"/>
                </a:solidFill>
                <a:latin typeface="Roboto"/>
                <a:cs typeface="Roboto"/>
              </a:rPr>
              <a:t>Mixed</a:t>
            </a:r>
            <a:r>
              <a:rPr dirty="0" sz="2650" spc="-3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650" spc="-135" b="1">
                <a:solidFill>
                  <a:srgbClr val="1A237D"/>
                </a:solidFill>
                <a:latin typeface="Roboto"/>
                <a:cs typeface="Roboto"/>
              </a:rPr>
              <a:t>Data</a:t>
            </a:r>
            <a:endParaRPr sz="2650">
              <a:latin typeface="Roboto"/>
              <a:cs typeface="Roboto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2249843" y="7426776"/>
            <a:ext cx="3948429" cy="539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40410" marR="5080" indent="-728345">
              <a:lnSpc>
                <a:spcPct val="112500"/>
              </a:lnSpc>
              <a:spcBef>
                <a:spcPts val="95"/>
              </a:spcBef>
            </a:pPr>
            <a:r>
              <a:rPr dirty="0" sz="1500" spc="-85">
                <a:solidFill>
                  <a:srgbClr val="2F3F9E"/>
                </a:solidFill>
                <a:latin typeface="Arial MT"/>
                <a:cs typeface="Arial MT"/>
              </a:rPr>
              <a:t>Sequential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2F3F9E"/>
                </a:solidFill>
                <a:latin typeface="Arial MT"/>
                <a:cs typeface="Arial MT"/>
              </a:rPr>
              <a:t>designs,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100">
                <a:solidFill>
                  <a:srgbClr val="2F3F9E"/>
                </a:solidFill>
                <a:latin typeface="Arial MT"/>
                <a:cs typeface="Arial MT"/>
              </a:rPr>
              <a:t>Convergent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5">
                <a:solidFill>
                  <a:srgbClr val="2F3F9E"/>
                </a:solidFill>
                <a:latin typeface="Arial MT"/>
                <a:cs typeface="Arial MT"/>
              </a:rPr>
              <a:t>designs,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105">
                <a:solidFill>
                  <a:srgbClr val="2F3F9E"/>
                </a:solidFill>
                <a:latin typeface="Arial MT"/>
                <a:cs typeface="Arial MT"/>
              </a:rPr>
              <a:t>Embedded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designs,</a:t>
            </a:r>
            <a:r>
              <a:rPr dirty="0" sz="1500" spc="-3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Transformative</a:t>
            </a:r>
            <a:r>
              <a:rPr dirty="0" sz="150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F3F9E"/>
                </a:solidFill>
                <a:latin typeface="Arial MT"/>
                <a:cs typeface="Arial MT"/>
              </a:rPr>
              <a:t>designs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2159951" y="5983421"/>
            <a:ext cx="4128135" cy="108775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algn="ctr" marL="12700" marR="5080">
              <a:lnSpc>
                <a:spcPct val="106100"/>
              </a:lnSpc>
              <a:spcBef>
                <a:spcPts val="15"/>
              </a:spcBef>
            </a:pPr>
            <a:r>
              <a:rPr dirty="0" sz="1650" spc="-80">
                <a:solidFill>
                  <a:srgbClr val="2F3F9E"/>
                </a:solidFill>
                <a:latin typeface="Arial MT"/>
                <a:cs typeface="Arial MT"/>
              </a:rPr>
              <a:t>Combination</a:t>
            </a:r>
            <a:r>
              <a:rPr dirty="0" sz="165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2F3F9E"/>
                </a:solidFill>
                <a:latin typeface="Arial MT"/>
                <a:cs typeface="Arial MT"/>
              </a:rPr>
              <a:t>of</a:t>
            </a:r>
            <a:r>
              <a:rPr dirty="0" sz="165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75" b="1">
                <a:solidFill>
                  <a:srgbClr val="1A237D"/>
                </a:solidFill>
                <a:latin typeface="Roboto"/>
                <a:cs typeface="Roboto"/>
              </a:rPr>
              <a:t>qualitative</a:t>
            </a:r>
            <a:r>
              <a:rPr dirty="0" sz="1650" spc="-1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105">
                <a:solidFill>
                  <a:srgbClr val="2F3F9E"/>
                </a:solidFill>
                <a:latin typeface="Arial MT"/>
                <a:cs typeface="Arial MT"/>
              </a:rPr>
              <a:t>and</a:t>
            </a:r>
            <a:r>
              <a:rPr dirty="0" sz="165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80" b="1">
                <a:solidFill>
                  <a:srgbClr val="1A237D"/>
                </a:solidFill>
                <a:latin typeface="Roboto"/>
                <a:cs typeface="Roboto"/>
              </a:rPr>
              <a:t>quantitative</a:t>
            </a:r>
            <a:r>
              <a:rPr dirty="0" sz="1650" spc="-1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1650" spc="-20">
                <a:solidFill>
                  <a:srgbClr val="2F3F9E"/>
                </a:solidFill>
                <a:latin typeface="Arial MT"/>
                <a:cs typeface="Arial MT"/>
              </a:rPr>
              <a:t>data for</a:t>
            </a:r>
            <a:r>
              <a:rPr dirty="0" sz="165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90">
                <a:solidFill>
                  <a:srgbClr val="2F3F9E"/>
                </a:solidFill>
                <a:latin typeface="Arial MT"/>
                <a:cs typeface="Arial MT"/>
              </a:rPr>
              <a:t>comprehensive</a:t>
            </a:r>
            <a:r>
              <a:rPr dirty="0" sz="1650" spc="-4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2F3F9E"/>
                </a:solidFill>
                <a:latin typeface="Arial MT"/>
                <a:cs typeface="Arial MT"/>
              </a:rPr>
              <a:t>analysis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5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tabLst>
                <a:tab pos="1151890" algn="l"/>
              </a:tabLst>
            </a:pPr>
            <a:r>
              <a:rPr dirty="0" sz="1500" spc="-10">
                <a:solidFill>
                  <a:srgbClr val="FFFFFF"/>
                </a:solidFill>
                <a:latin typeface="Roboto Lt"/>
                <a:cs typeface="Roboto Lt"/>
              </a:rPr>
              <a:t>Methods</a:t>
            </a:r>
            <a:r>
              <a:rPr dirty="0" sz="1500">
                <a:solidFill>
                  <a:srgbClr val="FFFFFF"/>
                </a:solidFill>
                <a:latin typeface="Roboto Lt"/>
                <a:cs typeface="Roboto Lt"/>
              </a:rPr>
              <a:t>	</a:t>
            </a:r>
            <a:r>
              <a:rPr dirty="0" sz="1500" spc="-10">
                <a:solidFill>
                  <a:srgbClr val="3849AB"/>
                </a:solidFill>
                <a:latin typeface="Bahnschrift"/>
                <a:cs typeface="Bahnschrift"/>
              </a:rPr>
              <a:t>Benefits</a:t>
            </a:r>
            <a:endParaRPr sz="15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49299" y="357346"/>
            <a:ext cx="3639185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00" spc="-110">
                <a:solidFill>
                  <a:srgbClr val="3849AB"/>
                </a:solidFill>
                <a:latin typeface="Roboto Lt"/>
                <a:cs typeface="Roboto Lt"/>
              </a:rPr>
              <a:t>Short</a:t>
            </a:r>
            <a:r>
              <a:rPr dirty="0" sz="2300" spc="-25">
                <a:solidFill>
                  <a:srgbClr val="3849AB"/>
                </a:solidFill>
                <a:latin typeface="Roboto Lt"/>
                <a:cs typeface="Roboto Lt"/>
              </a:rPr>
              <a:t> </a:t>
            </a:r>
            <a:r>
              <a:rPr dirty="0" sz="2300" spc="-125">
                <a:solidFill>
                  <a:srgbClr val="3849AB"/>
                </a:solidFill>
                <a:latin typeface="Roboto Lt"/>
                <a:cs typeface="Roboto Lt"/>
              </a:rPr>
              <a:t>Review</a:t>
            </a:r>
            <a:r>
              <a:rPr dirty="0" sz="2300" spc="-25">
                <a:solidFill>
                  <a:srgbClr val="3849AB"/>
                </a:solidFill>
                <a:latin typeface="Roboto Lt"/>
                <a:cs typeface="Roboto Lt"/>
              </a:rPr>
              <a:t> </a:t>
            </a:r>
            <a:r>
              <a:rPr dirty="0" sz="2300" spc="-135">
                <a:solidFill>
                  <a:srgbClr val="3849AB"/>
                </a:solidFill>
                <a:latin typeface="Roboto Lt"/>
                <a:cs typeface="Roboto Lt"/>
              </a:rPr>
              <a:t>on</a:t>
            </a:r>
            <a:r>
              <a:rPr dirty="0" sz="2300" spc="-25">
                <a:solidFill>
                  <a:srgbClr val="3849AB"/>
                </a:solidFill>
                <a:latin typeface="Roboto Lt"/>
                <a:cs typeface="Roboto Lt"/>
              </a:rPr>
              <a:t> </a:t>
            </a:r>
            <a:r>
              <a:rPr dirty="0" sz="2300" spc="-95">
                <a:solidFill>
                  <a:srgbClr val="3849AB"/>
                </a:solidFill>
                <a:latin typeface="Roboto Lt"/>
                <a:cs typeface="Roboto Lt"/>
              </a:rPr>
              <a:t>Epidemiology</a:t>
            </a:r>
            <a:endParaRPr sz="2300">
              <a:latin typeface="Roboto Lt"/>
              <a:cs typeface="Roboto L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8097500" cy="9477375"/>
            <a:chOff x="0" y="0"/>
            <a:chExt cx="18097500" cy="9477375"/>
          </a:xfrm>
        </p:grpSpPr>
        <p:sp>
          <p:nvSpPr>
            <p:cNvPr id="4" name="object 4" descr=""/>
            <p:cNvSpPr/>
            <p:nvPr/>
          </p:nvSpPr>
          <p:spPr>
            <a:xfrm>
              <a:off x="1161287" y="2036063"/>
              <a:ext cx="15776575" cy="2346960"/>
            </a:xfrm>
            <a:custGeom>
              <a:avLst/>
              <a:gdLst/>
              <a:ahLst/>
              <a:cxnLst/>
              <a:rect l="l" t="t" r="r" b="b"/>
              <a:pathLst>
                <a:path w="15776575" h="2346960">
                  <a:moveTo>
                    <a:pt x="15776447" y="2346959"/>
                  </a:moveTo>
                  <a:lnTo>
                    <a:pt x="0" y="2346959"/>
                  </a:lnTo>
                  <a:lnTo>
                    <a:pt x="0" y="0"/>
                  </a:lnTo>
                  <a:lnTo>
                    <a:pt x="15776447" y="0"/>
                  </a:lnTo>
                  <a:lnTo>
                    <a:pt x="15776447" y="240410"/>
                  </a:lnTo>
                  <a:lnTo>
                    <a:pt x="419861" y="240410"/>
                  </a:lnTo>
                  <a:lnTo>
                    <a:pt x="405787" y="241090"/>
                  </a:lnTo>
                  <a:lnTo>
                    <a:pt x="365185" y="251286"/>
                  </a:lnTo>
                  <a:lnTo>
                    <a:pt x="329266" y="272786"/>
                  </a:lnTo>
                  <a:lnTo>
                    <a:pt x="301043" y="303893"/>
                  </a:lnTo>
                  <a:lnTo>
                    <a:pt x="283104" y="341873"/>
                  </a:lnTo>
                  <a:lnTo>
                    <a:pt x="276986" y="383285"/>
                  </a:lnTo>
                  <a:lnTo>
                    <a:pt x="276986" y="1888235"/>
                  </a:lnTo>
                  <a:lnTo>
                    <a:pt x="283104" y="1929648"/>
                  </a:lnTo>
                  <a:lnTo>
                    <a:pt x="301043" y="1967627"/>
                  </a:lnTo>
                  <a:lnTo>
                    <a:pt x="329266" y="1998735"/>
                  </a:lnTo>
                  <a:lnTo>
                    <a:pt x="365185" y="2020234"/>
                  </a:lnTo>
                  <a:lnTo>
                    <a:pt x="405787" y="2030431"/>
                  </a:lnTo>
                  <a:lnTo>
                    <a:pt x="419861" y="2031110"/>
                  </a:lnTo>
                  <a:lnTo>
                    <a:pt x="15776447" y="2031110"/>
                  </a:lnTo>
                  <a:lnTo>
                    <a:pt x="15776447" y="2346959"/>
                  </a:lnTo>
                  <a:close/>
                </a:path>
                <a:path w="15776575" h="2346960">
                  <a:moveTo>
                    <a:pt x="15776447" y="2031110"/>
                  </a:moveTo>
                  <a:lnTo>
                    <a:pt x="15355061" y="2031110"/>
                  </a:lnTo>
                  <a:lnTo>
                    <a:pt x="15369135" y="2030431"/>
                  </a:lnTo>
                  <a:lnTo>
                    <a:pt x="15382939" y="2028391"/>
                  </a:lnTo>
                  <a:lnTo>
                    <a:pt x="15422479" y="2014220"/>
                  </a:lnTo>
                  <a:lnTo>
                    <a:pt x="15456087" y="1989263"/>
                  </a:lnTo>
                  <a:lnTo>
                    <a:pt x="15481044" y="1955654"/>
                  </a:lnTo>
                  <a:lnTo>
                    <a:pt x="15495215" y="1916114"/>
                  </a:lnTo>
                  <a:lnTo>
                    <a:pt x="15497936" y="1888235"/>
                  </a:lnTo>
                  <a:lnTo>
                    <a:pt x="15497936" y="383285"/>
                  </a:lnTo>
                  <a:lnTo>
                    <a:pt x="15491816" y="341873"/>
                  </a:lnTo>
                  <a:lnTo>
                    <a:pt x="15473877" y="303893"/>
                  </a:lnTo>
                  <a:lnTo>
                    <a:pt x="15445654" y="272786"/>
                  </a:lnTo>
                  <a:lnTo>
                    <a:pt x="15409736" y="251286"/>
                  </a:lnTo>
                  <a:lnTo>
                    <a:pt x="15369135" y="241090"/>
                  </a:lnTo>
                  <a:lnTo>
                    <a:pt x="15355061" y="240410"/>
                  </a:lnTo>
                  <a:lnTo>
                    <a:pt x="15776447" y="240410"/>
                  </a:lnTo>
                  <a:lnTo>
                    <a:pt x="15776447" y="203111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28749" y="2266949"/>
              <a:ext cx="15240000" cy="1809750"/>
            </a:xfrm>
            <a:custGeom>
              <a:avLst/>
              <a:gdLst/>
              <a:ahLst/>
              <a:cxnLst/>
              <a:rect l="l" t="t" r="r" b="b"/>
              <a:pathLst>
                <a:path w="15240000" h="1809750">
                  <a:moveTo>
                    <a:pt x="15087598" y="1809749"/>
                  </a:moveTo>
                  <a:lnTo>
                    <a:pt x="152399" y="1809749"/>
                  </a:lnTo>
                  <a:lnTo>
                    <a:pt x="144912" y="1809566"/>
                  </a:lnTo>
                  <a:lnTo>
                    <a:pt x="101066" y="1800844"/>
                  </a:lnTo>
                  <a:lnTo>
                    <a:pt x="61607" y="1779753"/>
                  </a:lnTo>
                  <a:lnTo>
                    <a:pt x="29995" y="1748141"/>
                  </a:lnTo>
                  <a:lnTo>
                    <a:pt x="8904" y="1708683"/>
                  </a:lnTo>
                  <a:lnTo>
                    <a:pt x="182" y="1664836"/>
                  </a:lnTo>
                  <a:lnTo>
                    <a:pt x="0" y="165734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087598" y="0"/>
                  </a:lnTo>
                  <a:lnTo>
                    <a:pt x="15131838" y="6560"/>
                  </a:lnTo>
                  <a:lnTo>
                    <a:pt x="15172266" y="25683"/>
                  </a:lnTo>
                  <a:lnTo>
                    <a:pt x="15205406" y="55717"/>
                  </a:lnTo>
                  <a:lnTo>
                    <a:pt x="15228397" y="94078"/>
                  </a:lnTo>
                  <a:lnTo>
                    <a:pt x="15239266" y="137461"/>
                  </a:lnTo>
                  <a:lnTo>
                    <a:pt x="15239998" y="152399"/>
                  </a:lnTo>
                  <a:lnTo>
                    <a:pt x="15239998" y="1657349"/>
                  </a:lnTo>
                  <a:lnTo>
                    <a:pt x="15233434" y="1701589"/>
                  </a:lnTo>
                  <a:lnTo>
                    <a:pt x="15214312" y="1742018"/>
                  </a:lnTo>
                  <a:lnTo>
                    <a:pt x="15184280" y="1775157"/>
                  </a:lnTo>
                  <a:lnTo>
                    <a:pt x="15145919" y="1798148"/>
                  </a:lnTo>
                  <a:lnTo>
                    <a:pt x="15102537" y="1809017"/>
                  </a:lnTo>
                  <a:lnTo>
                    <a:pt x="15087598" y="1809749"/>
                  </a:lnTo>
                  <a:close/>
                </a:path>
              </a:pathLst>
            </a:custGeom>
            <a:solidFill>
              <a:srgbClr val="F5F6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14499" y="2552699"/>
              <a:ext cx="885825" cy="1238250"/>
            </a:xfrm>
            <a:custGeom>
              <a:avLst/>
              <a:gdLst/>
              <a:ahLst/>
              <a:cxnLst/>
              <a:rect l="l" t="t" r="r" b="b"/>
              <a:pathLst>
                <a:path w="885825" h="1238250">
                  <a:moveTo>
                    <a:pt x="440531" y="1238249"/>
                  </a:moveTo>
                  <a:lnTo>
                    <a:pt x="397351" y="1235268"/>
                  </a:lnTo>
                  <a:lnTo>
                    <a:pt x="354587" y="1226353"/>
                  </a:lnTo>
                  <a:lnTo>
                    <a:pt x="312652" y="1211590"/>
                  </a:lnTo>
                  <a:lnTo>
                    <a:pt x="271947" y="1191121"/>
                  </a:lnTo>
                  <a:lnTo>
                    <a:pt x="232866" y="1165144"/>
                  </a:lnTo>
                  <a:lnTo>
                    <a:pt x="195785" y="1133908"/>
                  </a:lnTo>
                  <a:lnTo>
                    <a:pt x="161061" y="1097714"/>
                  </a:lnTo>
                  <a:lnTo>
                    <a:pt x="136769" y="1067527"/>
                  </a:lnTo>
                  <a:lnTo>
                    <a:pt x="114118" y="1034903"/>
                  </a:lnTo>
                  <a:lnTo>
                    <a:pt x="93237" y="1000026"/>
                  </a:lnTo>
                  <a:lnTo>
                    <a:pt x="74242" y="963091"/>
                  </a:lnTo>
                  <a:lnTo>
                    <a:pt x="57232" y="924294"/>
                  </a:lnTo>
                  <a:lnTo>
                    <a:pt x="42295" y="883834"/>
                  </a:lnTo>
                  <a:lnTo>
                    <a:pt x="29517" y="841940"/>
                  </a:lnTo>
                  <a:lnTo>
                    <a:pt x="18969" y="798847"/>
                  </a:lnTo>
                  <a:lnTo>
                    <a:pt x="10704" y="754780"/>
                  </a:lnTo>
                  <a:lnTo>
                    <a:pt x="4767" y="709969"/>
                  </a:lnTo>
                  <a:lnTo>
                    <a:pt x="1193" y="664666"/>
                  </a:lnTo>
                  <a:lnTo>
                    <a:pt x="0" y="619124"/>
                  </a:lnTo>
                  <a:lnTo>
                    <a:pt x="132" y="603926"/>
                  </a:lnTo>
                  <a:lnTo>
                    <a:pt x="2121" y="558440"/>
                  </a:lnTo>
                  <a:lnTo>
                    <a:pt x="6484" y="513282"/>
                  </a:lnTo>
                  <a:lnTo>
                    <a:pt x="13201" y="468689"/>
                  </a:lnTo>
                  <a:lnTo>
                    <a:pt x="22235" y="424912"/>
                  </a:lnTo>
                  <a:lnTo>
                    <a:pt x="33533" y="382195"/>
                  </a:lnTo>
                  <a:lnTo>
                    <a:pt x="47036" y="340763"/>
                  </a:lnTo>
                  <a:lnTo>
                    <a:pt x="62674" y="300830"/>
                  </a:lnTo>
                  <a:lnTo>
                    <a:pt x="80361" y="262623"/>
                  </a:lnTo>
                  <a:lnTo>
                    <a:pt x="99996" y="226356"/>
                  </a:lnTo>
                  <a:lnTo>
                    <a:pt x="121475" y="192216"/>
                  </a:lnTo>
                  <a:lnTo>
                    <a:pt x="144688" y="160383"/>
                  </a:lnTo>
                  <a:lnTo>
                    <a:pt x="169505" y="131036"/>
                  </a:lnTo>
                  <a:lnTo>
                    <a:pt x="204850" y="96052"/>
                  </a:lnTo>
                  <a:lnTo>
                    <a:pt x="242466" y="66105"/>
                  </a:lnTo>
                  <a:lnTo>
                    <a:pt x="281989" y="41483"/>
                  </a:lnTo>
                  <a:lnTo>
                    <a:pt x="323039" y="22425"/>
                  </a:lnTo>
                  <a:lnTo>
                    <a:pt x="365220" y="9113"/>
                  </a:lnTo>
                  <a:lnTo>
                    <a:pt x="408127" y="1677"/>
                  </a:lnTo>
                  <a:lnTo>
                    <a:pt x="445293" y="0"/>
                  </a:lnTo>
                  <a:lnTo>
                    <a:pt x="456108" y="186"/>
                  </a:lnTo>
                  <a:lnTo>
                    <a:pt x="499222" y="4656"/>
                  </a:lnTo>
                  <a:lnTo>
                    <a:pt x="541817" y="15044"/>
                  </a:lnTo>
                  <a:lnTo>
                    <a:pt x="583483" y="31249"/>
                  </a:lnTo>
                  <a:lnTo>
                    <a:pt x="623817" y="53116"/>
                  </a:lnTo>
                  <a:lnTo>
                    <a:pt x="662433" y="80434"/>
                  </a:lnTo>
                  <a:lnTo>
                    <a:pt x="698957" y="112939"/>
                  </a:lnTo>
                  <a:lnTo>
                    <a:pt x="733039" y="150320"/>
                  </a:lnTo>
                  <a:lnTo>
                    <a:pt x="756796" y="181337"/>
                  </a:lnTo>
                  <a:lnTo>
                    <a:pt x="778865" y="214725"/>
                  </a:lnTo>
                  <a:lnTo>
                    <a:pt x="799131" y="250312"/>
                  </a:lnTo>
                  <a:lnTo>
                    <a:pt x="817479" y="287897"/>
                  </a:lnTo>
                  <a:lnTo>
                    <a:pt x="833807" y="327271"/>
                  </a:lnTo>
                  <a:lnTo>
                    <a:pt x="848030" y="368225"/>
                  </a:lnTo>
                  <a:lnTo>
                    <a:pt x="860073" y="410547"/>
                  </a:lnTo>
                  <a:lnTo>
                    <a:pt x="869868" y="454000"/>
                  </a:lnTo>
                  <a:lnTo>
                    <a:pt x="877360" y="498339"/>
                  </a:lnTo>
                  <a:lnTo>
                    <a:pt x="882511" y="543332"/>
                  </a:lnTo>
                  <a:lnTo>
                    <a:pt x="885294" y="588746"/>
                  </a:lnTo>
                  <a:lnTo>
                    <a:pt x="885824" y="619124"/>
                  </a:lnTo>
                  <a:lnTo>
                    <a:pt x="885692" y="634323"/>
                  </a:lnTo>
                  <a:lnTo>
                    <a:pt x="883703" y="679809"/>
                  </a:lnTo>
                  <a:lnTo>
                    <a:pt x="879339" y="724966"/>
                  </a:lnTo>
                  <a:lnTo>
                    <a:pt x="872622" y="769559"/>
                  </a:lnTo>
                  <a:lnTo>
                    <a:pt x="863589" y="813337"/>
                  </a:lnTo>
                  <a:lnTo>
                    <a:pt x="852291" y="856053"/>
                  </a:lnTo>
                  <a:lnTo>
                    <a:pt x="838788" y="897486"/>
                  </a:lnTo>
                  <a:lnTo>
                    <a:pt x="823150" y="937418"/>
                  </a:lnTo>
                  <a:lnTo>
                    <a:pt x="805463" y="975625"/>
                  </a:lnTo>
                  <a:lnTo>
                    <a:pt x="785828" y="1011893"/>
                  </a:lnTo>
                  <a:lnTo>
                    <a:pt x="764349" y="1046033"/>
                  </a:lnTo>
                  <a:lnTo>
                    <a:pt x="741136" y="1077866"/>
                  </a:lnTo>
                  <a:lnTo>
                    <a:pt x="716319" y="1107212"/>
                  </a:lnTo>
                  <a:lnTo>
                    <a:pt x="680973" y="1142197"/>
                  </a:lnTo>
                  <a:lnTo>
                    <a:pt x="643358" y="1172144"/>
                  </a:lnTo>
                  <a:lnTo>
                    <a:pt x="603835" y="1196765"/>
                  </a:lnTo>
                  <a:lnTo>
                    <a:pt x="562785" y="1215824"/>
                  </a:lnTo>
                  <a:lnTo>
                    <a:pt x="520604" y="1229135"/>
                  </a:lnTo>
                  <a:lnTo>
                    <a:pt x="477697" y="1236573"/>
                  </a:lnTo>
                  <a:lnTo>
                    <a:pt x="440531" y="12382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0" y="2860674"/>
              <a:ext cx="501650" cy="57467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7500" y="0"/>
              <a:ext cx="3809999" cy="38099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108825"/>
              <a:ext cx="2381249" cy="236855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761999" y="1828799"/>
              <a:ext cx="952500" cy="57150"/>
            </a:xfrm>
            <a:custGeom>
              <a:avLst/>
              <a:gdLst/>
              <a:ahLst/>
              <a:cxnLst/>
              <a:rect l="l" t="t" r="r" b="b"/>
              <a:pathLst>
                <a:path w="952500" h="57150">
                  <a:moveTo>
                    <a:pt x="92771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85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927714" y="0"/>
                  </a:lnTo>
                  <a:lnTo>
                    <a:pt x="952500" y="24785"/>
                  </a:lnTo>
                  <a:lnTo>
                    <a:pt x="952500" y="32364"/>
                  </a:lnTo>
                  <a:lnTo>
                    <a:pt x="931359" y="56424"/>
                  </a:lnTo>
                  <a:lnTo>
                    <a:pt x="927714" y="5714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49299" y="842644"/>
            <a:ext cx="8418195" cy="839469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484">
                <a:latin typeface="Arial"/>
                <a:cs typeface="Arial"/>
              </a:rPr>
              <a:t>What</a:t>
            </a:r>
            <a:r>
              <a:rPr dirty="0" spc="-280">
                <a:latin typeface="Arial"/>
                <a:cs typeface="Arial"/>
              </a:rPr>
              <a:t> </a:t>
            </a:r>
            <a:r>
              <a:rPr dirty="0" spc="-270">
                <a:latin typeface="Arial"/>
                <a:cs typeface="Arial"/>
              </a:rPr>
              <a:t>Is</a:t>
            </a:r>
            <a:r>
              <a:rPr dirty="0" spc="-275">
                <a:latin typeface="Arial"/>
                <a:cs typeface="Arial"/>
              </a:rPr>
              <a:t> </a:t>
            </a:r>
            <a:r>
              <a:rPr dirty="0" spc="-425">
                <a:latin typeface="Arial"/>
                <a:cs typeface="Arial"/>
              </a:rPr>
              <a:t>SCIENTIFIC</a:t>
            </a:r>
            <a:r>
              <a:rPr dirty="0" spc="-275">
                <a:latin typeface="Arial"/>
                <a:cs typeface="Arial"/>
              </a:rPr>
              <a:t> </a:t>
            </a:r>
            <a:r>
              <a:rPr dirty="0" spc="-595">
                <a:latin typeface="Arial"/>
                <a:cs typeface="Arial"/>
              </a:rPr>
              <a:t>METHOD?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2868612" y="2684018"/>
            <a:ext cx="13254990" cy="882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95"/>
              </a:spcBef>
            </a:pPr>
            <a:r>
              <a:rPr dirty="0" sz="2650" spc="-220">
                <a:solidFill>
                  <a:srgbClr val="2F3F9E"/>
                </a:solidFill>
                <a:latin typeface="Arial MT"/>
                <a:cs typeface="Arial MT"/>
              </a:rPr>
              <a:t>A</a:t>
            </a:r>
            <a:r>
              <a:rPr dirty="0" sz="2650" spc="-12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600" spc="-114" b="1">
                <a:solidFill>
                  <a:srgbClr val="1A237D"/>
                </a:solidFill>
                <a:latin typeface="Roboto"/>
                <a:cs typeface="Roboto"/>
              </a:rPr>
              <a:t>systematic</a:t>
            </a:r>
            <a:r>
              <a:rPr dirty="0" sz="2600" spc="-2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600" spc="-105" b="1">
                <a:solidFill>
                  <a:srgbClr val="1A237D"/>
                </a:solidFill>
                <a:latin typeface="Roboto"/>
                <a:cs typeface="Roboto"/>
              </a:rPr>
              <a:t>process</a:t>
            </a:r>
            <a:r>
              <a:rPr dirty="0" sz="2600" spc="-3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650" spc="-25">
                <a:solidFill>
                  <a:srgbClr val="2F3F9E"/>
                </a:solidFill>
                <a:latin typeface="Arial MT"/>
                <a:cs typeface="Arial MT"/>
              </a:rPr>
              <a:t>for</a:t>
            </a:r>
            <a:r>
              <a:rPr dirty="0" sz="2650" spc="-114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650" spc="-95">
                <a:solidFill>
                  <a:srgbClr val="2F3F9E"/>
                </a:solidFill>
                <a:latin typeface="Arial MT"/>
                <a:cs typeface="Arial MT"/>
              </a:rPr>
              <a:t>building</a:t>
            </a:r>
            <a:r>
              <a:rPr dirty="0" sz="2650" spc="-12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650" spc="-135">
                <a:solidFill>
                  <a:srgbClr val="2F3F9E"/>
                </a:solidFill>
                <a:latin typeface="Arial MT"/>
                <a:cs typeface="Arial MT"/>
              </a:rPr>
              <a:t>knowledge</a:t>
            </a:r>
            <a:r>
              <a:rPr dirty="0" sz="2650" spc="-114">
                <a:solidFill>
                  <a:srgbClr val="2F3F9E"/>
                </a:solidFill>
                <a:latin typeface="Arial MT"/>
                <a:cs typeface="Arial MT"/>
              </a:rPr>
              <a:t> through</a:t>
            </a:r>
            <a:r>
              <a:rPr dirty="0" sz="2650" spc="-12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650" spc="-125">
                <a:solidFill>
                  <a:srgbClr val="2F3F9E"/>
                </a:solidFill>
                <a:latin typeface="Arial MT"/>
                <a:cs typeface="Arial MT"/>
              </a:rPr>
              <a:t>observation,</a:t>
            </a:r>
            <a:r>
              <a:rPr dirty="0" sz="2650" spc="-114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650" spc="-125">
                <a:solidFill>
                  <a:srgbClr val="2F3F9E"/>
                </a:solidFill>
                <a:latin typeface="Arial MT"/>
                <a:cs typeface="Arial MT"/>
              </a:rPr>
              <a:t>experimentation,</a:t>
            </a:r>
            <a:r>
              <a:rPr dirty="0" sz="2650" spc="-114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650" spc="-165">
                <a:solidFill>
                  <a:srgbClr val="2F3F9E"/>
                </a:solidFill>
                <a:latin typeface="Arial MT"/>
                <a:cs typeface="Arial MT"/>
              </a:rPr>
              <a:t>and</a:t>
            </a:r>
            <a:r>
              <a:rPr dirty="0" sz="2650" spc="-12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650" spc="-75">
                <a:solidFill>
                  <a:srgbClr val="2F3F9E"/>
                </a:solidFill>
                <a:latin typeface="Arial MT"/>
                <a:cs typeface="Arial MT"/>
              </a:rPr>
              <a:t>testing</a:t>
            </a:r>
            <a:r>
              <a:rPr dirty="0" sz="2650" spc="-114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650" spc="-35">
                <a:solidFill>
                  <a:srgbClr val="2F3F9E"/>
                </a:solidFill>
                <a:latin typeface="Arial MT"/>
                <a:cs typeface="Arial MT"/>
              </a:rPr>
              <a:t>of </a:t>
            </a:r>
            <a:r>
              <a:rPr dirty="0" sz="2650" spc="-40">
                <a:solidFill>
                  <a:srgbClr val="2F3F9E"/>
                </a:solidFill>
                <a:latin typeface="Arial MT"/>
                <a:cs typeface="Arial MT"/>
              </a:rPr>
              <a:t>hypotheses</a:t>
            </a:r>
            <a:endParaRPr sz="2650">
              <a:latin typeface="Arial MT"/>
              <a:cs typeface="Arial MT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1287" y="4133088"/>
            <a:ext cx="15776447" cy="5077967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3744019" y="4627786"/>
            <a:ext cx="290830" cy="6178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850" spc="-110" b="1">
                <a:solidFill>
                  <a:srgbClr val="3849AB"/>
                </a:solidFill>
                <a:latin typeface="Trebuchet MS"/>
                <a:cs typeface="Trebuchet MS"/>
              </a:rPr>
              <a:t>1</a:t>
            </a:r>
            <a:endParaRPr sz="385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254375" y="5486082"/>
            <a:ext cx="12700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0" b="1">
                <a:solidFill>
                  <a:srgbClr val="1A237D"/>
                </a:solidFill>
                <a:latin typeface="Roboto"/>
                <a:cs typeface="Roboto"/>
              </a:rPr>
              <a:t>Observation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016571" y="5921136"/>
            <a:ext cx="374586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Identify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110">
                <a:solidFill>
                  <a:srgbClr val="2F3F9E"/>
                </a:solidFill>
                <a:latin typeface="Arial MT"/>
                <a:cs typeface="Arial MT"/>
              </a:rPr>
              <a:t>a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5">
                <a:solidFill>
                  <a:srgbClr val="2F3F9E"/>
                </a:solidFill>
                <a:latin typeface="Arial MT"/>
                <a:cs typeface="Arial MT"/>
              </a:rPr>
              <a:t>phenomenon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or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question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to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investigate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903295" y="4627786"/>
            <a:ext cx="290830" cy="6178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850" spc="-110" b="1">
                <a:solidFill>
                  <a:srgbClr val="3849AB"/>
                </a:solidFill>
                <a:latin typeface="Trebuchet MS"/>
                <a:cs typeface="Trebuchet MS"/>
              </a:rPr>
              <a:t>2</a:t>
            </a:r>
            <a:endParaRPr sz="385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456810" y="5486082"/>
            <a:ext cx="11842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0" b="1">
                <a:solidFill>
                  <a:srgbClr val="1A237D"/>
                </a:solidFill>
                <a:latin typeface="Roboto"/>
                <a:cs typeface="Roboto"/>
              </a:rPr>
              <a:t>Hypothesis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234932" y="5921136"/>
            <a:ext cx="3627754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95">
                <a:solidFill>
                  <a:srgbClr val="2F3F9E"/>
                </a:solidFill>
                <a:latin typeface="Arial MT"/>
                <a:cs typeface="Arial MT"/>
              </a:rPr>
              <a:t>Form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110">
                <a:solidFill>
                  <a:srgbClr val="2F3F9E"/>
                </a:solidFill>
                <a:latin typeface="Arial MT"/>
                <a:cs typeface="Arial MT"/>
              </a:rPr>
              <a:t>a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testable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explanation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30">
                <a:solidFill>
                  <a:srgbClr val="2F3F9E"/>
                </a:solidFill>
                <a:latin typeface="Arial MT"/>
                <a:cs typeface="Arial MT"/>
              </a:rPr>
              <a:t>for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the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observation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4062719" y="4627786"/>
            <a:ext cx="290830" cy="6178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850" spc="-110" b="1">
                <a:solidFill>
                  <a:srgbClr val="3849AB"/>
                </a:solidFill>
                <a:latin typeface="Trebuchet MS"/>
                <a:cs typeface="Trebuchet MS"/>
              </a:rPr>
              <a:t>3</a:t>
            </a:r>
            <a:endParaRPr sz="385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3667432" y="5486082"/>
            <a:ext cx="10814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0" b="1">
                <a:solidFill>
                  <a:srgbClr val="1A237D"/>
                </a:solidFill>
                <a:latin typeface="Roboto"/>
                <a:cs typeface="Roboto"/>
              </a:rPr>
              <a:t>Prediction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2272316" y="5921136"/>
            <a:ext cx="387159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0">
                <a:solidFill>
                  <a:srgbClr val="2F3F9E"/>
                </a:solidFill>
                <a:latin typeface="Arial MT"/>
                <a:cs typeface="Arial MT"/>
              </a:rPr>
              <a:t>Make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specific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predictions </a:t>
            </a:r>
            <a:r>
              <a:rPr dirty="0" sz="1500" spc="-95">
                <a:solidFill>
                  <a:srgbClr val="2F3F9E"/>
                </a:solidFill>
                <a:latin typeface="Arial MT"/>
                <a:cs typeface="Arial MT"/>
              </a:rPr>
              <a:t>based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2F3F9E"/>
                </a:solidFill>
                <a:latin typeface="Arial MT"/>
                <a:cs typeface="Arial MT"/>
              </a:rPr>
              <a:t>on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the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hypothesis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744019" y="7018561"/>
            <a:ext cx="290830" cy="6178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850" spc="-110" b="1">
                <a:solidFill>
                  <a:srgbClr val="3849AB"/>
                </a:solidFill>
                <a:latin typeface="Trebuchet MS"/>
                <a:cs typeface="Trebuchet MS"/>
              </a:rPr>
              <a:t>4</a:t>
            </a:r>
            <a:endParaRPr sz="385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033811" y="7876857"/>
            <a:ext cx="17113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0" b="1">
                <a:solidFill>
                  <a:srgbClr val="1A237D"/>
                </a:solidFill>
                <a:latin typeface="Roboto"/>
                <a:cs typeface="Roboto"/>
              </a:rPr>
              <a:t>Experimentation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915814" y="8311911"/>
            <a:ext cx="39471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0">
                <a:solidFill>
                  <a:srgbClr val="2F3F9E"/>
                </a:solidFill>
                <a:latin typeface="Arial MT"/>
                <a:cs typeface="Arial MT"/>
              </a:rPr>
              <a:t>Design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and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conduct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80">
                <a:solidFill>
                  <a:srgbClr val="2F3F9E"/>
                </a:solidFill>
                <a:latin typeface="Arial MT"/>
                <a:cs typeface="Arial MT"/>
              </a:rPr>
              <a:t>experiments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to</a:t>
            </a:r>
            <a:r>
              <a:rPr dirty="0" sz="1500" spc="-5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test</a:t>
            </a:r>
            <a:r>
              <a:rPr dirty="0" sz="1500" spc="-6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predictions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903295" y="7018561"/>
            <a:ext cx="290830" cy="6178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850" spc="-110" b="1">
                <a:solidFill>
                  <a:srgbClr val="3849AB"/>
                </a:solidFill>
                <a:latin typeface="Trebuchet MS"/>
                <a:cs typeface="Trebuchet MS"/>
              </a:rPr>
              <a:t>5</a:t>
            </a:r>
            <a:endParaRPr sz="385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600281" y="7876857"/>
            <a:ext cx="8972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0" b="1">
                <a:solidFill>
                  <a:srgbClr val="1A237D"/>
                </a:solidFill>
                <a:latin typeface="Roboto"/>
                <a:cs typeface="Roboto"/>
              </a:rPr>
              <a:t>Analysis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409656" y="8311911"/>
            <a:ext cx="327787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Collect</a:t>
            </a: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and</a:t>
            </a: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95">
                <a:solidFill>
                  <a:srgbClr val="2F3F9E"/>
                </a:solidFill>
                <a:latin typeface="Arial MT"/>
                <a:cs typeface="Arial MT"/>
              </a:rPr>
              <a:t>analyze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data</a:t>
            </a: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from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experiments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4062719" y="7018561"/>
            <a:ext cx="290830" cy="6178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850" spc="-110" b="1">
                <a:solidFill>
                  <a:srgbClr val="3849AB"/>
                </a:solidFill>
                <a:latin typeface="Trebuchet MS"/>
                <a:cs typeface="Trebuchet MS"/>
              </a:rPr>
              <a:t>6</a:t>
            </a:r>
            <a:endParaRPr sz="385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3620551" y="7876857"/>
            <a:ext cx="11753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0" b="1">
                <a:solidFill>
                  <a:srgbClr val="1A237D"/>
                </a:solidFill>
                <a:latin typeface="Roboto"/>
                <a:cs typeface="Roboto"/>
              </a:rPr>
              <a:t>Conclusion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2370096" y="8311911"/>
            <a:ext cx="367601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90">
                <a:solidFill>
                  <a:srgbClr val="2F3F9E"/>
                </a:solidFill>
                <a:latin typeface="Arial MT"/>
                <a:cs typeface="Arial MT"/>
              </a:rPr>
              <a:t>Determine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F3F9E"/>
                </a:solidFill>
                <a:latin typeface="Arial MT"/>
                <a:cs typeface="Arial MT"/>
              </a:rPr>
              <a:t>if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5">
                <a:solidFill>
                  <a:srgbClr val="2F3F9E"/>
                </a:solidFill>
                <a:latin typeface="Arial MT"/>
                <a:cs typeface="Arial MT"/>
              </a:rPr>
              <a:t>hypothesis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2F3F9E"/>
                </a:solidFill>
                <a:latin typeface="Arial MT"/>
                <a:cs typeface="Arial MT"/>
              </a:rPr>
              <a:t>is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2F3F9E"/>
                </a:solidFill>
                <a:latin typeface="Arial MT"/>
                <a:cs typeface="Arial MT"/>
              </a:rPr>
              <a:t>supported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65">
                <a:solidFill>
                  <a:srgbClr val="2F3F9E"/>
                </a:solidFill>
                <a:latin typeface="Arial MT"/>
                <a:cs typeface="Arial MT"/>
              </a:rPr>
              <a:t>or</a:t>
            </a:r>
            <a:r>
              <a:rPr dirty="0" sz="15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2F3F9E"/>
                </a:solidFill>
                <a:latin typeface="Arial MT"/>
                <a:cs typeface="Arial MT"/>
              </a:rPr>
              <a:t>rejected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93775" y="1542288"/>
            <a:ext cx="17108805" cy="5593080"/>
            <a:chOff x="493775" y="1542288"/>
            <a:chExt cx="17108805" cy="5593080"/>
          </a:xfrm>
        </p:grpSpPr>
        <p:sp>
          <p:nvSpPr>
            <p:cNvPr id="3" name="object 3" descr=""/>
            <p:cNvSpPr/>
            <p:nvPr/>
          </p:nvSpPr>
          <p:spPr>
            <a:xfrm>
              <a:off x="493775" y="1542288"/>
              <a:ext cx="17108805" cy="5593080"/>
            </a:xfrm>
            <a:custGeom>
              <a:avLst/>
              <a:gdLst/>
              <a:ahLst/>
              <a:cxnLst/>
              <a:rect l="l" t="t" r="r" b="b"/>
              <a:pathLst>
                <a:path w="17108805" h="5593080">
                  <a:moveTo>
                    <a:pt x="17108423" y="5593079"/>
                  </a:moveTo>
                  <a:lnTo>
                    <a:pt x="0" y="5593079"/>
                  </a:lnTo>
                  <a:lnTo>
                    <a:pt x="0" y="0"/>
                  </a:lnTo>
                  <a:lnTo>
                    <a:pt x="17108423" y="0"/>
                  </a:lnTo>
                  <a:lnTo>
                    <a:pt x="17108423" y="238886"/>
                  </a:lnTo>
                  <a:lnTo>
                    <a:pt x="420623" y="238886"/>
                  </a:lnTo>
                  <a:lnTo>
                    <a:pt x="406549" y="239566"/>
                  </a:lnTo>
                  <a:lnTo>
                    <a:pt x="365947" y="249762"/>
                  </a:lnTo>
                  <a:lnTo>
                    <a:pt x="330028" y="271262"/>
                  </a:lnTo>
                  <a:lnTo>
                    <a:pt x="301805" y="302369"/>
                  </a:lnTo>
                  <a:lnTo>
                    <a:pt x="283866" y="340349"/>
                  </a:lnTo>
                  <a:lnTo>
                    <a:pt x="277748" y="381761"/>
                  </a:lnTo>
                  <a:lnTo>
                    <a:pt x="277748" y="5134736"/>
                  </a:lnTo>
                  <a:lnTo>
                    <a:pt x="283866" y="5176149"/>
                  </a:lnTo>
                  <a:lnTo>
                    <a:pt x="301805" y="5214127"/>
                  </a:lnTo>
                  <a:lnTo>
                    <a:pt x="330028" y="5245235"/>
                  </a:lnTo>
                  <a:lnTo>
                    <a:pt x="365947" y="5266734"/>
                  </a:lnTo>
                  <a:lnTo>
                    <a:pt x="406549" y="5276932"/>
                  </a:lnTo>
                  <a:lnTo>
                    <a:pt x="420623" y="5277611"/>
                  </a:lnTo>
                  <a:lnTo>
                    <a:pt x="17108423" y="5277611"/>
                  </a:lnTo>
                  <a:lnTo>
                    <a:pt x="17108423" y="5593079"/>
                  </a:lnTo>
                  <a:close/>
                </a:path>
                <a:path w="17108805" h="5593080">
                  <a:moveTo>
                    <a:pt x="17108423" y="5277611"/>
                  </a:moveTo>
                  <a:lnTo>
                    <a:pt x="16689323" y="5277611"/>
                  </a:lnTo>
                  <a:lnTo>
                    <a:pt x="16703396" y="5276932"/>
                  </a:lnTo>
                  <a:lnTo>
                    <a:pt x="16717200" y="5274892"/>
                  </a:lnTo>
                  <a:lnTo>
                    <a:pt x="16756739" y="5260720"/>
                  </a:lnTo>
                  <a:lnTo>
                    <a:pt x="16790349" y="5235764"/>
                  </a:lnTo>
                  <a:lnTo>
                    <a:pt x="16815306" y="5202154"/>
                  </a:lnTo>
                  <a:lnTo>
                    <a:pt x="16829478" y="5162615"/>
                  </a:lnTo>
                  <a:lnTo>
                    <a:pt x="16832198" y="5134736"/>
                  </a:lnTo>
                  <a:lnTo>
                    <a:pt x="16832198" y="381761"/>
                  </a:lnTo>
                  <a:lnTo>
                    <a:pt x="16826079" y="340349"/>
                  </a:lnTo>
                  <a:lnTo>
                    <a:pt x="16808139" y="302369"/>
                  </a:lnTo>
                  <a:lnTo>
                    <a:pt x="16779916" y="271262"/>
                  </a:lnTo>
                  <a:lnTo>
                    <a:pt x="16743997" y="249762"/>
                  </a:lnTo>
                  <a:lnTo>
                    <a:pt x="16703396" y="239566"/>
                  </a:lnTo>
                  <a:lnTo>
                    <a:pt x="16689323" y="238886"/>
                  </a:lnTo>
                  <a:lnTo>
                    <a:pt x="17108423" y="238886"/>
                  </a:lnTo>
                  <a:lnTo>
                    <a:pt x="17108423" y="527761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61999" y="1771649"/>
              <a:ext cx="16573500" cy="5057775"/>
            </a:xfrm>
            <a:custGeom>
              <a:avLst/>
              <a:gdLst/>
              <a:ahLst/>
              <a:cxnLst/>
              <a:rect l="l" t="t" r="r" b="b"/>
              <a:pathLst>
                <a:path w="16573500" h="5057775">
                  <a:moveTo>
                    <a:pt x="16421098" y="5057774"/>
                  </a:moveTo>
                  <a:lnTo>
                    <a:pt x="152399" y="5057774"/>
                  </a:lnTo>
                  <a:lnTo>
                    <a:pt x="144912" y="5057591"/>
                  </a:lnTo>
                  <a:lnTo>
                    <a:pt x="101065" y="5048869"/>
                  </a:lnTo>
                  <a:lnTo>
                    <a:pt x="61607" y="5027778"/>
                  </a:lnTo>
                  <a:lnTo>
                    <a:pt x="29995" y="4996166"/>
                  </a:lnTo>
                  <a:lnTo>
                    <a:pt x="8904" y="4956707"/>
                  </a:lnTo>
                  <a:lnTo>
                    <a:pt x="182" y="4912861"/>
                  </a:lnTo>
                  <a:lnTo>
                    <a:pt x="0" y="4905374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1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6421098" y="0"/>
                  </a:lnTo>
                  <a:lnTo>
                    <a:pt x="16465337" y="6560"/>
                  </a:lnTo>
                  <a:lnTo>
                    <a:pt x="16505765" y="25683"/>
                  </a:lnTo>
                  <a:lnTo>
                    <a:pt x="16538905" y="55717"/>
                  </a:lnTo>
                  <a:lnTo>
                    <a:pt x="16561896" y="94078"/>
                  </a:lnTo>
                  <a:lnTo>
                    <a:pt x="16572765" y="137461"/>
                  </a:lnTo>
                  <a:lnTo>
                    <a:pt x="16573498" y="152399"/>
                  </a:lnTo>
                  <a:lnTo>
                    <a:pt x="16573498" y="4905374"/>
                  </a:lnTo>
                  <a:lnTo>
                    <a:pt x="16566936" y="4949613"/>
                  </a:lnTo>
                  <a:lnTo>
                    <a:pt x="16547812" y="4990042"/>
                  </a:lnTo>
                  <a:lnTo>
                    <a:pt x="16517780" y="5023182"/>
                  </a:lnTo>
                  <a:lnTo>
                    <a:pt x="16479418" y="5046173"/>
                  </a:lnTo>
                  <a:lnTo>
                    <a:pt x="16436035" y="5057042"/>
                  </a:lnTo>
                  <a:lnTo>
                    <a:pt x="16421098" y="5057774"/>
                  </a:lnTo>
                  <a:close/>
                </a:path>
              </a:pathLst>
            </a:custGeom>
            <a:solidFill>
              <a:srgbClr val="F5F6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47749" y="2057399"/>
              <a:ext cx="685800" cy="971550"/>
            </a:xfrm>
            <a:custGeom>
              <a:avLst/>
              <a:gdLst/>
              <a:ahLst/>
              <a:cxnLst/>
              <a:rect l="l" t="t" r="r" b="b"/>
              <a:pathLst>
                <a:path w="685800" h="971550">
                  <a:moveTo>
                    <a:pt x="342899" y="971549"/>
                  </a:moveTo>
                  <a:lnTo>
                    <a:pt x="300922" y="967896"/>
                  </a:lnTo>
                  <a:lnTo>
                    <a:pt x="259581" y="956992"/>
                  </a:lnTo>
                  <a:lnTo>
                    <a:pt x="219494" y="939000"/>
                  </a:lnTo>
                  <a:lnTo>
                    <a:pt x="181257" y="914190"/>
                  </a:lnTo>
                  <a:lnTo>
                    <a:pt x="145452" y="882935"/>
                  </a:lnTo>
                  <a:lnTo>
                    <a:pt x="118924" y="853605"/>
                  </a:lnTo>
                  <a:lnTo>
                    <a:pt x="94553" y="820733"/>
                  </a:lnTo>
                  <a:lnTo>
                    <a:pt x="72574" y="784636"/>
                  </a:lnTo>
                  <a:lnTo>
                    <a:pt x="53198" y="745660"/>
                  </a:lnTo>
                  <a:lnTo>
                    <a:pt x="36612" y="704181"/>
                  </a:lnTo>
                  <a:lnTo>
                    <a:pt x="22975" y="660599"/>
                  </a:lnTo>
                  <a:lnTo>
                    <a:pt x="12420" y="615333"/>
                  </a:lnTo>
                  <a:lnTo>
                    <a:pt x="5047" y="568819"/>
                  </a:lnTo>
                  <a:lnTo>
                    <a:pt x="928" y="521506"/>
                  </a:lnTo>
                  <a:lnTo>
                    <a:pt x="0" y="485774"/>
                  </a:lnTo>
                  <a:lnTo>
                    <a:pt x="103" y="473849"/>
                  </a:lnTo>
                  <a:lnTo>
                    <a:pt x="2578" y="426307"/>
                  </a:lnTo>
                  <a:lnTo>
                    <a:pt x="8332" y="379337"/>
                  </a:lnTo>
                  <a:lnTo>
                    <a:pt x="17307" y="333392"/>
                  </a:lnTo>
                  <a:lnTo>
                    <a:pt x="29418" y="288915"/>
                  </a:lnTo>
                  <a:lnTo>
                    <a:pt x="44548" y="246333"/>
                  </a:lnTo>
                  <a:lnTo>
                    <a:pt x="62551" y="206058"/>
                  </a:lnTo>
                  <a:lnTo>
                    <a:pt x="83254" y="168476"/>
                  </a:lnTo>
                  <a:lnTo>
                    <a:pt x="106458" y="133951"/>
                  </a:lnTo>
                  <a:lnTo>
                    <a:pt x="131938" y="102813"/>
                  </a:lnTo>
                  <a:lnTo>
                    <a:pt x="159451" y="75363"/>
                  </a:lnTo>
                  <a:lnTo>
                    <a:pt x="196291" y="46639"/>
                  </a:lnTo>
                  <a:lnTo>
                    <a:pt x="235335" y="24518"/>
                  </a:lnTo>
                  <a:lnTo>
                    <a:pt x="276003" y="9333"/>
                  </a:lnTo>
                  <a:lnTo>
                    <a:pt x="317677" y="1315"/>
                  </a:lnTo>
                  <a:lnTo>
                    <a:pt x="342899" y="0"/>
                  </a:lnTo>
                  <a:lnTo>
                    <a:pt x="351317" y="146"/>
                  </a:lnTo>
                  <a:lnTo>
                    <a:pt x="393213" y="5257"/>
                  </a:lnTo>
                  <a:lnTo>
                    <a:pt x="434353" y="17595"/>
                  </a:lnTo>
                  <a:lnTo>
                    <a:pt x="474121" y="36977"/>
                  </a:lnTo>
                  <a:lnTo>
                    <a:pt x="511916" y="63109"/>
                  </a:lnTo>
                  <a:lnTo>
                    <a:pt x="540346" y="88614"/>
                  </a:lnTo>
                  <a:lnTo>
                    <a:pt x="566874" y="117943"/>
                  </a:lnTo>
                  <a:lnTo>
                    <a:pt x="591246" y="150815"/>
                  </a:lnTo>
                  <a:lnTo>
                    <a:pt x="613225" y="186913"/>
                  </a:lnTo>
                  <a:lnTo>
                    <a:pt x="632601" y="225889"/>
                  </a:lnTo>
                  <a:lnTo>
                    <a:pt x="649187" y="267367"/>
                  </a:lnTo>
                  <a:lnTo>
                    <a:pt x="662824" y="310949"/>
                  </a:lnTo>
                  <a:lnTo>
                    <a:pt x="673379" y="356215"/>
                  </a:lnTo>
                  <a:lnTo>
                    <a:pt x="680752" y="402729"/>
                  </a:lnTo>
                  <a:lnTo>
                    <a:pt x="684871" y="450042"/>
                  </a:lnTo>
                  <a:lnTo>
                    <a:pt x="685799" y="485774"/>
                  </a:lnTo>
                  <a:lnTo>
                    <a:pt x="685696" y="497700"/>
                  </a:lnTo>
                  <a:lnTo>
                    <a:pt x="683220" y="545242"/>
                  </a:lnTo>
                  <a:lnTo>
                    <a:pt x="677467" y="592212"/>
                  </a:lnTo>
                  <a:lnTo>
                    <a:pt x="668492" y="638156"/>
                  </a:lnTo>
                  <a:lnTo>
                    <a:pt x="656381" y="682634"/>
                  </a:lnTo>
                  <a:lnTo>
                    <a:pt x="641251" y="725215"/>
                  </a:lnTo>
                  <a:lnTo>
                    <a:pt x="623248" y="765491"/>
                  </a:lnTo>
                  <a:lnTo>
                    <a:pt x="602545" y="803072"/>
                  </a:lnTo>
                  <a:lnTo>
                    <a:pt x="579341" y="837598"/>
                  </a:lnTo>
                  <a:lnTo>
                    <a:pt x="553860" y="868736"/>
                  </a:lnTo>
                  <a:lnTo>
                    <a:pt x="526348" y="896185"/>
                  </a:lnTo>
                  <a:lnTo>
                    <a:pt x="489508" y="924910"/>
                  </a:lnTo>
                  <a:lnTo>
                    <a:pt x="450463" y="947031"/>
                  </a:lnTo>
                  <a:lnTo>
                    <a:pt x="409796" y="962215"/>
                  </a:lnTo>
                  <a:lnTo>
                    <a:pt x="368122" y="970234"/>
                  </a:lnTo>
                  <a:lnTo>
                    <a:pt x="342899" y="9715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624" y="2295524"/>
              <a:ext cx="400050" cy="45720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911350" y="2259255"/>
            <a:ext cx="1518285" cy="488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-140" b="1">
                <a:solidFill>
                  <a:srgbClr val="1A237D"/>
                </a:solidFill>
                <a:latin typeface="Roboto"/>
                <a:cs typeface="Roboto"/>
              </a:rPr>
              <a:t>Definition</a:t>
            </a:r>
            <a:endParaRPr sz="3000">
              <a:latin typeface="Roboto"/>
              <a:cs typeface="Roboto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93775" y="3467100"/>
            <a:ext cx="17108805" cy="7859395"/>
            <a:chOff x="493775" y="3467100"/>
            <a:chExt cx="17108805" cy="785939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624" y="3467100"/>
              <a:ext cx="228600" cy="2286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624" y="4286250"/>
              <a:ext cx="228600" cy="2286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624" y="5105400"/>
              <a:ext cx="228600" cy="2286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624" y="5924549"/>
              <a:ext cx="228600" cy="22860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493775" y="6885432"/>
              <a:ext cx="17108805" cy="4441190"/>
            </a:xfrm>
            <a:custGeom>
              <a:avLst/>
              <a:gdLst/>
              <a:ahLst/>
              <a:cxnLst/>
              <a:rect l="l" t="t" r="r" b="b"/>
              <a:pathLst>
                <a:path w="17108805" h="4441190">
                  <a:moveTo>
                    <a:pt x="17108423" y="4440935"/>
                  </a:moveTo>
                  <a:lnTo>
                    <a:pt x="0" y="4440935"/>
                  </a:lnTo>
                  <a:lnTo>
                    <a:pt x="0" y="0"/>
                  </a:lnTo>
                  <a:lnTo>
                    <a:pt x="17108423" y="0"/>
                  </a:lnTo>
                  <a:lnTo>
                    <a:pt x="17108423" y="239267"/>
                  </a:lnTo>
                  <a:lnTo>
                    <a:pt x="420623" y="239267"/>
                  </a:lnTo>
                  <a:lnTo>
                    <a:pt x="406549" y="239947"/>
                  </a:lnTo>
                  <a:lnTo>
                    <a:pt x="365947" y="250142"/>
                  </a:lnTo>
                  <a:lnTo>
                    <a:pt x="330028" y="271643"/>
                  </a:lnTo>
                  <a:lnTo>
                    <a:pt x="301805" y="302749"/>
                  </a:lnTo>
                  <a:lnTo>
                    <a:pt x="283866" y="340729"/>
                  </a:lnTo>
                  <a:lnTo>
                    <a:pt x="277748" y="382142"/>
                  </a:lnTo>
                  <a:lnTo>
                    <a:pt x="277748" y="3982592"/>
                  </a:lnTo>
                  <a:lnTo>
                    <a:pt x="283866" y="4024003"/>
                  </a:lnTo>
                  <a:lnTo>
                    <a:pt x="301805" y="4061982"/>
                  </a:lnTo>
                  <a:lnTo>
                    <a:pt x="330028" y="4093091"/>
                  </a:lnTo>
                  <a:lnTo>
                    <a:pt x="365949" y="4114590"/>
                  </a:lnTo>
                  <a:lnTo>
                    <a:pt x="406549" y="4124787"/>
                  </a:lnTo>
                  <a:lnTo>
                    <a:pt x="420623" y="4125467"/>
                  </a:lnTo>
                  <a:lnTo>
                    <a:pt x="17108423" y="4125467"/>
                  </a:lnTo>
                  <a:lnTo>
                    <a:pt x="17108423" y="4440935"/>
                  </a:lnTo>
                  <a:close/>
                </a:path>
                <a:path w="17108805" h="4441190">
                  <a:moveTo>
                    <a:pt x="17108423" y="4125467"/>
                  </a:moveTo>
                  <a:lnTo>
                    <a:pt x="16689323" y="4125467"/>
                  </a:lnTo>
                  <a:lnTo>
                    <a:pt x="16703396" y="4124787"/>
                  </a:lnTo>
                  <a:lnTo>
                    <a:pt x="16717200" y="4122747"/>
                  </a:lnTo>
                  <a:lnTo>
                    <a:pt x="16756739" y="4108576"/>
                  </a:lnTo>
                  <a:lnTo>
                    <a:pt x="16790349" y="4083619"/>
                  </a:lnTo>
                  <a:lnTo>
                    <a:pt x="16815306" y="4050009"/>
                  </a:lnTo>
                  <a:lnTo>
                    <a:pt x="16829478" y="4010470"/>
                  </a:lnTo>
                  <a:lnTo>
                    <a:pt x="16832198" y="3982592"/>
                  </a:lnTo>
                  <a:lnTo>
                    <a:pt x="16832198" y="382142"/>
                  </a:lnTo>
                  <a:lnTo>
                    <a:pt x="16826079" y="340729"/>
                  </a:lnTo>
                  <a:lnTo>
                    <a:pt x="16808139" y="302749"/>
                  </a:lnTo>
                  <a:lnTo>
                    <a:pt x="16779916" y="271643"/>
                  </a:lnTo>
                  <a:lnTo>
                    <a:pt x="16743997" y="250142"/>
                  </a:lnTo>
                  <a:lnTo>
                    <a:pt x="16703396" y="239947"/>
                  </a:lnTo>
                  <a:lnTo>
                    <a:pt x="16689323" y="239267"/>
                  </a:lnTo>
                  <a:lnTo>
                    <a:pt x="17108423" y="239267"/>
                  </a:lnTo>
                  <a:lnTo>
                    <a:pt x="17108423" y="4125467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61999" y="7115174"/>
              <a:ext cx="16573500" cy="3905250"/>
            </a:xfrm>
            <a:custGeom>
              <a:avLst/>
              <a:gdLst/>
              <a:ahLst/>
              <a:cxnLst/>
              <a:rect l="l" t="t" r="r" b="b"/>
              <a:pathLst>
                <a:path w="16573500" h="3905250">
                  <a:moveTo>
                    <a:pt x="16421098" y="3905249"/>
                  </a:moveTo>
                  <a:lnTo>
                    <a:pt x="152399" y="3905249"/>
                  </a:lnTo>
                  <a:lnTo>
                    <a:pt x="144912" y="3905066"/>
                  </a:lnTo>
                  <a:lnTo>
                    <a:pt x="101065" y="3896343"/>
                  </a:lnTo>
                  <a:lnTo>
                    <a:pt x="61607" y="3875253"/>
                  </a:lnTo>
                  <a:lnTo>
                    <a:pt x="29995" y="3843640"/>
                  </a:lnTo>
                  <a:lnTo>
                    <a:pt x="8904" y="3804182"/>
                  </a:lnTo>
                  <a:lnTo>
                    <a:pt x="182" y="3760336"/>
                  </a:lnTo>
                  <a:lnTo>
                    <a:pt x="0" y="375284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7" y="34590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6421098" y="0"/>
                  </a:lnTo>
                  <a:lnTo>
                    <a:pt x="16465337" y="6560"/>
                  </a:lnTo>
                  <a:lnTo>
                    <a:pt x="16505765" y="25683"/>
                  </a:lnTo>
                  <a:lnTo>
                    <a:pt x="16538905" y="55716"/>
                  </a:lnTo>
                  <a:lnTo>
                    <a:pt x="16561896" y="94077"/>
                  </a:lnTo>
                  <a:lnTo>
                    <a:pt x="16572765" y="137461"/>
                  </a:lnTo>
                  <a:lnTo>
                    <a:pt x="16573498" y="152399"/>
                  </a:lnTo>
                  <a:lnTo>
                    <a:pt x="16573498" y="3752849"/>
                  </a:lnTo>
                  <a:lnTo>
                    <a:pt x="16566936" y="3797088"/>
                  </a:lnTo>
                  <a:lnTo>
                    <a:pt x="16547812" y="3837516"/>
                  </a:lnTo>
                  <a:lnTo>
                    <a:pt x="16517780" y="3870656"/>
                  </a:lnTo>
                  <a:lnTo>
                    <a:pt x="16479418" y="3893648"/>
                  </a:lnTo>
                  <a:lnTo>
                    <a:pt x="16436035" y="3904517"/>
                  </a:lnTo>
                  <a:lnTo>
                    <a:pt x="16421098" y="3905249"/>
                  </a:lnTo>
                  <a:close/>
                </a:path>
              </a:pathLst>
            </a:custGeom>
            <a:solidFill>
              <a:srgbClr val="F5F6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47749" y="7400924"/>
              <a:ext cx="742950" cy="971550"/>
            </a:xfrm>
            <a:custGeom>
              <a:avLst/>
              <a:gdLst/>
              <a:ahLst/>
              <a:cxnLst/>
              <a:rect l="l" t="t" r="r" b="b"/>
              <a:pathLst>
                <a:path w="742950" h="971550">
                  <a:moveTo>
                    <a:pt x="371474" y="971549"/>
                  </a:moveTo>
                  <a:lnTo>
                    <a:pt x="325999" y="967896"/>
                  </a:lnTo>
                  <a:lnTo>
                    <a:pt x="281213" y="956992"/>
                  </a:lnTo>
                  <a:lnTo>
                    <a:pt x="237785" y="939000"/>
                  </a:lnTo>
                  <a:lnTo>
                    <a:pt x="204457" y="919682"/>
                  </a:lnTo>
                  <a:lnTo>
                    <a:pt x="172738" y="896185"/>
                  </a:lnTo>
                  <a:lnTo>
                    <a:pt x="142933" y="868735"/>
                  </a:lnTo>
                  <a:lnTo>
                    <a:pt x="115329" y="837598"/>
                  </a:lnTo>
                  <a:lnTo>
                    <a:pt x="90192" y="803072"/>
                  </a:lnTo>
                  <a:lnTo>
                    <a:pt x="67764" y="765491"/>
                  </a:lnTo>
                  <a:lnTo>
                    <a:pt x="48260" y="725215"/>
                  </a:lnTo>
                  <a:lnTo>
                    <a:pt x="31869" y="682633"/>
                  </a:lnTo>
                  <a:lnTo>
                    <a:pt x="18749" y="638156"/>
                  </a:lnTo>
                  <a:lnTo>
                    <a:pt x="9026" y="592211"/>
                  </a:lnTo>
                  <a:lnTo>
                    <a:pt x="2793" y="545242"/>
                  </a:lnTo>
                  <a:lnTo>
                    <a:pt x="111" y="497700"/>
                  </a:lnTo>
                  <a:lnTo>
                    <a:pt x="0" y="485774"/>
                  </a:lnTo>
                  <a:lnTo>
                    <a:pt x="111" y="473849"/>
                  </a:lnTo>
                  <a:lnTo>
                    <a:pt x="2793" y="426307"/>
                  </a:lnTo>
                  <a:lnTo>
                    <a:pt x="9026" y="379337"/>
                  </a:lnTo>
                  <a:lnTo>
                    <a:pt x="18749" y="333392"/>
                  </a:lnTo>
                  <a:lnTo>
                    <a:pt x="31869" y="288914"/>
                  </a:lnTo>
                  <a:lnTo>
                    <a:pt x="48260" y="246333"/>
                  </a:lnTo>
                  <a:lnTo>
                    <a:pt x="67764" y="206057"/>
                  </a:lnTo>
                  <a:lnTo>
                    <a:pt x="90192" y="168476"/>
                  </a:lnTo>
                  <a:lnTo>
                    <a:pt x="115329" y="133950"/>
                  </a:lnTo>
                  <a:lnTo>
                    <a:pt x="142933" y="102813"/>
                  </a:lnTo>
                  <a:lnTo>
                    <a:pt x="172738" y="75363"/>
                  </a:lnTo>
                  <a:lnTo>
                    <a:pt x="204457" y="51866"/>
                  </a:lnTo>
                  <a:lnTo>
                    <a:pt x="237785" y="32547"/>
                  </a:lnTo>
                  <a:lnTo>
                    <a:pt x="281213" y="14557"/>
                  </a:lnTo>
                  <a:lnTo>
                    <a:pt x="325999" y="3654"/>
                  </a:lnTo>
                  <a:lnTo>
                    <a:pt x="371474" y="0"/>
                  </a:lnTo>
                  <a:lnTo>
                    <a:pt x="380594" y="146"/>
                  </a:lnTo>
                  <a:lnTo>
                    <a:pt x="425981" y="5257"/>
                  </a:lnTo>
                  <a:lnTo>
                    <a:pt x="470549" y="17596"/>
                  </a:lnTo>
                  <a:lnTo>
                    <a:pt x="513632" y="36977"/>
                  </a:lnTo>
                  <a:lnTo>
                    <a:pt x="546587" y="57359"/>
                  </a:lnTo>
                  <a:lnTo>
                    <a:pt x="577855" y="81867"/>
                  </a:lnTo>
                  <a:lnTo>
                    <a:pt x="607136" y="110265"/>
                  </a:lnTo>
                  <a:lnTo>
                    <a:pt x="634147" y="142279"/>
                  </a:lnTo>
                  <a:lnTo>
                    <a:pt x="658628" y="177601"/>
                  </a:lnTo>
                  <a:lnTo>
                    <a:pt x="680344" y="215892"/>
                  </a:lnTo>
                  <a:lnTo>
                    <a:pt x="699086" y="256780"/>
                  </a:lnTo>
                  <a:lnTo>
                    <a:pt x="714672" y="299875"/>
                  </a:lnTo>
                  <a:lnTo>
                    <a:pt x="726954" y="344761"/>
                  </a:lnTo>
                  <a:lnTo>
                    <a:pt x="735811" y="391004"/>
                  </a:lnTo>
                  <a:lnTo>
                    <a:pt x="741161" y="438161"/>
                  </a:lnTo>
                  <a:lnTo>
                    <a:pt x="742949" y="485774"/>
                  </a:lnTo>
                  <a:lnTo>
                    <a:pt x="742838" y="497700"/>
                  </a:lnTo>
                  <a:lnTo>
                    <a:pt x="740156" y="545242"/>
                  </a:lnTo>
                  <a:lnTo>
                    <a:pt x="733923" y="592211"/>
                  </a:lnTo>
                  <a:lnTo>
                    <a:pt x="724199" y="638156"/>
                  </a:lnTo>
                  <a:lnTo>
                    <a:pt x="711079" y="682633"/>
                  </a:lnTo>
                  <a:lnTo>
                    <a:pt x="694689" y="725214"/>
                  </a:lnTo>
                  <a:lnTo>
                    <a:pt x="675185" y="765491"/>
                  </a:lnTo>
                  <a:lnTo>
                    <a:pt x="652757" y="803072"/>
                  </a:lnTo>
                  <a:lnTo>
                    <a:pt x="627620" y="837598"/>
                  </a:lnTo>
                  <a:lnTo>
                    <a:pt x="600016" y="868735"/>
                  </a:lnTo>
                  <a:lnTo>
                    <a:pt x="570210" y="896185"/>
                  </a:lnTo>
                  <a:lnTo>
                    <a:pt x="538491" y="919682"/>
                  </a:lnTo>
                  <a:lnTo>
                    <a:pt x="505164" y="939000"/>
                  </a:lnTo>
                  <a:lnTo>
                    <a:pt x="461736" y="956992"/>
                  </a:lnTo>
                  <a:lnTo>
                    <a:pt x="416950" y="967896"/>
                  </a:lnTo>
                  <a:lnTo>
                    <a:pt x="371474" y="9715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4274" y="7661275"/>
              <a:ext cx="463550" cy="393700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968500" y="7602780"/>
            <a:ext cx="3258185" cy="488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-140" b="1">
                <a:solidFill>
                  <a:srgbClr val="1A237D"/>
                </a:solidFill>
                <a:latin typeface="Roboto"/>
                <a:cs typeface="Roboto"/>
              </a:rPr>
              <a:t>Collection</a:t>
            </a:r>
            <a:r>
              <a:rPr dirty="0" sz="3000" spc="-8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3000" spc="-130" b="1">
                <a:solidFill>
                  <a:srgbClr val="1A237D"/>
                </a:solidFill>
                <a:latin typeface="Roboto"/>
                <a:cs typeface="Roboto"/>
              </a:rPr>
              <a:t>Procedure</a:t>
            </a:r>
            <a:endParaRPr sz="3000">
              <a:latin typeface="Roboto"/>
              <a:cs typeface="Roboto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0"/>
            <a:ext cx="18097500" cy="11591925"/>
            <a:chOff x="0" y="0"/>
            <a:chExt cx="18097500" cy="11591925"/>
          </a:xfrm>
        </p:grpSpPr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87500" y="0"/>
              <a:ext cx="3809999" cy="380999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9223374"/>
              <a:ext cx="2381249" cy="236855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761999" y="1333499"/>
              <a:ext cx="952500" cy="57150"/>
            </a:xfrm>
            <a:custGeom>
              <a:avLst/>
              <a:gdLst/>
              <a:ahLst/>
              <a:cxnLst/>
              <a:rect l="l" t="t" r="r" b="b"/>
              <a:pathLst>
                <a:path w="952500" h="57150">
                  <a:moveTo>
                    <a:pt x="92771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85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927714" y="0"/>
                  </a:lnTo>
                  <a:lnTo>
                    <a:pt x="952500" y="24785"/>
                  </a:lnTo>
                  <a:lnTo>
                    <a:pt x="952500" y="32364"/>
                  </a:lnTo>
                  <a:lnTo>
                    <a:pt x="931359" y="56424"/>
                  </a:lnTo>
                  <a:lnTo>
                    <a:pt x="927714" y="5714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47749" y="8658224"/>
              <a:ext cx="3857625" cy="2076450"/>
            </a:xfrm>
            <a:custGeom>
              <a:avLst/>
              <a:gdLst/>
              <a:ahLst/>
              <a:cxnLst/>
              <a:rect l="l" t="t" r="r" b="b"/>
              <a:pathLst>
                <a:path w="3857625" h="2076450">
                  <a:moveTo>
                    <a:pt x="3750829" y="2076449"/>
                  </a:moveTo>
                  <a:lnTo>
                    <a:pt x="106795" y="2076449"/>
                  </a:lnTo>
                  <a:lnTo>
                    <a:pt x="99362" y="2075716"/>
                  </a:lnTo>
                  <a:lnTo>
                    <a:pt x="57038" y="2061353"/>
                  </a:lnTo>
                  <a:lnTo>
                    <a:pt x="23432" y="2031890"/>
                  </a:lnTo>
                  <a:lnTo>
                    <a:pt x="3660" y="1991807"/>
                  </a:lnTo>
                  <a:lnTo>
                    <a:pt x="0" y="1969653"/>
                  </a:lnTo>
                  <a:lnTo>
                    <a:pt x="0" y="1962149"/>
                  </a:lnTo>
                  <a:lnTo>
                    <a:pt x="0" y="106793"/>
                  </a:lnTo>
                  <a:lnTo>
                    <a:pt x="11572" y="63623"/>
                  </a:lnTo>
                  <a:lnTo>
                    <a:pt x="38784" y="28169"/>
                  </a:lnTo>
                  <a:lnTo>
                    <a:pt x="77493" y="5827"/>
                  </a:lnTo>
                  <a:lnTo>
                    <a:pt x="106795" y="0"/>
                  </a:lnTo>
                  <a:lnTo>
                    <a:pt x="3750829" y="0"/>
                  </a:lnTo>
                  <a:lnTo>
                    <a:pt x="3793998" y="11571"/>
                  </a:lnTo>
                  <a:lnTo>
                    <a:pt x="3829453" y="38782"/>
                  </a:lnTo>
                  <a:lnTo>
                    <a:pt x="3851795" y="77491"/>
                  </a:lnTo>
                  <a:lnTo>
                    <a:pt x="3857624" y="106793"/>
                  </a:lnTo>
                  <a:lnTo>
                    <a:pt x="3857624" y="1969653"/>
                  </a:lnTo>
                  <a:lnTo>
                    <a:pt x="3846051" y="2012822"/>
                  </a:lnTo>
                  <a:lnTo>
                    <a:pt x="3818839" y="2048276"/>
                  </a:lnTo>
                  <a:lnTo>
                    <a:pt x="3780131" y="2070619"/>
                  </a:lnTo>
                  <a:lnTo>
                    <a:pt x="3758262" y="2075716"/>
                  </a:lnTo>
                  <a:lnTo>
                    <a:pt x="3750829" y="20764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619374" y="8848724"/>
              <a:ext cx="723900" cy="1066800"/>
            </a:xfrm>
            <a:custGeom>
              <a:avLst/>
              <a:gdLst/>
              <a:ahLst/>
              <a:cxnLst/>
              <a:rect l="l" t="t" r="r" b="b"/>
              <a:pathLst>
                <a:path w="723900" h="1066800">
                  <a:moveTo>
                    <a:pt x="361949" y="1066799"/>
                  </a:moveTo>
                  <a:lnTo>
                    <a:pt x="317640" y="1062786"/>
                  </a:lnTo>
                  <a:lnTo>
                    <a:pt x="274003" y="1050812"/>
                  </a:lnTo>
                  <a:lnTo>
                    <a:pt x="231687" y="1031058"/>
                  </a:lnTo>
                  <a:lnTo>
                    <a:pt x="199215" y="1009846"/>
                  </a:lnTo>
                  <a:lnTo>
                    <a:pt x="168309" y="984045"/>
                  </a:lnTo>
                  <a:lnTo>
                    <a:pt x="139268" y="953905"/>
                  </a:lnTo>
                  <a:lnTo>
                    <a:pt x="112372" y="919715"/>
                  </a:lnTo>
                  <a:lnTo>
                    <a:pt x="87879" y="881804"/>
                  </a:lnTo>
                  <a:lnTo>
                    <a:pt x="66026" y="840538"/>
                  </a:lnTo>
                  <a:lnTo>
                    <a:pt x="47023" y="796314"/>
                  </a:lnTo>
                  <a:lnTo>
                    <a:pt x="31052" y="749558"/>
                  </a:lnTo>
                  <a:lnTo>
                    <a:pt x="18268" y="700720"/>
                  </a:lnTo>
                  <a:lnTo>
                    <a:pt x="10847" y="663004"/>
                  </a:lnTo>
                  <a:lnTo>
                    <a:pt x="5328" y="624586"/>
                  </a:lnTo>
                  <a:lnTo>
                    <a:pt x="1743" y="585682"/>
                  </a:lnTo>
                  <a:lnTo>
                    <a:pt x="108" y="546494"/>
                  </a:lnTo>
                  <a:lnTo>
                    <a:pt x="0" y="533399"/>
                  </a:lnTo>
                  <a:lnTo>
                    <a:pt x="108" y="520305"/>
                  </a:lnTo>
                  <a:lnTo>
                    <a:pt x="1743" y="481118"/>
                  </a:lnTo>
                  <a:lnTo>
                    <a:pt x="5328" y="442212"/>
                  </a:lnTo>
                  <a:lnTo>
                    <a:pt x="10846" y="403793"/>
                  </a:lnTo>
                  <a:lnTo>
                    <a:pt x="18268" y="366077"/>
                  </a:lnTo>
                  <a:lnTo>
                    <a:pt x="31052" y="317238"/>
                  </a:lnTo>
                  <a:lnTo>
                    <a:pt x="47022" y="270483"/>
                  </a:lnTo>
                  <a:lnTo>
                    <a:pt x="66026" y="226259"/>
                  </a:lnTo>
                  <a:lnTo>
                    <a:pt x="87879" y="184993"/>
                  </a:lnTo>
                  <a:lnTo>
                    <a:pt x="112372" y="147083"/>
                  </a:lnTo>
                  <a:lnTo>
                    <a:pt x="139268" y="112892"/>
                  </a:lnTo>
                  <a:lnTo>
                    <a:pt x="168309" y="82751"/>
                  </a:lnTo>
                  <a:lnTo>
                    <a:pt x="199215" y="56951"/>
                  </a:lnTo>
                  <a:lnTo>
                    <a:pt x="231687" y="35739"/>
                  </a:lnTo>
                  <a:lnTo>
                    <a:pt x="274003" y="15985"/>
                  </a:lnTo>
                  <a:lnTo>
                    <a:pt x="317640" y="4012"/>
                  </a:lnTo>
                  <a:lnTo>
                    <a:pt x="361949" y="0"/>
                  </a:lnTo>
                  <a:lnTo>
                    <a:pt x="370835" y="160"/>
                  </a:lnTo>
                  <a:lnTo>
                    <a:pt x="415058" y="5772"/>
                  </a:lnTo>
                  <a:lnTo>
                    <a:pt x="458484" y="19320"/>
                  </a:lnTo>
                  <a:lnTo>
                    <a:pt x="500461" y="40602"/>
                  </a:lnTo>
                  <a:lnTo>
                    <a:pt x="532572" y="62982"/>
                  </a:lnTo>
                  <a:lnTo>
                    <a:pt x="563038" y="89892"/>
                  </a:lnTo>
                  <a:lnTo>
                    <a:pt x="591568" y="121075"/>
                  </a:lnTo>
                  <a:lnTo>
                    <a:pt x="617886" y="156228"/>
                  </a:lnTo>
                  <a:lnTo>
                    <a:pt x="641740" y="195013"/>
                  </a:lnTo>
                  <a:lnTo>
                    <a:pt x="662899" y="237057"/>
                  </a:lnTo>
                  <a:lnTo>
                    <a:pt x="681160" y="281955"/>
                  </a:lnTo>
                  <a:lnTo>
                    <a:pt x="696347" y="329274"/>
                  </a:lnTo>
                  <a:lnTo>
                    <a:pt x="708314" y="378561"/>
                  </a:lnTo>
                  <a:lnTo>
                    <a:pt x="715104" y="416526"/>
                  </a:lnTo>
                  <a:lnTo>
                    <a:pt x="719982" y="455133"/>
                  </a:lnTo>
                  <a:lnTo>
                    <a:pt x="722919" y="494165"/>
                  </a:lnTo>
                  <a:lnTo>
                    <a:pt x="723899" y="533399"/>
                  </a:lnTo>
                  <a:lnTo>
                    <a:pt x="723790" y="546494"/>
                  </a:lnTo>
                  <a:lnTo>
                    <a:pt x="722157" y="585682"/>
                  </a:lnTo>
                  <a:lnTo>
                    <a:pt x="718571" y="624586"/>
                  </a:lnTo>
                  <a:lnTo>
                    <a:pt x="713052" y="663005"/>
                  </a:lnTo>
                  <a:lnTo>
                    <a:pt x="705630" y="700720"/>
                  </a:lnTo>
                  <a:lnTo>
                    <a:pt x="692846" y="749558"/>
                  </a:lnTo>
                  <a:lnTo>
                    <a:pt x="676876" y="796314"/>
                  </a:lnTo>
                  <a:lnTo>
                    <a:pt x="657872" y="840538"/>
                  </a:lnTo>
                  <a:lnTo>
                    <a:pt x="636019" y="881805"/>
                  </a:lnTo>
                  <a:lnTo>
                    <a:pt x="611526" y="919715"/>
                  </a:lnTo>
                  <a:lnTo>
                    <a:pt x="584630" y="953905"/>
                  </a:lnTo>
                  <a:lnTo>
                    <a:pt x="555590" y="984045"/>
                  </a:lnTo>
                  <a:lnTo>
                    <a:pt x="524684" y="1009846"/>
                  </a:lnTo>
                  <a:lnTo>
                    <a:pt x="492211" y="1031058"/>
                  </a:lnTo>
                  <a:lnTo>
                    <a:pt x="449896" y="1050813"/>
                  </a:lnTo>
                  <a:lnTo>
                    <a:pt x="406259" y="1062787"/>
                  </a:lnTo>
                  <a:lnTo>
                    <a:pt x="361949" y="106679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7812" y="9134474"/>
              <a:ext cx="317500" cy="457200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365">
                <a:latin typeface="Arial"/>
                <a:cs typeface="Arial"/>
              </a:rPr>
              <a:t>Primary</a:t>
            </a:r>
            <a:r>
              <a:rPr dirty="0" spc="-265">
                <a:latin typeface="Arial"/>
                <a:cs typeface="Arial"/>
              </a:rPr>
              <a:t> </a:t>
            </a:r>
            <a:r>
              <a:rPr dirty="0" spc="-395">
                <a:latin typeface="Arial"/>
                <a:cs typeface="Arial"/>
              </a:rPr>
              <a:t>data</a:t>
            </a:r>
          </a:p>
        </p:txBody>
      </p:sp>
      <p:sp>
        <p:nvSpPr>
          <p:cNvPr id="26" name="object 26" descr=""/>
          <p:cNvSpPr txBox="1"/>
          <p:nvPr/>
        </p:nvSpPr>
        <p:spPr>
          <a:xfrm>
            <a:off x="1549399" y="3387887"/>
            <a:ext cx="3609340" cy="27914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95" b="1">
                <a:solidFill>
                  <a:srgbClr val="1A237D"/>
                </a:solidFill>
                <a:latin typeface="Roboto"/>
                <a:cs typeface="Roboto"/>
              </a:rPr>
              <a:t>Original</a:t>
            </a:r>
            <a:r>
              <a:rPr dirty="0" sz="200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55">
                <a:solidFill>
                  <a:srgbClr val="2F3F9E"/>
                </a:solidFill>
                <a:latin typeface="Arial MT"/>
                <a:cs typeface="Arial MT"/>
              </a:rPr>
              <a:t>first-</a:t>
            </a:r>
            <a:r>
              <a:rPr dirty="0" sz="2000" spc="-120">
                <a:solidFill>
                  <a:srgbClr val="2F3F9E"/>
                </a:solidFill>
                <a:latin typeface="Arial MT"/>
                <a:cs typeface="Arial MT"/>
              </a:rPr>
              <a:t>hand</a:t>
            </a:r>
            <a:r>
              <a:rPr dirty="0" sz="2000" spc="-5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F3F9E"/>
                </a:solidFill>
                <a:latin typeface="Arial MT"/>
                <a:cs typeface="Arial MT"/>
              </a:rPr>
              <a:t>information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ts val="6450"/>
              </a:lnSpc>
              <a:spcBef>
                <a:spcPts val="890"/>
              </a:spcBef>
            </a:pPr>
            <a:r>
              <a:rPr dirty="0" sz="2000" spc="-185">
                <a:solidFill>
                  <a:srgbClr val="2F3F9E"/>
                </a:solidFill>
                <a:latin typeface="Arial MT"/>
                <a:cs typeface="Arial MT"/>
              </a:rPr>
              <a:t>You</a:t>
            </a:r>
            <a:r>
              <a:rPr dirty="0" sz="2000" spc="-9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55">
                <a:solidFill>
                  <a:srgbClr val="2F3F9E"/>
                </a:solidFill>
                <a:latin typeface="Arial MT"/>
                <a:cs typeface="Arial MT"/>
              </a:rPr>
              <a:t>collect</a:t>
            </a:r>
            <a:r>
              <a:rPr dirty="0" sz="2000" spc="-9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F3F9E"/>
                </a:solidFill>
                <a:latin typeface="Arial MT"/>
                <a:cs typeface="Arial MT"/>
              </a:rPr>
              <a:t>it</a:t>
            </a:r>
            <a:r>
              <a:rPr dirty="0" sz="2000" spc="-9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35">
                <a:solidFill>
                  <a:srgbClr val="2F3F9E"/>
                </a:solidFill>
                <a:latin typeface="Arial MT"/>
                <a:cs typeface="Arial MT"/>
              </a:rPr>
              <a:t>for</a:t>
            </a:r>
            <a:r>
              <a:rPr dirty="0" sz="2000" spc="-9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10">
                <a:solidFill>
                  <a:srgbClr val="2F3F9E"/>
                </a:solidFill>
                <a:latin typeface="Arial MT"/>
                <a:cs typeface="Arial MT"/>
              </a:rPr>
              <a:t>your</a:t>
            </a:r>
            <a:r>
              <a:rPr dirty="0" sz="2000" spc="-9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40" b="1">
                <a:solidFill>
                  <a:srgbClr val="1A237D"/>
                </a:solidFill>
                <a:latin typeface="Roboto"/>
                <a:cs typeface="Roboto"/>
              </a:rPr>
              <a:t>own</a:t>
            </a:r>
            <a:r>
              <a:rPr dirty="0" sz="2000" spc="-4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85" b="1">
                <a:solidFill>
                  <a:srgbClr val="1A237D"/>
                </a:solidFill>
                <a:latin typeface="Roboto"/>
                <a:cs typeface="Roboto"/>
              </a:rPr>
              <a:t>research </a:t>
            </a:r>
            <a:r>
              <a:rPr dirty="0" sz="2000" spc="-95" b="1">
                <a:solidFill>
                  <a:srgbClr val="1A237D"/>
                </a:solidFill>
                <a:latin typeface="Roboto"/>
                <a:cs typeface="Roboto"/>
              </a:rPr>
              <a:t>Specific</a:t>
            </a:r>
            <a:r>
              <a:rPr dirty="0" sz="2000" spc="-3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45">
                <a:solidFill>
                  <a:srgbClr val="2F3F9E"/>
                </a:solidFill>
                <a:latin typeface="Arial MT"/>
                <a:cs typeface="Arial MT"/>
              </a:rPr>
              <a:t>to</a:t>
            </a:r>
            <a:r>
              <a:rPr dirty="0" sz="2000" spc="-8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10">
                <a:solidFill>
                  <a:srgbClr val="2F3F9E"/>
                </a:solidFill>
                <a:latin typeface="Arial MT"/>
                <a:cs typeface="Arial MT"/>
              </a:rPr>
              <a:t>your</a:t>
            </a:r>
            <a:r>
              <a:rPr dirty="0" sz="2000" spc="-8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2F3F9E"/>
                </a:solidFill>
                <a:latin typeface="Arial MT"/>
                <a:cs typeface="Arial MT"/>
              </a:rPr>
              <a:t>needs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 spc="-110">
                <a:solidFill>
                  <a:srgbClr val="2F3F9E"/>
                </a:solidFill>
                <a:latin typeface="Arial MT"/>
                <a:cs typeface="Arial MT"/>
              </a:rPr>
              <a:t>More</a:t>
            </a:r>
            <a:r>
              <a:rPr dirty="0" sz="2000" spc="-8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05" b="1">
                <a:solidFill>
                  <a:srgbClr val="1A237D"/>
                </a:solidFill>
                <a:latin typeface="Roboto"/>
                <a:cs typeface="Roboto"/>
              </a:rPr>
              <a:t>insights</a:t>
            </a:r>
            <a:r>
              <a:rPr dirty="0" sz="2000" spc="-2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in</a:t>
            </a:r>
            <a:r>
              <a:rPr dirty="0" sz="2000" spc="-8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45">
                <a:solidFill>
                  <a:srgbClr val="2F3F9E"/>
                </a:solidFill>
                <a:latin typeface="Arial MT"/>
                <a:cs typeface="Arial MT"/>
              </a:rPr>
              <a:t>any</a:t>
            </a:r>
            <a:r>
              <a:rPr dirty="0" sz="2000" spc="-8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65">
                <a:solidFill>
                  <a:srgbClr val="2F3F9E"/>
                </a:solidFill>
                <a:latin typeface="Arial MT"/>
                <a:cs typeface="Arial MT"/>
              </a:rPr>
              <a:t>specific</a:t>
            </a:r>
            <a:r>
              <a:rPr dirty="0" sz="2000" spc="-8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F3F9E"/>
                </a:solidFill>
                <a:latin typeface="Arial MT"/>
                <a:cs typeface="Arial MT"/>
              </a:rPr>
              <a:t>issue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430462" y="10086657"/>
            <a:ext cx="10922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0" b="1">
                <a:solidFill>
                  <a:srgbClr val="1A237D"/>
                </a:solidFill>
                <a:latin typeface="Roboto"/>
                <a:cs typeface="Roboto"/>
              </a:rPr>
              <a:t>Interviews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5095874" y="8658225"/>
            <a:ext cx="3857625" cy="2076450"/>
            <a:chOff x="5095874" y="8658225"/>
            <a:chExt cx="3857625" cy="2076450"/>
          </a:xfrm>
        </p:grpSpPr>
        <p:sp>
          <p:nvSpPr>
            <p:cNvPr id="29" name="object 29" descr=""/>
            <p:cNvSpPr/>
            <p:nvPr/>
          </p:nvSpPr>
          <p:spPr>
            <a:xfrm>
              <a:off x="5095874" y="8658225"/>
              <a:ext cx="3857625" cy="2076450"/>
            </a:xfrm>
            <a:custGeom>
              <a:avLst/>
              <a:gdLst/>
              <a:ahLst/>
              <a:cxnLst/>
              <a:rect l="l" t="t" r="r" b="b"/>
              <a:pathLst>
                <a:path w="3857625" h="2076450">
                  <a:moveTo>
                    <a:pt x="3750829" y="2076449"/>
                  </a:moveTo>
                  <a:lnTo>
                    <a:pt x="106794" y="2076449"/>
                  </a:lnTo>
                  <a:lnTo>
                    <a:pt x="99361" y="2075716"/>
                  </a:lnTo>
                  <a:lnTo>
                    <a:pt x="57038" y="2061353"/>
                  </a:lnTo>
                  <a:lnTo>
                    <a:pt x="23432" y="2031890"/>
                  </a:lnTo>
                  <a:lnTo>
                    <a:pt x="3660" y="1991807"/>
                  </a:lnTo>
                  <a:lnTo>
                    <a:pt x="0" y="1969653"/>
                  </a:lnTo>
                  <a:lnTo>
                    <a:pt x="0" y="1962149"/>
                  </a:lnTo>
                  <a:lnTo>
                    <a:pt x="0" y="106793"/>
                  </a:lnTo>
                  <a:lnTo>
                    <a:pt x="11572" y="63623"/>
                  </a:lnTo>
                  <a:lnTo>
                    <a:pt x="38784" y="28169"/>
                  </a:lnTo>
                  <a:lnTo>
                    <a:pt x="77492" y="5827"/>
                  </a:lnTo>
                  <a:lnTo>
                    <a:pt x="106794" y="0"/>
                  </a:lnTo>
                  <a:lnTo>
                    <a:pt x="3750829" y="0"/>
                  </a:lnTo>
                  <a:lnTo>
                    <a:pt x="3793998" y="11571"/>
                  </a:lnTo>
                  <a:lnTo>
                    <a:pt x="3829453" y="38782"/>
                  </a:lnTo>
                  <a:lnTo>
                    <a:pt x="3851795" y="77491"/>
                  </a:lnTo>
                  <a:lnTo>
                    <a:pt x="3857624" y="106793"/>
                  </a:lnTo>
                  <a:lnTo>
                    <a:pt x="3857624" y="1969653"/>
                  </a:lnTo>
                  <a:lnTo>
                    <a:pt x="3846050" y="2012822"/>
                  </a:lnTo>
                  <a:lnTo>
                    <a:pt x="3818839" y="2048276"/>
                  </a:lnTo>
                  <a:lnTo>
                    <a:pt x="3780130" y="2070619"/>
                  </a:lnTo>
                  <a:lnTo>
                    <a:pt x="3758262" y="2075716"/>
                  </a:lnTo>
                  <a:lnTo>
                    <a:pt x="3750829" y="20764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581774" y="8848723"/>
              <a:ext cx="895350" cy="1066800"/>
            </a:xfrm>
            <a:custGeom>
              <a:avLst/>
              <a:gdLst/>
              <a:ahLst/>
              <a:cxnLst/>
              <a:rect l="l" t="t" r="r" b="b"/>
              <a:pathLst>
                <a:path w="895350" h="1066800">
                  <a:moveTo>
                    <a:pt x="447674" y="1066799"/>
                  </a:moveTo>
                  <a:lnTo>
                    <a:pt x="403794" y="1064230"/>
                  </a:lnTo>
                  <a:lnTo>
                    <a:pt x="360336" y="1056548"/>
                  </a:lnTo>
                  <a:lnTo>
                    <a:pt x="317721" y="1043830"/>
                  </a:lnTo>
                  <a:lnTo>
                    <a:pt x="276356" y="1026195"/>
                  </a:lnTo>
                  <a:lnTo>
                    <a:pt x="236641" y="1003815"/>
                  </a:lnTo>
                  <a:lnTo>
                    <a:pt x="198959" y="976904"/>
                  </a:lnTo>
                  <a:lnTo>
                    <a:pt x="163672" y="945723"/>
                  </a:lnTo>
                  <a:lnTo>
                    <a:pt x="131121" y="910569"/>
                  </a:lnTo>
                  <a:lnTo>
                    <a:pt x="101617" y="871784"/>
                  </a:lnTo>
                  <a:lnTo>
                    <a:pt x="75446" y="829739"/>
                  </a:lnTo>
                  <a:lnTo>
                    <a:pt x="52860" y="784842"/>
                  </a:lnTo>
                  <a:lnTo>
                    <a:pt x="38406" y="749558"/>
                  </a:lnTo>
                  <a:lnTo>
                    <a:pt x="26168" y="713096"/>
                  </a:lnTo>
                  <a:lnTo>
                    <a:pt x="16214" y="675659"/>
                  </a:lnTo>
                  <a:lnTo>
                    <a:pt x="8601" y="637459"/>
                  </a:lnTo>
                  <a:lnTo>
                    <a:pt x="3366" y="598698"/>
                  </a:lnTo>
                  <a:lnTo>
                    <a:pt x="538" y="559572"/>
                  </a:lnTo>
                  <a:lnTo>
                    <a:pt x="0" y="533399"/>
                  </a:lnTo>
                  <a:lnTo>
                    <a:pt x="134" y="520305"/>
                  </a:lnTo>
                  <a:lnTo>
                    <a:pt x="2155" y="481118"/>
                  </a:lnTo>
                  <a:lnTo>
                    <a:pt x="6589" y="442212"/>
                  </a:lnTo>
                  <a:lnTo>
                    <a:pt x="13415" y="403793"/>
                  </a:lnTo>
                  <a:lnTo>
                    <a:pt x="22595" y="366077"/>
                  </a:lnTo>
                  <a:lnTo>
                    <a:pt x="34076" y="329274"/>
                  </a:lnTo>
                  <a:lnTo>
                    <a:pt x="47798" y="293579"/>
                  </a:lnTo>
                  <a:lnTo>
                    <a:pt x="69452" y="248034"/>
                  </a:lnTo>
                  <a:lnTo>
                    <a:pt x="94749" y="205237"/>
                  </a:lnTo>
                  <a:lnTo>
                    <a:pt x="123445" y="165600"/>
                  </a:lnTo>
                  <a:lnTo>
                    <a:pt x="155262" y="129506"/>
                  </a:lnTo>
                  <a:lnTo>
                    <a:pt x="189897" y="97301"/>
                  </a:lnTo>
                  <a:lnTo>
                    <a:pt x="227013" y="69296"/>
                  </a:lnTo>
                  <a:lnTo>
                    <a:pt x="266254" y="45761"/>
                  </a:lnTo>
                  <a:lnTo>
                    <a:pt x="307243" y="26922"/>
                  </a:lnTo>
                  <a:lnTo>
                    <a:pt x="349585" y="12961"/>
                  </a:lnTo>
                  <a:lnTo>
                    <a:pt x="392871" y="4012"/>
                  </a:lnTo>
                  <a:lnTo>
                    <a:pt x="436684" y="160"/>
                  </a:lnTo>
                  <a:lnTo>
                    <a:pt x="447674" y="0"/>
                  </a:lnTo>
                  <a:lnTo>
                    <a:pt x="458665" y="160"/>
                  </a:lnTo>
                  <a:lnTo>
                    <a:pt x="502478" y="4012"/>
                  </a:lnTo>
                  <a:lnTo>
                    <a:pt x="545763" y="12961"/>
                  </a:lnTo>
                  <a:lnTo>
                    <a:pt x="588105" y="26922"/>
                  </a:lnTo>
                  <a:lnTo>
                    <a:pt x="629093" y="45761"/>
                  </a:lnTo>
                  <a:lnTo>
                    <a:pt x="668335" y="69296"/>
                  </a:lnTo>
                  <a:lnTo>
                    <a:pt x="705452" y="97301"/>
                  </a:lnTo>
                  <a:lnTo>
                    <a:pt x="740086" y="129506"/>
                  </a:lnTo>
                  <a:lnTo>
                    <a:pt x="771904" y="165600"/>
                  </a:lnTo>
                  <a:lnTo>
                    <a:pt x="800600" y="205237"/>
                  </a:lnTo>
                  <a:lnTo>
                    <a:pt x="825896" y="248034"/>
                  </a:lnTo>
                  <a:lnTo>
                    <a:pt x="847550" y="293579"/>
                  </a:lnTo>
                  <a:lnTo>
                    <a:pt x="861272" y="329274"/>
                  </a:lnTo>
                  <a:lnTo>
                    <a:pt x="872753" y="366077"/>
                  </a:lnTo>
                  <a:lnTo>
                    <a:pt x="881933" y="403793"/>
                  </a:lnTo>
                  <a:lnTo>
                    <a:pt x="888759" y="442212"/>
                  </a:lnTo>
                  <a:lnTo>
                    <a:pt x="893194" y="481118"/>
                  </a:lnTo>
                  <a:lnTo>
                    <a:pt x="895215" y="520305"/>
                  </a:lnTo>
                  <a:lnTo>
                    <a:pt x="895349" y="533399"/>
                  </a:lnTo>
                  <a:lnTo>
                    <a:pt x="895215" y="546494"/>
                  </a:lnTo>
                  <a:lnTo>
                    <a:pt x="893194" y="585682"/>
                  </a:lnTo>
                  <a:lnTo>
                    <a:pt x="888759" y="624586"/>
                  </a:lnTo>
                  <a:lnTo>
                    <a:pt x="881933" y="663005"/>
                  </a:lnTo>
                  <a:lnTo>
                    <a:pt x="872753" y="700720"/>
                  </a:lnTo>
                  <a:lnTo>
                    <a:pt x="861272" y="737521"/>
                  </a:lnTo>
                  <a:lnTo>
                    <a:pt x="847550" y="773218"/>
                  </a:lnTo>
                  <a:lnTo>
                    <a:pt x="825896" y="818763"/>
                  </a:lnTo>
                  <a:lnTo>
                    <a:pt x="800600" y="861561"/>
                  </a:lnTo>
                  <a:lnTo>
                    <a:pt x="771904" y="901197"/>
                  </a:lnTo>
                  <a:lnTo>
                    <a:pt x="740086" y="937292"/>
                  </a:lnTo>
                  <a:lnTo>
                    <a:pt x="705452" y="969496"/>
                  </a:lnTo>
                  <a:lnTo>
                    <a:pt x="668335" y="997501"/>
                  </a:lnTo>
                  <a:lnTo>
                    <a:pt x="629093" y="1021036"/>
                  </a:lnTo>
                  <a:lnTo>
                    <a:pt x="588105" y="1039875"/>
                  </a:lnTo>
                  <a:lnTo>
                    <a:pt x="545763" y="1053837"/>
                  </a:lnTo>
                  <a:lnTo>
                    <a:pt x="502478" y="1062787"/>
                  </a:lnTo>
                  <a:lnTo>
                    <a:pt x="458665" y="1066639"/>
                  </a:lnTo>
                  <a:lnTo>
                    <a:pt x="447674" y="106679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4337" y="9163049"/>
              <a:ext cx="520700" cy="400050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6389736" y="10086657"/>
            <a:ext cx="12700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0" b="1">
                <a:solidFill>
                  <a:srgbClr val="1A237D"/>
                </a:solidFill>
                <a:latin typeface="Roboto"/>
                <a:cs typeface="Roboto"/>
              </a:rPr>
              <a:t>Observation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9143998" y="8658225"/>
            <a:ext cx="3857625" cy="2076450"/>
            <a:chOff x="9143998" y="8658225"/>
            <a:chExt cx="3857625" cy="2076450"/>
          </a:xfrm>
        </p:grpSpPr>
        <p:sp>
          <p:nvSpPr>
            <p:cNvPr id="34" name="object 34" descr=""/>
            <p:cNvSpPr/>
            <p:nvPr/>
          </p:nvSpPr>
          <p:spPr>
            <a:xfrm>
              <a:off x="9143998" y="8658225"/>
              <a:ext cx="3857625" cy="2076450"/>
            </a:xfrm>
            <a:custGeom>
              <a:avLst/>
              <a:gdLst/>
              <a:ahLst/>
              <a:cxnLst/>
              <a:rect l="l" t="t" r="r" b="b"/>
              <a:pathLst>
                <a:path w="3857625" h="2076450">
                  <a:moveTo>
                    <a:pt x="3750829" y="2076449"/>
                  </a:moveTo>
                  <a:lnTo>
                    <a:pt x="106795" y="2076449"/>
                  </a:lnTo>
                  <a:lnTo>
                    <a:pt x="99361" y="2075716"/>
                  </a:lnTo>
                  <a:lnTo>
                    <a:pt x="57038" y="2061353"/>
                  </a:lnTo>
                  <a:lnTo>
                    <a:pt x="23432" y="2031890"/>
                  </a:lnTo>
                  <a:lnTo>
                    <a:pt x="3659" y="1991807"/>
                  </a:lnTo>
                  <a:lnTo>
                    <a:pt x="0" y="1969653"/>
                  </a:lnTo>
                  <a:lnTo>
                    <a:pt x="0" y="1962149"/>
                  </a:lnTo>
                  <a:lnTo>
                    <a:pt x="0" y="106793"/>
                  </a:lnTo>
                  <a:lnTo>
                    <a:pt x="11571" y="63623"/>
                  </a:lnTo>
                  <a:lnTo>
                    <a:pt x="38784" y="28169"/>
                  </a:lnTo>
                  <a:lnTo>
                    <a:pt x="77492" y="5827"/>
                  </a:lnTo>
                  <a:lnTo>
                    <a:pt x="106795" y="0"/>
                  </a:lnTo>
                  <a:lnTo>
                    <a:pt x="3750829" y="0"/>
                  </a:lnTo>
                  <a:lnTo>
                    <a:pt x="3793997" y="11571"/>
                  </a:lnTo>
                  <a:lnTo>
                    <a:pt x="3829451" y="38782"/>
                  </a:lnTo>
                  <a:lnTo>
                    <a:pt x="3851795" y="77491"/>
                  </a:lnTo>
                  <a:lnTo>
                    <a:pt x="3857625" y="106793"/>
                  </a:lnTo>
                  <a:lnTo>
                    <a:pt x="3857625" y="1969653"/>
                  </a:lnTo>
                  <a:lnTo>
                    <a:pt x="3846050" y="2012822"/>
                  </a:lnTo>
                  <a:lnTo>
                    <a:pt x="3818839" y="2048276"/>
                  </a:lnTo>
                  <a:lnTo>
                    <a:pt x="3780131" y="2070619"/>
                  </a:lnTo>
                  <a:lnTo>
                    <a:pt x="3758261" y="2075716"/>
                  </a:lnTo>
                  <a:lnTo>
                    <a:pt x="3750829" y="20764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0629898" y="8848723"/>
              <a:ext cx="895350" cy="1066800"/>
            </a:xfrm>
            <a:custGeom>
              <a:avLst/>
              <a:gdLst/>
              <a:ahLst/>
              <a:cxnLst/>
              <a:rect l="l" t="t" r="r" b="b"/>
              <a:pathLst>
                <a:path w="895350" h="1066800">
                  <a:moveTo>
                    <a:pt x="447674" y="1066799"/>
                  </a:moveTo>
                  <a:lnTo>
                    <a:pt x="403795" y="1064230"/>
                  </a:lnTo>
                  <a:lnTo>
                    <a:pt x="360336" y="1056548"/>
                  </a:lnTo>
                  <a:lnTo>
                    <a:pt x="317720" y="1043830"/>
                  </a:lnTo>
                  <a:lnTo>
                    <a:pt x="276355" y="1026195"/>
                  </a:lnTo>
                  <a:lnTo>
                    <a:pt x="236641" y="1003815"/>
                  </a:lnTo>
                  <a:lnTo>
                    <a:pt x="198958" y="976904"/>
                  </a:lnTo>
                  <a:lnTo>
                    <a:pt x="163672" y="945723"/>
                  </a:lnTo>
                  <a:lnTo>
                    <a:pt x="131119" y="910569"/>
                  </a:lnTo>
                  <a:lnTo>
                    <a:pt x="101615" y="871784"/>
                  </a:lnTo>
                  <a:lnTo>
                    <a:pt x="75445" y="829739"/>
                  </a:lnTo>
                  <a:lnTo>
                    <a:pt x="52859" y="784842"/>
                  </a:lnTo>
                  <a:lnTo>
                    <a:pt x="38406" y="749558"/>
                  </a:lnTo>
                  <a:lnTo>
                    <a:pt x="26168" y="713096"/>
                  </a:lnTo>
                  <a:lnTo>
                    <a:pt x="16214" y="675659"/>
                  </a:lnTo>
                  <a:lnTo>
                    <a:pt x="8600" y="637459"/>
                  </a:lnTo>
                  <a:lnTo>
                    <a:pt x="3365" y="598698"/>
                  </a:lnTo>
                  <a:lnTo>
                    <a:pt x="538" y="559572"/>
                  </a:lnTo>
                  <a:lnTo>
                    <a:pt x="0" y="533399"/>
                  </a:lnTo>
                  <a:lnTo>
                    <a:pt x="134" y="520305"/>
                  </a:lnTo>
                  <a:lnTo>
                    <a:pt x="2154" y="481118"/>
                  </a:lnTo>
                  <a:lnTo>
                    <a:pt x="6588" y="442212"/>
                  </a:lnTo>
                  <a:lnTo>
                    <a:pt x="13415" y="403793"/>
                  </a:lnTo>
                  <a:lnTo>
                    <a:pt x="22595" y="366077"/>
                  </a:lnTo>
                  <a:lnTo>
                    <a:pt x="34075" y="329274"/>
                  </a:lnTo>
                  <a:lnTo>
                    <a:pt x="47797" y="293579"/>
                  </a:lnTo>
                  <a:lnTo>
                    <a:pt x="69451" y="248034"/>
                  </a:lnTo>
                  <a:lnTo>
                    <a:pt x="94747" y="205237"/>
                  </a:lnTo>
                  <a:lnTo>
                    <a:pt x="123443" y="165600"/>
                  </a:lnTo>
                  <a:lnTo>
                    <a:pt x="155263" y="129506"/>
                  </a:lnTo>
                  <a:lnTo>
                    <a:pt x="189895" y="97301"/>
                  </a:lnTo>
                  <a:lnTo>
                    <a:pt x="227012" y="69296"/>
                  </a:lnTo>
                  <a:lnTo>
                    <a:pt x="266254" y="45761"/>
                  </a:lnTo>
                  <a:lnTo>
                    <a:pt x="307242" y="26922"/>
                  </a:lnTo>
                  <a:lnTo>
                    <a:pt x="349584" y="12961"/>
                  </a:lnTo>
                  <a:lnTo>
                    <a:pt x="392871" y="4012"/>
                  </a:lnTo>
                  <a:lnTo>
                    <a:pt x="436685" y="160"/>
                  </a:lnTo>
                  <a:lnTo>
                    <a:pt x="447674" y="0"/>
                  </a:lnTo>
                  <a:lnTo>
                    <a:pt x="458664" y="160"/>
                  </a:lnTo>
                  <a:lnTo>
                    <a:pt x="502478" y="4012"/>
                  </a:lnTo>
                  <a:lnTo>
                    <a:pt x="545763" y="12961"/>
                  </a:lnTo>
                  <a:lnTo>
                    <a:pt x="588104" y="26922"/>
                  </a:lnTo>
                  <a:lnTo>
                    <a:pt x="629092" y="45761"/>
                  </a:lnTo>
                  <a:lnTo>
                    <a:pt x="668334" y="69296"/>
                  </a:lnTo>
                  <a:lnTo>
                    <a:pt x="705450" y="97301"/>
                  </a:lnTo>
                  <a:lnTo>
                    <a:pt x="740086" y="129506"/>
                  </a:lnTo>
                  <a:lnTo>
                    <a:pt x="771903" y="165600"/>
                  </a:lnTo>
                  <a:lnTo>
                    <a:pt x="800597" y="205237"/>
                  </a:lnTo>
                  <a:lnTo>
                    <a:pt x="825894" y="248034"/>
                  </a:lnTo>
                  <a:lnTo>
                    <a:pt x="847549" y="293579"/>
                  </a:lnTo>
                  <a:lnTo>
                    <a:pt x="861271" y="329274"/>
                  </a:lnTo>
                  <a:lnTo>
                    <a:pt x="872754" y="366077"/>
                  </a:lnTo>
                  <a:lnTo>
                    <a:pt x="881933" y="403793"/>
                  </a:lnTo>
                  <a:lnTo>
                    <a:pt x="888758" y="442212"/>
                  </a:lnTo>
                  <a:lnTo>
                    <a:pt x="893193" y="481118"/>
                  </a:lnTo>
                  <a:lnTo>
                    <a:pt x="895215" y="520305"/>
                  </a:lnTo>
                  <a:lnTo>
                    <a:pt x="895349" y="533399"/>
                  </a:lnTo>
                  <a:lnTo>
                    <a:pt x="895215" y="546494"/>
                  </a:lnTo>
                  <a:lnTo>
                    <a:pt x="893193" y="585682"/>
                  </a:lnTo>
                  <a:lnTo>
                    <a:pt x="888758" y="624586"/>
                  </a:lnTo>
                  <a:lnTo>
                    <a:pt x="881933" y="663005"/>
                  </a:lnTo>
                  <a:lnTo>
                    <a:pt x="872754" y="700720"/>
                  </a:lnTo>
                  <a:lnTo>
                    <a:pt x="861271" y="737521"/>
                  </a:lnTo>
                  <a:lnTo>
                    <a:pt x="847549" y="773218"/>
                  </a:lnTo>
                  <a:lnTo>
                    <a:pt x="825894" y="818763"/>
                  </a:lnTo>
                  <a:lnTo>
                    <a:pt x="800597" y="861561"/>
                  </a:lnTo>
                  <a:lnTo>
                    <a:pt x="771903" y="901197"/>
                  </a:lnTo>
                  <a:lnTo>
                    <a:pt x="740086" y="937292"/>
                  </a:lnTo>
                  <a:lnTo>
                    <a:pt x="705450" y="969496"/>
                  </a:lnTo>
                  <a:lnTo>
                    <a:pt x="668334" y="997501"/>
                  </a:lnTo>
                  <a:lnTo>
                    <a:pt x="629092" y="1021036"/>
                  </a:lnTo>
                  <a:lnTo>
                    <a:pt x="588104" y="1039875"/>
                  </a:lnTo>
                  <a:lnTo>
                    <a:pt x="545763" y="1053837"/>
                  </a:lnTo>
                  <a:lnTo>
                    <a:pt x="502478" y="1062787"/>
                  </a:lnTo>
                  <a:lnTo>
                    <a:pt x="458664" y="1066639"/>
                  </a:lnTo>
                  <a:lnTo>
                    <a:pt x="447674" y="106679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09286" y="9163049"/>
              <a:ext cx="527050" cy="400050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10387110" y="10086657"/>
            <a:ext cx="13716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5" b="1">
                <a:solidFill>
                  <a:srgbClr val="1A237D"/>
                </a:solidFill>
                <a:latin typeface="Roboto"/>
                <a:cs typeface="Roboto"/>
              </a:rPr>
              <a:t>Case</a:t>
            </a:r>
            <a:r>
              <a:rPr dirty="0" sz="2000" spc="-35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2000" spc="-100" b="1">
                <a:solidFill>
                  <a:srgbClr val="1A237D"/>
                </a:solidFill>
                <a:latin typeface="Roboto"/>
                <a:cs typeface="Roboto"/>
              </a:rPr>
              <a:t>Studies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13192123" y="8658225"/>
            <a:ext cx="3857625" cy="2076450"/>
            <a:chOff x="13192123" y="8658225"/>
            <a:chExt cx="3857625" cy="2076450"/>
          </a:xfrm>
        </p:grpSpPr>
        <p:sp>
          <p:nvSpPr>
            <p:cNvPr id="39" name="object 39" descr=""/>
            <p:cNvSpPr/>
            <p:nvPr/>
          </p:nvSpPr>
          <p:spPr>
            <a:xfrm>
              <a:off x="13192123" y="8658225"/>
              <a:ext cx="3857625" cy="2076450"/>
            </a:xfrm>
            <a:custGeom>
              <a:avLst/>
              <a:gdLst/>
              <a:ahLst/>
              <a:cxnLst/>
              <a:rect l="l" t="t" r="r" b="b"/>
              <a:pathLst>
                <a:path w="3857625" h="2076450">
                  <a:moveTo>
                    <a:pt x="3750830" y="2076449"/>
                  </a:moveTo>
                  <a:lnTo>
                    <a:pt x="106794" y="2076449"/>
                  </a:lnTo>
                  <a:lnTo>
                    <a:pt x="99361" y="2075716"/>
                  </a:lnTo>
                  <a:lnTo>
                    <a:pt x="57036" y="2061353"/>
                  </a:lnTo>
                  <a:lnTo>
                    <a:pt x="23431" y="2031890"/>
                  </a:lnTo>
                  <a:lnTo>
                    <a:pt x="3659" y="1991807"/>
                  </a:lnTo>
                  <a:lnTo>
                    <a:pt x="0" y="1969653"/>
                  </a:lnTo>
                  <a:lnTo>
                    <a:pt x="0" y="1962149"/>
                  </a:lnTo>
                  <a:lnTo>
                    <a:pt x="0" y="106793"/>
                  </a:lnTo>
                  <a:lnTo>
                    <a:pt x="11570" y="63623"/>
                  </a:lnTo>
                  <a:lnTo>
                    <a:pt x="38781" y="28169"/>
                  </a:lnTo>
                  <a:lnTo>
                    <a:pt x="77491" y="5827"/>
                  </a:lnTo>
                  <a:lnTo>
                    <a:pt x="106794" y="0"/>
                  </a:lnTo>
                  <a:lnTo>
                    <a:pt x="3750830" y="0"/>
                  </a:lnTo>
                  <a:lnTo>
                    <a:pt x="3793998" y="11571"/>
                  </a:lnTo>
                  <a:lnTo>
                    <a:pt x="3829451" y="38782"/>
                  </a:lnTo>
                  <a:lnTo>
                    <a:pt x="3851794" y="77491"/>
                  </a:lnTo>
                  <a:lnTo>
                    <a:pt x="3857623" y="106793"/>
                  </a:lnTo>
                  <a:lnTo>
                    <a:pt x="3857623" y="1969653"/>
                  </a:lnTo>
                  <a:lnTo>
                    <a:pt x="3846048" y="2012822"/>
                  </a:lnTo>
                  <a:lnTo>
                    <a:pt x="3818839" y="2048276"/>
                  </a:lnTo>
                  <a:lnTo>
                    <a:pt x="3780130" y="2070619"/>
                  </a:lnTo>
                  <a:lnTo>
                    <a:pt x="3758261" y="2075716"/>
                  </a:lnTo>
                  <a:lnTo>
                    <a:pt x="3750830" y="20764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4763747" y="8848723"/>
              <a:ext cx="723900" cy="1066800"/>
            </a:xfrm>
            <a:custGeom>
              <a:avLst/>
              <a:gdLst/>
              <a:ahLst/>
              <a:cxnLst/>
              <a:rect l="l" t="t" r="r" b="b"/>
              <a:pathLst>
                <a:path w="723900" h="1066800">
                  <a:moveTo>
                    <a:pt x="361949" y="1066799"/>
                  </a:moveTo>
                  <a:lnTo>
                    <a:pt x="317639" y="1062786"/>
                  </a:lnTo>
                  <a:lnTo>
                    <a:pt x="274001" y="1050812"/>
                  </a:lnTo>
                  <a:lnTo>
                    <a:pt x="231687" y="1031058"/>
                  </a:lnTo>
                  <a:lnTo>
                    <a:pt x="199214" y="1009846"/>
                  </a:lnTo>
                  <a:lnTo>
                    <a:pt x="168307" y="984045"/>
                  </a:lnTo>
                  <a:lnTo>
                    <a:pt x="139267" y="953905"/>
                  </a:lnTo>
                  <a:lnTo>
                    <a:pt x="112371" y="919715"/>
                  </a:lnTo>
                  <a:lnTo>
                    <a:pt x="87881" y="881804"/>
                  </a:lnTo>
                  <a:lnTo>
                    <a:pt x="66026" y="840538"/>
                  </a:lnTo>
                  <a:lnTo>
                    <a:pt x="47022" y="796314"/>
                  </a:lnTo>
                  <a:lnTo>
                    <a:pt x="31050" y="749558"/>
                  </a:lnTo>
                  <a:lnTo>
                    <a:pt x="18267" y="700720"/>
                  </a:lnTo>
                  <a:lnTo>
                    <a:pt x="10846" y="663004"/>
                  </a:lnTo>
                  <a:lnTo>
                    <a:pt x="5327" y="624586"/>
                  </a:lnTo>
                  <a:lnTo>
                    <a:pt x="1744" y="585682"/>
                  </a:lnTo>
                  <a:lnTo>
                    <a:pt x="109" y="546494"/>
                  </a:lnTo>
                  <a:lnTo>
                    <a:pt x="0" y="533399"/>
                  </a:lnTo>
                  <a:lnTo>
                    <a:pt x="109" y="520305"/>
                  </a:lnTo>
                  <a:lnTo>
                    <a:pt x="1744" y="481118"/>
                  </a:lnTo>
                  <a:lnTo>
                    <a:pt x="5328" y="442212"/>
                  </a:lnTo>
                  <a:lnTo>
                    <a:pt x="10847" y="403793"/>
                  </a:lnTo>
                  <a:lnTo>
                    <a:pt x="18268" y="366077"/>
                  </a:lnTo>
                  <a:lnTo>
                    <a:pt x="31050" y="317238"/>
                  </a:lnTo>
                  <a:lnTo>
                    <a:pt x="47022" y="270483"/>
                  </a:lnTo>
                  <a:lnTo>
                    <a:pt x="66025" y="226259"/>
                  </a:lnTo>
                  <a:lnTo>
                    <a:pt x="87880" y="184993"/>
                  </a:lnTo>
                  <a:lnTo>
                    <a:pt x="112371" y="147083"/>
                  </a:lnTo>
                  <a:lnTo>
                    <a:pt x="139267" y="112892"/>
                  </a:lnTo>
                  <a:lnTo>
                    <a:pt x="168307" y="82751"/>
                  </a:lnTo>
                  <a:lnTo>
                    <a:pt x="199214" y="56951"/>
                  </a:lnTo>
                  <a:lnTo>
                    <a:pt x="231687" y="35739"/>
                  </a:lnTo>
                  <a:lnTo>
                    <a:pt x="274001" y="15985"/>
                  </a:lnTo>
                  <a:lnTo>
                    <a:pt x="317639" y="4012"/>
                  </a:lnTo>
                  <a:lnTo>
                    <a:pt x="361949" y="0"/>
                  </a:lnTo>
                  <a:lnTo>
                    <a:pt x="370835" y="160"/>
                  </a:lnTo>
                  <a:lnTo>
                    <a:pt x="415059" y="5772"/>
                  </a:lnTo>
                  <a:lnTo>
                    <a:pt x="458483" y="19320"/>
                  </a:lnTo>
                  <a:lnTo>
                    <a:pt x="500461" y="40602"/>
                  </a:lnTo>
                  <a:lnTo>
                    <a:pt x="532573" y="62982"/>
                  </a:lnTo>
                  <a:lnTo>
                    <a:pt x="563037" y="89892"/>
                  </a:lnTo>
                  <a:lnTo>
                    <a:pt x="591569" y="121075"/>
                  </a:lnTo>
                  <a:lnTo>
                    <a:pt x="617886" y="156228"/>
                  </a:lnTo>
                  <a:lnTo>
                    <a:pt x="641740" y="195013"/>
                  </a:lnTo>
                  <a:lnTo>
                    <a:pt x="662900" y="237057"/>
                  </a:lnTo>
                  <a:lnTo>
                    <a:pt x="681161" y="281955"/>
                  </a:lnTo>
                  <a:lnTo>
                    <a:pt x="696346" y="329274"/>
                  </a:lnTo>
                  <a:lnTo>
                    <a:pt x="708313" y="378561"/>
                  </a:lnTo>
                  <a:lnTo>
                    <a:pt x="715103" y="416526"/>
                  </a:lnTo>
                  <a:lnTo>
                    <a:pt x="719982" y="455133"/>
                  </a:lnTo>
                  <a:lnTo>
                    <a:pt x="722920" y="494165"/>
                  </a:lnTo>
                  <a:lnTo>
                    <a:pt x="723899" y="533399"/>
                  </a:lnTo>
                  <a:lnTo>
                    <a:pt x="723791" y="546494"/>
                  </a:lnTo>
                  <a:lnTo>
                    <a:pt x="722157" y="585682"/>
                  </a:lnTo>
                  <a:lnTo>
                    <a:pt x="718571" y="624586"/>
                  </a:lnTo>
                  <a:lnTo>
                    <a:pt x="713052" y="663005"/>
                  </a:lnTo>
                  <a:lnTo>
                    <a:pt x="705630" y="700720"/>
                  </a:lnTo>
                  <a:lnTo>
                    <a:pt x="692846" y="749558"/>
                  </a:lnTo>
                  <a:lnTo>
                    <a:pt x="676876" y="796314"/>
                  </a:lnTo>
                  <a:lnTo>
                    <a:pt x="657872" y="840538"/>
                  </a:lnTo>
                  <a:lnTo>
                    <a:pt x="636020" y="881805"/>
                  </a:lnTo>
                  <a:lnTo>
                    <a:pt x="611526" y="919715"/>
                  </a:lnTo>
                  <a:lnTo>
                    <a:pt x="584631" y="953905"/>
                  </a:lnTo>
                  <a:lnTo>
                    <a:pt x="555589" y="984045"/>
                  </a:lnTo>
                  <a:lnTo>
                    <a:pt x="524684" y="1009846"/>
                  </a:lnTo>
                  <a:lnTo>
                    <a:pt x="492210" y="1031058"/>
                  </a:lnTo>
                  <a:lnTo>
                    <a:pt x="449895" y="1050813"/>
                  </a:lnTo>
                  <a:lnTo>
                    <a:pt x="406259" y="1062787"/>
                  </a:lnTo>
                  <a:lnTo>
                    <a:pt x="361949" y="106679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49486" y="9134474"/>
              <a:ext cx="342900" cy="457200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14330610" y="10086657"/>
            <a:ext cx="15805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5" b="1">
                <a:solidFill>
                  <a:srgbClr val="1A237D"/>
                </a:solidFill>
                <a:latin typeface="Roboto"/>
                <a:cs typeface="Roboto"/>
              </a:rPr>
              <a:t>Questionnaires</a:t>
            </a:r>
            <a:endParaRPr sz="2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93775" y="1542288"/>
            <a:ext cx="17108805" cy="12393295"/>
            <a:chOff x="493775" y="1542288"/>
            <a:chExt cx="17108805" cy="123932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75" y="1542288"/>
              <a:ext cx="17108423" cy="1239316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4274" y="2324099"/>
              <a:ext cx="527050" cy="400050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2025650" y="2259255"/>
            <a:ext cx="1518285" cy="488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-140" b="1">
                <a:solidFill>
                  <a:srgbClr val="1A237D"/>
                </a:solidFill>
                <a:latin typeface="Roboto"/>
                <a:cs typeface="Roboto"/>
              </a:rPr>
              <a:t>Definition</a:t>
            </a:r>
            <a:endParaRPr sz="3000">
              <a:latin typeface="Roboto"/>
              <a:cs typeface="Roboto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190624" y="3467100"/>
            <a:ext cx="514350" cy="8451850"/>
            <a:chOff x="1190624" y="3467100"/>
            <a:chExt cx="514350" cy="845185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0624" y="3467100"/>
              <a:ext cx="228600" cy="228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0624" y="4286250"/>
              <a:ext cx="228600" cy="2286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0624" y="5105400"/>
              <a:ext cx="228600" cy="2286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0624" y="5934074"/>
              <a:ext cx="257175" cy="20955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0624" y="7667625"/>
              <a:ext cx="514350" cy="40005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0624" y="11744325"/>
              <a:ext cx="171450" cy="174625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2025650" y="7602780"/>
            <a:ext cx="3258185" cy="488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-140" b="1">
                <a:solidFill>
                  <a:srgbClr val="1A237D"/>
                </a:solidFill>
                <a:latin typeface="Roboto"/>
                <a:cs typeface="Roboto"/>
              </a:rPr>
              <a:t>Collection</a:t>
            </a:r>
            <a:r>
              <a:rPr dirty="0" sz="3000" spc="-80" b="1">
                <a:solidFill>
                  <a:srgbClr val="1A237D"/>
                </a:solidFill>
                <a:latin typeface="Roboto"/>
                <a:cs typeface="Roboto"/>
              </a:rPr>
              <a:t> </a:t>
            </a:r>
            <a:r>
              <a:rPr dirty="0" sz="3000" spc="-130" b="1">
                <a:solidFill>
                  <a:srgbClr val="1A237D"/>
                </a:solidFill>
                <a:latin typeface="Roboto"/>
                <a:cs typeface="Roboto"/>
              </a:rPr>
              <a:t>Procedure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425574" y="11693286"/>
            <a:ext cx="93916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35" b="1">
                <a:solidFill>
                  <a:srgbClr val="2E7D32"/>
                </a:solidFill>
                <a:latin typeface="Arial"/>
                <a:cs typeface="Arial"/>
              </a:rPr>
              <a:t>Advantages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368424" y="12013183"/>
            <a:ext cx="1952625" cy="1168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626110">
              <a:lnSpc>
                <a:spcPct val="115399"/>
              </a:lnSpc>
              <a:spcBef>
                <a:spcPts val="90"/>
              </a:spcBef>
            </a:pPr>
            <a:r>
              <a:rPr dirty="0" sz="1300" spc="-70">
                <a:solidFill>
                  <a:srgbClr val="2F3F9E"/>
                </a:solidFill>
                <a:latin typeface="Arial MT"/>
                <a:cs typeface="Arial MT"/>
              </a:rPr>
              <a:t>Cost-</a:t>
            </a:r>
            <a:r>
              <a:rPr dirty="0" sz="1300" spc="-10">
                <a:solidFill>
                  <a:srgbClr val="2F3F9E"/>
                </a:solidFill>
                <a:latin typeface="Arial MT"/>
                <a:cs typeface="Arial MT"/>
              </a:rPr>
              <a:t>effective </a:t>
            </a:r>
            <a:r>
              <a:rPr dirty="0" sz="1300" spc="-70">
                <a:solidFill>
                  <a:srgbClr val="2F3F9E"/>
                </a:solidFill>
                <a:latin typeface="Arial MT"/>
                <a:cs typeface="Arial MT"/>
              </a:rPr>
              <a:t>Time-</a:t>
            </a:r>
            <a:r>
              <a:rPr dirty="0" sz="1300" spc="-10">
                <a:solidFill>
                  <a:srgbClr val="2F3F9E"/>
                </a:solidFill>
                <a:latin typeface="Arial MT"/>
                <a:cs typeface="Arial MT"/>
              </a:rPr>
              <a:t>efficient </a:t>
            </a:r>
            <a:r>
              <a:rPr dirty="0" sz="1300" spc="-70">
                <a:solidFill>
                  <a:srgbClr val="2F3F9E"/>
                </a:solidFill>
                <a:latin typeface="Arial MT"/>
                <a:cs typeface="Arial MT"/>
              </a:rPr>
              <a:t>Large</a:t>
            </a:r>
            <a:r>
              <a:rPr dirty="0" sz="1300" spc="-4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2F3F9E"/>
                </a:solidFill>
                <a:latin typeface="Arial MT"/>
                <a:cs typeface="Arial MT"/>
              </a:rPr>
              <a:t>sample</a:t>
            </a:r>
            <a:r>
              <a:rPr dirty="0" sz="1300" spc="-4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60">
                <a:solidFill>
                  <a:srgbClr val="2F3F9E"/>
                </a:solidFill>
                <a:latin typeface="Arial MT"/>
                <a:cs typeface="Arial MT"/>
              </a:rPr>
              <a:t>sizes</a:t>
            </a: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ct val="115399"/>
              </a:lnSpc>
            </a:pPr>
            <a:r>
              <a:rPr dirty="0" sz="1300" spc="-40">
                <a:solidFill>
                  <a:srgbClr val="2F3F9E"/>
                </a:solidFill>
                <a:latin typeface="Arial MT"/>
                <a:cs typeface="Arial MT"/>
              </a:rPr>
              <a:t>Longitudinal</a:t>
            </a:r>
            <a:r>
              <a:rPr dirty="0" sz="1300" spc="-1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2F3F9E"/>
                </a:solidFill>
                <a:latin typeface="Arial MT"/>
                <a:cs typeface="Arial MT"/>
              </a:rPr>
              <a:t>data</a:t>
            </a:r>
            <a:r>
              <a:rPr dirty="0" sz="1300" spc="-1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45">
                <a:solidFill>
                  <a:srgbClr val="2F3F9E"/>
                </a:solidFill>
                <a:latin typeface="Arial MT"/>
                <a:cs typeface="Arial MT"/>
              </a:rPr>
              <a:t>availability </a:t>
            </a:r>
            <a:r>
              <a:rPr dirty="0" sz="1300" spc="-65">
                <a:solidFill>
                  <a:srgbClr val="2F3F9E"/>
                </a:solidFill>
                <a:latin typeface="Arial MT"/>
                <a:cs typeface="Arial MT"/>
              </a:rPr>
              <a:t>Expert</a:t>
            </a:r>
            <a:r>
              <a:rPr dirty="0" sz="1300" spc="-2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30">
                <a:solidFill>
                  <a:srgbClr val="2F3F9E"/>
                </a:solidFill>
                <a:latin typeface="Arial MT"/>
                <a:cs typeface="Arial MT"/>
              </a:rPr>
              <a:t>collection</a:t>
            </a:r>
            <a:r>
              <a:rPr dirty="0" sz="1300" spc="-1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2F3F9E"/>
                </a:solidFill>
                <a:latin typeface="Arial MT"/>
                <a:cs typeface="Arial MT"/>
              </a:rPr>
              <a:t>methods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0" y="0"/>
            <a:ext cx="18097500" cy="14201775"/>
            <a:chOff x="0" y="0"/>
            <a:chExt cx="18097500" cy="14201775"/>
          </a:xfrm>
        </p:grpSpPr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86875" y="11744324"/>
              <a:ext cx="171450" cy="17462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87500" y="0"/>
              <a:ext cx="3809999" cy="380999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1833224"/>
              <a:ext cx="2381249" cy="236855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761999" y="1333499"/>
              <a:ext cx="952500" cy="57150"/>
            </a:xfrm>
            <a:custGeom>
              <a:avLst/>
              <a:gdLst/>
              <a:ahLst/>
              <a:cxnLst/>
              <a:rect l="l" t="t" r="r" b="b"/>
              <a:pathLst>
                <a:path w="952500" h="57150">
                  <a:moveTo>
                    <a:pt x="92771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85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927714" y="0"/>
                  </a:lnTo>
                  <a:lnTo>
                    <a:pt x="952500" y="24785"/>
                  </a:lnTo>
                  <a:lnTo>
                    <a:pt x="952500" y="32364"/>
                  </a:lnTo>
                  <a:lnTo>
                    <a:pt x="931359" y="56424"/>
                  </a:lnTo>
                  <a:lnTo>
                    <a:pt x="927714" y="5714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47749" y="8658225"/>
              <a:ext cx="7886700" cy="1238250"/>
            </a:xfrm>
            <a:custGeom>
              <a:avLst/>
              <a:gdLst/>
              <a:ahLst/>
              <a:cxnLst/>
              <a:rect l="l" t="t" r="r" b="b"/>
              <a:pathLst>
                <a:path w="7886700" h="1238250">
                  <a:moveTo>
                    <a:pt x="7779904" y="1238249"/>
                  </a:moveTo>
                  <a:lnTo>
                    <a:pt x="106795" y="1238249"/>
                  </a:lnTo>
                  <a:lnTo>
                    <a:pt x="99362" y="1237516"/>
                  </a:lnTo>
                  <a:lnTo>
                    <a:pt x="57038" y="1223154"/>
                  </a:lnTo>
                  <a:lnTo>
                    <a:pt x="23432" y="1193690"/>
                  </a:lnTo>
                  <a:lnTo>
                    <a:pt x="3660" y="1153607"/>
                  </a:lnTo>
                  <a:lnTo>
                    <a:pt x="0" y="1131453"/>
                  </a:lnTo>
                  <a:lnTo>
                    <a:pt x="0" y="1123949"/>
                  </a:lnTo>
                  <a:lnTo>
                    <a:pt x="0" y="106793"/>
                  </a:lnTo>
                  <a:lnTo>
                    <a:pt x="11572" y="63623"/>
                  </a:lnTo>
                  <a:lnTo>
                    <a:pt x="38784" y="28169"/>
                  </a:lnTo>
                  <a:lnTo>
                    <a:pt x="77493" y="5827"/>
                  </a:lnTo>
                  <a:lnTo>
                    <a:pt x="106795" y="0"/>
                  </a:lnTo>
                  <a:lnTo>
                    <a:pt x="7779904" y="0"/>
                  </a:lnTo>
                  <a:lnTo>
                    <a:pt x="7823071" y="11571"/>
                  </a:lnTo>
                  <a:lnTo>
                    <a:pt x="7858527" y="38782"/>
                  </a:lnTo>
                  <a:lnTo>
                    <a:pt x="7880870" y="77491"/>
                  </a:lnTo>
                  <a:lnTo>
                    <a:pt x="7886698" y="106793"/>
                  </a:lnTo>
                  <a:lnTo>
                    <a:pt x="7886698" y="1131453"/>
                  </a:lnTo>
                  <a:lnTo>
                    <a:pt x="7875125" y="1174623"/>
                  </a:lnTo>
                  <a:lnTo>
                    <a:pt x="7847913" y="1210077"/>
                  </a:lnTo>
                  <a:lnTo>
                    <a:pt x="7809204" y="1232419"/>
                  </a:lnTo>
                  <a:lnTo>
                    <a:pt x="7787336" y="1237516"/>
                  </a:lnTo>
                  <a:lnTo>
                    <a:pt x="7779904" y="12382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238249" y="8848724"/>
              <a:ext cx="666750" cy="857250"/>
            </a:xfrm>
            <a:custGeom>
              <a:avLst/>
              <a:gdLst/>
              <a:ahLst/>
              <a:cxnLst/>
              <a:rect l="l" t="t" r="r" b="b"/>
              <a:pathLst>
                <a:path w="666750" h="857250">
                  <a:moveTo>
                    <a:pt x="333374" y="857249"/>
                  </a:moveTo>
                  <a:lnTo>
                    <a:pt x="292563" y="854025"/>
                  </a:lnTo>
                  <a:lnTo>
                    <a:pt x="252371" y="844403"/>
                  </a:lnTo>
                  <a:lnTo>
                    <a:pt x="213397" y="828528"/>
                  </a:lnTo>
                  <a:lnTo>
                    <a:pt x="176222" y="806637"/>
                  </a:lnTo>
                  <a:lnTo>
                    <a:pt x="141412" y="779059"/>
                  </a:lnTo>
                  <a:lnTo>
                    <a:pt x="109493" y="746214"/>
                  </a:lnTo>
                  <a:lnTo>
                    <a:pt x="80942" y="708593"/>
                  </a:lnTo>
                  <a:lnTo>
                    <a:pt x="60813" y="675432"/>
                  </a:lnTo>
                  <a:lnTo>
                    <a:pt x="43310" y="639895"/>
                  </a:lnTo>
                  <a:lnTo>
                    <a:pt x="28601" y="602323"/>
                  </a:lnTo>
                  <a:lnTo>
                    <a:pt x="16826" y="563079"/>
                  </a:lnTo>
                  <a:lnTo>
                    <a:pt x="8100" y="522539"/>
                  </a:lnTo>
                  <a:lnTo>
                    <a:pt x="2507" y="481096"/>
                  </a:lnTo>
                  <a:lnTo>
                    <a:pt x="100" y="439147"/>
                  </a:lnTo>
                  <a:lnTo>
                    <a:pt x="0" y="428624"/>
                  </a:lnTo>
                  <a:lnTo>
                    <a:pt x="100" y="418103"/>
                  </a:lnTo>
                  <a:lnTo>
                    <a:pt x="2507" y="376153"/>
                  </a:lnTo>
                  <a:lnTo>
                    <a:pt x="8100" y="334709"/>
                  </a:lnTo>
                  <a:lnTo>
                    <a:pt x="16826" y="294169"/>
                  </a:lnTo>
                  <a:lnTo>
                    <a:pt x="28601" y="254924"/>
                  </a:lnTo>
                  <a:lnTo>
                    <a:pt x="43310" y="217353"/>
                  </a:lnTo>
                  <a:lnTo>
                    <a:pt x="60813" y="181815"/>
                  </a:lnTo>
                  <a:lnTo>
                    <a:pt x="80941" y="148655"/>
                  </a:lnTo>
                  <a:lnTo>
                    <a:pt x="109493" y="111033"/>
                  </a:lnTo>
                  <a:lnTo>
                    <a:pt x="141412" y="78188"/>
                  </a:lnTo>
                  <a:lnTo>
                    <a:pt x="176222" y="50611"/>
                  </a:lnTo>
                  <a:lnTo>
                    <a:pt x="213397" y="28718"/>
                  </a:lnTo>
                  <a:lnTo>
                    <a:pt x="252371" y="12844"/>
                  </a:lnTo>
                  <a:lnTo>
                    <a:pt x="292563" y="3224"/>
                  </a:lnTo>
                  <a:lnTo>
                    <a:pt x="333374" y="0"/>
                  </a:lnTo>
                  <a:lnTo>
                    <a:pt x="341558" y="129"/>
                  </a:lnTo>
                  <a:lnTo>
                    <a:pt x="382291" y="4639"/>
                  </a:lnTo>
                  <a:lnTo>
                    <a:pt x="422288" y="15525"/>
                  </a:lnTo>
                  <a:lnTo>
                    <a:pt x="460951" y="32626"/>
                  </a:lnTo>
                  <a:lnTo>
                    <a:pt x="497696" y="55685"/>
                  </a:lnTo>
                  <a:lnTo>
                    <a:pt x="531966" y="84349"/>
                  </a:lnTo>
                  <a:lnTo>
                    <a:pt x="563248" y="118191"/>
                  </a:lnTo>
                  <a:lnTo>
                    <a:pt x="591077" y="156706"/>
                  </a:lnTo>
                  <a:lnTo>
                    <a:pt x="610565" y="190491"/>
                  </a:lnTo>
                  <a:lnTo>
                    <a:pt x="627385" y="226571"/>
                  </a:lnTo>
                  <a:lnTo>
                    <a:pt x="641373" y="264595"/>
                  </a:lnTo>
                  <a:lnTo>
                    <a:pt x="652394" y="304201"/>
                  </a:lnTo>
                  <a:lnTo>
                    <a:pt x="660344" y="345003"/>
                  </a:lnTo>
                  <a:lnTo>
                    <a:pt x="665144" y="386612"/>
                  </a:lnTo>
                  <a:lnTo>
                    <a:pt x="666749" y="428624"/>
                  </a:lnTo>
                  <a:lnTo>
                    <a:pt x="666649" y="439147"/>
                  </a:lnTo>
                  <a:lnTo>
                    <a:pt x="664242" y="481096"/>
                  </a:lnTo>
                  <a:lnTo>
                    <a:pt x="658649" y="522539"/>
                  </a:lnTo>
                  <a:lnTo>
                    <a:pt x="649923" y="563079"/>
                  </a:lnTo>
                  <a:lnTo>
                    <a:pt x="638148" y="602323"/>
                  </a:lnTo>
                  <a:lnTo>
                    <a:pt x="623438" y="639895"/>
                  </a:lnTo>
                  <a:lnTo>
                    <a:pt x="605935" y="675432"/>
                  </a:lnTo>
                  <a:lnTo>
                    <a:pt x="585807" y="708593"/>
                  </a:lnTo>
                  <a:lnTo>
                    <a:pt x="557255" y="746214"/>
                  </a:lnTo>
                  <a:lnTo>
                    <a:pt x="525336" y="779059"/>
                  </a:lnTo>
                  <a:lnTo>
                    <a:pt x="490526" y="806637"/>
                  </a:lnTo>
                  <a:lnTo>
                    <a:pt x="453352" y="828528"/>
                  </a:lnTo>
                  <a:lnTo>
                    <a:pt x="414378" y="844403"/>
                  </a:lnTo>
                  <a:lnTo>
                    <a:pt x="374186" y="854025"/>
                  </a:lnTo>
                  <a:lnTo>
                    <a:pt x="333374" y="8572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7949" y="9064624"/>
              <a:ext cx="387350" cy="384175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9521824" y="11693286"/>
            <a:ext cx="116078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80" b="1">
                <a:solidFill>
                  <a:srgbClr val="C62828"/>
                </a:solidFill>
                <a:latin typeface="Roboto"/>
                <a:cs typeface="Roboto"/>
              </a:rPr>
              <a:t>Disadvantages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9464674" y="12013183"/>
            <a:ext cx="2380615" cy="1168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dirty="0" sz="1300" spc="-80">
                <a:solidFill>
                  <a:srgbClr val="2F3F9E"/>
                </a:solidFill>
                <a:latin typeface="Arial MT"/>
                <a:cs typeface="Arial MT"/>
              </a:rPr>
              <a:t>May</a:t>
            </a:r>
            <a:r>
              <a:rPr dirty="0" sz="1300" spc="-3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30">
                <a:solidFill>
                  <a:srgbClr val="2F3F9E"/>
                </a:solidFill>
                <a:latin typeface="Arial MT"/>
                <a:cs typeface="Arial MT"/>
              </a:rPr>
              <a:t>not</a:t>
            </a:r>
            <a:r>
              <a:rPr dirty="0" sz="1300" spc="-3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F3F9E"/>
                </a:solidFill>
                <a:latin typeface="Arial MT"/>
                <a:cs typeface="Arial MT"/>
              </a:rPr>
              <a:t>fit</a:t>
            </a:r>
            <a:r>
              <a:rPr dirty="0" sz="1300" spc="-3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30">
                <a:solidFill>
                  <a:srgbClr val="2F3F9E"/>
                </a:solidFill>
                <a:latin typeface="Arial MT"/>
                <a:cs typeface="Arial MT"/>
              </a:rPr>
              <a:t>specific</a:t>
            </a:r>
            <a:r>
              <a:rPr dirty="0" sz="1300" spc="-3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60">
                <a:solidFill>
                  <a:srgbClr val="2F3F9E"/>
                </a:solidFill>
                <a:latin typeface="Arial MT"/>
                <a:cs typeface="Arial MT"/>
              </a:rPr>
              <a:t>research</a:t>
            </a:r>
            <a:r>
              <a:rPr dirty="0" sz="1300" spc="-3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75">
                <a:solidFill>
                  <a:srgbClr val="2F3F9E"/>
                </a:solidFill>
                <a:latin typeface="Arial MT"/>
                <a:cs typeface="Arial MT"/>
              </a:rPr>
              <a:t>needs </a:t>
            </a:r>
            <a:r>
              <a:rPr dirty="0" sz="1300" spc="-40">
                <a:solidFill>
                  <a:srgbClr val="2F3F9E"/>
                </a:solidFill>
                <a:latin typeface="Arial MT"/>
                <a:cs typeface="Arial MT"/>
              </a:rPr>
              <a:t>Potential</a:t>
            </a:r>
            <a:r>
              <a:rPr dirty="0" sz="1300" spc="-3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2F3F9E"/>
                </a:solidFill>
                <a:latin typeface="Arial MT"/>
                <a:cs typeface="Arial MT"/>
              </a:rPr>
              <a:t>data</a:t>
            </a:r>
            <a:r>
              <a:rPr dirty="0" sz="1300" spc="-2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35">
                <a:solidFill>
                  <a:srgbClr val="2F3F9E"/>
                </a:solidFill>
                <a:latin typeface="Arial MT"/>
                <a:cs typeface="Arial MT"/>
              </a:rPr>
              <a:t>quality</a:t>
            </a:r>
            <a:r>
              <a:rPr dirty="0" sz="1300" spc="-3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2F3F9E"/>
                </a:solidFill>
                <a:latin typeface="Arial MT"/>
                <a:cs typeface="Arial MT"/>
              </a:rPr>
              <a:t>issues </a:t>
            </a:r>
            <a:r>
              <a:rPr dirty="0" sz="1300" spc="-30">
                <a:solidFill>
                  <a:srgbClr val="2F3F9E"/>
                </a:solidFill>
                <a:latin typeface="Arial MT"/>
                <a:cs typeface="Arial MT"/>
              </a:rPr>
              <a:t>Limited</a:t>
            </a:r>
            <a:r>
              <a:rPr dirty="0" sz="1300" spc="-4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30">
                <a:solidFill>
                  <a:srgbClr val="2F3F9E"/>
                </a:solidFill>
                <a:latin typeface="Arial MT"/>
                <a:cs typeface="Arial MT"/>
              </a:rPr>
              <a:t>control</a:t>
            </a:r>
            <a:r>
              <a:rPr dirty="0" sz="1300" spc="-3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70">
                <a:solidFill>
                  <a:srgbClr val="2F3F9E"/>
                </a:solidFill>
                <a:latin typeface="Arial MT"/>
                <a:cs typeface="Arial MT"/>
              </a:rPr>
              <a:t>over</a:t>
            </a:r>
            <a:r>
              <a:rPr dirty="0" sz="1300" spc="-4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2F3F9E"/>
                </a:solidFill>
                <a:latin typeface="Arial MT"/>
                <a:cs typeface="Arial MT"/>
              </a:rPr>
              <a:t>variables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80">
                <a:solidFill>
                  <a:srgbClr val="2F3F9E"/>
                </a:solidFill>
                <a:latin typeface="Arial MT"/>
                <a:cs typeface="Arial MT"/>
              </a:rPr>
              <a:t>May</a:t>
            </a:r>
            <a:r>
              <a:rPr dirty="0" sz="13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75">
                <a:solidFill>
                  <a:srgbClr val="2F3F9E"/>
                </a:solidFill>
                <a:latin typeface="Arial MT"/>
                <a:cs typeface="Arial MT"/>
              </a:rPr>
              <a:t>be</a:t>
            </a:r>
            <a:r>
              <a:rPr dirty="0" sz="1300" spc="-4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2F3F9E"/>
                </a:solidFill>
                <a:latin typeface="Arial MT"/>
                <a:cs typeface="Arial MT"/>
              </a:rPr>
              <a:t>outdated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40">
                <a:solidFill>
                  <a:srgbClr val="2F3F9E"/>
                </a:solidFill>
                <a:latin typeface="Arial MT"/>
                <a:cs typeface="Arial MT"/>
              </a:rPr>
              <a:t>Potential bias</a:t>
            </a:r>
            <a:r>
              <a:rPr dirty="0" sz="1300" spc="-3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30">
                <a:solidFill>
                  <a:srgbClr val="2F3F9E"/>
                </a:solidFill>
                <a:latin typeface="Arial MT"/>
                <a:cs typeface="Arial MT"/>
              </a:rPr>
              <a:t>in</a:t>
            </a:r>
            <a:r>
              <a:rPr dirty="0" sz="1300" spc="-4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1300" spc="-35">
                <a:solidFill>
                  <a:srgbClr val="2F3F9E"/>
                </a:solidFill>
                <a:latin typeface="Arial MT"/>
                <a:cs typeface="Arial MT"/>
              </a:rPr>
              <a:t>original </a:t>
            </a:r>
            <a:r>
              <a:rPr dirty="0" sz="1300" spc="-10">
                <a:solidFill>
                  <a:srgbClr val="2F3F9E"/>
                </a:solidFill>
                <a:latin typeface="Arial MT"/>
                <a:cs typeface="Arial MT"/>
              </a:rPr>
              <a:t>collection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459">
                <a:latin typeface="Arial"/>
                <a:cs typeface="Arial"/>
              </a:rPr>
              <a:t>Secondary</a:t>
            </a:r>
            <a:r>
              <a:rPr dirty="0" spc="-245">
                <a:latin typeface="Arial"/>
                <a:cs typeface="Arial"/>
              </a:rPr>
              <a:t> </a:t>
            </a:r>
            <a:r>
              <a:rPr dirty="0" spc="-395">
                <a:latin typeface="Arial"/>
                <a:cs typeface="Arial"/>
              </a:rPr>
              <a:t>data</a:t>
            </a:r>
          </a:p>
        </p:txBody>
      </p:sp>
      <p:sp>
        <p:nvSpPr>
          <p:cNvPr id="27" name="object 27" descr=""/>
          <p:cNvSpPr txBox="1"/>
          <p:nvPr/>
        </p:nvSpPr>
        <p:spPr>
          <a:xfrm>
            <a:off x="1549399" y="3390582"/>
            <a:ext cx="6431280" cy="2788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45">
                <a:solidFill>
                  <a:srgbClr val="2F3F9E"/>
                </a:solidFill>
                <a:latin typeface="Arial MT"/>
                <a:cs typeface="Arial MT"/>
              </a:rPr>
              <a:t>Someone</a:t>
            </a:r>
            <a:r>
              <a:rPr dirty="0" sz="2000" spc="-9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collected</a:t>
            </a:r>
            <a:r>
              <a:rPr dirty="0" sz="2000" spc="-8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25">
                <a:solidFill>
                  <a:srgbClr val="2F3F9E"/>
                </a:solidFill>
                <a:latin typeface="Arial MT"/>
                <a:cs typeface="Arial MT"/>
              </a:rPr>
              <a:t>and</a:t>
            </a:r>
            <a:r>
              <a:rPr dirty="0" sz="2000" spc="-8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80" b="1">
                <a:solidFill>
                  <a:srgbClr val="1A237D"/>
                </a:solidFill>
                <a:latin typeface="Arial"/>
                <a:cs typeface="Arial"/>
              </a:rPr>
              <a:t>published</a:t>
            </a:r>
            <a:r>
              <a:rPr dirty="0" sz="2000" spc="-8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000" spc="-175" b="1">
                <a:solidFill>
                  <a:srgbClr val="1A237D"/>
                </a:solidFill>
                <a:latin typeface="Arial"/>
                <a:cs typeface="Arial"/>
              </a:rPr>
              <a:t>previously</a:t>
            </a:r>
            <a:r>
              <a:rPr dirty="0" sz="2000" spc="-8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000" spc="-125">
                <a:solidFill>
                  <a:srgbClr val="2F3F9E"/>
                </a:solidFill>
                <a:latin typeface="Arial MT"/>
                <a:cs typeface="Arial MT"/>
              </a:rPr>
              <a:t>and</a:t>
            </a:r>
            <a:r>
              <a:rPr dirty="0" sz="2000" spc="-8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35">
                <a:solidFill>
                  <a:srgbClr val="2F3F9E"/>
                </a:solidFill>
                <a:latin typeface="Arial MT"/>
                <a:cs typeface="Arial MT"/>
              </a:rPr>
              <a:t>you</a:t>
            </a:r>
            <a:r>
              <a:rPr dirty="0" sz="2000" spc="-8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35">
                <a:solidFill>
                  <a:srgbClr val="2F3F9E"/>
                </a:solidFill>
                <a:latin typeface="Arial MT"/>
                <a:cs typeface="Arial MT"/>
              </a:rPr>
              <a:t>are</a:t>
            </a:r>
            <a:r>
              <a:rPr dirty="0" sz="2000" spc="-8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2F3F9E"/>
                </a:solidFill>
                <a:latin typeface="Arial MT"/>
                <a:cs typeface="Arial MT"/>
              </a:rPr>
              <a:t>using</a:t>
            </a:r>
            <a:endParaRPr sz="2000">
              <a:latin typeface="Arial MT"/>
              <a:cs typeface="Arial MT"/>
            </a:endParaRPr>
          </a:p>
          <a:p>
            <a:pPr marL="12700" marR="3846829">
              <a:lnSpc>
                <a:spcPts val="6450"/>
              </a:lnSpc>
              <a:spcBef>
                <a:spcPts val="890"/>
              </a:spcBef>
            </a:pPr>
            <a:r>
              <a:rPr dirty="0" sz="2000" spc="-180" b="1">
                <a:solidFill>
                  <a:srgbClr val="1A237D"/>
                </a:solidFill>
                <a:latin typeface="Arial"/>
                <a:cs typeface="Arial"/>
              </a:rPr>
              <a:t>(We</a:t>
            </a:r>
            <a:r>
              <a:rPr dirty="0" sz="2000" spc="-8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000" spc="-90" b="1">
                <a:solidFill>
                  <a:srgbClr val="1A237D"/>
                </a:solidFill>
                <a:latin typeface="Arial"/>
                <a:cs typeface="Arial"/>
              </a:rPr>
              <a:t>re-</a:t>
            </a:r>
            <a:r>
              <a:rPr dirty="0" sz="2000" spc="-150" b="1">
                <a:solidFill>
                  <a:srgbClr val="1A237D"/>
                </a:solidFill>
                <a:latin typeface="Arial"/>
                <a:cs typeface="Arial"/>
              </a:rPr>
              <a:t>use)</a:t>
            </a:r>
            <a:r>
              <a:rPr dirty="0" sz="2000" spc="-8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000" spc="-75">
                <a:solidFill>
                  <a:srgbClr val="2F3F9E"/>
                </a:solidFill>
                <a:latin typeface="Arial MT"/>
                <a:cs typeface="Arial MT"/>
              </a:rPr>
              <a:t>existing</a:t>
            </a:r>
            <a:r>
              <a:rPr dirty="0" sz="2000" spc="-85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65">
                <a:solidFill>
                  <a:srgbClr val="2F3F9E"/>
                </a:solidFill>
                <a:latin typeface="Arial MT"/>
                <a:cs typeface="Arial MT"/>
              </a:rPr>
              <a:t>data </a:t>
            </a:r>
            <a:r>
              <a:rPr dirty="0" sz="2000" spc="-195" b="1">
                <a:solidFill>
                  <a:srgbClr val="1A237D"/>
                </a:solidFill>
                <a:latin typeface="Arial"/>
                <a:cs typeface="Arial"/>
              </a:rPr>
              <a:t>Saves</a:t>
            </a:r>
            <a:r>
              <a:rPr dirty="0" sz="2000" spc="-13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1A237D"/>
                </a:solidFill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</a:pPr>
            <a:r>
              <a:rPr dirty="0" sz="2000" spc="-190" b="1">
                <a:solidFill>
                  <a:srgbClr val="1A237D"/>
                </a:solidFill>
                <a:latin typeface="Arial"/>
                <a:cs typeface="Arial"/>
              </a:rPr>
              <a:t>Saves</a:t>
            </a:r>
            <a:r>
              <a:rPr dirty="0" sz="2000" spc="-8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000" spc="-145" b="1">
                <a:solidFill>
                  <a:srgbClr val="1A237D"/>
                </a:solidFill>
                <a:latin typeface="Arial"/>
                <a:cs typeface="Arial"/>
              </a:rPr>
              <a:t>Money</a:t>
            </a:r>
            <a:r>
              <a:rPr dirty="0" sz="2000" spc="-145">
                <a:solidFill>
                  <a:srgbClr val="2F3F9E"/>
                </a:solidFill>
                <a:latin typeface="Arial MT"/>
                <a:cs typeface="Arial MT"/>
              </a:rPr>
              <a:t>/Saves</a:t>
            </a:r>
            <a:r>
              <a:rPr dirty="0" sz="2000" spc="-8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125">
                <a:solidFill>
                  <a:srgbClr val="2F3F9E"/>
                </a:solidFill>
                <a:latin typeface="Arial MT"/>
                <a:cs typeface="Arial MT"/>
              </a:rPr>
              <a:t>Man</a:t>
            </a:r>
            <a:r>
              <a:rPr dirty="0" sz="2000" spc="-80">
                <a:solidFill>
                  <a:srgbClr val="2F3F9E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2F3F9E"/>
                </a:solidFill>
                <a:latin typeface="Arial MT"/>
                <a:cs typeface="Arial MT"/>
              </a:rPr>
              <a:t>Hours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082800" y="8778969"/>
            <a:ext cx="2298700" cy="74549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000" spc="-195" b="1">
                <a:solidFill>
                  <a:srgbClr val="1A237D"/>
                </a:solidFill>
                <a:latin typeface="Arial"/>
                <a:cs typeface="Arial"/>
              </a:rPr>
              <a:t>Government</a:t>
            </a:r>
            <a:r>
              <a:rPr dirty="0" sz="2000" spc="-8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000" spc="-165" b="1">
                <a:solidFill>
                  <a:srgbClr val="1A237D"/>
                </a:solidFill>
                <a:latin typeface="Arial"/>
                <a:cs typeface="Arial"/>
              </a:rPr>
              <a:t>Agencies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300" spc="-60">
                <a:solidFill>
                  <a:srgbClr val="5C6ABF"/>
                </a:solidFill>
                <a:latin typeface="Arial MT"/>
                <a:cs typeface="Arial MT"/>
              </a:rPr>
              <a:t>e.g.</a:t>
            </a:r>
            <a:r>
              <a:rPr dirty="0" sz="1300" spc="-6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25">
                <a:solidFill>
                  <a:srgbClr val="5C6ABF"/>
                </a:solidFill>
                <a:latin typeface="Arial MT"/>
                <a:cs typeface="Arial MT"/>
              </a:rPr>
              <a:t>BBS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9172574" y="8658225"/>
            <a:ext cx="7877175" cy="1238250"/>
            <a:chOff x="9172574" y="8658225"/>
            <a:chExt cx="7877175" cy="1238250"/>
          </a:xfrm>
        </p:grpSpPr>
        <p:sp>
          <p:nvSpPr>
            <p:cNvPr id="30" name="object 30" descr=""/>
            <p:cNvSpPr/>
            <p:nvPr/>
          </p:nvSpPr>
          <p:spPr>
            <a:xfrm>
              <a:off x="9172574" y="8658225"/>
              <a:ext cx="7877175" cy="1238250"/>
            </a:xfrm>
            <a:custGeom>
              <a:avLst/>
              <a:gdLst/>
              <a:ahLst/>
              <a:cxnLst/>
              <a:rect l="l" t="t" r="r" b="b"/>
              <a:pathLst>
                <a:path w="7877175" h="1238250">
                  <a:moveTo>
                    <a:pt x="7770380" y="1238249"/>
                  </a:moveTo>
                  <a:lnTo>
                    <a:pt x="106794" y="1238249"/>
                  </a:lnTo>
                  <a:lnTo>
                    <a:pt x="99361" y="1237516"/>
                  </a:lnTo>
                  <a:lnTo>
                    <a:pt x="57037" y="1223154"/>
                  </a:lnTo>
                  <a:lnTo>
                    <a:pt x="23431" y="1193690"/>
                  </a:lnTo>
                  <a:lnTo>
                    <a:pt x="3660" y="1153607"/>
                  </a:lnTo>
                  <a:lnTo>
                    <a:pt x="0" y="1131453"/>
                  </a:lnTo>
                  <a:lnTo>
                    <a:pt x="0" y="1123949"/>
                  </a:lnTo>
                  <a:lnTo>
                    <a:pt x="0" y="106793"/>
                  </a:lnTo>
                  <a:lnTo>
                    <a:pt x="11572" y="63623"/>
                  </a:lnTo>
                  <a:lnTo>
                    <a:pt x="38783" y="28169"/>
                  </a:lnTo>
                  <a:lnTo>
                    <a:pt x="77492" y="5827"/>
                  </a:lnTo>
                  <a:lnTo>
                    <a:pt x="106794" y="0"/>
                  </a:lnTo>
                  <a:lnTo>
                    <a:pt x="7770380" y="0"/>
                  </a:lnTo>
                  <a:lnTo>
                    <a:pt x="7813548" y="11571"/>
                  </a:lnTo>
                  <a:lnTo>
                    <a:pt x="7849001" y="38782"/>
                  </a:lnTo>
                  <a:lnTo>
                    <a:pt x="7871344" y="77491"/>
                  </a:lnTo>
                  <a:lnTo>
                    <a:pt x="7877173" y="106793"/>
                  </a:lnTo>
                  <a:lnTo>
                    <a:pt x="7877173" y="1131453"/>
                  </a:lnTo>
                  <a:lnTo>
                    <a:pt x="7865598" y="1174623"/>
                  </a:lnTo>
                  <a:lnTo>
                    <a:pt x="7838389" y="1210077"/>
                  </a:lnTo>
                  <a:lnTo>
                    <a:pt x="7799679" y="1232419"/>
                  </a:lnTo>
                  <a:lnTo>
                    <a:pt x="7777811" y="1237516"/>
                  </a:lnTo>
                  <a:lnTo>
                    <a:pt x="7770380" y="12382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363167" y="8848724"/>
              <a:ext cx="619125" cy="857250"/>
            </a:xfrm>
            <a:custGeom>
              <a:avLst/>
              <a:gdLst/>
              <a:ahLst/>
              <a:cxnLst/>
              <a:rect l="l" t="t" r="r" b="b"/>
              <a:pathLst>
                <a:path w="619125" h="857250">
                  <a:moveTo>
                    <a:pt x="309469" y="857249"/>
                  </a:moveTo>
                  <a:lnTo>
                    <a:pt x="264046" y="852610"/>
                  </a:lnTo>
                  <a:lnTo>
                    <a:pt x="226906" y="841723"/>
                  </a:lnTo>
                  <a:lnTo>
                    <a:pt x="191003" y="824621"/>
                  </a:lnTo>
                  <a:lnTo>
                    <a:pt x="156883" y="801563"/>
                  </a:lnTo>
                  <a:lnTo>
                    <a:pt x="125062" y="772899"/>
                  </a:lnTo>
                  <a:lnTo>
                    <a:pt x="96014" y="739056"/>
                  </a:lnTo>
                  <a:lnTo>
                    <a:pt x="70174" y="700540"/>
                  </a:lnTo>
                  <a:lnTo>
                    <a:pt x="52076" y="666755"/>
                  </a:lnTo>
                  <a:lnTo>
                    <a:pt x="36459" y="630677"/>
                  </a:lnTo>
                  <a:lnTo>
                    <a:pt x="23469" y="592651"/>
                  </a:lnTo>
                  <a:lnTo>
                    <a:pt x="11118" y="542941"/>
                  </a:lnTo>
                  <a:lnTo>
                    <a:pt x="4462" y="501900"/>
                  </a:lnTo>
                  <a:lnTo>
                    <a:pt x="745" y="460153"/>
                  </a:lnTo>
                  <a:lnTo>
                    <a:pt x="0" y="439147"/>
                  </a:lnTo>
                  <a:lnTo>
                    <a:pt x="0" y="418103"/>
                  </a:lnTo>
                  <a:lnTo>
                    <a:pt x="2234" y="376153"/>
                  </a:lnTo>
                  <a:lnTo>
                    <a:pt x="7428" y="334709"/>
                  </a:lnTo>
                  <a:lnTo>
                    <a:pt x="15530" y="294169"/>
                  </a:lnTo>
                  <a:lnTo>
                    <a:pt x="26464" y="254924"/>
                  </a:lnTo>
                  <a:lnTo>
                    <a:pt x="40124" y="217353"/>
                  </a:lnTo>
                  <a:lnTo>
                    <a:pt x="56376" y="181815"/>
                  </a:lnTo>
                  <a:lnTo>
                    <a:pt x="80098" y="140777"/>
                  </a:lnTo>
                  <a:lnTo>
                    <a:pt x="107269" y="104067"/>
                  </a:lnTo>
                  <a:lnTo>
                    <a:pt x="137484" y="72235"/>
                  </a:lnTo>
                  <a:lnTo>
                    <a:pt x="170286" y="45764"/>
                  </a:lnTo>
                  <a:lnTo>
                    <a:pt x="205179" y="25055"/>
                  </a:lnTo>
                  <a:lnTo>
                    <a:pt x="241640" y="10414"/>
                  </a:lnTo>
                  <a:lnTo>
                    <a:pt x="279126" y="2065"/>
                  </a:lnTo>
                  <a:lnTo>
                    <a:pt x="309469" y="0"/>
                  </a:lnTo>
                  <a:lnTo>
                    <a:pt x="317068" y="129"/>
                  </a:lnTo>
                  <a:lnTo>
                    <a:pt x="362389" y="6309"/>
                  </a:lnTo>
                  <a:lnTo>
                    <a:pt x="399329" y="18456"/>
                  </a:lnTo>
                  <a:lnTo>
                    <a:pt x="434916" y="36772"/>
                  </a:lnTo>
                  <a:lnTo>
                    <a:pt x="468614" y="60980"/>
                  </a:lnTo>
                  <a:lnTo>
                    <a:pt x="499919" y="90717"/>
                  </a:lnTo>
                  <a:lnTo>
                    <a:pt x="528361" y="125539"/>
                  </a:lnTo>
                  <a:lnTo>
                    <a:pt x="553511" y="164922"/>
                  </a:lnTo>
                  <a:lnTo>
                    <a:pt x="571003" y="199312"/>
                  </a:lnTo>
                  <a:lnTo>
                    <a:pt x="585978" y="235911"/>
                  </a:lnTo>
                  <a:lnTo>
                    <a:pt x="598287" y="274366"/>
                  </a:lnTo>
                  <a:lnTo>
                    <a:pt x="607817" y="314308"/>
                  </a:lnTo>
                  <a:lnTo>
                    <a:pt x="614474" y="355349"/>
                  </a:lnTo>
                  <a:lnTo>
                    <a:pt x="618193" y="397096"/>
                  </a:lnTo>
                  <a:lnTo>
                    <a:pt x="619031" y="428624"/>
                  </a:lnTo>
                  <a:lnTo>
                    <a:pt x="618659" y="449656"/>
                  </a:lnTo>
                  <a:lnTo>
                    <a:pt x="615680" y="491517"/>
                  </a:lnTo>
                  <a:lnTo>
                    <a:pt x="609753" y="532771"/>
                  </a:lnTo>
                  <a:lnTo>
                    <a:pt x="600934" y="573023"/>
                  </a:lnTo>
                  <a:lnTo>
                    <a:pt x="589309" y="611885"/>
                  </a:lnTo>
                  <a:lnTo>
                    <a:pt x="574988" y="648981"/>
                  </a:lnTo>
                  <a:lnTo>
                    <a:pt x="558110" y="683956"/>
                  </a:lnTo>
                  <a:lnTo>
                    <a:pt x="533669" y="724176"/>
                  </a:lnTo>
                  <a:lnTo>
                    <a:pt x="505852" y="759955"/>
                  </a:lnTo>
                  <a:lnTo>
                    <a:pt x="475080" y="790751"/>
                  </a:lnTo>
                  <a:lnTo>
                    <a:pt x="441822" y="816096"/>
                  </a:lnTo>
                  <a:lnTo>
                    <a:pt x="406574" y="835614"/>
                  </a:lnTo>
                  <a:lnTo>
                    <a:pt x="369860" y="849012"/>
                  </a:lnTo>
                  <a:lnTo>
                    <a:pt x="332239" y="856088"/>
                  </a:lnTo>
                  <a:lnTo>
                    <a:pt x="309469" y="8572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01187" y="9067799"/>
              <a:ext cx="333375" cy="381000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10155236" y="8778969"/>
            <a:ext cx="2004060" cy="74549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000" spc="-185" b="1">
                <a:solidFill>
                  <a:srgbClr val="1A237D"/>
                </a:solidFill>
                <a:latin typeface="Arial"/>
                <a:cs typeface="Arial"/>
              </a:rPr>
              <a:t>Academic</a:t>
            </a:r>
            <a:r>
              <a:rPr dirty="0" sz="2000" spc="-7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000" spc="-155" b="1">
                <a:solidFill>
                  <a:srgbClr val="1A237D"/>
                </a:solidFill>
                <a:latin typeface="Arial"/>
                <a:cs typeface="Arial"/>
              </a:rPr>
              <a:t>Journals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300" spc="-95">
                <a:solidFill>
                  <a:srgbClr val="5C6ABF"/>
                </a:solidFill>
                <a:latin typeface="Arial MT"/>
                <a:cs typeface="Arial MT"/>
              </a:rPr>
              <a:t>Peer-</a:t>
            </a:r>
            <a:r>
              <a:rPr dirty="0" sz="1300" spc="-60">
                <a:solidFill>
                  <a:srgbClr val="5C6ABF"/>
                </a:solidFill>
                <a:latin typeface="Arial MT"/>
                <a:cs typeface="Arial MT"/>
              </a:rPr>
              <a:t>reviewed</a:t>
            </a:r>
            <a:r>
              <a:rPr dirty="0" sz="1300" spc="-10">
                <a:solidFill>
                  <a:srgbClr val="5C6ABF"/>
                </a:solidFill>
                <a:latin typeface="Arial MT"/>
                <a:cs typeface="Arial MT"/>
              </a:rPr>
              <a:t> publications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1047749" y="10134599"/>
            <a:ext cx="7886700" cy="1238250"/>
            <a:chOff x="1047749" y="10134599"/>
            <a:chExt cx="7886700" cy="1238250"/>
          </a:xfrm>
        </p:grpSpPr>
        <p:sp>
          <p:nvSpPr>
            <p:cNvPr id="35" name="object 35" descr=""/>
            <p:cNvSpPr/>
            <p:nvPr/>
          </p:nvSpPr>
          <p:spPr>
            <a:xfrm>
              <a:off x="1047749" y="10134599"/>
              <a:ext cx="7886700" cy="1238250"/>
            </a:xfrm>
            <a:custGeom>
              <a:avLst/>
              <a:gdLst/>
              <a:ahLst/>
              <a:cxnLst/>
              <a:rect l="l" t="t" r="r" b="b"/>
              <a:pathLst>
                <a:path w="7886700" h="1238250">
                  <a:moveTo>
                    <a:pt x="7779904" y="1238249"/>
                  </a:moveTo>
                  <a:lnTo>
                    <a:pt x="106795" y="1238249"/>
                  </a:lnTo>
                  <a:lnTo>
                    <a:pt x="99362" y="1237517"/>
                  </a:lnTo>
                  <a:lnTo>
                    <a:pt x="57038" y="1223154"/>
                  </a:lnTo>
                  <a:lnTo>
                    <a:pt x="23432" y="1193689"/>
                  </a:lnTo>
                  <a:lnTo>
                    <a:pt x="3660" y="1153608"/>
                  </a:lnTo>
                  <a:lnTo>
                    <a:pt x="0" y="1131454"/>
                  </a:lnTo>
                  <a:lnTo>
                    <a:pt x="0" y="1123949"/>
                  </a:lnTo>
                  <a:lnTo>
                    <a:pt x="0" y="106794"/>
                  </a:lnTo>
                  <a:lnTo>
                    <a:pt x="11572" y="63622"/>
                  </a:lnTo>
                  <a:lnTo>
                    <a:pt x="38784" y="28169"/>
                  </a:lnTo>
                  <a:lnTo>
                    <a:pt x="77493" y="5827"/>
                  </a:lnTo>
                  <a:lnTo>
                    <a:pt x="106795" y="0"/>
                  </a:lnTo>
                  <a:lnTo>
                    <a:pt x="7779904" y="0"/>
                  </a:lnTo>
                  <a:lnTo>
                    <a:pt x="7823071" y="11572"/>
                  </a:lnTo>
                  <a:lnTo>
                    <a:pt x="7858527" y="38782"/>
                  </a:lnTo>
                  <a:lnTo>
                    <a:pt x="7880870" y="77490"/>
                  </a:lnTo>
                  <a:lnTo>
                    <a:pt x="7886698" y="106794"/>
                  </a:lnTo>
                  <a:lnTo>
                    <a:pt x="7886698" y="1131454"/>
                  </a:lnTo>
                  <a:lnTo>
                    <a:pt x="7875125" y="1174622"/>
                  </a:lnTo>
                  <a:lnTo>
                    <a:pt x="7847913" y="1210077"/>
                  </a:lnTo>
                  <a:lnTo>
                    <a:pt x="7809204" y="1232418"/>
                  </a:lnTo>
                  <a:lnTo>
                    <a:pt x="7787336" y="1237517"/>
                  </a:lnTo>
                  <a:lnTo>
                    <a:pt x="7779904" y="12382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238249" y="10325098"/>
              <a:ext cx="666750" cy="857250"/>
            </a:xfrm>
            <a:custGeom>
              <a:avLst/>
              <a:gdLst/>
              <a:ahLst/>
              <a:cxnLst/>
              <a:rect l="l" t="t" r="r" b="b"/>
              <a:pathLst>
                <a:path w="666750" h="857250">
                  <a:moveTo>
                    <a:pt x="333374" y="857249"/>
                  </a:moveTo>
                  <a:lnTo>
                    <a:pt x="292563" y="854026"/>
                  </a:lnTo>
                  <a:lnTo>
                    <a:pt x="252371" y="844405"/>
                  </a:lnTo>
                  <a:lnTo>
                    <a:pt x="213397" y="828529"/>
                  </a:lnTo>
                  <a:lnTo>
                    <a:pt x="176222" y="806637"/>
                  </a:lnTo>
                  <a:lnTo>
                    <a:pt x="141412" y="779059"/>
                  </a:lnTo>
                  <a:lnTo>
                    <a:pt x="109493" y="746214"/>
                  </a:lnTo>
                  <a:lnTo>
                    <a:pt x="80942" y="708592"/>
                  </a:lnTo>
                  <a:lnTo>
                    <a:pt x="60813" y="675433"/>
                  </a:lnTo>
                  <a:lnTo>
                    <a:pt x="43310" y="639896"/>
                  </a:lnTo>
                  <a:lnTo>
                    <a:pt x="28601" y="602324"/>
                  </a:lnTo>
                  <a:lnTo>
                    <a:pt x="16826" y="563079"/>
                  </a:lnTo>
                  <a:lnTo>
                    <a:pt x="8100" y="522539"/>
                  </a:lnTo>
                  <a:lnTo>
                    <a:pt x="2507" y="481096"/>
                  </a:lnTo>
                  <a:lnTo>
                    <a:pt x="100" y="439146"/>
                  </a:lnTo>
                  <a:lnTo>
                    <a:pt x="0" y="428624"/>
                  </a:lnTo>
                  <a:lnTo>
                    <a:pt x="100" y="418102"/>
                  </a:lnTo>
                  <a:lnTo>
                    <a:pt x="2507" y="376152"/>
                  </a:lnTo>
                  <a:lnTo>
                    <a:pt x="8100" y="334708"/>
                  </a:lnTo>
                  <a:lnTo>
                    <a:pt x="16826" y="294169"/>
                  </a:lnTo>
                  <a:lnTo>
                    <a:pt x="28601" y="254923"/>
                  </a:lnTo>
                  <a:lnTo>
                    <a:pt x="43310" y="217350"/>
                  </a:lnTo>
                  <a:lnTo>
                    <a:pt x="60813" y="181814"/>
                  </a:lnTo>
                  <a:lnTo>
                    <a:pt x="80941" y="148654"/>
                  </a:lnTo>
                  <a:lnTo>
                    <a:pt x="109493" y="111033"/>
                  </a:lnTo>
                  <a:lnTo>
                    <a:pt x="141412" y="78187"/>
                  </a:lnTo>
                  <a:lnTo>
                    <a:pt x="176222" y="50609"/>
                  </a:lnTo>
                  <a:lnTo>
                    <a:pt x="213397" y="28719"/>
                  </a:lnTo>
                  <a:lnTo>
                    <a:pt x="252371" y="12844"/>
                  </a:lnTo>
                  <a:lnTo>
                    <a:pt x="292563" y="3223"/>
                  </a:lnTo>
                  <a:lnTo>
                    <a:pt x="333374" y="0"/>
                  </a:lnTo>
                  <a:lnTo>
                    <a:pt x="341558" y="129"/>
                  </a:lnTo>
                  <a:lnTo>
                    <a:pt x="382291" y="4638"/>
                  </a:lnTo>
                  <a:lnTo>
                    <a:pt x="422288" y="15524"/>
                  </a:lnTo>
                  <a:lnTo>
                    <a:pt x="460951" y="32625"/>
                  </a:lnTo>
                  <a:lnTo>
                    <a:pt x="497696" y="55684"/>
                  </a:lnTo>
                  <a:lnTo>
                    <a:pt x="531966" y="84348"/>
                  </a:lnTo>
                  <a:lnTo>
                    <a:pt x="563248" y="118191"/>
                  </a:lnTo>
                  <a:lnTo>
                    <a:pt x="591077" y="156706"/>
                  </a:lnTo>
                  <a:lnTo>
                    <a:pt x="610565" y="190490"/>
                  </a:lnTo>
                  <a:lnTo>
                    <a:pt x="627385" y="226569"/>
                  </a:lnTo>
                  <a:lnTo>
                    <a:pt x="641373" y="264595"/>
                  </a:lnTo>
                  <a:lnTo>
                    <a:pt x="652394" y="304201"/>
                  </a:lnTo>
                  <a:lnTo>
                    <a:pt x="660344" y="345003"/>
                  </a:lnTo>
                  <a:lnTo>
                    <a:pt x="665144" y="386611"/>
                  </a:lnTo>
                  <a:lnTo>
                    <a:pt x="666749" y="428624"/>
                  </a:lnTo>
                  <a:lnTo>
                    <a:pt x="666649" y="439146"/>
                  </a:lnTo>
                  <a:lnTo>
                    <a:pt x="664242" y="481096"/>
                  </a:lnTo>
                  <a:lnTo>
                    <a:pt x="658649" y="522539"/>
                  </a:lnTo>
                  <a:lnTo>
                    <a:pt x="649923" y="563079"/>
                  </a:lnTo>
                  <a:lnTo>
                    <a:pt x="638148" y="602324"/>
                  </a:lnTo>
                  <a:lnTo>
                    <a:pt x="623438" y="639896"/>
                  </a:lnTo>
                  <a:lnTo>
                    <a:pt x="605935" y="675433"/>
                  </a:lnTo>
                  <a:lnTo>
                    <a:pt x="585807" y="708593"/>
                  </a:lnTo>
                  <a:lnTo>
                    <a:pt x="557255" y="746214"/>
                  </a:lnTo>
                  <a:lnTo>
                    <a:pt x="525336" y="779058"/>
                  </a:lnTo>
                  <a:lnTo>
                    <a:pt x="490526" y="806637"/>
                  </a:lnTo>
                  <a:lnTo>
                    <a:pt x="453352" y="828529"/>
                  </a:lnTo>
                  <a:lnTo>
                    <a:pt x="414378" y="844405"/>
                  </a:lnTo>
                  <a:lnTo>
                    <a:pt x="374186" y="854026"/>
                  </a:lnTo>
                  <a:lnTo>
                    <a:pt x="333374" y="8572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77949" y="10540999"/>
              <a:ext cx="387350" cy="384175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2082800" y="10255344"/>
            <a:ext cx="2212340" cy="74549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000" spc="-190" b="1">
                <a:solidFill>
                  <a:srgbClr val="1A237D"/>
                </a:solidFill>
                <a:latin typeface="Arial"/>
                <a:cs typeface="Arial"/>
              </a:rPr>
              <a:t>Research</a:t>
            </a:r>
            <a:r>
              <a:rPr dirty="0" sz="2000" spc="-75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000" spc="-130" b="1">
                <a:solidFill>
                  <a:srgbClr val="1A237D"/>
                </a:solidFill>
                <a:latin typeface="Arial"/>
                <a:cs typeface="Arial"/>
              </a:rPr>
              <a:t>Institutions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300" spc="-55">
                <a:solidFill>
                  <a:srgbClr val="5C6ABF"/>
                </a:solidFill>
                <a:latin typeface="Arial MT"/>
                <a:cs typeface="Arial MT"/>
              </a:rPr>
              <a:t>University</a:t>
            </a:r>
            <a:r>
              <a:rPr dirty="0" sz="1300" spc="-30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60">
                <a:solidFill>
                  <a:srgbClr val="5C6ABF"/>
                </a:solidFill>
                <a:latin typeface="Arial MT"/>
                <a:cs typeface="Arial MT"/>
              </a:rPr>
              <a:t>research</a:t>
            </a:r>
            <a:r>
              <a:rPr dirty="0" sz="1300" spc="-2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5C6ABF"/>
                </a:solidFill>
                <a:latin typeface="Arial MT"/>
                <a:cs typeface="Arial MT"/>
              </a:rPr>
              <a:t>centers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9172574" y="10134599"/>
            <a:ext cx="7877175" cy="1238250"/>
            <a:chOff x="9172574" y="10134599"/>
            <a:chExt cx="7877175" cy="1238250"/>
          </a:xfrm>
        </p:grpSpPr>
        <p:sp>
          <p:nvSpPr>
            <p:cNvPr id="40" name="object 40" descr=""/>
            <p:cNvSpPr/>
            <p:nvPr/>
          </p:nvSpPr>
          <p:spPr>
            <a:xfrm>
              <a:off x="9172574" y="10134599"/>
              <a:ext cx="7877175" cy="1238250"/>
            </a:xfrm>
            <a:custGeom>
              <a:avLst/>
              <a:gdLst/>
              <a:ahLst/>
              <a:cxnLst/>
              <a:rect l="l" t="t" r="r" b="b"/>
              <a:pathLst>
                <a:path w="7877175" h="1238250">
                  <a:moveTo>
                    <a:pt x="7770380" y="1238249"/>
                  </a:moveTo>
                  <a:lnTo>
                    <a:pt x="106794" y="1238249"/>
                  </a:lnTo>
                  <a:lnTo>
                    <a:pt x="99361" y="1237517"/>
                  </a:lnTo>
                  <a:lnTo>
                    <a:pt x="57037" y="1223154"/>
                  </a:lnTo>
                  <a:lnTo>
                    <a:pt x="23431" y="1193689"/>
                  </a:lnTo>
                  <a:lnTo>
                    <a:pt x="3660" y="1153608"/>
                  </a:lnTo>
                  <a:lnTo>
                    <a:pt x="0" y="1131454"/>
                  </a:lnTo>
                  <a:lnTo>
                    <a:pt x="0" y="1123949"/>
                  </a:lnTo>
                  <a:lnTo>
                    <a:pt x="0" y="106794"/>
                  </a:lnTo>
                  <a:lnTo>
                    <a:pt x="11572" y="63622"/>
                  </a:lnTo>
                  <a:lnTo>
                    <a:pt x="38783" y="28169"/>
                  </a:lnTo>
                  <a:lnTo>
                    <a:pt x="77492" y="5827"/>
                  </a:lnTo>
                  <a:lnTo>
                    <a:pt x="106794" y="0"/>
                  </a:lnTo>
                  <a:lnTo>
                    <a:pt x="7770380" y="0"/>
                  </a:lnTo>
                  <a:lnTo>
                    <a:pt x="7813548" y="11572"/>
                  </a:lnTo>
                  <a:lnTo>
                    <a:pt x="7849001" y="38782"/>
                  </a:lnTo>
                  <a:lnTo>
                    <a:pt x="7871344" y="77490"/>
                  </a:lnTo>
                  <a:lnTo>
                    <a:pt x="7877173" y="106794"/>
                  </a:lnTo>
                  <a:lnTo>
                    <a:pt x="7877173" y="1131454"/>
                  </a:lnTo>
                  <a:lnTo>
                    <a:pt x="7865598" y="1174622"/>
                  </a:lnTo>
                  <a:lnTo>
                    <a:pt x="7838389" y="1210077"/>
                  </a:lnTo>
                  <a:lnTo>
                    <a:pt x="7799679" y="1232418"/>
                  </a:lnTo>
                  <a:lnTo>
                    <a:pt x="7777811" y="1237517"/>
                  </a:lnTo>
                  <a:lnTo>
                    <a:pt x="7770380" y="12382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9363073" y="10325098"/>
              <a:ext cx="666750" cy="857250"/>
            </a:xfrm>
            <a:custGeom>
              <a:avLst/>
              <a:gdLst/>
              <a:ahLst/>
              <a:cxnLst/>
              <a:rect l="l" t="t" r="r" b="b"/>
              <a:pathLst>
                <a:path w="666750" h="857250">
                  <a:moveTo>
                    <a:pt x="333374" y="857249"/>
                  </a:moveTo>
                  <a:lnTo>
                    <a:pt x="292564" y="854026"/>
                  </a:lnTo>
                  <a:lnTo>
                    <a:pt x="252371" y="844405"/>
                  </a:lnTo>
                  <a:lnTo>
                    <a:pt x="213396" y="828529"/>
                  </a:lnTo>
                  <a:lnTo>
                    <a:pt x="176222" y="806637"/>
                  </a:lnTo>
                  <a:lnTo>
                    <a:pt x="141412" y="779059"/>
                  </a:lnTo>
                  <a:lnTo>
                    <a:pt x="109492" y="746214"/>
                  </a:lnTo>
                  <a:lnTo>
                    <a:pt x="80941" y="708592"/>
                  </a:lnTo>
                  <a:lnTo>
                    <a:pt x="60813" y="675433"/>
                  </a:lnTo>
                  <a:lnTo>
                    <a:pt x="43310" y="639896"/>
                  </a:lnTo>
                  <a:lnTo>
                    <a:pt x="28600" y="602324"/>
                  </a:lnTo>
                  <a:lnTo>
                    <a:pt x="16826" y="563079"/>
                  </a:lnTo>
                  <a:lnTo>
                    <a:pt x="8100" y="522539"/>
                  </a:lnTo>
                  <a:lnTo>
                    <a:pt x="2507" y="481096"/>
                  </a:lnTo>
                  <a:lnTo>
                    <a:pt x="100" y="439146"/>
                  </a:lnTo>
                  <a:lnTo>
                    <a:pt x="0" y="428624"/>
                  </a:lnTo>
                  <a:lnTo>
                    <a:pt x="100" y="418102"/>
                  </a:lnTo>
                  <a:lnTo>
                    <a:pt x="2507" y="376152"/>
                  </a:lnTo>
                  <a:lnTo>
                    <a:pt x="8100" y="334708"/>
                  </a:lnTo>
                  <a:lnTo>
                    <a:pt x="16826" y="294169"/>
                  </a:lnTo>
                  <a:lnTo>
                    <a:pt x="28600" y="254923"/>
                  </a:lnTo>
                  <a:lnTo>
                    <a:pt x="43310" y="217350"/>
                  </a:lnTo>
                  <a:lnTo>
                    <a:pt x="60813" y="181814"/>
                  </a:lnTo>
                  <a:lnTo>
                    <a:pt x="80941" y="148654"/>
                  </a:lnTo>
                  <a:lnTo>
                    <a:pt x="109492" y="111033"/>
                  </a:lnTo>
                  <a:lnTo>
                    <a:pt x="141411" y="78187"/>
                  </a:lnTo>
                  <a:lnTo>
                    <a:pt x="176222" y="50609"/>
                  </a:lnTo>
                  <a:lnTo>
                    <a:pt x="213396" y="28719"/>
                  </a:lnTo>
                  <a:lnTo>
                    <a:pt x="252371" y="12844"/>
                  </a:lnTo>
                  <a:lnTo>
                    <a:pt x="292563" y="3223"/>
                  </a:lnTo>
                  <a:lnTo>
                    <a:pt x="333374" y="0"/>
                  </a:lnTo>
                  <a:lnTo>
                    <a:pt x="341558" y="129"/>
                  </a:lnTo>
                  <a:lnTo>
                    <a:pt x="382291" y="4638"/>
                  </a:lnTo>
                  <a:lnTo>
                    <a:pt x="422287" y="15524"/>
                  </a:lnTo>
                  <a:lnTo>
                    <a:pt x="460950" y="32625"/>
                  </a:lnTo>
                  <a:lnTo>
                    <a:pt x="497695" y="55684"/>
                  </a:lnTo>
                  <a:lnTo>
                    <a:pt x="531964" y="84348"/>
                  </a:lnTo>
                  <a:lnTo>
                    <a:pt x="563247" y="118191"/>
                  </a:lnTo>
                  <a:lnTo>
                    <a:pt x="591076" y="156706"/>
                  </a:lnTo>
                  <a:lnTo>
                    <a:pt x="610564" y="190490"/>
                  </a:lnTo>
                  <a:lnTo>
                    <a:pt x="627384" y="226569"/>
                  </a:lnTo>
                  <a:lnTo>
                    <a:pt x="641372" y="264595"/>
                  </a:lnTo>
                  <a:lnTo>
                    <a:pt x="652396" y="304201"/>
                  </a:lnTo>
                  <a:lnTo>
                    <a:pt x="660344" y="345003"/>
                  </a:lnTo>
                  <a:lnTo>
                    <a:pt x="665146" y="386611"/>
                  </a:lnTo>
                  <a:lnTo>
                    <a:pt x="666749" y="428624"/>
                  </a:lnTo>
                  <a:lnTo>
                    <a:pt x="666650" y="439146"/>
                  </a:lnTo>
                  <a:lnTo>
                    <a:pt x="664244" y="481096"/>
                  </a:lnTo>
                  <a:lnTo>
                    <a:pt x="658649" y="522539"/>
                  </a:lnTo>
                  <a:lnTo>
                    <a:pt x="649923" y="563079"/>
                  </a:lnTo>
                  <a:lnTo>
                    <a:pt x="638148" y="602324"/>
                  </a:lnTo>
                  <a:lnTo>
                    <a:pt x="623438" y="639896"/>
                  </a:lnTo>
                  <a:lnTo>
                    <a:pt x="605933" y="675433"/>
                  </a:lnTo>
                  <a:lnTo>
                    <a:pt x="585807" y="708593"/>
                  </a:lnTo>
                  <a:lnTo>
                    <a:pt x="557255" y="746214"/>
                  </a:lnTo>
                  <a:lnTo>
                    <a:pt x="525336" y="779058"/>
                  </a:lnTo>
                  <a:lnTo>
                    <a:pt x="490525" y="806637"/>
                  </a:lnTo>
                  <a:lnTo>
                    <a:pt x="453351" y="828529"/>
                  </a:lnTo>
                  <a:lnTo>
                    <a:pt x="414378" y="844405"/>
                  </a:lnTo>
                  <a:lnTo>
                    <a:pt x="374186" y="854026"/>
                  </a:lnTo>
                  <a:lnTo>
                    <a:pt x="333374" y="857249"/>
                  </a:lnTo>
                  <a:close/>
                </a:path>
              </a:pathLst>
            </a:custGeom>
            <a:solidFill>
              <a:srgbClr val="3F50B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01187" y="10540999"/>
              <a:ext cx="381000" cy="387350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10202861" y="10255344"/>
            <a:ext cx="2822575" cy="74549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000" spc="-140" b="1">
                <a:solidFill>
                  <a:srgbClr val="1A237D"/>
                </a:solidFill>
                <a:latin typeface="Arial"/>
                <a:cs typeface="Arial"/>
              </a:rPr>
              <a:t>International</a:t>
            </a:r>
            <a:r>
              <a:rPr dirty="0" sz="2000" spc="-60" b="1">
                <a:solidFill>
                  <a:srgbClr val="1A237D"/>
                </a:solidFill>
                <a:latin typeface="Arial"/>
                <a:cs typeface="Arial"/>
              </a:rPr>
              <a:t> </a:t>
            </a:r>
            <a:r>
              <a:rPr dirty="0" sz="2000" spc="-155" b="1">
                <a:solidFill>
                  <a:srgbClr val="1A237D"/>
                </a:solidFill>
                <a:latin typeface="Arial"/>
                <a:cs typeface="Arial"/>
              </a:rPr>
              <a:t>Organizations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300" spc="-60">
                <a:solidFill>
                  <a:srgbClr val="5C6ABF"/>
                </a:solidFill>
                <a:latin typeface="Arial MT"/>
                <a:cs typeface="Arial MT"/>
              </a:rPr>
              <a:t>e.g. World</a:t>
            </a:r>
            <a:r>
              <a:rPr dirty="0" sz="1300" spc="-5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90">
                <a:solidFill>
                  <a:srgbClr val="5C6ABF"/>
                </a:solidFill>
                <a:latin typeface="Arial MT"/>
                <a:cs typeface="Arial MT"/>
              </a:rPr>
              <a:t>Bank,</a:t>
            </a:r>
            <a:r>
              <a:rPr dirty="0" sz="1300" spc="-55">
                <a:solidFill>
                  <a:srgbClr val="5C6ABF"/>
                </a:solidFill>
                <a:latin typeface="Arial MT"/>
                <a:cs typeface="Arial MT"/>
              </a:rPr>
              <a:t> </a:t>
            </a:r>
            <a:r>
              <a:rPr dirty="0" sz="1300" spc="-25">
                <a:solidFill>
                  <a:srgbClr val="5C6ABF"/>
                </a:solidFill>
                <a:latin typeface="Arial MT"/>
                <a:cs typeface="Arial MT"/>
              </a:rPr>
              <a:t>WHO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849A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2025-08-27T07:53:30Z</dcterms:created>
  <dcterms:modified xsi:type="dcterms:W3CDTF">2025-08-27T07:53:30Z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2025-08-27T00:00:00Z</vt:filetime>
  </property>
  <property fmtid="{D5CDD505-2E9C-101B-9397-08002B2CF9AE}" pid="3" name="LastSaved">
    <vt:filetime>2025-08-27T00:00:00Z</vt:filetime>
  </property>
</Properties>
</file>