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58" r:id="rId6"/>
    <p:sldId id="259" r:id="rId7"/>
    <p:sldId id="267" r:id="rId8"/>
    <p:sldId id="261" r:id="rId9"/>
    <p:sldId id="262" r:id="rId10"/>
    <p:sldId id="270" r:id="rId11"/>
    <p:sldId id="263" r:id="rId12"/>
    <p:sldId id="269" r:id="rId13"/>
    <p:sldId id="264" r:id="rId14"/>
    <p:sldId id="265" r:id="rId15"/>
    <p:sldId id="266" r:id="rId16"/>
    <p:sldId id="268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6F1E-1C75-4AEE-9A34-02D1877FD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01D80-1BD3-4834-88A5-D0980A8A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EDB62-2FD1-4AED-8D4D-FB5ACE75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310A-1AFC-45CF-BA40-0593D49D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C813-4284-448F-8042-ABE3EDBD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2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2C5-9649-44AA-A101-D3E950BB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4F8C5-41DB-408D-9B8A-9F90C34E4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13D3-3D97-4782-B09B-5E0B8971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7B4B-A1DD-4F71-B469-FC5E3AEB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E83E-3F38-4816-8726-510B0C9D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BDEED-9EFD-4DF5-B35F-5E3A5D61D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93579-D03F-4DB7-881F-E25D08BFA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6F55-7D0F-46F1-99BD-527138CB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6CF-FDC3-44D5-BD0D-280E1EE7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7E97-B0AF-4B6A-B4D6-126C77FA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7A3-4023-408B-8977-9EBC80F1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931F-B171-418F-A896-667381D6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B126C-2ED4-44D1-B141-3A313AAD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67D0-09ED-4556-AF2E-D95904F8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4266-5E0D-4269-A80E-E914758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82F2-DBBF-456D-A41A-1AFAC984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283-9DEF-4EC3-91BD-1A5D3804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149C-3A27-4C2A-8A3D-DAEBF594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335F-40BB-4723-96CF-57FCCD8E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73094-11F3-403B-8651-7293C429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6321-9253-4C65-8CBA-3EEFF43C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6E4F-8F36-4787-AAD1-D5646EB3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A7734-C4E5-4471-8702-51B67F61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DC9DB-1A8A-4F81-A883-DE2E45A2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587B-DA69-43CD-B2D6-8BE3C038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26143-74C7-4C3F-93E7-729B1388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5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6A32-5F24-4EB6-9256-EDBC9309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AA95A-BBF3-4958-85F3-8C9D6D00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3756B-73E9-4F21-B0EA-047193D1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1D396-CC13-4002-9CF9-C1FBE2BD4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D3381-DD3A-4231-B5B9-26FB6A8A0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FDE81-D5C8-445D-9D04-6D3086DB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DA0A8-8629-4B38-9B3E-486DB72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FE7E7-AD3D-4598-8E7B-DF51C2CF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E48D-FB55-42C5-9E37-FA4BABA7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B02D9-9867-4700-8F1E-99C9BA60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038DC-BD67-4076-A6DA-75D51EF1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B1837-D941-4FF5-9D69-2D7330D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5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DE8DA-A13F-4B3D-9004-1569E670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AE613-C9DE-41B8-A953-A436B35A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05223-0355-445F-B5A1-868BE6AB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2F9D-1EED-464D-A4DF-B0B726DB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C453-51BA-430E-B79C-82A3BA6C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40CA5-0129-49C4-96D9-E5084A37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9A52F-C43A-4741-8C07-FC255A76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53323-2D22-47D6-AAA9-4A5643F0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D8401-0BD4-43CD-ACD2-119D7652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FAC5-B898-404C-B0EA-125AC3A3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8D0B0-9082-4634-B542-4EE8D0B2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8C93A-6231-4108-BEE4-EBDF14F6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1228C-E175-4695-BD05-A40FEB86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E92A-0F49-4A3D-9239-B029BC9F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FCEF-B0E5-4210-8CE8-CEE518F0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96DFC-B4CA-4E7B-93B8-FBC99DBF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B5D3B-492E-47CE-A85F-FC656CBA8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BC65-BADC-4FB6-8C98-DBB4D2D15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E890-F230-4973-A6AB-99C6E6A23C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BB8D-1E9B-4C1B-AB05-156D56AC0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53D7-9345-4E9F-A8ED-027EDB759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193D-4439-4CB0-9FB7-E83C6B563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056F0-CA0B-4ECC-96EB-930C2947D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944682" y="1421363"/>
            <a:ext cx="515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r>
              <a:rPr lang="en-US" dirty="0"/>
              <a:t>If(a===undefined){a=0;}</a:t>
            </a:r>
          </a:p>
          <a:p>
            <a:r>
              <a:rPr lang="en-US" dirty="0"/>
              <a:t>If(b===undefined){b=0;}</a:t>
            </a:r>
          </a:p>
          <a:p>
            <a:r>
              <a:rPr lang="en-US" dirty="0"/>
              <a:t>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console.log(sum(5));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096000" y="136263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کنترل مقداردهی ورودی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مقادیر ورودی توابع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FC4E5-AE61-373C-B828-29B5445B3996}"/>
              </a:ext>
            </a:extLst>
          </p:cNvPr>
          <p:cNvSpPr txBox="1"/>
          <p:nvPr/>
        </p:nvSpPr>
        <p:spPr>
          <a:xfrm>
            <a:off x="944682" y="3175689"/>
            <a:ext cx="515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sum(a=0,b=10){</a:t>
            </a:r>
          </a:p>
          <a:p>
            <a:r>
              <a:rPr lang="en-US" dirty="0"/>
              <a:t>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console.log(sum(5));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79DB8-F3C1-FEB7-4751-481C15DCC8F1}"/>
              </a:ext>
            </a:extLst>
          </p:cNvPr>
          <p:cNvSpPr txBox="1"/>
          <p:nvPr/>
        </p:nvSpPr>
        <p:spPr>
          <a:xfrm>
            <a:off x="5946710" y="331878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ثبت مقدار پیش فرض در مواقعی که مقداردهی نشود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7FA83-7D70-E171-BE64-E7827800F6AC}"/>
              </a:ext>
            </a:extLst>
          </p:cNvPr>
          <p:cNvSpPr txBox="1"/>
          <p:nvPr/>
        </p:nvSpPr>
        <p:spPr>
          <a:xfrm>
            <a:off x="944682" y="4376018"/>
            <a:ext cx="515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sum(){</a:t>
            </a:r>
          </a:p>
          <a:p>
            <a:r>
              <a:rPr lang="en-US" dirty="0"/>
              <a:t>   for(var </a:t>
            </a:r>
            <a:r>
              <a:rPr lang="en-US" dirty="0" err="1"/>
              <a:t>i</a:t>
            </a:r>
            <a:r>
              <a:rPr lang="en-US" dirty="0"/>
              <a:t>=0;i&lt;=</a:t>
            </a:r>
            <a:r>
              <a:rPr lang="en-US" dirty="0" err="1"/>
              <a:t>arguments.length;i</a:t>
            </a:r>
            <a:r>
              <a:rPr lang="en-US" dirty="0"/>
              <a:t>++){</a:t>
            </a:r>
          </a:p>
          <a:p>
            <a:r>
              <a:rPr lang="en-US" dirty="0"/>
              <a:t>      console.log(arguments[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console.log(sum(5));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82F97-3FFC-8C23-429C-061C727F8528}"/>
              </a:ext>
            </a:extLst>
          </p:cNvPr>
          <p:cNvSpPr txBox="1"/>
          <p:nvPr/>
        </p:nvSpPr>
        <p:spPr>
          <a:xfrm>
            <a:off x="5946710" y="4453408"/>
            <a:ext cx="5384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مواقعی که نمیدانیم ورودیها چه مواردی هستند، از آرایه </a:t>
            </a:r>
            <a:r>
              <a:rPr lang="en-US" dirty="0"/>
              <a:t>arguments</a:t>
            </a:r>
            <a:r>
              <a:rPr lang="fa-IR" dirty="0"/>
              <a:t> برای دسترسی به پارامترهای ورودی استفاده می 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2074506"/>
            <a:ext cx="5151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person={</a:t>
            </a:r>
          </a:p>
          <a:p>
            <a:r>
              <a:rPr lang="en-US" dirty="0"/>
              <a:t>name:”</a:t>
            </a:r>
            <a:r>
              <a:rPr lang="en-US" dirty="0" err="1"/>
              <a:t>ali</a:t>
            </a:r>
            <a:r>
              <a:rPr lang="en-US" dirty="0"/>
              <a:t>”,</a:t>
            </a:r>
          </a:p>
          <a:p>
            <a:r>
              <a:rPr lang="en-US" dirty="0"/>
              <a:t>family:“</a:t>
            </a:r>
            <a:r>
              <a:rPr lang="en-US" dirty="0" err="1"/>
              <a:t>karami</a:t>
            </a:r>
            <a:r>
              <a:rPr lang="en-US" dirty="0"/>
              <a:t>”,</a:t>
            </a:r>
          </a:p>
          <a:p>
            <a:r>
              <a:rPr lang="en-US" dirty="0"/>
              <a:t>age:30</a:t>
            </a:r>
          </a:p>
          <a:p>
            <a:r>
              <a:rPr lang="en-US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معرفی یک آبجکت بصورت کلید و مقدار است (شبیه به </a:t>
            </a:r>
            <a:r>
              <a:rPr lang="en-US" dirty="0" err="1"/>
              <a:t>json</a:t>
            </a:r>
            <a:r>
              <a:rPr lang="fa-IR" dirty="0"/>
              <a:t> 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4FC34-C334-44DF-826C-84396CC03CAA}"/>
              </a:ext>
            </a:extLst>
          </p:cNvPr>
          <p:cNvSpPr txBox="1"/>
          <p:nvPr/>
        </p:nvSpPr>
        <p:spPr>
          <a:xfrm>
            <a:off x="1073019" y="3772412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person.name=“</a:t>
            </a:r>
            <a:r>
              <a:rPr lang="en-US" dirty="0" err="1"/>
              <a:t>alireza</a:t>
            </a:r>
            <a:r>
              <a:rPr lang="en-US" dirty="0"/>
              <a:t>“;</a:t>
            </a:r>
          </a:p>
          <a:p>
            <a:r>
              <a:rPr lang="en-US" dirty="0"/>
              <a:t>console.log(</a:t>
            </a:r>
            <a:r>
              <a:rPr lang="en-US" dirty="0" err="1"/>
              <a:t>person.age</a:t>
            </a:r>
            <a:r>
              <a:rPr lang="en-US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F2EC8-156B-4653-A470-57B0B82793D7}"/>
              </a:ext>
            </a:extLst>
          </p:cNvPr>
          <p:cNvSpPr txBox="1"/>
          <p:nvPr/>
        </p:nvSpPr>
        <p:spPr>
          <a:xfrm>
            <a:off x="4539916" y="3587746"/>
            <a:ext cx="670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استفاده و مقداردهی فیلدهای آبجکت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1E4F5-CC99-CF3D-FED6-84A735E79D96}"/>
              </a:ext>
            </a:extLst>
          </p:cNvPr>
          <p:cNvSpPr txBox="1"/>
          <p:nvPr/>
        </p:nvSpPr>
        <p:spPr>
          <a:xfrm>
            <a:off x="4539916" y="4674417"/>
            <a:ext cx="670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می توان یک تابع را به عنوان مقدار یک کلید در آبجکت تعریف کرد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232BE-91E0-4076-9F0C-457D0006F9D6}"/>
              </a:ext>
            </a:extLst>
          </p:cNvPr>
          <p:cNvSpPr txBox="1"/>
          <p:nvPr/>
        </p:nvSpPr>
        <p:spPr>
          <a:xfrm>
            <a:off x="1073019" y="4671288"/>
            <a:ext cx="5309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person={</a:t>
            </a:r>
          </a:p>
          <a:p>
            <a:r>
              <a:rPr lang="en-US" dirty="0"/>
              <a:t>name:”</a:t>
            </a:r>
            <a:r>
              <a:rPr lang="en-US" dirty="0" err="1"/>
              <a:t>ali</a:t>
            </a:r>
            <a:r>
              <a:rPr lang="en-US" dirty="0"/>
              <a:t>”,</a:t>
            </a:r>
          </a:p>
          <a:p>
            <a:r>
              <a:rPr lang="en-US" dirty="0"/>
              <a:t>family:“</a:t>
            </a:r>
            <a:r>
              <a:rPr lang="en-US" dirty="0" err="1"/>
              <a:t>karami</a:t>
            </a:r>
            <a:r>
              <a:rPr lang="en-US" dirty="0"/>
              <a:t>”,</a:t>
            </a:r>
          </a:p>
          <a:p>
            <a:r>
              <a:rPr lang="en-US" dirty="0"/>
              <a:t>age:30,</a:t>
            </a:r>
          </a:p>
          <a:p>
            <a:r>
              <a:rPr lang="en-US" dirty="0" err="1"/>
              <a:t>fullname:function</a:t>
            </a:r>
            <a:r>
              <a:rPr lang="en-US" dirty="0"/>
              <a:t>(){return this.name+” “+</a:t>
            </a:r>
            <a:r>
              <a:rPr lang="en-US" dirty="0" err="1"/>
              <a:t>this.family</a:t>
            </a:r>
            <a:r>
              <a:rPr lang="en-US" dirty="0"/>
              <a:t>;}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var n=</a:t>
            </a:r>
            <a:r>
              <a:rPr lang="en-US" dirty="0" err="1"/>
              <a:t>person.fullname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2810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2074506"/>
            <a:ext cx="515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person(</a:t>
            </a:r>
            <a:r>
              <a:rPr lang="en-US" dirty="0" err="1"/>
              <a:t>name,family,age</a:t>
            </a:r>
            <a:r>
              <a:rPr lang="en-US" dirty="0"/>
              <a:t>){</a:t>
            </a:r>
          </a:p>
          <a:p>
            <a:r>
              <a:rPr lang="en-US" dirty="0"/>
              <a:t>this.name=name;</a:t>
            </a:r>
          </a:p>
          <a:p>
            <a:r>
              <a:rPr lang="en-US" dirty="0" err="1"/>
              <a:t>this.family</a:t>
            </a:r>
            <a:r>
              <a:rPr lang="en-US" dirty="0"/>
              <a:t>=family;</a:t>
            </a:r>
          </a:p>
          <a:p>
            <a:r>
              <a:rPr lang="en-US" dirty="0" err="1"/>
              <a:t>this.age</a:t>
            </a:r>
            <a:r>
              <a:rPr lang="en-US" dirty="0"/>
              <a:t>=age;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var p1=new person(“ali”,”akbari”,30);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سازنده آبجکت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F00DF-8C76-B665-7D6C-64B7A0858A97}"/>
              </a:ext>
            </a:extLst>
          </p:cNvPr>
          <p:cNvSpPr txBox="1"/>
          <p:nvPr/>
        </p:nvSpPr>
        <p:spPr>
          <a:xfrm>
            <a:off x="1147664" y="3828832"/>
            <a:ext cx="515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p=[];</a:t>
            </a:r>
          </a:p>
          <a:p>
            <a:r>
              <a:rPr lang="en-US" dirty="0" err="1"/>
              <a:t>p.push</a:t>
            </a:r>
            <a:r>
              <a:rPr lang="en-US" dirty="0"/>
              <a:t>(new person(“ali”,”akbari”,30));</a:t>
            </a:r>
          </a:p>
          <a:p>
            <a:r>
              <a:rPr lang="en-US" dirty="0" err="1"/>
              <a:t>p.push</a:t>
            </a:r>
            <a:r>
              <a:rPr lang="en-US" dirty="0"/>
              <a:t>(new person(“taghi”,”mazaheri”,20));</a:t>
            </a:r>
          </a:p>
          <a:p>
            <a:r>
              <a:rPr lang="en-US" dirty="0" err="1"/>
              <a:t>p.push</a:t>
            </a:r>
            <a:r>
              <a:rPr lang="en-US" dirty="0"/>
              <a:t>(new person(“mohsen”,”rahmati”,25));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60E5D-040A-D8E2-5EFB-F24AB8F883E0}"/>
              </a:ext>
            </a:extLst>
          </p:cNvPr>
          <p:cNvSpPr txBox="1"/>
          <p:nvPr/>
        </p:nvSpPr>
        <p:spPr>
          <a:xfrm>
            <a:off x="5893018" y="388756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آرایه ای از آبجکت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145038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If(){}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دستور شرطی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7006224" y="4354409"/>
            <a:ext cx="122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&amp;&amp;</a:t>
            </a:r>
          </a:p>
          <a:p>
            <a:r>
              <a:rPr lang="en-US" dirty="0"/>
              <a:t>||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8304244" y="2765835"/>
            <a:ext cx="294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عملگرهای مقایسه ای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شرط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44AB4-76D8-CC3D-4412-D39646F40BDE}"/>
              </a:ext>
            </a:extLst>
          </p:cNvPr>
          <p:cNvSpPr txBox="1"/>
          <p:nvPr/>
        </p:nvSpPr>
        <p:spPr>
          <a:xfrm>
            <a:off x="5154834" y="3569701"/>
            <a:ext cx="294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عملگرهای منطقی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DC083-1550-A528-122D-886A9EA3FFD5}"/>
              </a:ext>
            </a:extLst>
          </p:cNvPr>
          <p:cNvSpPr txBox="1"/>
          <p:nvPr/>
        </p:nvSpPr>
        <p:spPr>
          <a:xfrm>
            <a:off x="9433247" y="3428999"/>
            <a:ext cx="1222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&lt;&gt;</a:t>
            </a:r>
          </a:p>
          <a:p>
            <a:r>
              <a:rPr lang="en-US" dirty="0"/>
              <a:t>!=</a:t>
            </a:r>
          </a:p>
          <a:p>
            <a:r>
              <a:rPr lang="en-US" dirty="0"/>
              <a:t>!==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&gt;=</a:t>
            </a:r>
          </a:p>
          <a:p>
            <a:r>
              <a:rPr lang="en-US" dirty="0"/>
              <a:t>&lt;=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9A6D4-A9EC-FC65-2B85-247C8A09A6F8}"/>
              </a:ext>
            </a:extLst>
          </p:cNvPr>
          <p:cNvSpPr txBox="1"/>
          <p:nvPr/>
        </p:nvSpPr>
        <p:spPr>
          <a:xfrm>
            <a:off x="1073019" y="2046329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If(){}</a:t>
            </a:r>
          </a:p>
          <a:p>
            <a:r>
              <a:rPr lang="en-US" dirty="0"/>
              <a:t>else{}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5D696-55C1-CFDA-5810-1514D3642AEE}"/>
              </a:ext>
            </a:extLst>
          </p:cNvPr>
          <p:cNvSpPr txBox="1"/>
          <p:nvPr/>
        </p:nvSpPr>
        <p:spPr>
          <a:xfrm>
            <a:off x="1073019" y="2719326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If(){}</a:t>
            </a:r>
          </a:p>
          <a:p>
            <a:r>
              <a:rPr lang="en-US" dirty="0"/>
              <a:t>else if(){}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0DA28-6ED8-4D49-4647-77F27C83D375}"/>
              </a:ext>
            </a:extLst>
          </p:cNvPr>
          <p:cNvSpPr txBox="1"/>
          <p:nvPr/>
        </p:nvSpPr>
        <p:spPr>
          <a:xfrm>
            <a:off x="1103915" y="3525000"/>
            <a:ext cx="515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switch(x){</a:t>
            </a:r>
          </a:p>
          <a:p>
            <a:r>
              <a:rPr lang="en-US" dirty="0"/>
              <a:t>case 1: … </a:t>
            </a:r>
            <a:r>
              <a:rPr lang="en-US" dirty="0" err="1"/>
              <a:t>breack</a:t>
            </a:r>
            <a:r>
              <a:rPr lang="en-US" dirty="0"/>
              <a:t>;</a:t>
            </a:r>
          </a:p>
          <a:p>
            <a:r>
              <a:rPr lang="en-US" dirty="0"/>
              <a:t>case 2: … </a:t>
            </a:r>
            <a:r>
              <a:rPr lang="en-US" dirty="0" err="1"/>
              <a:t>breack</a:t>
            </a:r>
            <a:r>
              <a:rPr lang="en-US" dirty="0"/>
              <a:t>;</a:t>
            </a:r>
          </a:p>
          <a:p>
            <a:r>
              <a:rPr lang="en-US" dirty="0"/>
              <a:t>case 3: … </a:t>
            </a:r>
            <a:r>
              <a:rPr lang="en-US" dirty="0" err="1"/>
              <a:t>breack</a:t>
            </a:r>
            <a:r>
              <a:rPr lang="en-US" dirty="0"/>
              <a:t>;</a:t>
            </a:r>
          </a:p>
          <a:p>
            <a:r>
              <a:rPr lang="en-US" dirty="0"/>
              <a:t>default: 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18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1450383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fore(var </a:t>
            </a:r>
            <a:r>
              <a:rPr lang="en-US" dirty="0" err="1"/>
              <a:t>i</a:t>
            </a:r>
            <a:r>
              <a:rPr lang="en-US" dirty="0"/>
              <a:t>=0;i&lt;=10;i++){</a:t>
            </a:r>
          </a:p>
          <a:p>
            <a:r>
              <a:rPr lang="fa-IR" dirty="0"/>
              <a:t>دستورات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354966" y="145038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حلقه با تکرار معین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حلقه ها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2208E-B5C2-C617-BD1E-3E10014CFC1E}"/>
              </a:ext>
            </a:extLst>
          </p:cNvPr>
          <p:cNvSpPr txBox="1"/>
          <p:nvPr/>
        </p:nvSpPr>
        <p:spPr>
          <a:xfrm>
            <a:off x="1073019" y="2304170"/>
            <a:ext cx="515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names=[“</a:t>
            </a:r>
            <a:r>
              <a:rPr lang="en-US" dirty="0" err="1"/>
              <a:t>ali</a:t>
            </a:r>
            <a:r>
              <a:rPr lang="en-US" dirty="0"/>
              <a:t>”,”</a:t>
            </a:r>
            <a:r>
              <a:rPr lang="en-US" dirty="0" err="1"/>
              <a:t>hasan</a:t>
            </a:r>
            <a:r>
              <a:rPr lang="en-US" dirty="0"/>
              <a:t>”,</a:t>
            </a:r>
            <a:r>
              <a:rPr lang="en-US" dirty="0" err="1"/>
              <a:t>taghi</a:t>
            </a:r>
            <a:r>
              <a:rPr lang="en-US" dirty="0"/>
              <a:t>”];</a:t>
            </a:r>
            <a:endParaRPr lang="fa-IR" dirty="0"/>
          </a:p>
          <a:p>
            <a:r>
              <a:rPr lang="en-US" dirty="0"/>
              <a:t>fore(n in names){</a:t>
            </a:r>
          </a:p>
          <a:p>
            <a:r>
              <a:rPr lang="en-US" dirty="0" err="1"/>
              <a:t>alesrt</a:t>
            </a:r>
            <a:r>
              <a:rPr lang="en-US" dirty="0"/>
              <a:t>(names[n]);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B649E-A212-C4CC-9913-613C9ABB2EB7}"/>
              </a:ext>
            </a:extLst>
          </p:cNvPr>
          <p:cNvSpPr txBox="1"/>
          <p:nvPr/>
        </p:nvSpPr>
        <p:spPr>
          <a:xfrm>
            <a:off x="6354966" y="209315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حلقه با تکرار معین روی محتوای یک آرایه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3DF8E-7E26-FDF2-BC8F-CB4BFC1EE0DE}"/>
              </a:ext>
            </a:extLst>
          </p:cNvPr>
          <p:cNvSpPr txBox="1"/>
          <p:nvPr/>
        </p:nvSpPr>
        <p:spPr>
          <a:xfrm>
            <a:off x="1073019" y="3504499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while(){</a:t>
            </a:r>
          </a:p>
          <a:p>
            <a:r>
              <a:rPr lang="fa-IR" dirty="0"/>
              <a:t>دستورات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6DA7B-9737-01C2-1981-0CCB59ED9240}"/>
              </a:ext>
            </a:extLst>
          </p:cNvPr>
          <p:cNvSpPr txBox="1"/>
          <p:nvPr/>
        </p:nvSpPr>
        <p:spPr>
          <a:xfrm>
            <a:off x="6420281" y="342900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حلقه با تکرار نا معین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2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1450383"/>
            <a:ext cx="13249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err="1"/>
              <a:t>cach</a:t>
            </a:r>
            <a:endParaRPr lang="en-US" dirty="0"/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err="1"/>
              <a:t>finaly</a:t>
            </a:r>
            <a:endParaRPr lang="en-US" dirty="0"/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354966" y="145038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 صورت بروز خطا در حین اجرا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مدیریت خطا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761C4-7C8F-0495-9A84-33D8A3D26B6E}"/>
              </a:ext>
            </a:extLst>
          </p:cNvPr>
          <p:cNvSpPr txBox="1"/>
          <p:nvPr/>
        </p:nvSpPr>
        <p:spPr>
          <a:xfrm>
            <a:off x="3377680" y="1450383"/>
            <a:ext cx="2977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err="1"/>
              <a:t>Cach</a:t>
            </a:r>
            <a:r>
              <a:rPr lang="en-US" dirty="0"/>
              <a:t>(err)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consol.log(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finaly</a:t>
            </a:r>
            <a:endParaRPr lang="en-US" dirty="0"/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13E9D-5E52-794D-0E23-033046932C83}"/>
              </a:ext>
            </a:extLst>
          </p:cNvPr>
          <p:cNvSpPr txBox="1"/>
          <p:nvPr/>
        </p:nvSpPr>
        <p:spPr>
          <a:xfrm>
            <a:off x="6429610" y="533191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دیباگ و اجرای خط به خط کدهای </a:t>
            </a:r>
            <a:r>
              <a:rPr lang="en-US" dirty="0" err="1"/>
              <a:t>js</a:t>
            </a:r>
            <a:r>
              <a:rPr lang="fa-IR" dirty="0"/>
              <a:t> در کنسول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C93BE-F527-78F1-277B-6C63FE7DBF02}"/>
              </a:ext>
            </a:extLst>
          </p:cNvPr>
          <p:cNvSpPr txBox="1"/>
          <p:nvPr/>
        </p:nvSpPr>
        <p:spPr>
          <a:xfrm>
            <a:off x="1073019" y="551658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debugger;</a:t>
            </a:r>
          </a:p>
        </p:txBody>
      </p:sp>
    </p:spTree>
    <p:extLst>
      <p:ext uri="{BB962C8B-B14F-4D97-AF65-F5344CB8AC3E}">
        <p14:creationId xmlns:p14="http://schemas.microsoft.com/office/powerpoint/2010/main" val="348093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895738" y="1798117"/>
            <a:ext cx="8388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&lt;form name=“</a:t>
            </a:r>
            <a:r>
              <a:rPr lang="en-US" dirty="0" err="1"/>
              <a:t>myform</a:t>
            </a:r>
            <a:r>
              <a:rPr lang="en-US" dirty="0"/>
              <a:t>” action=“/test” method=“POST” </a:t>
            </a:r>
            <a:r>
              <a:rPr lang="en-US" dirty="0" err="1"/>
              <a:t>onsubmit</a:t>
            </a:r>
            <a:r>
              <a:rPr lang="en-US" dirty="0"/>
              <a:t>=return </a:t>
            </a:r>
            <a:r>
              <a:rPr lang="en-US" dirty="0" err="1"/>
              <a:t>myfunc</a:t>
            </a:r>
            <a:r>
              <a:rPr lang="en-US" dirty="0"/>
              <a:t>()”&gt;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</a:t>
            </a:r>
            <a:r>
              <a:rPr lang="en-US" dirty="0"/>
              <a:t>(){</a:t>
            </a:r>
          </a:p>
          <a:p>
            <a:r>
              <a:rPr lang="en-US" dirty="0"/>
              <a:t>return false;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354966" y="145038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با دکمه ارسال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کنترل فرم ها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3DF8E-7E26-FDF2-BC8F-CB4BFC1EE0DE}"/>
              </a:ext>
            </a:extLst>
          </p:cNvPr>
          <p:cNvSpPr txBox="1"/>
          <p:nvPr/>
        </p:nvSpPr>
        <p:spPr>
          <a:xfrm>
            <a:off x="944682" y="3936972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x=</a:t>
            </a:r>
            <a:r>
              <a:rPr lang="en-US" dirty="0" err="1"/>
              <a:t>document.forms</a:t>
            </a:r>
            <a:r>
              <a:rPr lang="en-US" dirty="0"/>
              <a:t>[“</a:t>
            </a:r>
            <a:r>
              <a:rPr lang="en-US" dirty="0" err="1"/>
              <a:t>myform</a:t>
            </a:r>
            <a:r>
              <a:rPr lang="en-US" dirty="0"/>
              <a:t>”][“</a:t>
            </a:r>
            <a:r>
              <a:rPr lang="en-US" dirty="0" err="1"/>
              <a:t>fname</a:t>
            </a:r>
            <a:r>
              <a:rPr lang="en-US" dirty="0"/>
              <a:t>”].value;</a:t>
            </a:r>
          </a:p>
          <a:p>
            <a:r>
              <a:rPr lang="en-US" dirty="0"/>
              <a:t>If(x==“”) {… return false;}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6DA7B-9737-01C2-1981-0CCB59ED9240}"/>
              </a:ext>
            </a:extLst>
          </p:cNvPr>
          <p:cNvSpPr txBox="1"/>
          <p:nvPr/>
        </p:nvSpPr>
        <p:spPr>
          <a:xfrm>
            <a:off x="6420281" y="342900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اتبارسنجی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837372" y="1114991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window.innerWidth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96600" y="96285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عرض صفحه مرورگر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توابع </a:t>
            </a:r>
            <a:r>
              <a:rPr lang="en-US" dirty="0" err="1"/>
              <a:t>bom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3DF8E-7E26-FDF2-BC8F-CB4BFC1EE0DE}"/>
              </a:ext>
            </a:extLst>
          </p:cNvPr>
          <p:cNvSpPr txBox="1"/>
          <p:nvPr/>
        </p:nvSpPr>
        <p:spPr>
          <a:xfrm>
            <a:off x="837372" y="365118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window.location.href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6DA7B-9737-01C2-1981-0CCB59ED9240}"/>
              </a:ext>
            </a:extLst>
          </p:cNvPr>
          <p:cNvSpPr txBox="1"/>
          <p:nvPr/>
        </p:nvSpPr>
        <p:spPr>
          <a:xfrm>
            <a:off x="6217028" y="301118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آدرس صفحه جاری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2CCA3-0694-EBF3-F0F2-3B3930B936D1}"/>
              </a:ext>
            </a:extLst>
          </p:cNvPr>
          <p:cNvSpPr txBox="1"/>
          <p:nvPr/>
        </p:nvSpPr>
        <p:spPr>
          <a:xfrm>
            <a:off x="837372" y="1416106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document.documentElement.clientWidth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4C10F-02BD-2A45-6C17-5A63AFE93518}"/>
              </a:ext>
            </a:extLst>
          </p:cNvPr>
          <p:cNvSpPr txBox="1"/>
          <p:nvPr/>
        </p:nvSpPr>
        <p:spPr>
          <a:xfrm>
            <a:off x="837372" y="1784495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document.body.clientWidth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2DEED-DAB5-73BA-22F2-171889B2C04F}"/>
              </a:ext>
            </a:extLst>
          </p:cNvPr>
          <p:cNvSpPr txBox="1"/>
          <p:nvPr/>
        </p:nvSpPr>
        <p:spPr>
          <a:xfrm>
            <a:off x="837372" y="2087050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window.innerHeight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ABD2D-B6C9-B573-C12D-C2B71478343C}"/>
              </a:ext>
            </a:extLst>
          </p:cNvPr>
          <p:cNvSpPr txBox="1"/>
          <p:nvPr/>
        </p:nvSpPr>
        <p:spPr>
          <a:xfrm>
            <a:off x="6296600" y="179808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ارتفاع صفحه مرورگر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C5F4B-5B1F-D18F-0DAF-3CEEDE7FD425}"/>
              </a:ext>
            </a:extLst>
          </p:cNvPr>
          <p:cNvSpPr txBox="1"/>
          <p:nvPr/>
        </p:nvSpPr>
        <p:spPr>
          <a:xfrm>
            <a:off x="837372" y="2398848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document.documentElement.clientHeight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EAB80-24E1-CD67-9E18-30E0CA4A8B64}"/>
              </a:ext>
            </a:extLst>
          </p:cNvPr>
          <p:cNvSpPr txBox="1"/>
          <p:nvPr/>
        </p:nvSpPr>
        <p:spPr>
          <a:xfrm>
            <a:off x="837372" y="2756962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document.body.clientHeight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3256C-053B-7089-4CED-C55AD003B037}"/>
              </a:ext>
            </a:extLst>
          </p:cNvPr>
          <p:cNvSpPr txBox="1"/>
          <p:nvPr/>
        </p:nvSpPr>
        <p:spPr>
          <a:xfrm>
            <a:off x="851086" y="3078690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screen.availWidth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758D6-5767-706B-BE35-9866A354DF31}"/>
              </a:ext>
            </a:extLst>
          </p:cNvPr>
          <p:cNvSpPr txBox="1"/>
          <p:nvPr/>
        </p:nvSpPr>
        <p:spPr>
          <a:xfrm>
            <a:off x="851086" y="3332171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screen.availHeight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87CFE-C038-27FB-819D-6E8863289DEE}"/>
              </a:ext>
            </a:extLst>
          </p:cNvPr>
          <p:cNvSpPr txBox="1"/>
          <p:nvPr/>
        </p:nvSpPr>
        <p:spPr>
          <a:xfrm>
            <a:off x="6203312" y="274534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عرض و ارتفاع صفحه نمایش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EC8E6-30EF-866A-BA3A-0B561BDD06BF}"/>
              </a:ext>
            </a:extLst>
          </p:cNvPr>
          <p:cNvSpPr txBox="1"/>
          <p:nvPr/>
        </p:nvSpPr>
        <p:spPr>
          <a:xfrm>
            <a:off x="851086" y="393604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window.location.hostname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94C16-CD37-C53A-FB62-73311EC8D6CE}"/>
              </a:ext>
            </a:extLst>
          </p:cNvPr>
          <p:cNvSpPr txBox="1"/>
          <p:nvPr/>
        </p:nvSpPr>
        <p:spPr>
          <a:xfrm>
            <a:off x="6217028" y="339406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آدرس دامنه جاری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F7C2C-F6E6-7EB0-4916-4C79F0D7D9E6}"/>
              </a:ext>
            </a:extLst>
          </p:cNvPr>
          <p:cNvSpPr txBox="1"/>
          <p:nvPr/>
        </p:nvSpPr>
        <p:spPr>
          <a:xfrm>
            <a:off x="837372" y="421234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window.location.pathname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9D844-F4B7-AB17-CB6E-241C8B516B4D}"/>
              </a:ext>
            </a:extLst>
          </p:cNvPr>
          <p:cNvSpPr txBox="1"/>
          <p:nvPr/>
        </p:nvSpPr>
        <p:spPr>
          <a:xfrm>
            <a:off x="6217028" y="380819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مسیرجاری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6419F-ADBF-DBC6-01CF-076D49F7F1D6}"/>
              </a:ext>
            </a:extLst>
          </p:cNvPr>
          <p:cNvSpPr txBox="1"/>
          <p:nvPr/>
        </p:nvSpPr>
        <p:spPr>
          <a:xfrm>
            <a:off x="851086" y="445851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window.location.protocol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A4FC1-7A54-930E-12A5-BC0552C7E9CA}"/>
              </a:ext>
            </a:extLst>
          </p:cNvPr>
          <p:cNvSpPr txBox="1"/>
          <p:nvPr/>
        </p:nvSpPr>
        <p:spPr>
          <a:xfrm>
            <a:off x="6217028" y="413999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پروتکل صفحه</a:t>
            </a:r>
            <a:r>
              <a:rPr lang="en-US" dirty="0"/>
              <a:t> </a:t>
            </a:r>
            <a:r>
              <a:rPr lang="fa-IR" dirty="0"/>
              <a:t>جاری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C0556-2621-E7BD-E5B7-DDB6D93E1290}"/>
              </a:ext>
            </a:extLst>
          </p:cNvPr>
          <p:cNvSpPr txBox="1"/>
          <p:nvPr/>
        </p:nvSpPr>
        <p:spPr>
          <a:xfrm>
            <a:off x="864800" y="469428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window.location.port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E56A23-40C9-9BEF-8B88-9628988E0809}"/>
              </a:ext>
            </a:extLst>
          </p:cNvPr>
          <p:cNvSpPr txBox="1"/>
          <p:nvPr/>
        </p:nvSpPr>
        <p:spPr>
          <a:xfrm>
            <a:off x="6217028" y="442451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پورت مورد استفاده</a:t>
            </a:r>
            <a:r>
              <a:rPr lang="en-US" dirty="0"/>
              <a:t> </a:t>
            </a:r>
            <a:r>
              <a:rPr lang="fa-IR" dirty="0"/>
              <a:t>جاری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0E543-387B-3114-32F7-2BA4905C2135}"/>
              </a:ext>
            </a:extLst>
          </p:cNvPr>
          <p:cNvSpPr txBox="1"/>
          <p:nvPr/>
        </p:nvSpPr>
        <p:spPr>
          <a:xfrm>
            <a:off x="864800" y="493094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window.location.assign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BDBD37-D378-38B4-CECD-F70E5B12068E}"/>
              </a:ext>
            </a:extLst>
          </p:cNvPr>
          <p:cNvSpPr txBox="1"/>
          <p:nvPr/>
        </p:nvSpPr>
        <p:spPr>
          <a:xfrm>
            <a:off x="6217028" y="473879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تغییر محتویات صفحه با مسیر جدید (رفتن به آدرس دیگر)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9F8A16-ED51-87F1-77AC-F064F7095AB5}"/>
              </a:ext>
            </a:extLst>
          </p:cNvPr>
          <p:cNvSpPr txBox="1"/>
          <p:nvPr/>
        </p:nvSpPr>
        <p:spPr>
          <a:xfrm>
            <a:off x="864800" y="518932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window.history.back</a:t>
            </a:r>
            <a:r>
              <a:rPr lang="en-US" dirty="0"/>
              <a:t>();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E12498-A313-6B3B-1FD6-1440223595A5}"/>
              </a:ext>
            </a:extLst>
          </p:cNvPr>
          <p:cNvSpPr txBox="1"/>
          <p:nvPr/>
        </p:nvSpPr>
        <p:spPr>
          <a:xfrm>
            <a:off x="6217028" y="504082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رفتن به صفحه مرور شده قبلی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1EF089-C411-7897-B97B-F66EBF4E3C8A}"/>
              </a:ext>
            </a:extLst>
          </p:cNvPr>
          <p:cNvSpPr txBox="1"/>
          <p:nvPr/>
        </p:nvSpPr>
        <p:spPr>
          <a:xfrm>
            <a:off x="864800" y="546471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window.history.forward</a:t>
            </a:r>
            <a:r>
              <a:rPr lang="en-US" dirty="0"/>
              <a:t>();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CE54B4-5C9C-A761-C15E-A7E71DD08181}"/>
              </a:ext>
            </a:extLst>
          </p:cNvPr>
          <p:cNvSpPr txBox="1"/>
          <p:nvPr/>
        </p:nvSpPr>
        <p:spPr>
          <a:xfrm>
            <a:off x="6217028" y="530951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رفتن به صفحه مرور شده بعدی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D18D9B-AEF2-203C-13E2-E244B650D40C}"/>
              </a:ext>
            </a:extLst>
          </p:cNvPr>
          <p:cNvSpPr txBox="1"/>
          <p:nvPr/>
        </p:nvSpPr>
        <p:spPr>
          <a:xfrm>
            <a:off x="837372" y="5745443"/>
            <a:ext cx="610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document.cookie</a:t>
            </a:r>
            <a:r>
              <a:rPr lang="en-US" dirty="0"/>
              <a:t>=“name=ali;3000;path=/”;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05134F-3A4C-031D-FE62-24B24ECD7421}"/>
              </a:ext>
            </a:extLst>
          </p:cNvPr>
          <p:cNvSpPr txBox="1"/>
          <p:nvPr/>
        </p:nvSpPr>
        <p:spPr>
          <a:xfrm>
            <a:off x="5860353" y="574203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ثبت کوکی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414971-0E4F-6B94-6A32-7D4D27E29627}"/>
              </a:ext>
            </a:extLst>
          </p:cNvPr>
          <p:cNvSpPr txBox="1"/>
          <p:nvPr/>
        </p:nvSpPr>
        <p:spPr>
          <a:xfrm>
            <a:off x="851086" y="6077245"/>
            <a:ext cx="610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c=</a:t>
            </a:r>
            <a:r>
              <a:rPr lang="en-US" dirty="0" err="1"/>
              <a:t>document.cookie</a:t>
            </a:r>
            <a:r>
              <a:rPr lang="en-US" dirty="0"/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44F569-8953-25D4-3AE2-F893A551204C}"/>
              </a:ext>
            </a:extLst>
          </p:cNvPr>
          <p:cNvSpPr txBox="1"/>
          <p:nvPr/>
        </p:nvSpPr>
        <p:spPr>
          <a:xfrm>
            <a:off x="5874067" y="607383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خواندن کوکی 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837372" y="1114991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alert(“</a:t>
            </a:r>
            <a:r>
              <a:rPr lang="fa-IR" dirty="0"/>
              <a:t>متن</a:t>
            </a:r>
            <a:r>
              <a:rPr lang="en-US" dirty="0"/>
              <a:t>”);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96600" y="96285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پنجره بازشو از بالا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Popup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2CCA3-0694-EBF3-F0F2-3B3930B936D1}"/>
              </a:ext>
            </a:extLst>
          </p:cNvPr>
          <p:cNvSpPr txBox="1"/>
          <p:nvPr/>
        </p:nvSpPr>
        <p:spPr>
          <a:xfrm>
            <a:off x="837372" y="2014773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If(confirm(“</a:t>
            </a:r>
            <a:r>
              <a:rPr lang="fa-IR" dirty="0"/>
              <a:t>متن</a:t>
            </a:r>
            <a:r>
              <a:rPr lang="en-US" dirty="0"/>
              <a:t>”)){…}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4C10F-02BD-2A45-6C17-5A63AFE93518}"/>
              </a:ext>
            </a:extLst>
          </p:cNvPr>
          <p:cNvSpPr txBox="1"/>
          <p:nvPr/>
        </p:nvSpPr>
        <p:spPr>
          <a:xfrm>
            <a:off x="837372" y="3193929"/>
            <a:ext cx="838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txt=prompt(“</a:t>
            </a:r>
            <a:r>
              <a:rPr lang="en-US" dirty="0" err="1"/>
              <a:t>text”,”default</a:t>
            </a:r>
            <a:r>
              <a:rPr lang="en-US" dirty="0"/>
              <a:t>”);</a:t>
            </a:r>
          </a:p>
          <a:p>
            <a:r>
              <a:rPr lang="en-US" dirty="0"/>
              <a:t>If(txt!=null &amp;&amp; txt!=“”){console.log(txt);}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ABD2D-B6C9-B573-C12D-C2B71478343C}"/>
              </a:ext>
            </a:extLst>
          </p:cNvPr>
          <p:cNvSpPr txBox="1"/>
          <p:nvPr/>
        </p:nvSpPr>
        <p:spPr>
          <a:xfrm>
            <a:off x="6203310" y="18244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سوال از کاربر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0945E-BFC5-C0F2-226F-28868698061C}"/>
              </a:ext>
            </a:extLst>
          </p:cNvPr>
          <p:cNvSpPr txBox="1"/>
          <p:nvPr/>
        </p:nvSpPr>
        <p:spPr>
          <a:xfrm>
            <a:off x="6096000" y="333242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دریافت مقدار از کاربر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58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744082" y="1051180"/>
            <a:ext cx="838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user=</a:t>
            </a:r>
            <a:r>
              <a:rPr lang="en-US" dirty="0" err="1"/>
              <a:t>getCookie</a:t>
            </a:r>
            <a:r>
              <a:rPr lang="en-US" dirty="0"/>
              <a:t>(“username”);</a:t>
            </a:r>
            <a:endParaRPr lang="fa-IR" dirty="0"/>
          </a:p>
          <a:p>
            <a:r>
              <a:rPr lang="en-US" dirty="0" err="1"/>
              <a:t>document.cookie</a:t>
            </a:r>
            <a:r>
              <a:rPr lang="en-US" dirty="0"/>
              <a:t>=“name=ali;3000;path=/”;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96600" y="96285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دریافت مقدار یک کوکی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cookie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2CCA3-0694-EBF3-F0F2-3B3930B936D1}"/>
              </a:ext>
            </a:extLst>
          </p:cNvPr>
          <p:cNvSpPr txBox="1"/>
          <p:nvPr/>
        </p:nvSpPr>
        <p:spPr>
          <a:xfrm>
            <a:off x="837372" y="2014773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setCookie</a:t>
            </a:r>
            <a:r>
              <a:rPr lang="en-US" dirty="0"/>
              <a:t>(“username”,”alireza”,30);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4C10F-02BD-2A45-6C17-5A63AFE93518}"/>
              </a:ext>
            </a:extLst>
          </p:cNvPr>
          <p:cNvSpPr txBox="1"/>
          <p:nvPr/>
        </p:nvSpPr>
        <p:spPr>
          <a:xfrm>
            <a:off x="837372" y="3193929"/>
            <a:ext cx="838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txt=prompt(“</a:t>
            </a:r>
            <a:r>
              <a:rPr lang="en-US" dirty="0" err="1"/>
              <a:t>text”,”default</a:t>
            </a:r>
            <a:r>
              <a:rPr lang="en-US" dirty="0"/>
              <a:t>”);</a:t>
            </a:r>
          </a:p>
          <a:p>
            <a:r>
              <a:rPr lang="en-US" dirty="0"/>
              <a:t>If(txt!=null &amp;&amp; txt!=“”){console.log(txt);}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ABD2D-B6C9-B573-C12D-C2B71478343C}"/>
              </a:ext>
            </a:extLst>
          </p:cNvPr>
          <p:cNvSpPr txBox="1"/>
          <p:nvPr/>
        </p:nvSpPr>
        <p:spPr>
          <a:xfrm>
            <a:off x="6203310" y="18244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ثبت یک کوکی با مقدار و زمان ماندگاری ب حسب روز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0945E-BFC5-C0F2-226F-28868698061C}"/>
              </a:ext>
            </a:extLst>
          </p:cNvPr>
          <p:cNvSpPr txBox="1"/>
          <p:nvPr/>
        </p:nvSpPr>
        <p:spPr>
          <a:xfrm>
            <a:off x="6096000" y="333242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دریافت مقدار از کاربر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3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364296" y="193487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ویژگیها: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47ACE-E34F-4867-BB51-7392865534CA}"/>
              </a:ext>
            </a:extLst>
          </p:cNvPr>
          <p:cNvSpPr txBox="1"/>
          <p:nvPr/>
        </p:nvSpPr>
        <p:spPr>
          <a:xfrm>
            <a:off x="6224337" y="456519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کاراکتر // ابتدای کااکترها برای نوشتن کامنت است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BB5B9-81EF-80CF-5BD9-9BFC3229A74F}"/>
              </a:ext>
            </a:extLst>
          </p:cNvPr>
          <p:cNvSpPr txBox="1"/>
          <p:nvPr/>
        </p:nvSpPr>
        <p:spPr>
          <a:xfrm>
            <a:off x="6364296" y="244131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به حروف کوچک و بزرگ حساس است</a:t>
            </a:r>
          </a:p>
        </p:txBody>
      </p:sp>
    </p:spTree>
    <p:extLst>
      <p:ext uri="{BB962C8B-B14F-4D97-AF65-F5344CB8AC3E}">
        <p14:creationId xmlns:p14="http://schemas.microsoft.com/office/powerpoint/2010/main" val="293691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AJAX (Async </a:t>
            </a:r>
            <a:r>
              <a:rPr lang="en-US" dirty="0" err="1"/>
              <a:t>Javascript</a:t>
            </a:r>
            <a:r>
              <a:rPr lang="en-US" dirty="0"/>
              <a:t> Api </a:t>
            </a:r>
            <a:r>
              <a:rPr lang="en-US" dirty="0" err="1"/>
              <a:t>XHRApi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0D011-81F0-ADDC-CE42-05B195F1AF2F}"/>
              </a:ext>
            </a:extLst>
          </p:cNvPr>
          <p:cNvSpPr txBox="1"/>
          <p:nvPr/>
        </p:nvSpPr>
        <p:spPr>
          <a:xfrm>
            <a:off x="543482" y="1424771"/>
            <a:ext cx="5552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xhttp</a:t>
            </a:r>
            <a:r>
              <a:rPr lang="en-US" dirty="0"/>
              <a:t>=new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dirty="0" err="1"/>
              <a:t>xhttp.onreadystatechange</a:t>
            </a:r>
            <a:r>
              <a:rPr lang="en-US" dirty="0"/>
              <a:t>=function(){</a:t>
            </a:r>
          </a:p>
          <a:p>
            <a:r>
              <a:rPr lang="en-US" dirty="0"/>
              <a:t>   if(</a:t>
            </a:r>
            <a:r>
              <a:rPr lang="en-US" dirty="0" err="1"/>
              <a:t>xhttp.readystatus</a:t>
            </a:r>
            <a:r>
              <a:rPr lang="en-US" dirty="0"/>
              <a:t>===4 &amp;&amp; </a:t>
            </a:r>
            <a:r>
              <a:rPr lang="en-US" dirty="0" err="1"/>
              <a:t>xhttp.status</a:t>
            </a:r>
            <a:r>
              <a:rPr lang="en-US" dirty="0"/>
              <a:t>==200){</a:t>
            </a:r>
          </a:p>
          <a:p>
            <a:r>
              <a:rPr lang="en-US" dirty="0"/>
              <a:t>      console.log(</a:t>
            </a:r>
            <a:r>
              <a:rPr lang="en-US" dirty="0" err="1"/>
              <a:t>this.responseText</a:t>
            </a:r>
            <a:r>
              <a:rPr lang="fa-IR" dirty="0"/>
              <a:t>(</a:t>
            </a:r>
            <a:r>
              <a:rPr lang="en-US" dirty="0"/>
              <a:t>;</a:t>
            </a:r>
          </a:p>
          <a:p>
            <a:r>
              <a:rPr lang="en-US" dirty="0"/>
              <a:t>      var items=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xhttp</a:t>
            </a:r>
            <a:r>
              <a:rPr lang="en-US" dirty="0"/>
              <a:t>. </a:t>
            </a:r>
            <a:r>
              <a:rPr lang="en-US" dirty="0" err="1"/>
              <a:t>responseText</a:t>
            </a:r>
            <a:r>
              <a:rPr lang="en-US" dirty="0"/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xhttp.open</a:t>
            </a:r>
            <a:r>
              <a:rPr lang="en-US" dirty="0"/>
              <a:t>(“</a:t>
            </a:r>
            <a:r>
              <a:rPr lang="en-US" dirty="0" err="1"/>
              <a:t>GET”,”info.txt”,true</a:t>
            </a:r>
            <a:r>
              <a:rPr lang="en-US" dirty="0"/>
              <a:t>);</a:t>
            </a:r>
          </a:p>
          <a:p>
            <a:r>
              <a:rPr lang="en-US" dirty="0" err="1"/>
              <a:t>xhttp.send</a:t>
            </a:r>
            <a:r>
              <a:rPr lang="en-US" dirty="0"/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002B-A877-3DE3-D02C-62BD16D7D07E}"/>
              </a:ext>
            </a:extLst>
          </p:cNvPr>
          <p:cNvSpPr txBox="1"/>
          <p:nvPr/>
        </p:nvSpPr>
        <p:spPr>
          <a:xfrm>
            <a:off x="5690681" y="1080637"/>
            <a:ext cx="575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ارسال درخواست به یک فایل مثلا روی سرور و دریافت محتوای آن</a:t>
            </a:r>
            <a:r>
              <a:rPr lang="en-US" dirty="0"/>
              <a:t> </a:t>
            </a:r>
            <a:r>
              <a:rPr lang="fa-IR" dirty="0"/>
              <a:t>بصورت غیرهمزمان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1F15B-0D9E-BA15-BC09-EB0A681581CE}"/>
              </a:ext>
            </a:extLst>
          </p:cNvPr>
          <p:cNvSpPr txBox="1"/>
          <p:nvPr/>
        </p:nvSpPr>
        <p:spPr>
          <a:xfrm>
            <a:off x="6296600" y="4248243"/>
            <a:ext cx="57682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request=new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dirty="0" err="1"/>
              <a:t>request.open</a:t>
            </a:r>
            <a:r>
              <a:rPr lang="en-US" dirty="0"/>
              <a:t>(‘</a:t>
            </a:r>
            <a:r>
              <a:rPr lang="en-US" dirty="0" err="1"/>
              <a:t>GET’,’http</a:t>
            </a:r>
            <a:r>
              <a:rPr lang="en-US" dirty="0"/>
              <a:t>://testsite.com/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product’,true</a:t>
            </a:r>
            <a:r>
              <a:rPr lang="en-US" dirty="0"/>
              <a:t>);</a:t>
            </a:r>
          </a:p>
          <a:p>
            <a:r>
              <a:rPr lang="en-US" dirty="0" err="1"/>
              <a:t>request.onload</a:t>
            </a:r>
            <a:r>
              <a:rPr lang="en-US" dirty="0"/>
              <a:t>=function(){</a:t>
            </a:r>
          </a:p>
          <a:p>
            <a:r>
              <a:rPr lang="en-US" dirty="0"/>
              <a:t>   var data=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this.request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data.forEach</a:t>
            </a:r>
            <a:r>
              <a:rPr lang="en-US" dirty="0"/>
              <a:t>(product=&gt;{</a:t>
            </a:r>
          </a:p>
          <a:p>
            <a:r>
              <a:rPr lang="en-US" dirty="0"/>
              <a:t>	console.log(product);</a:t>
            </a:r>
          </a:p>
          <a:p>
            <a:r>
              <a:rPr lang="en-US" dirty="0"/>
              <a:t>   });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request.send</a:t>
            </a:r>
            <a:r>
              <a:rPr lang="en-US" dirty="0"/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A4B9D-68F8-0272-966C-BC8B99159FB4}"/>
              </a:ext>
            </a:extLst>
          </p:cNvPr>
          <p:cNvSpPr txBox="1"/>
          <p:nvPr/>
        </p:nvSpPr>
        <p:spPr>
          <a:xfrm>
            <a:off x="475388" y="4478828"/>
            <a:ext cx="5620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fetch(‘http://testsite.com/</a:t>
            </a:r>
            <a:r>
              <a:rPr lang="en-US" dirty="0" err="1"/>
              <a:t>api</a:t>
            </a:r>
            <a:r>
              <a:rPr lang="en-US" dirty="0"/>
              <a:t>/product’).then(response=&gt;{</a:t>
            </a:r>
          </a:p>
          <a:p>
            <a:r>
              <a:rPr lang="en-US" dirty="0"/>
              <a:t>   return </a:t>
            </a:r>
            <a:r>
              <a:rPr lang="en-US" dirty="0" err="1"/>
              <a:t>response.jason</a:t>
            </a:r>
            <a:r>
              <a:rPr lang="en-US" dirty="0"/>
              <a:t>();</a:t>
            </a:r>
          </a:p>
          <a:p>
            <a:r>
              <a:rPr lang="en-US" dirty="0"/>
              <a:t>}).then(data=&gt;{</a:t>
            </a:r>
          </a:p>
          <a:p>
            <a:r>
              <a:rPr lang="en-US" dirty="0"/>
              <a:t>   console.log(data);</a:t>
            </a:r>
          </a:p>
          <a:p>
            <a:r>
              <a:rPr lang="en-US" dirty="0"/>
              <a:t>}).catch(err=&gt;{</a:t>
            </a:r>
          </a:p>
          <a:p>
            <a:r>
              <a:rPr lang="en-US" dirty="0"/>
              <a:t>   console.log(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87E11-24FA-6E67-9E32-00AE099489DE}"/>
              </a:ext>
            </a:extLst>
          </p:cNvPr>
          <p:cNvSpPr txBox="1"/>
          <p:nvPr/>
        </p:nvSpPr>
        <p:spPr>
          <a:xfrm>
            <a:off x="342882" y="401009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</a:t>
            </a:r>
            <a:r>
              <a:rPr lang="en-US" dirty="0"/>
              <a:t>Ajax</a:t>
            </a:r>
            <a:r>
              <a:rPr lang="fa-IR" dirty="0"/>
              <a:t> ی با </a:t>
            </a:r>
            <a:r>
              <a:rPr lang="en-US" dirty="0" err="1"/>
              <a:t>api</a:t>
            </a:r>
            <a:r>
              <a:rPr lang="fa-IR" dirty="0"/>
              <a:t> یک سایت و دریافت داده ها به روش بهتر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1A5AD-8338-5ADE-7BB7-6872A766CA4F}"/>
              </a:ext>
            </a:extLst>
          </p:cNvPr>
          <p:cNvSpPr txBox="1"/>
          <p:nvPr/>
        </p:nvSpPr>
        <p:spPr>
          <a:xfrm>
            <a:off x="6296600" y="370529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</a:t>
            </a:r>
            <a:r>
              <a:rPr lang="en-US" dirty="0"/>
              <a:t>Ajax</a:t>
            </a:r>
            <a:r>
              <a:rPr lang="fa-IR" dirty="0"/>
              <a:t> ی با </a:t>
            </a:r>
            <a:r>
              <a:rPr lang="en-US" dirty="0" err="1"/>
              <a:t>api</a:t>
            </a:r>
            <a:r>
              <a:rPr lang="fa-IR" dirty="0"/>
              <a:t> یک سایت و دریافت داده ها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0C5B2-A7D3-FFE7-3BBE-B4A0F91B5111}"/>
              </a:ext>
            </a:extLst>
          </p:cNvPr>
          <p:cNvSpPr txBox="1"/>
          <p:nvPr/>
        </p:nvSpPr>
        <p:spPr>
          <a:xfrm>
            <a:off x="6096000" y="1549371"/>
            <a:ext cx="4158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xhttp</a:t>
            </a:r>
            <a:r>
              <a:rPr lang="en-US" dirty="0"/>
              <a:t>=new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dirty="0" err="1"/>
              <a:t>xhttp.open</a:t>
            </a:r>
            <a:r>
              <a:rPr lang="en-US" dirty="0"/>
              <a:t>(“</a:t>
            </a:r>
            <a:r>
              <a:rPr lang="en-US" dirty="0" err="1"/>
              <a:t>GET”,”info.txt”,false</a:t>
            </a:r>
            <a:r>
              <a:rPr lang="en-US" dirty="0"/>
              <a:t>);</a:t>
            </a:r>
          </a:p>
          <a:p>
            <a:r>
              <a:rPr lang="en-US" dirty="0" err="1"/>
              <a:t>xhttp.send</a:t>
            </a:r>
            <a:r>
              <a:rPr lang="en-US" dirty="0"/>
              <a:t>();</a:t>
            </a:r>
          </a:p>
          <a:p>
            <a:r>
              <a:rPr lang="en-US" dirty="0"/>
              <a:t>If(</a:t>
            </a:r>
            <a:r>
              <a:rPr lang="en-US" dirty="0" err="1"/>
              <a:t>xhttp.status</a:t>
            </a:r>
            <a:r>
              <a:rPr lang="en-US" dirty="0"/>
              <a:t>==200){</a:t>
            </a:r>
          </a:p>
          <a:p>
            <a:r>
              <a:rPr lang="en-US" dirty="0"/>
              <a:t>   console.log(</a:t>
            </a:r>
            <a:r>
              <a:rPr lang="en-US" dirty="0" err="1"/>
              <a:t>xhttp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xhttp.responseText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3A879-E92C-6FDC-E0A7-7200D81D133E}"/>
              </a:ext>
            </a:extLst>
          </p:cNvPr>
          <p:cNvSpPr txBox="1"/>
          <p:nvPr/>
        </p:nvSpPr>
        <p:spPr>
          <a:xfrm>
            <a:off x="744082" y="995268"/>
            <a:ext cx="5351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ارسال درخواست به یک فایل مثلا روی سرور و دریافت محتوای آن بصورت همزمان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139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113171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7EF23-8338-87BF-2550-945019B7AB5E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با تگها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71A34-1789-DEDE-9C93-1958FEF16B0D}"/>
              </a:ext>
            </a:extLst>
          </p:cNvPr>
          <p:cNvSpPr txBox="1"/>
          <p:nvPr/>
        </p:nvSpPr>
        <p:spPr>
          <a:xfrm>
            <a:off x="6224337" y="112337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 با آی دی آن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B9021-0112-93F9-031E-6A0B6BAA557B}"/>
              </a:ext>
            </a:extLst>
          </p:cNvPr>
          <p:cNvSpPr txBox="1"/>
          <p:nvPr/>
        </p:nvSpPr>
        <p:spPr>
          <a:xfrm>
            <a:off x="1073019" y="1542320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ps</a:t>
            </a:r>
            <a:r>
              <a:rPr lang="en-US" dirty="0"/>
              <a:t>=</a:t>
            </a:r>
            <a:r>
              <a:rPr lang="en-US" dirty="0" err="1"/>
              <a:t>document.getElementsByTagName</a:t>
            </a:r>
            <a:r>
              <a:rPr lang="en-US" dirty="0"/>
              <a:t>(“p”)</a:t>
            </a:r>
          </a:p>
          <a:p>
            <a:r>
              <a:rPr lang="en-US" dirty="0" err="1"/>
              <a:t>ps</a:t>
            </a:r>
            <a:r>
              <a:rPr lang="en-US" dirty="0"/>
              <a:t>[0].</a:t>
            </a:r>
            <a:r>
              <a:rPr lang="en-US" dirty="0" err="1"/>
              <a:t>innerHTML</a:t>
            </a:r>
            <a:r>
              <a:rPr lang="en-US" dirty="0"/>
              <a:t>=“ok”;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6309F-C3F1-676C-7F94-44173023F7E3}"/>
              </a:ext>
            </a:extLst>
          </p:cNvPr>
          <p:cNvSpPr txBox="1"/>
          <p:nvPr/>
        </p:nvSpPr>
        <p:spPr>
          <a:xfrm>
            <a:off x="5701004" y="1496973"/>
            <a:ext cx="567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تگها با نام مشخص مثلا </a:t>
            </a:r>
            <a:r>
              <a:rPr lang="en-US" dirty="0"/>
              <a:t>p</a:t>
            </a:r>
            <a:r>
              <a:rPr lang="fa-IR" dirty="0"/>
              <a:t> که بصورت یک آرایه بازمی گردد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233E5-213B-CF3B-ED89-5AA022764024}"/>
              </a:ext>
            </a:extLst>
          </p:cNvPr>
          <p:cNvSpPr txBox="1"/>
          <p:nvPr/>
        </p:nvSpPr>
        <p:spPr>
          <a:xfrm>
            <a:off x="1073019" y="215164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ps</a:t>
            </a:r>
            <a:r>
              <a:rPr lang="en-US" dirty="0"/>
              <a:t>=</a:t>
            </a:r>
            <a:r>
              <a:rPr lang="en-US" dirty="0" err="1"/>
              <a:t>document.getElementsByClassName</a:t>
            </a:r>
            <a:r>
              <a:rPr lang="en-US" dirty="0"/>
              <a:t>(“</a:t>
            </a:r>
            <a:r>
              <a:rPr lang="en-US" dirty="0" err="1"/>
              <a:t>btn</a:t>
            </a:r>
            <a:r>
              <a:rPr lang="en-US" dirty="0"/>
              <a:t>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7F738-2FC3-0AFF-1F92-4F19D22AD92B}"/>
              </a:ext>
            </a:extLst>
          </p:cNvPr>
          <p:cNvSpPr txBox="1"/>
          <p:nvPr/>
        </p:nvSpPr>
        <p:spPr>
          <a:xfrm>
            <a:off x="5798320" y="2151640"/>
            <a:ext cx="567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تگها با کلاس مشخص در یک آرایه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49F2A-56F5-F186-D66D-92467594FCD0}"/>
              </a:ext>
            </a:extLst>
          </p:cNvPr>
          <p:cNvSpPr txBox="1"/>
          <p:nvPr/>
        </p:nvSpPr>
        <p:spPr>
          <a:xfrm>
            <a:off x="1073019" y="251864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ps</a:t>
            </a:r>
            <a:r>
              <a:rPr lang="en-US" dirty="0"/>
              <a:t>=</a:t>
            </a:r>
            <a:r>
              <a:rPr lang="en-US" dirty="0" err="1"/>
              <a:t>document.querySelectorAll</a:t>
            </a:r>
            <a:r>
              <a:rPr lang="en-US" dirty="0"/>
              <a:t>(“</a:t>
            </a:r>
            <a:r>
              <a:rPr lang="en-US" dirty="0" err="1"/>
              <a:t>p.btn</a:t>
            </a:r>
            <a:r>
              <a:rPr lang="en-US" dirty="0"/>
              <a:t>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09868-683B-9914-82E9-4AD191DD5221}"/>
              </a:ext>
            </a:extLst>
          </p:cNvPr>
          <p:cNvSpPr txBox="1"/>
          <p:nvPr/>
        </p:nvSpPr>
        <p:spPr>
          <a:xfrm>
            <a:off x="5798320" y="2518647"/>
            <a:ext cx="567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تگها با شرایط مشخص در یک آرایه مثلا تگ </a:t>
            </a:r>
            <a:r>
              <a:rPr lang="en-US" dirty="0"/>
              <a:t>p</a:t>
            </a:r>
            <a:r>
              <a:rPr lang="fa-IR" dirty="0"/>
              <a:t> با کلاس </a:t>
            </a:r>
            <a:r>
              <a:rPr lang="en-US" dirty="0" err="1"/>
              <a:t>btn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BD2D9-E17B-DB10-7E07-F4D05CB9F928}"/>
              </a:ext>
            </a:extLst>
          </p:cNvPr>
          <p:cNvSpPr txBox="1"/>
          <p:nvPr/>
        </p:nvSpPr>
        <p:spPr>
          <a:xfrm>
            <a:off x="1073019" y="280066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ps</a:t>
            </a:r>
            <a:r>
              <a:rPr lang="en-US" dirty="0"/>
              <a:t>=</a:t>
            </a:r>
            <a:r>
              <a:rPr lang="en-US" dirty="0" err="1"/>
              <a:t>document.forms</a:t>
            </a:r>
            <a:r>
              <a:rPr lang="en-US" dirty="0"/>
              <a:t>[“</a:t>
            </a:r>
            <a:r>
              <a:rPr lang="en-US" dirty="0" err="1"/>
              <a:t>myform</a:t>
            </a:r>
            <a:r>
              <a:rPr lang="en-US" dirty="0"/>
              <a:t>”];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B83C8-7ADF-2FAE-3FD8-4BA2349F601F}"/>
              </a:ext>
            </a:extLst>
          </p:cNvPr>
          <p:cNvSpPr txBox="1"/>
          <p:nvPr/>
        </p:nvSpPr>
        <p:spPr>
          <a:xfrm>
            <a:off x="5798320" y="2800665"/>
            <a:ext cx="567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 </a:t>
            </a:r>
            <a:r>
              <a:rPr lang="en-US" dirty="0"/>
              <a:t>form</a:t>
            </a:r>
            <a:r>
              <a:rPr lang="fa-IR" dirty="0"/>
              <a:t> با </a:t>
            </a:r>
            <a:r>
              <a:rPr lang="en-US" dirty="0"/>
              <a:t>id</a:t>
            </a:r>
            <a:r>
              <a:rPr lang="fa-IR" dirty="0"/>
              <a:t> مشخص و تگهای داخل آن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83D40-74BE-D701-8F5D-C6F21605524E}"/>
              </a:ext>
            </a:extLst>
          </p:cNvPr>
          <p:cNvSpPr txBox="1"/>
          <p:nvPr/>
        </p:nvSpPr>
        <p:spPr>
          <a:xfrm>
            <a:off x="1132694" y="3267351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pa=</a:t>
            </a:r>
            <a:r>
              <a:rPr lang="en-US" dirty="0" err="1"/>
              <a:t>document.createElement</a:t>
            </a:r>
            <a:r>
              <a:rPr lang="en-US" dirty="0"/>
              <a:t>(“p”);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(“div1”).</a:t>
            </a:r>
            <a:r>
              <a:rPr lang="en-US" dirty="0" err="1"/>
              <a:t>appendChild</a:t>
            </a:r>
            <a:r>
              <a:rPr lang="en-US" dirty="0"/>
              <a:t>(pa);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D8F58-F07D-E1C6-4C88-34DDC194A38F}"/>
              </a:ext>
            </a:extLst>
          </p:cNvPr>
          <p:cNvSpPr txBox="1"/>
          <p:nvPr/>
        </p:nvSpPr>
        <p:spPr>
          <a:xfrm>
            <a:off x="6281206" y="350333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 با آی دی آن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C726D-D2DF-7790-11D1-9040AC429007}"/>
              </a:ext>
            </a:extLst>
          </p:cNvPr>
          <p:cNvSpPr txBox="1"/>
          <p:nvPr/>
        </p:nvSpPr>
        <p:spPr>
          <a:xfrm>
            <a:off x="1073019" y="3897889"/>
            <a:ext cx="6185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pa=</a:t>
            </a:r>
            <a:r>
              <a:rPr lang="en-US" dirty="0" err="1"/>
              <a:t>document.createElement</a:t>
            </a:r>
            <a:r>
              <a:rPr lang="en-US" dirty="0"/>
              <a:t>(“p”);</a:t>
            </a:r>
          </a:p>
          <a:p>
            <a:r>
              <a:rPr lang="en-US" dirty="0"/>
              <a:t>var f=</a:t>
            </a:r>
            <a:r>
              <a:rPr lang="en-US" dirty="0" err="1"/>
              <a:t>document.getElementById</a:t>
            </a:r>
            <a:r>
              <a:rPr lang="en-US" dirty="0"/>
              <a:t>(“ch1”);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(“div1”).</a:t>
            </a:r>
            <a:r>
              <a:rPr lang="en-US" dirty="0" err="1"/>
              <a:t>insertBefore</a:t>
            </a:r>
            <a:r>
              <a:rPr lang="en-US" dirty="0"/>
              <a:t>(</a:t>
            </a:r>
            <a:r>
              <a:rPr lang="en-US" dirty="0" err="1"/>
              <a:t>pa,f</a:t>
            </a:r>
            <a:r>
              <a:rPr lang="en-US" dirty="0"/>
              <a:t>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A983A-633C-1232-0CD1-F003171288E2}"/>
              </a:ext>
            </a:extLst>
          </p:cNvPr>
          <p:cNvSpPr txBox="1"/>
          <p:nvPr/>
        </p:nvSpPr>
        <p:spPr>
          <a:xfrm>
            <a:off x="1073019" y="4734716"/>
            <a:ext cx="618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pa=</a:t>
            </a:r>
            <a:r>
              <a:rPr lang="en-US" dirty="0" err="1"/>
              <a:t>document.createElement</a:t>
            </a:r>
            <a:r>
              <a:rPr lang="en-US" dirty="0"/>
              <a:t>(“p”);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(“div1”).</a:t>
            </a:r>
            <a:r>
              <a:rPr lang="en-US" dirty="0" err="1"/>
              <a:t>removeChild</a:t>
            </a:r>
            <a:r>
              <a:rPr lang="en-US" dirty="0"/>
              <a:t>(pa);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D1A9F6-8758-0C67-2CD4-E6E94E3CC9AC}"/>
              </a:ext>
            </a:extLst>
          </p:cNvPr>
          <p:cNvSpPr txBox="1"/>
          <p:nvPr/>
        </p:nvSpPr>
        <p:spPr>
          <a:xfrm>
            <a:off x="1073019" y="5381047"/>
            <a:ext cx="6185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f=</a:t>
            </a:r>
            <a:r>
              <a:rPr lang="en-US" dirty="0" err="1"/>
              <a:t>document.getElementById</a:t>
            </a:r>
            <a:r>
              <a:rPr lang="en-US" dirty="0"/>
              <a:t>(“ch1”);</a:t>
            </a:r>
          </a:p>
          <a:p>
            <a:r>
              <a:rPr lang="en-US" dirty="0"/>
              <a:t>var pa=</a:t>
            </a:r>
            <a:r>
              <a:rPr lang="en-US" dirty="0" err="1"/>
              <a:t>document.createElement</a:t>
            </a:r>
            <a:r>
              <a:rPr lang="en-US" dirty="0"/>
              <a:t>(“p”);</a:t>
            </a:r>
          </a:p>
          <a:p>
            <a:r>
              <a:rPr lang="en-US" dirty="0"/>
              <a:t>var node=</a:t>
            </a:r>
            <a:r>
              <a:rPr lang="en-US" dirty="0" err="1"/>
              <a:t>document.createTextNode</a:t>
            </a:r>
            <a:r>
              <a:rPr lang="en-US" dirty="0"/>
              <a:t>(“new tag is …”);</a:t>
            </a:r>
          </a:p>
          <a:p>
            <a:r>
              <a:rPr lang="en-US" dirty="0" err="1"/>
              <a:t>Pa.appendChild</a:t>
            </a:r>
            <a:r>
              <a:rPr lang="en-US" dirty="0"/>
              <a:t>(node);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(“div1”).</a:t>
            </a:r>
            <a:r>
              <a:rPr lang="en-US" dirty="0" err="1"/>
              <a:t>replaceChild</a:t>
            </a:r>
            <a:r>
              <a:rPr lang="en-US" dirty="0"/>
              <a:t>(</a:t>
            </a:r>
            <a:r>
              <a:rPr lang="en-US" dirty="0" err="1"/>
              <a:t>pa,f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160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392E1-5F42-45F7-B101-06363F395554}"/>
              </a:ext>
            </a:extLst>
          </p:cNvPr>
          <p:cNvSpPr txBox="1"/>
          <p:nvPr/>
        </p:nvSpPr>
        <p:spPr>
          <a:xfrm>
            <a:off x="571277" y="267952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(“txt1”).value=“”;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5979268" y="152773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تغییر صفت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571277" y="237095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InerText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438B4-19D2-4E9D-8E81-E661E62DE433}"/>
              </a:ext>
            </a:extLst>
          </p:cNvPr>
          <p:cNvSpPr txBox="1"/>
          <p:nvPr/>
        </p:nvSpPr>
        <p:spPr>
          <a:xfrm>
            <a:off x="571277" y="294748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str=</a:t>
            </a:r>
            <a:r>
              <a:rPr lang="en-US" dirty="0" err="1"/>
              <a:t>document.getElementById</a:t>
            </a:r>
            <a:r>
              <a:rPr lang="en-US" dirty="0"/>
              <a:t>(“txt1”).value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5979268" y="206849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کار با مقدار تگ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245F9-3303-4E99-8536-50DD804F02B6}"/>
              </a:ext>
            </a:extLst>
          </p:cNvPr>
          <p:cNvSpPr txBox="1"/>
          <p:nvPr/>
        </p:nvSpPr>
        <p:spPr>
          <a:xfrm>
            <a:off x="827950" y="3220296"/>
            <a:ext cx="5151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img</a:t>
            </a:r>
            <a:r>
              <a:rPr lang="en-US" dirty="0"/>
              <a:t>=</a:t>
            </a:r>
            <a:r>
              <a:rPr lang="en-US" dirty="0" err="1"/>
              <a:t>document.getElementsByTagName</a:t>
            </a:r>
            <a:r>
              <a:rPr lang="en-US" dirty="0"/>
              <a:t>(“p”).;</a:t>
            </a:r>
          </a:p>
          <a:p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img.length;i</a:t>
            </a:r>
            <a:r>
              <a:rPr lang="en-US" dirty="0"/>
              <a:t>++){</a:t>
            </a:r>
          </a:p>
          <a:p>
            <a:r>
              <a:rPr lang="en-US" dirty="0"/>
              <a:t>const item=</a:t>
            </a:r>
            <a:r>
              <a:rPr lang="en-US" dirty="0" err="1"/>
              <a:t>imgs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</a:t>
            </a:r>
            <a:r>
              <a:rPr lang="en-US" dirty="0" err="1"/>
              <a:t>imgs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style.border</a:t>
            </a:r>
            <a:r>
              <a:rPr lang="en-US" dirty="0"/>
              <a:t>=‘2px solid red’;</a:t>
            </a:r>
          </a:p>
          <a:p>
            <a:r>
              <a:rPr lang="en-US" dirty="0" err="1"/>
              <a:t>item.style.width</a:t>
            </a:r>
            <a:r>
              <a:rPr lang="en-US" dirty="0"/>
              <a:t>=‘200px’</a:t>
            </a:r>
          </a:p>
          <a:p>
            <a:r>
              <a:rPr lang="en-US" dirty="0" err="1"/>
              <a:t>item.style.margin</a:t>
            </a:r>
            <a:r>
              <a:rPr lang="en-US" dirty="0"/>
              <a:t>=‘20px’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47ACE-E34F-4867-BB51-7392865534CA}"/>
              </a:ext>
            </a:extLst>
          </p:cNvPr>
          <p:cNvSpPr txBox="1"/>
          <p:nvPr/>
        </p:nvSpPr>
        <p:spPr>
          <a:xfrm>
            <a:off x="5979268" y="303563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تغییر مقدار صفت های تگ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7EF23-8338-87BF-2550-945019B7AB5E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با تگها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B5247-AC85-84C8-19CB-14919025519B}"/>
              </a:ext>
            </a:extLst>
          </p:cNvPr>
          <p:cNvSpPr txBox="1"/>
          <p:nvPr/>
        </p:nvSpPr>
        <p:spPr>
          <a:xfrm>
            <a:off x="571277" y="204224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07957-6119-55F3-DEAD-A09C0B56A961}"/>
              </a:ext>
            </a:extLst>
          </p:cNvPr>
          <p:cNvSpPr txBox="1"/>
          <p:nvPr/>
        </p:nvSpPr>
        <p:spPr>
          <a:xfrm>
            <a:off x="571277" y="1575979"/>
            <a:ext cx="589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(“img2”).</a:t>
            </a:r>
            <a:r>
              <a:rPr lang="en-US" dirty="0" err="1"/>
              <a:t>style.width</a:t>
            </a:r>
            <a:r>
              <a:rPr lang="en-US" dirty="0"/>
              <a:t>=“20%"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80A116-B38F-E6B1-2D0B-A5F0F134969B}"/>
              </a:ext>
            </a:extLst>
          </p:cNvPr>
          <p:cNvSpPr txBox="1"/>
          <p:nvPr/>
        </p:nvSpPr>
        <p:spPr>
          <a:xfrm>
            <a:off x="5979268" y="118527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تغییر صفت </a:t>
            </a:r>
            <a:r>
              <a:rPr lang="en-US" dirty="0" err="1"/>
              <a:t>src</a:t>
            </a:r>
            <a:r>
              <a:rPr lang="fa-IR" dirty="0"/>
              <a:t> مربوط به تگ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C27B21-88B9-43FF-556E-D27ADE963962}"/>
              </a:ext>
            </a:extLst>
          </p:cNvPr>
          <p:cNvSpPr txBox="1"/>
          <p:nvPr/>
        </p:nvSpPr>
        <p:spPr>
          <a:xfrm>
            <a:off x="571277" y="123352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(“img2”).</a:t>
            </a:r>
            <a:r>
              <a:rPr lang="en-US" dirty="0" err="1"/>
              <a:t>src</a:t>
            </a:r>
            <a:r>
              <a:rPr lang="en-US" dirty="0"/>
              <a:t>=“”;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13C5DD-6DDB-1CBD-BA8A-2524D76CDEE6}"/>
              </a:ext>
            </a:extLst>
          </p:cNvPr>
          <p:cNvSpPr txBox="1"/>
          <p:nvPr/>
        </p:nvSpPr>
        <p:spPr>
          <a:xfrm>
            <a:off x="7490298" y="5066955"/>
            <a:ext cx="364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نسبت دادن تابع به تگ در حین اجرا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FD23F2-CD42-3F99-F688-FAA17667529E}"/>
              </a:ext>
            </a:extLst>
          </p:cNvPr>
          <p:cNvSpPr txBox="1"/>
          <p:nvPr/>
        </p:nvSpPr>
        <p:spPr>
          <a:xfrm>
            <a:off x="571277" y="5188721"/>
            <a:ext cx="7920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mybtn</a:t>
            </a:r>
            <a:r>
              <a:rPr lang="en-US" dirty="0"/>
              <a:t>”).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r>
              <a:rPr lang="en-US" dirty="0"/>
              <a:t>Alert(“ok”);</a:t>
            </a:r>
          </a:p>
          <a:p>
            <a:r>
              <a:rPr lang="en-US" dirty="0"/>
              <a:t>});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E0B10-8E95-4C49-DD7A-26700AAF5685}"/>
              </a:ext>
            </a:extLst>
          </p:cNvPr>
          <p:cNvSpPr txBox="1"/>
          <p:nvPr/>
        </p:nvSpPr>
        <p:spPr>
          <a:xfrm>
            <a:off x="571277" y="5924953"/>
            <a:ext cx="7920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x=</a:t>
            </a: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mybtn</a:t>
            </a:r>
            <a:r>
              <a:rPr lang="en-US" dirty="0"/>
              <a:t>”);</a:t>
            </a:r>
          </a:p>
          <a:p>
            <a:r>
              <a:rPr lang="en-US" dirty="0"/>
              <a:t>x. 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(){alert(“ok”);});</a:t>
            </a:r>
          </a:p>
          <a:p>
            <a:r>
              <a:rPr lang="en-US" dirty="0"/>
              <a:t>x. .</a:t>
            </a:r>
            <a:r>
              <a:rPr lang="en-US" dirty="0" err="1"/>
              <a:t>addEventListener</a:t>
            </a:r>
            <a:r>
              <a:rPr lang="en-US" dirty="0"/>
              <a:t>(“click”,function2());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037447-BA2C-3B44-8D59-2ECF02D19F6F}"/>
              </a:ext>
            </a:extLst>
          </p:cNvPr>
          <p:cNvSpPr txBox="1"/>
          <p:nvPr/>
        </p:nvSpPr>
        <p:spPr>
          <a:xfrm>
            <a:off x="6585627" y="5863010"/>
            <a:ext cx="46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نسبت دادن تعدادی تابع به رویدادهای تگ در حین اجرا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8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392E1-5F42-45F7-B101-06363F395554}"/>
              </a:ext>
            </a:extLst>
          </p:cNvPr>
          <p:cNvSpPr txBox="1"/>
          <p:nvPr/>
        </p:nvSpPr>
        <p:spPr>
          <a:xfrm>
            <a:off x="863153" y="5292585"/>
            <a:ext cx="689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= Number(</a:t>
            </a:r>
            <a:r>
              <a:rPr lang="en-US" dirty="0" err="1"/>
              <a:t>Document.getElementById</a:t>
            </a:r>
            <a:r>
              <a:rPr lang="en-US" dirty="0"/>
              <a:t>(“txt1”).value);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364827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رویداد کلیک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816340" y="3732688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6311886" y="525497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کار با مقدار تگ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با </a:t>
            </a:r>
            <a:r>
              <a:rPr lang="en-US" dirty="0"/>
              <a:t>html </a:t>
            </a:r>
            <a:r>
              <a:rPr lang="fa-IR" dirty="0"/>
              <a:t> با استفاده از رویدادها و توابع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83728-5749-436D-9121-EA2535528D5C}"/>
              </a:ext>
            </a:extLst>
          </p:cNvPr>
          <p:cNvSpPr txBox="1"/>
          <p:nvPr/>
        </p:nvSpPr>
        <p:spPr>
          <a:xfrm>
            <a:off x="863153" y="5577804"/>
            <a:ext cx="689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= </a:t>
            </a:r>
            <a:r>
              <a:rPr lang="en-US" dirty="0" err="1"/>
              <a:t>int.pars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(“txt1”).value);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D556-9497-4910-AACA-111ADBE99F86}"/>
              </a:ext>
            </a:extLst>
          </p:cNvPr>
          <p:cNvSpPr txBox="1"/>
          <p:nvPr/>
        </p:nvSpPr>
        <p:spPr>
          <a:xfrm>
            <a:off x="816340" y="3959178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onmousedown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6F95E-D6AA-4986-BD76-4F7B475F59FE}"/>
              </a:ext>
            </a:extLst>
          </p:cNvPr>
          <p:cNvSpPr txBox="1"/>
          <p:nvPr/>
        </p:nvSpPr>
        <p:spPr>
          <a:xfrm>
            <a:off x="816340" y="421529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onmouseup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45A21-F430-4D49-9475-FA9106F200EF}"/>
              </a:ext>
            </a:extLst>
          </p:cNvPr>
          <p:cNvSpPr txBox="1"/>
          <p:nvPr/>
        </p:nvSpPr>
        <p:spPr>
          <a:xfrm>
            <a:off x="6224337" y="397740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وقتی دکمه ماوس فشار داده شد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22D42-E2E0-4304-AB92-BBB34F309CA0}"/>
              </a:ext>
            </a:extLst>
          </p:cNvPr>
          <p:cNvSpPr txBox="1"/>
          <p:nvPr/>
        </p:nvSpPr>
        <p:spPr>
          <a:xfrm>
            <a:off x="6224337" y="430114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وقتی دکمه ماوس رها شد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933E3-EA71-43FB-ACDE-393F4CA291D4}"/>
              </a:ext>
            </a:extLst>
          </p:cNvPr>
          <p:cNvSpPr txBox="1"/>
          <p:nvPr/>
        </p:nvSpPr>
        <p:spPr>
          <a:xfrm>
            <a:off x="816340" y="4461593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onKeydown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C8F26-AAE3-446A-AAF9-04246BCD3DEC}"/>
              </a:ext>
            </a:extLst>
          </p:cNvPr>
          <p:cNvSpPr txBox="1"/>
          <p:nvPr/>
        </p:nvSpPr>
        <p:spPr>
          <a:xfrm>
            <a:off x="816340" y="471147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onKeyup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B8EAB-3F8A-4FC8-BB4A-F0C3F4DAF871}"/>
              </a:ext>
            </a:extLst>
          </p:cNvPr>
          <p:cNvSpPr txBox="1"/>
          <p:nvPr/>
        </p:nvSpPr>
        <p:spPr>
          <a:xfrm>
            <a:off x="816341" y="4950379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onFocus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4409D-7A13-4CBA-B80D-932930712ABA}"/>
              </a:ext>
            </a:extLst>
          </p:cNvPr>
          <p:cNvSpPr txBox="1"/>
          <p:nvPr/>
        </p:nvSpPr>
        <p:spPr>
          <a:xfrm>
            <a:off x="863153" y="5854803"/>
            <a:ext cx="56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classList.add</a:t>
            </a:r>
            <a:r>
              <a:rPr lang="en-US" dirty="0"/>
              <a:t>(‘class1’);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41AD62-8E42-491B-9CBE-0265BF3198F8}"/>
              </a:ext>
            </a:extLst>
          </p:cNvPr>
          <p:cNvSpPr txBox="1"/>
          <p:nvPr/>
        </p:nvSpPr>
        <p:spPr>
          <a:xfrm>
            <a:off x="6425505" y="569952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افزودن یک کلاس به کلاسهای تگ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5FD08C-359C-4145-B4F9-038F1705726B}"/>
              </a:ext>
            </a:extLst>
          </p:cNvPr>
          <p:cNvSpPr txBox="1"/>
          <p:nvPr/>
        </p:nvSpPr>
        <p:spPr>
          <a:xfrm>
            <a:off x="863153" y="6103594"/>
            <a:ext cx="591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classList.remove</a:t>
            </a:r>
            <a:r>
              <a:rPr lang="en-US" dirty="0"/>
              <a:t>(‘class1’);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A6C38-04F1-4426-8D34-F9550EF50521}"/>
              </a:ext>
            </a:extLst>
          </p:cNvPr>
          <p:cNvSpPr txBox="1"/>
          <p:nvPr/>
        </p:nvSpPr>
        <p:spPr>
          <a:xfrm>
            <a:off x="6425505" y="603946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حذف یک کلاس از کلاسهای تگ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9EAC-0D13-226F-FE40-D7254DE192F7}"/>
              </a:ext>
            </a:extLst>
          </p:cNvPr>
          <p:cNvSpPr txBox="1"/>
          <p:nvPr/>
        </p:nvSpPr>
        <p:spPr>
          <a:xfrm>
            <a:off x="863153" y="6354019"/>
            <a:ext cx="591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innerHTML</a:t>
            </a:r>
            <a:r>
              <a:rPr lang="en-US" dirty="0"/>
              <a:t>=“</a:t>
            </a:r>
            <a:r>
              <a:rPr lang="fa-IR" dirty="0"/>
              <a:t>مقدار یا تگ</a:t>
            </a:r>
            <a:r>
              <a:rPr lang="en-US" dirty="0"/>
              <a:t>”;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86583C-6E50-8D9E-FBAC-B3C132CB3872}"/>
              </a:ext>
            </a:extLst>
          </p:cNvPr>
          <p:cNvSpPr txBox="1"/>
          <p:nvPr/>
        </p:nvSpPr>
        <p:spPr>
          <a:xfrm>
            <a:off x="6425505" y="632396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افزودن محتوا به تگ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FD144F-7FDC-A850-DA57-041DF3F69659}"/>
              </a:ext>
            </a:extLst>
          </p:cNvPr>
          <p:cNvSpPr txBox="1"/>
          <p:nvPr/>
        </p:nvSpPr>
        <p:spPr>
          <a:xfrm>
            <a:off x="816341" y="1073830"/>
            <a:ext cx="850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&lt;button onclick=“</a:t>
            </a:r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innerHTML</a:t>
            </a:r>
            <a:r>
              <a:rPr lang="en-US" dirty="0"/>
              <a:t>=Date()”&gt;ok&lt;/button&gt;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DFB79-262A-F46A-1C4A-4557DBB26904}"/>
              </a:ext>
            </a:extLst>
          </p:cNvPr>
          <p:cNvSpPr txBox="1"/>
          <p:nvPr/>
        </p:nvSpPr>
        <p:spPr>
          <a:xfrm>
            <a:off x="6224337" y="135141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تگ با کد </a:t>
            </a:r>
            <a:r>
              <a:rPr lang="en-US" dirty="0" err="1"/>
              <a:t>js</a:t>
            </a:r>
            <a:r>
              <a:rPr lang="fa-IR" dirty="0"/>
              <a:t> بوسیله رویداد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A42125-C453-3772-4B63-6FE6B872AF22}"/>
              </a:ext>
            </a:extLst>
          </p:cNvPr>
          <p:cNvSpPr txBox="1"/>
          <p:nvPr/>
        </p:nvSpPr>
        <p:spPr>
          <a:xfrm>
            <a:off x="816342" y="1409836"/>
            <a:ext cx="850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&lt;button onclick=“exam();”&gt;ok&lt;/button&gt;</a:t>
            </a:r>
            <a:endParaRPr lang="fa-IR" dirty="0"/>
          </a:p>
          <a:p>
            <a:r>
              <a:rPr lang="en-US" dirty="0"/>
              <a:t>&lt;script&gt;</a:t>
            </a:r>
            <a:endParaRPr lang="fa-IR" dirty="0"/>
          </a:p>
          <a:p>
            <a:r>
              <a:rPr lang="en-US" dirty="0"/>
              <a:t>function exam() { </a:t>
            </a:r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innerHTML</a:t>
            </a:r>
            <a:r>
              <a:rPr lang="en-US" dirty="0"/>
              <a:t>=Date(); 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E41BA-8EBF-67E9-EA5F-E11FC28390F3}"/>
              </a:ext>
            </a:extLst>
          </p:cNvPr>
          <p:cNvSpPr txBox="1"/>
          <p:nvPr/>
        </p:nvSpPr>
        <p:spPr>
          <a:xfrm>
            <a:off x="6224337" y="196674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تگ با کد </a:t>
            </a:r>
            <a:r>
              <a:rPr lang="en-US" dirty="0" err="1"/>
              <a:t>js</a:t>
            </a:r>
            <a:r>
              <a:rPr lang="fa-IR" dirty="0"/>
              <a:t> بوسیله رویداد و تابع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DC16B8-FA78-3788-DB6B-5D96F9CEC41C}"/>
              </a:ext>
            </a:extLst>
          </p:cNvPr>
          <p:cNvSpPr txBox="1"/>
          <p:nvPr/>
        </p:nvSpPr>
        <p:spPr>
          <a:xfrm>
            <a:off x="816341" y="2670093"/>
            <a:ext cx="850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&lt;button onclick=“</a:t>
            </a:r>
            <a:r>
              <a:rPr lang="en-US" dirty="0" err="1"/>
              <a:t>this.innerHTML</a:t>
            </a:r>
            <a:r>
              <a:rPr lang="en-US" dirty="0"/>
              <a:t>=Date()”&gt;ok&lt;/button&gt;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15DF5A-193E-46E3-F033-8FF668B460C8}"/>
              </a:ext>
            </a:extLst>
          </p:cNvPr>
          <p:cNvSpPr txBox="1"/>
          <p:nvPr/>
        </p:nvSpPr>
        <p:spPr>
          <a:xfrm>
            <a:off x="6224337" y="261064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تگ با کد </a:t>
            </a:r>
            <a:r>
              <a:rPr lang="en-US" dirty="0" err="1"/>
              <a:t>js</a:t>
            </a:r>
            <a:r>
              <a:rPr lang="fa-IR" dirty="0"/>
              <a:t> بوسیله رویداد واعمال کد روی خود تگ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948A25-195D-1C30-6434-124ADBDEB093}"/>
              </a:ext>
            </a:extLst>
          </p:cNvPr>
          <p:cNvSpPr txBox="1"/>
          <p:nvPr/>
        </p:nvSpPr>
        <p:spPr>
          <a:xfrm>
            <a:off x="816340" y="348148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onChange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B12F1F-75F4-382B-9056-ECD7F00ADEF4}"/>
              </a:ext>
            </a:extLst>
          </p:cNvPr>
          <p:cNvSpPr txBox="1"/>
          <p:nvPr/>
        </p:nvSpPr>
        <p:spPr>
          <a:xfrm>
            <a:off x="816341" y="3033497"/>
            <a:ext cx="850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&lt;button onclick=“exam(</a:t>
            </a:r>
            <a:r>
              <a:rPr lang="en-US" dirty="0" err="1"/>
              <a:t>this.value</a:t>
            </a:r>
            <a:r>
              <a:rPr lang="en-US" dirty="0"/>
              <a:t>);”&gt;ok&lt;/button&gt;</a:t>
            </a:r>
            <a:endParaRPr lang="fa-I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2BCECA-1AEA-3944-D679-5F9CAA447683}"/>
              </a:ext>
            </a:extLst>
          </p:cNvPr>
          <p:cNvSpPr txBox="1"/>
          <p:nvPr/>
        </p:nvSpPr>
        <p:spPr>
          <a:xfrm>
            <a:off x="3938919" y="3732688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DE1A66-8A9F-1432-6683-0FA75398CD51}"/>
              </a:ext>
            </a:extLst>
          </p:cNvPr>
          <p:cNvSpPr txBox="1"/>
          <p:nvPr/>
        </p:nvSpPr>
        <p:spPr>
          <a:xfrm>
            <a:off x="3938919" y="3959178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onmousedown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111B2F-13BC-7AF7-8DCB-AD0B6F79764A}"/>
              </a:ext>
            </a:extLst>
          </p:cNvPr>
          <p:cNvSpPr txBox="1"/>
          <p:nvPr/>
        </p:nvSpPr>
        <p:spPr>
          <a:xfrm>
            <a:off x="3938919" y="421529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onmouseup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4B455D-4CA0-F516-23E8-13F73FF40F3E}"/>
              </a:ext>
            </a:extLst>
          </p:cNvPr>
          <p:cNvSpPr txBox="1"/>
          <p:nvPr/>
        </p:nvSpPr>
        <p:spPr>
          <a:xfrm>
            <a:off x="3938919" y="4461593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onKeydown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686213-8B89-640B-EDAF-7006DCA4DF63}"/>
              </a:ext>
            </a:extLst>
          </p:cNvPr>
          <p:cNvSpPr txBox="1"/>
          <p:nvPr/>
        </p:nvSpPr>
        <p:spPr>
          <a:xfrm>
            <a:off x="3938919" y="471147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onKeyup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89740C-91AA-75FD-0453-8B1566507C4F}"/>
              </a:ext>
            </a:extLst>
          </p:cNvPr>
          <p:cNvSpPr txBox="1"/>
          <p:nvPr/>
        </p:nvSpPr>
        <p:spPr>
          <a:xfrm>
            <a:off x="3938920" y="4950379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onFocus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2BC39E-E4A2-9363-ABCB-B02977B67EF9}"/>
              </a:ext>
            </a:extLst>
          </p:cNvPr>
          <p:cNvSpPr txBox="1"/>
          <p:nvPr/>
        </p:nvSpPr>
        <p:spPr>
          <a:xfrm>
            <a:off x="3938919" y="348148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2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236253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y=“hello”;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تعریف متغیر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تعریف متغیر و ثابت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8A5A3-5AC8-40D9-9B4D-82097D8F94CC}"/>
              </a:ext>
            </a:extLst>
          </p:cNvPr>
          <p:cNvSpPr txBox="1"/>
          <p:nvPr/>
        </p:nvSpPr>
        <p:spPr>
          <a:xfrm>
            <a:off x="1073019" y="206505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x=100;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ECB77-6431-67CC-117A-27A4C3C46AF5}"/>
              </a:ext>
            </a:extLst>
          </p:cNvPr>
          <p:cNvSpPr txBox="1"/>
          <p:nvPr/>
        </p:nvSpPr>
        <p:spPr>
          <a:xfrm>
            <a:off x="6224337" y="237952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تعریف ثابت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868657-36D2-8E16-077D-D3A446B5F8E6}"/>
              </a:ext>
            </a:extLst>
          </p:cNvPr>
          <p:cNvSpPr txBox="1"/>
          <p:nvPr/>
        </p:nvSpPr>
        <p:spPr>
          <a:xfrm>
            <a:off x="5542384" y="3362855"/>
            <a:ext cx="583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 صورتی که ثابت یک آرایه آبجکت باشد بعداز تعریف فقط می توان به فیلدهای آن اضافه کرد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5CFFD-EBE5-9E39-859B-1ABA47671AB5}"/>
              </a:ext>
            </a:extLst>
          </p:cNvPr>
          <p:cNvSpPr txBox="1"/>
          <p:nvPr/>
        </p:nvSpPr>
        <p:spPr>
          <a:xfrm>
            <a:off x="4870580" y="2927930"/>
            <a:ext cx="6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مقداردهی ثابت در همان لحظه تعریف انجام می شود و بعداز آن قابل تغییر نیست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D9DBAA-A821-A6A6-4953-24C923F27238}"/>
              </a:ext>
            </a:extLst>
          </p:cNvPr>
          <p:cNvSpPr txBox="1"/>
          <p:nvPr/>
        </p:nvSpPr>
        <p:spPr>
          <a:xfrm>
            <a:off x="944682" y="3429000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y={name:“</a:t>
            </a:r>
            <a:r>
              <a:rPr lang="en-US" dirty="0" err="1"/>
              <a:t>ali</a:t>
            </a:r>
            <a:r>
              <a:rPr lang="en-US" dirty="0"/>
              <a:t>”,family:”</a:t>
            </a:r>
            <a:r>
              <a:rPr lang="en-US" dirty="0" err="1"/>
              <a:t>hasani</a:t>
            </a:r>
            <a:r>
              <a:rPr lang="en-US" dirty="0"/>
              <a:t>”};</a:t>
            </a:r>
          </a:p>
          <a:p>
            <a:r>
              <a:rPr lang="en-US" dirty="0" err="1"/>
              <a:t>y.age</a:t>
            </a:r>
            <a:r>
              <a:rPr lang="en-US" dirty="0"/>
              <a:t>=30;</a:t>
            </a:r>
          </a:p>
          <a:p>
            <a:r>
              <a:rPr lang="en-US" dirty="0">
                <a:solidFill>
                  <a:srgbClr val="FF0000"/>
                </a:solidFill>
              </a:rPr>
              <a:t>y.name=“</a:t>
            </a:r>
            <a:r>
              <a:rPr lang="en-US" dirty="0" err="1">
                <a:solidFill>
                  <a:srgbClr val="FF0000"/>
                </a:solidFill>
              </a:rPr>
              <a:t>akbar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B494C-6FCA-99F5-EC3A-C6C842F05340}"/>
              </a:ext>
            </a:extLst>
          </p:cNvPr>
          <p:cNvSpPr txBox="1"/>
          <p:nvPr/>
        </p:nvSpPr>
        <p:spPr>
          <a:xfrm>
            <a:off x="1073019" y="2804909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y=“hello”;</a:t>
            </a:r>
          </a:p>
          <a:p>
            <a:r>
              <a:rPr lang="en-US" dirty="0">
                <a:solidFill>
                  <a:srgbClr val="FF0000"/>
                </a:solidFill>
              </a:rPr>
              <a:t>y=“</a:t>
            </a:r>
            <a:r>
              <a:rPr lang="en-US" dirty="0" err="1">
                <a:solidFill>
                  <a:srgbClr val="FF0000"/>
                </a:solidFill>
              </a:rPr>
              <a:t>ali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80919C-625A-DE0D-2934-0C6A4DA41773}"/>
              </a:ext>
            </a:extLst>
          </p:cNvPr>
          <p:cNvSpPr txBox="1"/>
          <p:nvPr/>
        </p:nvSpPr>
        <p:spPr>
          <a:xfrm>
            <a:off x="944682" y="4542133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z=[“</a:t>
            </a:r>
            <a:r>
              <a:rPr lang="en-US" dirty="0" err="1"/>
              <a:t>ali</a:t>
            </a:r>
            <a:r>
              <a:rPr lang="en-US" dirty="0"/>
              <a:t>”,”</a:t>
            </a:r>
            <a:r>
              <a:rPr lang="en-US" dirty="0" err="1"/>
              <a:t>hasan</a:t>
            </a:r>
            <a:r>
              <a:rPr lang="en-US" dirty="0"/>
              <a:t>”,”</a:t>
            </a:r>
            <a:r>
              <a:rPr lang="en-US" dirty="0" err="1"/>
              <a:t>hosein</a:t>
            </a:r>
            <a:r>
              <a:rPr lang="en-US" dirty="0"/>
              <a:t>”];</a:t>
            </a:r>
          </a:p>
          <a:p>
            <a:r>
              <a:rPr lang="en-US" dirty="0" err="1"/>
              <a:t>z.push</a:t>
            </a:r>
            <a:r>
              <a:rPr lang="en-US" dirty="0"/>
              <a:t>(“</a:t>
            </a:r>
            <a:r>
              <a:rPr lang="en-US" dirty="0" err="1"/>
              <a:t>akbar</a:t>
            </a:r>
            <a:r>
              <a:rPr lang="en-US" dirty="0"/>
              <a:t>”);</a:t>
            </a:r>
          </a:p>
          <a:p>
            <a:r>
              <a:rPr lang="en-US" dirty="0">
                <a:solidFill>
                  <a:srgbClr val="FF0000"/>
                </a:solidFill>
              </a:rPr>
              <a:t>z=“</a:t>
            </a:r>
            <a:r>
              <a:rPr lang="en-US" dirty="0" err="1">
                <a:solidFill>
                  <a:srgbClr val="FF0000"/>
                </a:solidFill>
              </a:rPr>
              <a:t>akbar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199122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236253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names=[‘</a:t>
            </a:r>
            <a:r>
              <a:rPr lang="en-US" dirty="0" err="1"/>
              <a:t>ali</a:t>
            </a:r>
            <a:r>
              <a:rPr lang="en-US" dirty="0"/>
              <a:t>’,</a:t>
            </a:r>
            <a:r>
              <a:rPr lang="fa-IR" dirty="0"/>
              <a:t>133</a:t>
            </a:r>
            <a:r>
              <a:rPr lang="en-US" dirty="0"/>
              <a:t>’,</a:t>
            </a:r>
            <a:r>
              <a:rPr lang="en-US" dirty="0" err="1"/>
              <a:t>mahdi</a:t>
            </a:r>
            <a:r>
              <a:rPr lang="en-US" dirty="0"/>
              <a:t>’,person];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تعریف آرایه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1073019" y="2673502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names.length;i</a:t>
            </a:r>
            <a:r>
              <a:rPr lang="en-US" dirty="0"/>
              <a:t>++){</a:t>
            </a:r>
          </a:p>
          <a:p>
            <a:r>
              <a:rPr lang="en-US" dirty="0"/>
              <a:t>  consol.log(names[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6096000" y="276583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کار روی آرایه با استفاده از حلقه و بکارگیری </a:t>
            </a:r>
            <a:r>
              <a:rPr lang="en-US" dirty="0"/>
              <a:t>let </a:t>
            </a:r>
            <a:r>
              <a:rPr lang="fa-IR" dirty="0"/>
              <a:t> و </a:t>
            </a:r>
            <a:r>
              <a:rPr lang="en-US" dirty="0"/>
              <a:t>var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آرایه ها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4FC34-C334-44DF-826C-84396CC03CAA}"/>
              </a:ext>
            </a:extLst>
          </p:cNvPr>
          <p:cNvSpPr txBox="1"/>
          <p:nvPr/>
        </p:nvSpPr>
        <p:spPr>
          <a:xfrm>
            <a:off x="1073019" y="3646112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for(var item of names){</a:t>
            </a:r>
          </a:p>
          <a:p>
            <a:r>
              <a:rPr lang="en-US" dirty="0"/>
              <a:t>  consol.log( item);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F2EC8-156B-4653-A470-57B0B82793D7}"/>
              </a:ext>
            </a:extLst>
          </p:cNvPr>
          <p:cNvSpPr txBox="1"/>
          <p:nvPr/>
        </p:nvSpPr>
        <p:spPr>
          <a:xfrm>
            <a:off x="4539916" y="3587746"/>
            <a:ext cx="670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نوع </a:t>
            </a:r>
            <a:r>
              <a:rPr lang="en-US" dirty="0"/>
              <a:t>let</a:t>
            </a:r>
            <a:r>
              <a:rPr lang="fa-IR" dirty="0"/>
              <a:t> همان کارایی </a:t>
            </a:r>
            <a:r>
              <a:rPr lang="en-US" dirty="0"/>
              <a:t>var</a:t>
            </a:r>
            <a:r>
              <a:rPr lang="fa-IR" dirty="0"/>
              <a:t> را دارد با این تفاوت که وقتی از </a:t>
            </a:r>
            <a:r>
              <a:rPr lang="en-US" dirty="0"/>
              <a:t>let</a:t>
            </a:r>
            <a:r>
              <a:rPr lang="fa-IR" dirty="0"/>
              <a:t> استفاده شود طول عمر آن محدود به همان بلاک است ولی وقتی از </a:t>
            </a:r>
            <a:r>
              <a:rPr lang="en-US" dirty="0"/>
              <a:t>var</a:t>
            </a:r>
            <a:r>
              <a:rPr lang="fa-IR" dirty="0"/>
              <a:t> استفاده می شود متغیر محدود به بلوک نیست و پس از تعریف قابل استفاده است یعنی متغیری که با </a:t>
            </a:r>
            <a:r>
              <a:rPr lang="en-US" dirty="0"/>
              <a:t>var</a:t>
            </a:r>
            <a:r>
              <a:rPr lang="fa-IR" dirty="0"/>
              <a:t> تعریف شده سراسری در نظر گرفته می شود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8A5A3-5AC8-40D9-9B4D-82097D8F94CC}"/>
              </a:ext>
            </a:extLst>
          </p:cNvPr>
          <p:cNvSpPr txBox="1"/>
          <p:nvPr/>
        </p:nvSpPr>
        <p:spPr>
          <a:xfrm>
            <a:off x="1073019" y="206505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names=[‘</a:t>
            </a:r>
            <a:r>
              <a:rPr lang="en-US" dirty="0" err="1"/>
              <a:t>ali</a:t>
            </a:r>
            <a:r>
              <a:rPr lang="en-US" dirty="0"/>
              <a:t>’,’</a:t>
            </a:r>
            <a:r>
              <a:rPr lang="en-US" dirty="0" err="1"/>
              <a:t>reza</a:t>
            </a:r>
            <a:r>
              <a:rPr lang="en-US" dirty="0"/>
              <a:t>’,</a:t>
            </a:r>
            <a:r>
              <a:rPr lang="en-US" dirty="0" err="1"/>
              <a:t>mahdi</a:t>
            </a:r>
            <a:r>
              <a:rPr lang="en-US" dirty="0"/>
              <a:t>’];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E86A9-95A3-49F0-71CE-C7185EF43637}"/>
              </a:ext>
            </a:extLst>
          </p:cNvPr>
          <p:cNvSpPr txBox="1"/>
          <p:nvPr/>
        </p:nvSpPr>
        <p:spPr>
          <a:xfrm>
            <a:off x="1073019" y="4965126"/>
            <a:ext cx="3466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=5</a:t>
            </a:r>
          </a:p>
          <a:p>
            <a:r>
              <a:rPr lang="en-US" dirty="0"/>
              <a:t>for(var </a:t>
            </a:r>
            <a:r>
              <a:rPr lang="en-US" dirty="0" err="1"/>
              <a:t>i</a:t>
            </a:r>
            <a:r>
              <a:rPr lang="en-US" dirty="0"/>
              <a:t>=0;i&lt;=0;i++){</a:t>
            </a:r>
          </a:p>
          <a:p>
            <a:r>
              <a:rPr lang="en-US" dirty="0"/>
              <a:t>  consol.log(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consol.log(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35F68-EA47-A982-D156-6D353AC1A1DF}"/>
              </a:ext>
            </a:extLst>
          </p:cNvPr>
          <p:cNvSpPr txBox="1"/>
          <p:nvPr/>
        </p:nvSpPr>
        <p:spPr>
          <a:xfrm>
            <a:off x="5075851" y="4965126"/>
            <a:ext cx="3466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dirty="0"/>
              <a:t>=5</a:t>
            </a:r>
          </a:p>
          <a:p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=0;i&lt;=0;i++){</a:t>
            </a:r>
          </a:p>
          <a:p>
            <a:r>
              <a:rPr lang="en-US" dirty="0"/>
              <a:t>  consol.log(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consol.log(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319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207450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parsInt</a:t>
            </a:r>
            <a:r>
              <a:rPr lang="en-US" dirty="0"/>
              <a:t>(“123”);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برای تبدیل رشته عددی به نوع عددی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1073019" y="267350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x=Boolean(0)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6096000" y="276583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مقدار متغیر را برابر </a:t>
            </a:r>
            <a:r>
              <a:rPr lang="en-US" dirty="0"/>
              <a:t>false</a:t>
            </a:r>
            <a:r>
              <a:rPr lang="fa-IR" dirty="0"/>
              <a:t> قرار می دهد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متدها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15C75-C365-2BD8-0C89-57B6E4266B03}"/>
              </a:ext>
            </a:extLst>
          </p:cNvPr>
          <p:cNvSpPr txBox="1"/>
          <p:nvPr/>
        </p:nvSpPr>
        <p:spPr>
          <a:xfrm>
            <a:off x="1073019" y="308783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isNaN</a:t>
            </a:r>
            <a:r>
              <a:rPr lang="en-US" dirty="0"/>
              <a:t>(x))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D4E77-28AE-F870-09F5-292D9B1A0DE7}"/>
              </a:ext>
            </a:extLst>
          </p:cNvPr>
          <p:cNvSpPr txBox="1"/>
          <p:nvPr/>
        </p:nvSpPr>
        <p:spPr>
          <a:xfrm>
            <a:off x="6096000" y="315431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اگر </a:t>
            </a:r>
            <a:r>
              <a:rPr lang="en-US" dirty="0"/>
              <a:t>x</a:t>
            </a:r>
            <a:r>
              <a:rPr lang="fa-IR" dirty="0"/>
              <a:t> مقدار داشته باشد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EB92A-D528-BFD7-763A-1D86BEFDDD3F}"/>
              </a:ext>
            </a:extLst>
          </p:cNvPr>
          <p:cNvSpPr txBox="1"/>
          <p:nvPr/>
        </p:nvSpPr>
        <p:spPr>
          <a:xfrm>
            <a:off x="1073019" y="3642308"/>
            <a:ext cx="6105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test=</a:t>
            </a: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fa-IR" dirty="0"/>
              <a:t>نام تابع برای اجرا</a:t>
            </a:r>
            <a:r>
              <a:rPr lang="en-US" dirty="0"/>
              <a:t> , </a:t>
            </a:r>
            <a:r>
              <a:rPr lang="fa-IR" dirty="0"/>
              <a:t>زمان بر حسب میلی ثانیه</a:t>
            </a:r>
            <a:r>
              <a:rPr lang="en-US" dirty="0"/>
              <a:t> );</a:t>
            </a:r>
          </a:p>
          <a:p>
            <a:r>
              <a:rPr lang="en-US" dirty="0" err="1"/>
              <a:t>clearInterval</a:t>
            </a:r>
            <a:r>
              <a:rPr lang="en-US" dirty="0"/>
              <a:t>(test);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06AE7-C6C6-5717-BEAA-00CCD33E9657}"/>
              </a:ext>
            </a:extLst>
          </p:cNvPr>
          <p:cNvSpPr txBox="1"/>
          <p:nvPr/>
        </p:nvSpPr>
        <p:spPr>
          <a:xfrm>
            <a:off x="6096000" y="357805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اجرای یک تابع در هر چند میلی ثانیه یک بار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9C91-1C18-E9C5-B839-08D4CD420DCE}"/>
              </a:ext>
            </a:extLst>
          </p:cNvPr>
          <p:cNvSpPr txBox="1"/>
          <p:nvPr/>
        </p:nvSpPr>
        <p:spPr>
          <a:xfrm>
            <a:off x="1073019" y="4150617"/>
            <a:ext cx="610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test=</a:t>
            </a: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fa-IR" dirty="0"/>
              <a:t>نام تابع برای اجرا</a:t>
            </a:r>
            <a:r>
              <a:rPr lang="en-US" dirty="0"/>
              <a:t> , </a:t>
            </a:r>
            <a:r>
              <a:rPr lang="fa-IR" dirty="0"/>
              <a:t>زمان بر حسب میلی ثانیه</a:t>
            </a:r>
            <a:r>
              <a:rPr lang="en-US" dirty="0"/>
              <a:t> 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CE8A2-137F-D6E8-EC9C-A709AD970172}"/>
              </a:ext>
            </a:extLst>
          </p:cNvPr>
          <p:cNvSpPr txBox="1"/>
          <p:nvPr/>
        </p:nvSpPr>
        <p:spPr>
          <a:xfrm>
            <a:off x="6096000" y="414720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اجرای یک تابع پس از چند میلی ثانیه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944682" y="1421363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fa-IR" dirty="0"/>
              <a:t>نام تابع</a:t>
            </a:r>
            <a:r>
              <a:rPr lang="en-US" dirty="0"/>
              <a:t>(){</a:t>
            </a:r>
          </a:p>
          <a:p>
            <a:r>
              <a:rPr lang="fa-IR" dirty="0"/>
              <a:t>دستورات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096000" y="136263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ایجاد تابع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944682" y="2297358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){</a:t>
            </a:r>
          </a:p>
          <a:p>
            <a:r>
              <a:rPr lang="en-US" dirty="0"/>
              <a:t>return </a:t>
            </a:r>
            <a:r>
              <a:rPr lang="en-US" dirty="0" err="1"/>
              <a:t>x+y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5967663" y="211269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ورودی و برگشت مقدار در تابع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تابع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53AF8-B678-B88D-7B39-558232C2368E}"/>
              </a:ext>
            </a:extLst>
          </p:cNvPr>
          <p:cNvSpPr txBox="1"/>
          <p:nvPr/>
        </p:nvSpPr>
        <p:spPr>
          <a:xfrm>
            <a:off x="944682" y="404081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()();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DB566-99A3-7575-7303-CCDCDF9A45C6}"/>
              </a:ext>
            </a:extLst>
          </p:cNvPr>
          <p:cNvSpPr txBox="1"/>
          <p:nvPr/>
        </p:nvSpPr>
        <p:spPr>
          <a:xfrm>
            <a:off x="5967663" y="412099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اجرای یک قطعه کد بدون فراخوانی یا سلف اینوک  </a:t>
            </a:r>
            <a:r>
              <a:rPr lang="en-US" dirty="0"/>
              <a:t>self invoke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51688-6234-2282-A600-6B0621E5CC19}"/>
              </a:ext>
            </a:extLst>
          </p:cNvPr>
          <p:cNvSpPr txBox="1"/>
          <p:nvPr/>
        </p:nvSpPr>
        <p:spPr>
          <a:xfrm>
            <a:off x="944682" y="441014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(function(){alert(“”);})();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2B627-365D-94F1-6442-2C6FC6850645}"/>
              </a:ext>
            </a:extLst>
          </p:cNvPr>
          <p:cNvSpPr txBox="1"/>
          <p:nvPr/>
        </p:nvSpPr>
        <p:spPr>
          <a:xfrm>
            <a:off x="944682" y="3252322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f=</a:t>
            </a:r>
            <a:r>
              <a:rPr lang="en-US" dirty="0" err="1"/>
              <a:t>myfunc</a:t>
            </a:r>
            <a:r>
              <a:rPr lang="en-US" dirty="0"/>
              <a:t>(3,4);</a:t>
            </a:r>
          </a:p>
          <a:p>
            <a:r>
              <a:rPr lang="en-US" dirty="0"/>
              <a:t>consol.log(f);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E6E9B-1EE5-D612-F214-E4966D4D24FE}"/>
              </a:ext>
            </a:extLst>
          </p:cNvPr>
          <p:cNvSpPr txBox="1"/>
          <p:nvPr/>
        </p:nvSpPr>
        <p:spPr>
          <a:xfrm>
            <a:off x="5967663" y="333250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مساوی قرار دادن یک متغیر با یک تابع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2FB07-13CE-F9B9-CB57-83ACA7AEA7EA}"/>
              </a:ext>
            </a:extLst>
          </p:cNvPr>
          <p:cNvSpPr txBox="1"/>
          <p:nvPr/>
        </p:nvSpPr>
        <p:spPr>
          <a:xfrm>
            <a:off x="944682" y="4955651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num=(</a:t>
            </a:r>
            <a:r>
              <a:rPr lang="en-US" dirty="0" err="1"/>
              <a:t>x,y</a:t>
            </a:r>
            <a:r>
              <a:rPr lang="en-US" dirty="0"/>
              <a:t>)=&gt;{z=x*x*</a:t>
            </a:r>
            <a:r>
              <a:rPr lang="en-US" dirty="0" err="1"/>
              <a:t>y;return</a:t>
            </a:r>
            <a:r>
              <a:rPr lang="en-US" dirty="0"/>
              <a:t> z;};</a:t>
            </a:r>
          </a:p>
          <a:p>
            <a:r>
              <a:rPr lang="en-US" dirty="0"/>
              <a:t>var test=(</a:t>
            </a:r>
            <a:r>
              <a:rPr lang="en-US" dirty="0" err="1"/>
              <a:t>a,b</a:t>
            </a:r>
            <a:r>
              <a:rPr lang="en-US" dirty="0"/>
              <a:t>)=&gt;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alert(test(3,2);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BEC14-D33C-D83A-CC09-F3E488A4386A}"/>
              </a:ext>
            </a:extLst>
          </p:cNvPr>
          <p:cNvSpPr txBox="1"/>
          <p:nvPr/>
        </p:nvSpPr>
        <p:spPr>
          <a:xfrm>
            <a:off x="5839326" y="527881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تعریف تابع بدون نام و کلمه کلیدی </a:t>
            </a:r>
            <a:r>
              <a:rPr lang="en-US" dirty="0"/>
              <a:t>function</a:t>
            </a:r>
            <a:r>
              <a:rPr lang="fa-IR" dirty="0"/>
              <a:t> (</a:t>
            </a:r>
            <a:r>
              <a:rPr lang="en-US" dirty="0"/>
              <a:t>arow function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09DD3-6941-CDB1-C2A9-001EE62506A3}"/>
              </a:ext>
            </a:extLst>
          </p:cNvPr>
          <p:cNvSpPr txBox="1"/>
          <p:nvPr/>
        </p:nvSpPr>
        <p:spPr>
          <a:xfrm>
            <a:off x="6096000" y="587048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درون یک تابع میتوان تابع دیگری تعریف کرد (توابع تودرتو)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3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2300</Words>
  <Application>Microsoft Office PowerPoint</Application>
  <PresentationFormat>Widescreen</PresentationFormat>
  <Paragraphs>377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Java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R.F</dc:creator>
  <cp:lastModifiedBy>R.F</cp:lastModifiedBy>
  <cp:revision>15</cp:revision>
  <dcterms:created xsi:type="dcterms:W3CDTF">2022-01-26T13:23:45Z</dcterms:created>
  <dcterms:modified xsi:type="dcterms:W3CDTF">2023-11-02T14:31:28Z</dcterms:modified>
</cp:coreProperties>
</file>