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-1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2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4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847D-9A14-4D57-B422-ADEC39080740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F4AEA-A58B-4669-9275-D34725ED2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cs typeface="2  Mehr" panose="00000700000000000000" pitchFamily="2" charset="-78"/>
              </a:rPr>
              <a:t>ریسپانسیو و ظاهر آماده</a:t>
            </a:r>
            <a:endParaRPr lang="en-US" sz="3200" dirty="0">
              <a:cs typeface="2  Meh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476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عناصر فرم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452" y="1252144"/>
            <a:ext cx="1030099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&lt;form &gt;</a:t>
            </a:r>
            <a:r>
              <a:rPr lang="fa-IR" sz="2800" dirty="0">
                <a:cs typeface="2  Titr" panose="00000700000000000000" pitchFamily="2" charset="-78"/>
              </a:rPr>
              <a:t> </a:t>
            </a:r>
            <a:endParaRPr lang="en-US" sz="2800" dirty="0">
              <a:cs typeface="2  Titr" panose="00000700000000000000" pitchFamily="2" charset="-78"/>
            </a:endParaRPr>
          </a:p>
          <a:p>
            <a:r>
              <a:rPr lang="en-US" sz="2800" dirty="0">
                <a:cs typeface="2  Titr" panose="00000700000000000000" pitchFamily="2" charset="-78"/>
              </a:rPr>
              <a:t>&lt;div class=“form-group”&gt;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&lt;label for=“email”&gt; email:&lt;/label&gt;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&lt;input type=“email” class=“form-control”&gt;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&lt;div class=“form-group”&gt;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&lt;label for=“</a:t>
            </a:r>
            <a:r>
              <a:rPr lang="en-US" sz="2800" dirty="0" err="1">
                <a:cs typeface="2  Titr" panose="00000700000000000000" pitchFamily="2" charset="-78"/>
              </a:rPr>
              <a:t>pwd</a:t>
            </a:r>
            <a:r>
              <a:rPr lang="en-US" sz="2800" dirty="0">
                <a:cs typeface="2  Titr" panose="00000700000000000000" pitchFamily="2" charset="-78"/>
              </a:rPr>
              <a:t>”&gt; password:&lt;/label&gt;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&lt;input type=“password” class=“form-control”&gt;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54491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منو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504" y="1205491"/>
            <a:ext cx="10300992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&lt;body &gt;</a:t>
            </a:r>
            <a:r>
              <a:rPr lang="fa-IR" sz="2800" dirty="0">
                <a:cs typeface="2  Titr" panose="00000700000000000000" pitchFamily="2" charset="-78"/>
              </a:rPr>
              <a:t> </a:t>
            </a:r>
            <a:endParaRPr lang="en-US" sz="2800" dirty="0">
              <a:cs typeface="2  Titr" panose="00000700000000000000" pitchFamily="2" charset="-78"/>
            </a:endParaRPr>
          </a:p>
          <a:p>
            <a:r>
              <a:rPr lang="en-US" sz="2800" dirty="0">
                <a:cs typeface="2  Titr" panose="00000700000000000000" pitchFamily="2" charset="-78"/>
              </a:rPr>
              <a:t>&lt;div class=“navbar-fixed-top”&gt;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&lt;div class=“navbar navbar-</a:t>
            </a:r>
            <a:r>
              <a:rPr lang="en-US" sz="2800" dirty="0" err="1">
                <a:cs typeface="2  Titr" panose="00000700000000000000" pitchFamily="2" charset="-78"/>
              </a:rPr>
              <a:t>defult</a:t>
            </a:r>
            <a:r>
              <a:rPr lang="en-US" sz="2800" dirty="0">
                <a:cs typeface="2  Titr" panose="00000700000000000000" pitchFamily="2" charset="-78"/>
              </a:rPr>
              <a:t>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&lt;button type=“button” class=“navbar-toggle” data-				toggle=“</a:t>
            </a:r>
            <a:r>
              <a:rPr lang="en-US" sz="2800" dirty="0" err="1">
                <a:cs typeface="2  Titr" panose="00000700000000000000" pitchFamily="2" charset="-78"/>
              </a:rPr>
              <a:t>collaps</a:t>
            </a:r>
            <a:r>
              <a:rPr lang="en-US" sz="2800" dirty="0">
                <a:cs typeface="2  Titr" panose="00000700000000000000" pitchFamily="2" charset="-78"/>
              </a:rPr>
              <a:t>” data-target=“</a:t>
            </a:r>
            <a:r>
              <a:rPr lang="en-US" sz="2800" dirty="0" err="1">
                <a:cs typeface="2  Titr" panose="00000700000000000000" pitchFamily="2" charset="-78"/>
              </a:rPr>
              <a:t>mynavbar</a:t>
            </a:r>
            <a:r>
              <a:rPr lang="en-US" sz="2800" dirty="0">
                <a:cs typeface="2  Titr" panose="00000700000000000000" pitchFamily="2" charset="-78"/>
              </a:rPr>
              <a:t>”&gt;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 &lt;span class=“icon-bar”&gt;&lt;/span&gt;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&lt;span class=“icon-bar”&gt;&lt;/span&gt;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	 &lt;span class=“icon-bar”&gt;&lt;/span&gt; 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&lt;/button&gt;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	&lt;div class=“collapse navbar-collapse” id=“</a:t>
            </a:r>
            <a:r>
              <a:rPr lang="en-US" sz="2800" dirty="0" err="1">
                <a:cs typeface="2  Titr" panose="00000700000000000000" pitchFamily="2" charset="-78"/>
              </a:rPr>
              <a:t>mynavbar</a:t>
            </a:r>
            <a:r>
              <a:rPr lang="en-US" sz="2800" dirty="0">
                <a:cs typeface="2  Titr" panose="00000700000000000000" pitchFamily="2" charset="-78"/>
              </a:rPr>
              <a:t>”&gt;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&lt;ul for=“nav navbar-nav navbar-right”&gt;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     		&lt;li class=“active”&gt;&lt;a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	&lt;li class=“form-control”&gt;&lt;a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 		&lt;li class=“form-control”&gt;&lt;a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=“#”&gt;</a:t>
            </a:r>
            <a:r>
              <a:rPr lang="fa-IR" sz="2800" dirty="0">
                <a:cs typeface="2  Titr" panose="00000700000000000000" pitchFamily="2" charset="-78"/>
              </a:rPr>
              <a:t>خانه</a:t>
            </a:r>
            <a:r>
              <a:rPr lang="en-US" sz="2800" dirty="0">
                <a:cs typeface="2  Titr" panose="00000700000000000000" pitchFamily="2" charset="-78"/>
              </a:rPr>
              <a:t>&lt;/a&gt;&lt;/li&gt;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	&lt;/ul&gt;</a:t>
            </a:r>
          </a:p>
          <a:p>
            <a:pPr lvl="2"/>
            <a:r>
              <a:rPr lang="en-US" sz="2800" dirty="0">
                <a:cs typeface="2  Titr" panose="00000700000000000000" pitchFamily="2" charset="-78"/>
              </a:rPr>
              <a:t>&lt;/div</a:t>
            </a:r>
          </a:p>
          <a:p>
            <a:pPr lvl="1"/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&lt;/div&gt;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00614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2873" y="1108364"/>
            <a:ext cx="43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getbootstrap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35106" y="4843054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&lt;meta name=“</a:t>
            </a:r>
            <a:r>
              <a:rPr lang="en-US" sz="2800" dirty="0" err="1"/>
              <a:t>viwport</a:t>
            </a:r>
            <a:r>
              <a:rPr lang="en-US" sz="2800" dirty="0"/>
              <a:t>” content=“width=device-</a:t>
            </a:r>
            <a:r>
              <a:rPr lang="en-US" sz="2800" dirty="0" err="1"/>
              <a:t>width,initial</a:t>
            </a:r>
            <a:r>
              <a:rPr lang="en-US" sz="2800" dirty="0"/>
              <a:t>-scale=1”&gt;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106" y="3218373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&lt;script </a:t>
            </a:r>
            <a:r>
              <a:rPr lang="en-US" sz="2800" dirty="0" err="1"/>
              <a:t>src</a:t>
            </a:r>
            <a:r>
              <a:rPr lang="en-US" sz="2800" dirty="0"/>
              <a:t>=“</a:t>
            </a:r>
            <a:r>
              <a:rPr lang="en-US" sz="2800" dirty="0" err="1"/>
              <a:t>js</a:t>
            </a:r>
            <a:r>
              <a:rPr lang="en-US" sz="2800" dirty="0"/>
              <a:t>/bootstrap.js”&gt;&lt;/script&gt;&gt;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5106" y="2332936"/>
            <a:ext cx="1109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&lt;link </a:t>
            </a:r>
            <a:r>
              <a:rPr lang="en-US" sz="2800" dirty="0" err="1"/>
              <a:t>rel</a:t>
            </a:r>
            <a:r>
              <a:rPr lang="en-US" sz="2800" dirty="0"/>
              <a:t>=“stylesheet” </a:t>
            </a:r>
            <a:r>
              <a:rPr lang="en-US" sz="2800" dirty="0" err="1"/>
              <a:t>href</a:t>
            </a:r>
            <a:r>
              <a:rPr lang="en-US" sz="2800" dirty="0"/>
              <a:t>=“</a:t>
            </a:r>
            <a:r>
              <a:rPr lang="en-US" sz="2800" dirty="0" err="1"/>
              <a:t>css</a:t>
            </a:r>
            <a:r>
              <a:rPr lang="en-US" sz="2800" dirty="0"/>
              <a:t>/bootstrap.css”&gt;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0094" y="5366274"/>
            <a:ext cx="1990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صفحه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9177" y="5366274"/>
            <a:ext cx="273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سطح بزرگ نمایی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0295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7741" y="90659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حامل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4282" y="1018074"/>
            <a:ext cx="189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container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49388" y="2061883"/>
            <a:ext cx="453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container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49388" y="3105692"/>
            <a:ext cx="453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2  Titr" panose="00000700000000000000" pitchFamily="2" charset="-78"/>
              </a:rPr>
              <a:t>container-fluid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4541" y="2061883"/>
            <a:ext cx="1864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ثابت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4541" y="3119082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عرض تمام صفحه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82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7741" y="90659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شبکه بندی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4282" y="1018074"/>
            <a:ext cx="189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3576" y="2222749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تقسیم صفحه به 12 قسمت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5835" y="3119082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ترکیب ستون ها (مجموع حداکثر عدد 12)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05835" y="3964034"/>
            <a:ext cx="5611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شبکه بندی واکنش پذیر است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44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8541" y="906594"/>
            <a:ext cx="3030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کلاس های شبکه بندی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835" y="906594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تقسیم صفحه به 12 قسمت</a:t>
            </a:r>
            <a:endParaRPr lang="en-US" sz="2800" dirty="0">
              <a:cs typeface="2  Titr" panose="000007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39232"/>
              </p:ext>
            </p:extLst>
          </p:nvPr>
        </p:nvGraphicFramePr>
        <p:xfrm>
          <a:off x="1477817" y="1961256"/>
          <a:ext cx="890575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439">
                  <a:extLst>
                    <a:ext uri="{9D8B030D-6E8A-4147-A177-3AD203B41FA5}">
                      <a16:colId xmlns:a16="http://schemas.microsoft.com/office/drawing/2014/main" val="2479714502"/>
                    </a:ext>
                  </a:extLst>
                </a:gridCol>
                <a:gridCol w="1652835">
                  <a:extLst>
                    <a:ext uri="{9D8B030D-6E8A-4147-A177-3AD203B41FA5}">
                      <a16:colId xmlns:a16="http://schemas.microsoft.com/office/drawing/2014/main" val="1691084394"/>
                    </a:ext>
                  </a:extLst>
                </a:gridCol>
                <a:gridCol w="2800043">
                  <a:extLst>
                    <a:ext uri="{9D8B030D-6E8A-4147-A177-3AD203B41FA5}">
                      <a16:colId xmlns:a16="http://schemas.microsoft.com/office/drawing/2014/main" val="334495762"/>
                    </a:ext>
                  </a:extLst>
                </a:gridCol>
                <a:gridCol w="2226439">
                  <a:extLst>
                    <a:ext uri="{9D8B030D-6E8A-4147-A177-3AD203B41FA5}">
                      <a16:colId xmlns:a16="http://schemas.microsoft.com/office/drawing/2014/main" val="1556844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فرمت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کاربرداندازه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کلاس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9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576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موبایل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xs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6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  <a:r>
                        <a:rPr lang="en-US" sz="2800" dirty="0" err="1">
                          <a:cs typeface="2  Titr" panose="00000700000000000000" pitchFamily="2" charset="-78"/>
                        </a:rPr>
                        <a:t>sm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576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تبلت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sm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1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768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لپ تاپ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36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</a:t>
                      </a:r>
                      <a:r>
                        <a:rPr lang="en-US" sz="2800" dirty="0" err="1">
                          <a:cs typeface="2  Titr" panose="00000700000000000000" pitchFamily="2" charset="-78"/>
                        </a:rPr>
                        <a:t>lg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992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رو میزی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 err="1">
                          <a:cs typeface="2  Titr" panose="00000700000000000000" pitchFamily="2" charset="-78"/>
                        </a:rPr>
                        <a:t>lg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46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Col-xl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1200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dirty="0">
                          <a:cs typeface="2  Titr" panose="00000700000000000000" pitchFamily="2" charset="-78"/>
                        </a:rPr>
                        <a:t>بزرگتر از 1200</a:t>
                      </a:r>
                      <a:endParaRPr lang="en-US" sz="2800" dirty="0">
                        <a:cs typeface="2  Titr" panose="000007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2800" dirty="0">
                          <a:cs typeface="2  Titr" panose="00000700000000000000" pitchFamily="2" charset="-78"/>
                        </a:rPr>
                        <a:t>xl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486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6775" y="5453877"/>
            <a:ext cx="3427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class=“row”</a:t>
            </a:r>
          </a:p>
          <a:p>
            <a:r>
              <a:rPr lang="en-US" sz="2800" dirty="0">
                <a:cs typeface="2  Titr" panose="00000700000000000000" pitchFamily="2" charset="-78"/>
              </a:rPr>
              <a:t>Class=“col-sl-4”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4327" y="5424345"/>
            <a:ext cx="524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ابتدا سطر تعریف می شود و </a:t>
            </a:r>
          </a:p>
          <a:p>
            <a:pPr algn="r" rtl="1"/>
            <a:r>
              <a:rPr lang="fa-IR" sz="2800" dirty="0">
                <a:cs typeface="2  Titr" panose="00000700000000000000" pitchFamily="2" charset="-78"/>
              </a:rPr>
              <a:t>در هر سطر چند ستون تعریف می شود</a:t>
            </a:r>
            <a:endParaRPr lang="en-US" sz="2800" dirty="0">
              <a:cs typeface="2 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45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583" y="383374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5812" y="101604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جذابیت بیشتر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97" y="2425159"/>
            <a:ext cx="28120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-secondary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-success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-warning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-danger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-dark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-light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-link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8316" y="2425159"/>
            <a:ext cx="4289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-outline-primary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-outline-secondary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-outline-success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-outline-info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-outline-warning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-outline-danger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-outline-dark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-outline-light</a:t>
            </a:r>
          </a:p>
          <a:p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-outline-link</a:t>
            </a:r>
          </a:p>
        </p:txBody>
      </p:sp>
    </p:spTree>
    <p:extLst>
      <p:ext uri="{BB962C8B-B14F-4D97-AF65-F5344CB8AC3E}">
        <p14:creationId xmlns:p14="http://schemas.microsoft.com/office/powerpoint/2010/main" val="283778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74" y="1792865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5812" y="101604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اندازه دکمه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6583" y="2925187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btn-lg</a:t>
            </a:r>
            <a:r>
              <a:rPr lang="en-US" sz="2800" dirty="0">
                <a:cs typeface="2  Titr" panose="00000700000000000000" pitchFamily="2" charset="-78"/>
              </a:rPr>
              <a:t>”&gt; ok &lt;/button&gt;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9807" y="3557853"/>
            <a:ext cx="10414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btn-sm</a:t>
            </a:r>
            <a:r>
              <a:rPr lang="en-US" sz="2800" dirty="0">
                <a:cs typeface="2  Titr" panose="00000700000000000000" pitchFamily="2" charset="-78"/>
              </a:rPr>
              <a:t>”&gt; ok &lt;/button&gt;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7275" y="4690175"/>
            <a:ext cx="11873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 </a:t>
            </a:r>
            <a:r>
              <a:rPr lang="en-US" sz="2800" dirty="0" err="1">
                <a:cs typeface="2  Titr" panose="00000700000000000000" pitchFamily="2" charset="-78"/>
              </a:rPr>
              <a:t>btn-sm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-block”&gt; ok 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89793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1176" y="383374"/>
            <a:ext cx="1810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لینک ها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274" y="1792865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&lt;a </a:t>
            </a:r>
            <a:r>
              <a:rPr lang="en-US" sz="2800" dirty="0" err="1">
                <a:cs typeface="2  Titr" panose="00000700000000000000" pitchFamily="2" charset="-78"/>
              </a:rPr>
              <a:t>href</a:t>
            </a:r>
            <a:r>
              <a:rPr lang="en-US" sz="2800" dirty="0">
                <a:cs typeface="2  Titr" panose="00000700000000000000" pitchFamily="2" charset="-78"/>
              </a:rPr>
              <a:t>=“#”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-info” role=“button”&gt; link &lt;/a&gt;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75812" y="1016040"/>
            <a:ext cx="35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اعمال قالب دکمه به تگ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7274" y="2967242"/>
            <a:ext cx="1030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&lt;input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-info value=“submit”&gt;</a:t>
            </a:r>
          </a:p>
        </p:txBody>
      </p:sp>
    </p:spTree>
    <p:extLst>
      <p:ext uri="{BB962C8B-B14F-4D97-AF65-F5344CB8AC3E}">
        <p14:creationId xmlns:p14="http://schemas.microsoft.com/office/powerpoint/2010/main" val="18152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3164" y="383374"/>
            <a:ext cx="263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2  Titr" panose="00000700000000000000" pitchFamily="2" charset="-78"/>
              </a:rPr>
              <a:t>دکمه های گروهی</a:t>
            </a:r>
            <a:endParaRPr lang="en-US" sz="2800" dirty="0">
              <a:cs typeface="2 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4561" y="1519999"/>
            <a:ext cx="1030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&lt;div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-group”&gt;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&lt;/div&gt;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4561" y="4182516"/>
            <a:ext cx="10300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dirty="0">
                <a:cs typeface="2  Titr" panose="00000700000000000000" pitchFamily="2" charset="-78"/>
              </a:rPr>
              <a:t> </a:t>
            </a:r>
            <a:r>
              <a:rPr lang="en-US" sz="2800" dirty="0">
                <a:cs typeface="2  Titr" panose="00000700000000000000" pitchFamily="2" charset="-78"/>
              </a:rPr>
              <a:t>&lt;div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-group-vertical”&gt; 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     &lt;button type=“button” class=“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 </a:t>
            </a:r>
            <a:r>
              <a:rPr lang="en-US" sz="2800" dirty="0" err="1">
                <a:cs typeface="2  Titr" panose="00000700000000000000" pitchFamily="2" charset="-78"/>
              </a:rPr>
              <a:t>btn</a:t>
            </a:r>
            <a:r>
              <a:rPr lang="en-US" sz="2800" dirty="0">
                <a:cs typeface="2  Titr" panose="00000700000000000000" pitchFamily="2" charset="-78"/>
              </a:rPr>
              <a:t>-primary”&gt; ok &lt;/button&gt;</a:t>
            </a:r>
          </a:p>
          <a:p>
            <a:r>
              <a:rPr lang="en-US" sz="2800" dirty="0">
                <a:cs typeface="2  Titr" panose="00000700000000000000" pitchFamily="2" charset="-78"/>
              </a:rPr>
              <a:t> &lt;/div&gt;</a:t>
            </a:r>
          </a:p>
        </p:txBody>
      </p:sp>
    </p:spTree>
    <p:extLst>
      <p:ext uri="{BB962C8B-B14F-4D97-AF65-F5344CB8AC3E}">
        <p14:creationId xmlns:p14="http://schemas.microsoft.com/office/powerpoint/2010/main" val="185983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672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2  Titr</vt:lpstr>
      <vt:lpstr>Arial</vt:lpstr>
      <vt:lpstr>Calibri</vt:lpstr>
      <vt:lpstr>Calibri Light</vt:lpstr>
      <vt:lpstr>Office Theme</vt:lpstr>
      <vt:lpstr>bootstrap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R.F</dc:creator>
  <cp:lastModifiedBy>R.F</cp:lastModifiedBy>
  <cp:revision>11</cp:revision>
  <dcterms:created xsi:type="dcterms:W3CDTF">2021-01-24T02:57:12Z</dcterms:created>
  <dcterms:modified xsi:type="dcterms:W3CDTF">2022-11-13T04:14:18Z</dcterms:modified>
</cp:coreProperties>
</file>