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  <p:sldId id="264" r:id="rId9"/>
    <p:sldId id="270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قالب بندی حرفه ای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2413E-32DE-4871-9B6C-BAB1576CE236}"/>
              </a:ext>
            </a:extLst>
          </p:cNvPr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طرح کلی قالب</a:t>
            </a:r>
            <a:endParaRPr lang="en-US" sz="3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A3861D-A324-4F60-8589-32AE08EF22FA}"/>
              </a:ext>
            </a:extLst>
          </p:cNvPr>
          <p:cNvGrpSpPr/>
          <p:nvPr/>
        </p:nvGrpSpPr>
        <p:grpSpPr>
          <a:xfrm>
            <a:off x="433922" y="1553546"/>
            <a:ext cx="4557956" cy="4903238"/>
            <a:chOff x="433922" y="1553546"/>
            <a:chExt cx="4557956" cy="4903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7EBB71-E901-4522-A3AF-B536CF7C3F34}"/>
                </a:ext>
              </a:extLst>
            </p:cNvPr>
            <p:cNvSpPr/>
            <p:nvPr/>
          </p:nvSpPr>
          <p:spPr>
            <a:xfrm>
              <a:off x="522514" y="1819469"/>
              <a:ext cx="4469364" cy="463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64A815-D531-45C0-9A4E-84FAC049A760}"/>
                </a:ext>
              </a:extLst>
            </p:cNvPr>
            <p:cNvSpPr/>
            <p:nvPr/>
          </p:nvSpPr>
          <p:spPr>
            <a:xfrm>
              <a:off x="671804" y="1968759"/>
              <a:ext cx="4124136" cy="7931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8817B3-0AAF-4911-B4A1-AB49C544ECFB}"/>
                </a:ext>
              </a:extLst>
            </p:cNvPr>
            <p:cNvSpPr/>
            <p:nvPr/>
          </p:nvSpPr>
          <p:spPr>
            <a:xfrm>
              <a:off x="671800" y="2856367"/>
              <a:ext cx="4124136" cy="3813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9A738F-FE12-46DC-BCFC-20AB55AACC88}"/>
                </a:ext>
              </a:extLst>
            </p:cNvPr>
            <p:cNvSpPr/>
            <p:nvPr/>
          </p:nvSpPr>
          <p:spPr>
            <a:xfrm>
              <a:off x="671800" y="3332228"/>
              <a:ext cx="4124136" cy="22057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8D0C20-450B-42A8-8432-B0C4A9E1FA10}"/>
                </a:ext>
              </a:extLst>
            </p:cNvPr>
            <p:cNvSpPr/>
            <p:nvPr/>
          </p:nvSpPr>
          <p:spPr>
            <a:xfrm>
              <a:off x="671800" y="5673011"/>
              <a:ext cx="4124136" cy="648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559F1-BD5A-4D8C-A3F0-6DE47615E0C6}"/>
                </a:ext>
              </a:extLst>
            </p:cNvPr>
            <p:cNvSpPr txBox="1"/>
            <p:nvPr/>
          </p:nvSpPr>
          <p:spPr>
            <a:xfrm>
              <a:off x="433922" y="1553546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7345C8-DCEA-48C6-8053-47F5E1DF8F39}"/>
                </a:ext>
              </a:extLst>
            </p:cNvPr>
            <p:cNvSpPr txBox="1"/>
            <p:nvPr/>
          </p:nvSpPr>
          <p:spPr>
            <a:xfrm>
              <a:off x="615913" y="1913975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D10869-9805-458D-8833-DAD4FADCEF65}"/>
                </a:ext>
              </a:extLst>
            </p:cNvPr>
            <p:cNvSpPr txBox="1"/>
            <p:nvPr/>
          </p:nvSpPr>
          <p:spPr>
            <a:xfrm>
              <a:off x="601873" y="2782682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D0A76C-D640-47D7-8A7E-1D3A83F19509}"/>
                </a:ext>
              </a:extLst>
            </p:cNvPr>
            <p:cNvSpPr txBox="1"/>
            <p:nvPr/>
          </p:nvSpPr>
          <p:spPr>
            <a:xfrm>
              <a:off x="601873" y="3280324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A295CD-B0AD-4D7A-B931-5C526666AC80}"/>
                </a:ext>
              </a:extLst>
            </p:cNvPr>
            <p:cNvSpPr txBox="1"/>
            <p:nvPr/>
          </p:nvSpPr>
          <p:spPr>
            <a:xfrm>
              <a:off x="601872" y="5632483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div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71DCA15-0240-47A9-BEB9-203A6102E1C2}"/>
              </a:ext>
            </a:extLst>
          </p:cNvPr>
          <p:cNvSpPr txBox="1"/>
          <p:nvPr/>
        </p:nvSpPr>
        <p:spPr>
          <a:xfrm>
            <a:off x="6396179" y="1549894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597207-DC48-4F0B-9E22-4C6806BF5D4A}"/>
              </a:ext>
            </a:extLst>
          </p:cNvPr>
          <p:cNvGrpSpPr/>
          <p:nvPr/>
        </p:nvGrpSpPr>
        <p:grpSpPr>
          <a:xfrm>
            <a:off x="6514273" y="1819469"/>
            <a:ext cx="4469364" cy="4637315"/>
            <a:chOff x="6514273" y="1819469"/>
            <a:chExt cx="4469364" cy="4637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21FF22-D35A-40A0-A848-57713975605B}"/>
                </a:ext>
              </a:extLst>
            </p:cNvPr>
            <p:cNvSpPr/>
            <p:nvPr/>
          </p:nvSpPr>
          <p:spPr>
            <a:xfrm>
              <a:off x="6514273" y="1819469"/>
              <a:ext cx="4469364" cy="4637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D5BAB9-3D7E-4F62-96D7-8EE93264F38D}"/>
                </a:ext>
              </a:extLst>
            </p:cNvPr>
            <p:cNvSpPr/>
            <p:nvPr/>
          </p:nvSpPr>
          <p:spPr>
            <a:xfrm>
              <a:off x="6663563" y="1968759"/>
              <a:ext cx="4124136" cy="7931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3AD58E-5744-46E2-84A8-D901ABA7F8CF}"/>
                </a:ext>
              </a:extLst>
            </p:cNvPr>
            <p:cNvSpPr/>
            <p:nvPr/>
          </p:nvSpPr>
          <p:spPr>
            <a:xfrm>
              <a:off x="6663559" y="2856367"/>
              <a:ext cx="4124136" cy="3813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AE5794-4598-48A2-AC62-276CFB17D5EF}"/>
                </a:ext>
              </a:extLst>
            </p:cNvPr>
            <p:cNvSpPr/>
            <p:nvPr/>
          </p:nvSpPr>
          <p:spPr>
            <a:xfrm>
              <a:off x="6663559" y="3332228"/>
              <a:ext cx="4124136" cy="22057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0100DA-16F6-42A3-8F17-5CD718F9C406}"/>
                </a:ext>
              </a:extLst>
            </p:cNvPr>
            <p:cNvSpPr/>
            <p:nvPr/>
          </p:nvSpPr>
          <p:spPr>
            <a:xfrm>
              <a:off x="6663559" y="5673011"/>
              <a:ext cx="4124136" cy="6487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CEB501-D7DE-454D-AADD-8B99FB65335A}"/>
                </a:ext>
              </a:extLst>
            </p:cNvPr>
            <p:cNvSpPr/>
            <p:nvPr/>
          </p:nvSpPr>
          <p:spPr>
            <a:xfrm>
              <a:off x="6792686" y="3429000"/>
              <a:ext cx="2761862" cy="2038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5EFF56-A595-4E2A-AB7C-948D001F66B9}"/>
                </a:ext>
              </a:extLst>
            </p:cNvPr>
            <p:cNvSpPr/>
            <p:nvPr/>
          </p:nvSpPr>
          <p:spPr>
            <a:xfrm>
              <a:off x="9750490" y="3429000"/>
              <a:ext cx="961056" cy="2038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asid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D1AA9-B002-47A5-89A0-22F84229DDB7}"/>
                </a:ext>
              </a:extLst>
            </p:cNvPr>
            <p:cNvSpPr txBox="1"/>
            <p:nvPr/>
          </p:nvSpPr>
          <p:spPr>
            <a:xfrm>
              <a:off x="6601545" y="1898521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&lt;header&gt;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0A1388-1A0C-4663-BC3E-0593C7FD1B8F}"/>
                </a:ext>
              </a:extLst>
            </p:cNvPr>
            <p:cNvSpPr txBox="1"/>
            <p:nvPr/>
          </p:nvSpPr>
          <p:spPr>
            <a:xfrm>
              <a:off x="6601544" y="2761861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&lt;nav&gt;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CDDF06-0CFB-41CF-9AFA-597E25AA8DB5}"/>
                </a:ext>
              </a:extLst>
            </p:cNvPr>
            <p:cNvSpPr txBox="1"/>
            <p:nvPr/>
          </p:nvSpPr>
          <p:spPr>
            <a:xfrm>
              <a:off x="6563325" y="3169430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&lt;div&gt;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DA8BA6-EA2C-4614-AA8B-9FEF6F86A85F}"/>
                </a:ext>
              </a:extLst>
            </p:cNvPr>
            <p:cNvSpPr txBox="1"/>
            <p:nvPr/>
          </p:nvSpPr>
          <p:spPr>
            <a:xfrm>
              <a:off x="6726654" y="3413485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&lt;main&gt;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B01DE-7E82-4164-B50A-3870F12E1A9B}"/>
                </a:ext>
              </a:extLst>
            </p:cNvPr>
            <p:cNvSpPr txBox="1"/>
            <p:nvPr/>
          </p:nvSpPr>
          <p:spPr>
            <a:xfrm>
              <a:off x="9673582" y="3378692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</a:t>
              </a:r>
              <a:r>
                <a:rPr lang="en-US" dirty="0" err="1"/>
                <a:t>asid</a:t>
              </a:r>
              <a:r>
                <a:rPr lang="en-US" dirty="0"/>
                <a:t>&gt;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320AAA-66FF-4AFE-89A0-8A83C3AD9DA4}"/>
                </a:ext>
              </a:extLst>
            </p:cNvPr>
            <p:cNvSpPr txBox="1"/>
            <p:nvPr/>
          </p:nvSpPr>
          <p:spPr>
            <a:xfrm>
              <a:off x="6613184" y="5607693"/>
              <a:ext cx="111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&lt;footer&gt;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5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2413E-32DE-4871-9B6C-BAB1576CE236}"/>
              </a:ext>
            </a:extLst>
          </p:cNvPr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قسمت های قالب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BB71-E901-4522-A3AF-B536CF7C3F34}"/>
              </a:ext>
            </a:extLst>
          </p:cNvPr>
          <p:cNvSpPr/>
          <p:nvPr/>
        </p:nvSpPr>
        <p:spPr>
          <a:xfrm>
            <a:off x="522514" y="1819469"/>
            <a:ext cx="11430000" cy="463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4A815-D531-45C0-9A4E-84FAC049A760}"/>
              </a:ext>
            </a:extLst>
          </p:cNvPr>
          <p:cNvSpPr/>
          <p:nvPr/>
        </p:nvSpPr>
        <p:spPr>
          <a:xfrm>
            <a:off x="699795" y="1937835"/>
            <a:ext cx="11084767" cy="299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B2F6F3-8114-46B2-B11D-74C2FB632ABF}"/>
              </a:ext>
            </a:extLst>
          </p:cNvPr>
          <p:cNvSpPr/>
          <p:nvPr/>
        </p:nvSpPr>
        <p:spPr>
          <a:xfrm>
            <a:off x="695130" y="5048394"/>
            <a:ext cx="11084767" cy="547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8E429D-8D16-4E3E-A149-64083529D564}"/>
              </a:ext>
            </a:extLst>
          </p:cNvPr>
          <p:cNvSpPr/>
          <p:nvPr/>
        </p:nvSpPr>
        <p:spPr>
          <a:xfrm>
            <a:off x="695129" y="5695406"/>
            <a:ext cx="11084767" cy="7613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E2D51-D386-417D-B851-2A1DD1A38725}"/>
              </a:ext>
            </a:extLst>
          </p:cNvPr>
          <p:cNvSpPr/>
          <p:nvPr/>
        </p:nvSpPr>
        <p:spPr>
          <a:xfrm>
            <a:off x="849085" y="2062332"/>
            <a:ext cx="3144417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Header_left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A5C6AF-2748-411D-97CB-EDEB27E41728}"/>
              </a:ext>
            </a:extLst>
          </p:cNvPr>
          <p:cNvSpPr/>
          <p:nvPr/>
        </p:nvSpPr>
        <p:spPr>
          <a:xfrm>
            <a:off x="5887616" y="2062332"/>
            <a:ext cx="5781870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Header_right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6BA38-A715-40C8-BFC1-4E30F1AA1B2E}"/>
              </a:ext>
            </a:extLst>
          </p:cNvPr>
          <p:cNvSpPr txBox="1"/>
          <p:nvPr/>
        </p:nvSpPr>
        <p:spPr>
          <a:xfrm>
            <a:off x="1789921" y="2143714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{</a:t>
            </a:r>
            <a:r>
              <a:rPr lang="en-US" dirty="0" err="1"/>
              <a:t>Float:left</a:t>
            </a:r>
            <a:r>
              <a:rPr lang="en-US" dirty="0"/>
              <a:t>;}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0B9B9-B807-4E03-B1AA-E7C6E1874E7D}"/>
              </a:ext>
            </a:extLst>
          </p:cNvPr>
          <p:cNvSpPr txBox="1"/>
          <p:nvPr/>
        </p:nvSpPr>
        <p:spPr>
          <a:xfrm>
            <a:off x="7615285" y="2109663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{</a:t>
            </a:r>
            <a:r>
              <a:rPr lang="en-US" dirty="0" err="1"/>
              <a:t>Float:right</a:t>
            </a:r>
            <a:r>
              <a:rPr lang="en-US" dirty="0"/>
              <a:t>;}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F4D1F-1F5B-4222-B9AE-87E4EC7FB3AD}"/>
              </a:ext>
            </a:extLst>
          </p:cNvPr>
          <p:cNvSpPr txBox="1"/>
          <p:nvPr/>
        </p:nvSpPr>
        <p:spPr>
          <a:xfrm>
            <a:off x="849085" y="2097547"/>
            <a:ext cx="77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147E8-6DF1-4107-BC25-88913CB3A974}"/>
              </a:ext>
            </a:extLst>
          </p:cNvPr>
          <p:cNvSpPr txBox="1"/>
          <p:nvPr/>
        </p:nvSpPr>
        <p:spPr>
          <a:xfrm>
            <a:off x="5895344" y="2064428"/>
            <a:ext cx="77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88536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2413E-32DE-4871-9B6C-BAB1576CE236}"/>
              </a:ext>
            </a:extLst>
          </p:cNvPr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طرح کلی قالب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BB71-E901-4522-A3AF-B536CF7C3F34}"/>
              </a:ext>
            </a:extLst>
          </p:cNvPr>
          <p:cNvSpPr/>
          <p:nvPr/>
        </p:nvSpPr>
        <p:spPr>
          <a:xfrm>
            <a:off x="522514" y="1819469"/>
            <a:ext cx="11430000" cy="463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4A815-D531-45C0-9A4E-84FAC049A760}"/>
              </a:ext>
            </a:extLst>
          </p:cNvPr>
          <p:cNvSpPr/>
          <p:nvPr/>
        </p:nvSpPr>
        <p:spPr>
          <a:xfrm>
            <a:off x="699795" y="1937835"/>
            <a:ext cx="11084767" cy="299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B2F6F3-8114-46B2-B11D-74C2FB632ABF}"/>
              </a:ext>
            </a:extLst>
          </p:cNvPr>
          <p:cNvSpPr/>
          <p:nvPr/>
        </p:nvSpPr>
        <p:spPr>
          <a:xfrm>
            <a:off x="695130" y="5048394"/>
            <a:ext cx="11084767" cy="547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8E429D-8D16-4E3E-A149-64083529D564}"/>
              </a:ext>
            </a:extLst>
          </p:cNvPr>
          <p:cNvSpPr/>
          <p:nvPr/>
        </p:nvSpPr>
        <p:spPr>
          <a:xfrm>
            <a:off x="695129" y="5695406"/>
            <a:ext cx="11084767" cy="7613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E2D51-D386-417D-B851-2A1DD1A38725}"/>
              </a:ext>
            </a:extLst>
          </p:cNvPr>
          <p:cNvSpPr/>
          <p:nvPr/>
        </p:nvSpPr>
        <p:spPr>
          <a:xfrm>
            <a:off x="849085" y="2062332"/>
            <a:ext cx="3144417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Header_left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A5C6AF-2748-411D-97CB-EDEB27E41728}"/>
              </a:ext>
            </a:extLst>
          </p:cNvPr>
          <p:cNvSpPr/>
          <p:nvPr/>
        </p:nvSpPr>
        <p:spPr>
          <a:xfrm>
            <a:off x="5887616" y="2062332"/>
            <a:ext cx="5781870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78953-94A7-4BB2-B6B8-E894882E3E40}"/>
              </a:ext>
            </a:extLst>
          </p:cNvPr>
          <p:cNvSpPr/>
          <p:nvPr/>
        </p:nvSpPr>
        <p:spPr>
          <a:xfrm>
            <a:off x="6096001" y="2224418"/>
            <a:ext cx="5473958" cy="1204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Header_right_top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1588F8-5200-4702-93AA-CDFABA606DC1}"/>
              </a:ext>
            </a:extLst>
          </p:cNvPr>
          <p:cNvSpPr/>
          <p:nvPr/>
        </p:nvSpPr>
        <p:spPr>
          <a:xfrm>
            <a:off x="6096001" y="3483383"/>
            <a:ext cx="5473958" cy="1204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Header_right_buttom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786F2C-0105-4D20-848D-F8296D9730F5}"/>
              </a:ext>
            </a:extLst>
          </p:cNvPr>
          <p:cNvSpPr txBox="1"/>
          <p:nvPr/>
        </p:nvSpPr>
        <p:spPr>
          <a:xfrm>
            <a:off x="6096000" y="2180378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CC34A-F849-4402-B77E-93BA23474470}"/>
              </a:ext>
            </a:extLst>
          </p:cNvPr>
          <p:cNvSpPr txBox="1"/>
          <p:nvPr/>
        </p:nvSpPr>
        <p:spPr>
          <a:xfrm>
            <a:off x="6096000" y="3460297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150593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2413E-32DE-4871-9B6C-BAB1576CE236}"/>
              </a:ext>
            </a:extLst>
          </p:cNvPr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طرح کلی قالب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EBB71-E901-4522-A3AF-B536CF7C3F34}"/>
              </a:ext>
            </a:extLst>
          </p:cNvPr>
          <p:cNvSpPr/>
          <p:nvPr/>
        </p:nvSpPr>
        <p:spPr>
          <a:xfrm>
            <a:off x="522514" y="1819469"/>
            <a:ext cx="11430000" cy="463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4A815-D531-45C0-9A4E-84FAC049A760}"/>
              </a:ext>
            </a:extLst>
          </p:cNvPr>
          <p:cNvSpPr/>
          <p:nvPr/>
        </p:nvSpPr>
        <p:spPr>
          <a:xfrm>
            <a:off x="699795" y="1937835"/>
            <a:ext cx="11084767" cy="299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B2F6F3-8114-46B2-B11D-74C2FB632ABF}"/>
              </a:ext>
            </a:extLst>
          </p:cNvPr>
          <p:cNvSpPr/>
          <p:nvPr/>
        </p:nvSpPr>
        <p:spPr>
          <a:xfrm>
            <a:off x="695130" y="5048394"/>
            <a:ext cx="11084767" cy="547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8E429D-8D16-4E3E-A149-64083529D564}"/>
              </a:ext>
            </a:extLst>
          </p:cNvPr>
          <p:cNvSpPr/>
          <p:nvPr/>
        </p:nvSpPr>
        <p:spPr>
          <a:xfrm>
            <a:off x="695129" y="5695406"/>
            <a:ext cx="11084767" cy="7613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E2D51-D386-417D-B851-2A1DD1A38725}"/>
              </a:ext>
            </a:extLst>
          </p:cNvPr>
          <p:cNvSpPr/>
          <p:nvPr/>
        </p:nvSpPr>
        <p:spPr>
          <a:xfrm>
            <a:off x="849085" y="2062332"/>
            <a:ext cx="3144417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Header_left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A5C6AF-2748-411D-97CB-EDEB27E41728}"/>
              </a:ext>
            </a:extLst>
          </p:cNvPr>
          <p:cNvSpPr/>
          <p:nvPr/>
        </p:nvSpPr>
        <p:spPr>
          <a:xfrm>
            <a:off x="5887616" y="2062332"/>
            <a:ext cx="5781870" cy="2752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78953-94A7-4BB2-B6B8-E894882E3E40}"/>
              </a:ext>
            </a:extLst>
          </p:cNvPr>
          <p:cNvSpPr/>
          <p:nvPr/>
        </p:nvSpPr>
        <p:spPr>
          <a:xfrm>
            <a:off x="6096001" y="2224418"/>
            <a:ext cx="5473958" cy="1204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Header_right_top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1588F8-5200-4702-93AA-CDFABA606DC1}"/>
              </a:ext>
            </a:extLst>
          </p:cNvPr>
          <p:cNvSpPr/>
          <p:nvPr/>
        </p:nvSpPr>
        <p:spPr>
          <a:xfrm>
            <a:off x="6096001" y="3483383"/>
            <a:ext cx="5473958" cy="12045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Header_right_buttom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786F2C-0105-4D20-848D-F8296D9730F5}"/>
              </a:ext>
            </a:extLst>
          </p:cNvPr>
          <p:cNvSpPr txBox="1"/>
          <p:nvPr/>
        </p:nvSpPr>
        <p:spPr>
          <a:xfrm>
            <a:off x="6096000" y="2180378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CC34A-F849-4402-B77E-93BA23474470}"/>
              </a:ext>
            </a:extLst>
          </p:cNvPr>
          <p:cNvSpPr txBox="1"/>
          <p:nvPr/>
        </p:nvSpPr>
        <p:spPr>
          <a:xfrm>
            <a:off x="6096000" y="3460297"/>
            <a:ext cx="7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&lt;div&gt;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F111A-8AF7-4AE4-B967-41C06B1BDBC8}"/>
              </a:ext>
            </a:extLst>
          </p:cNvPr>
          <p:cNvSpPr/>
          <p:nvPr/>
        </p:nvSpPr>
        <p:spPr>
          <a:xfrm>
            <a:off x="998375" y="2233749"/>
            <a:ext cx="2827175" cy="237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A39D8-872B-4DE2-A6D7-0500C5AF6487}"/>
              </a:ext>
            </a:extLst>
          </p:cNvPr>
          <p:cNvSpPr/>
          <p:nvPr/>
        </p:nvSpPr>
        <p:spPr>
          <a:xfrm>
            <a:off x="10758196" y="2437541"/>
            <a:ext cx="712237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8A280-D57C-4650-9BDA-72B002997C8F}"/>
              </a:ext>
            </a:extLst>
          </p:cNvPr>
          <p:cNvSpPr/>
          <p:nvPr/>
        </p:nvSpPr>
        <p:spPr>
          <a:xfrm>
            <a:off x="8888913" y="2437540"/>
            <a:ext cx="1780641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C273E-8D73-4FEC-9277-A8BFC2872DD4}"/>
              </a:ext>
            </a:extLst>
          </p:cNvPr>
          <p:cNvSpPr/>
          <p:nvPr/>
        </p:nvSpPr>
        <p:spPr>
          <a:xfrm>
            <a:off x="8061600" y="2437541"/>
            <a:ext cx="712237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203A8-F0FF-493E-B873-8DE80174DACC}"/>
              </a:ext>
            </a:extLst>
          </p:cNvPr>
          <p:cNvSpPr/>
          <p:nvPr/>
        </p:nvSpPr>
        <p:spPr>
          <a:xfrm>
            <a:off x="6192317" y="2437540"/>
            <a:ext cx="1780641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F8F25-4899-415D-A86D-40403776812F}"/>
              </a:ext>
            </a:extLst>
          </p:cNvPr>
          <p:cNvSpPr txBox="1"/>
          <p:nvPr/>
        </p:nvSpPr>
        <p:spPr>
          <a:xfrm>
            <a:off x="6237512" y="2366987"/>
            <a:ext cx="7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B9C9B-488D-4B02-BC09-71FF32286EB3}"/>
              </a:ext>
            </a:extLst>
          </p:cNvPr>
          <p:cNvSpPr txBox="1"/>
          <p:nvPr/>
        </p:nvSpPr>
        <p:spPr>
          <a:xfrm>
            <a:off x="7972958" y="2337569"/>
            <a:ext cx="8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&lt;span&gt;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EE98A-10EA-459E-BDB4-159DBA1F82CA}"/>
              </a:ext>
            </a:extLst>
          </p:cNvPr>
          <p:cNvSpPr txBox="1"/>
          <p:nvPr/>
        </p:nvSpPr>
        <p:spPr>
          <a:xfrm>
            <a:off x="8904414" y="2319174"/>
            <a:ext cx="7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&lt;a&gt;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1AC96-4D1A-48BB-BC04-576AECF7ACB0}"/>
              </a:ext>
            </a:extLst>
          </p:cNvPr>
          <p:cNvSpPr txBox="1"/>
          <p:nvPr/>
        </p:nvSpPr>
        <p:spPr>
          <a:xfrm>
            <a:off x="10714502" y="2301625"/>
            <a:ext cx="8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&lt;span&gt;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739BA-24C7-45D8-9622-49859709028A}"/>
              </a:ext>
            </a:extLst>
          </p:cNvPr>
          <p:cNvSpPr/>
          <p:nvPr/>
        </p:nvSpPr>
        <p:spPr>
          <a:xfrm>
            <a:off x="6203302" y="3633073"/>
            <a:ext cx="712237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25DD5-0B1F-4ED8-B253-BAC83A712976}"/>
              </a:ext>
            </a:extLst>
          </p:cNvPr>
          <p:cNvSpPr/>
          <p:nvPr/>
        </p:nvSpPr>
        <p:spPr>
          <a:xfrm>
            <a:off x="7092820" y="3648787"/>
            <a:ext cx="4377613" cy="73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149A6-CED0-4C4F-9A76-9EFF5E944234}"/>
              </a:ext>
            </a:extLst>
          </p:cNvPr>
          <p:cNvSpPr txBox="1"/>
          <p:nvPr/>
        </p:nvSpPr>
        <p:spPr>
          <a:xfrm>
            <a:off x="6192316" y="3514680"/>
            <a:ext cx="90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&lt;span&gt;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A2B33-9A55-40CB-A62F-29DAE874F54F}"/>
              </a:ext>
            </a:extLst>
          </p:cNvPr>
          <p:cNvSpPr txBox="1"/>
          <p:nvPr/>
        </p:nvSpPr>
        <p:spPr>
          <a:xfrm>
            <a:off x="7075614" y="3572772"/>
            <a:ext cx="7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381494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فونت ها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8378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فرمت های فایل فونت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ECFFB-382F-4D07-92A7-FA266E1E1D2A}"/>
              </a:ext>
            </a:extLst>
          </p:cNvPr>
          <p:cNvSpPr txBox="1"/>
          <p:nvPr/>
        </p:nvSpPr>
        <p:spPr>
          <a:xfrm>
            <a:off x="10328987" y="2442980"/>
            <a:ext cx="847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/>
              <a:t>.</a:t>
            </a:r>
            <a:r>
              <a:rPr lang="en-US" sz="2800" dirty="0" err="1"/>
              <a:t>ttf</a:t>
            </a:r>
            <a:endParaRPr lang="en-US" sz="2800" dirty="0"/>
          </a:p>
          <a:p>
            <a:pPr algn="r" rtl="1"/>
            <a:r>
              <a:rPr lang="en-US" sz="2800" dirty="0"/>
              <a:t>.</a:t>
            </a:r>
            <a:r>
              <a:rPr lang="en-US" sz="2800" dirty="0" err="1"/>
              <a:t>eot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628EA-1272-4CB1-9CD2-87BF400D1ECD}"/>
              </a:ext>
            </a:extLst>
          </p:cNvPr>
          <p:cNvSpPr txBox="1"/>
          <p:nvPr/>
        </p:nvSpPr>
        <p:spPr>
          <a:xfrm>
            <a:off x="414955" y="1216243"/>
            <a:ext cx="5615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/font</a:t>
            </a:r>
          </a:p>
          <a:p>
            <a:r>
              <a:rPr lang="en-US" sz="2800" dirty="0"/>
              <a:t>Yekan.ttf</a:t>
            </a:r>
          </a:p>
          <a:p>
            <a:r>
              <a:rPr lang="en-US" sz="2800" dirty="0" err="1"/>
              <a:t>Yekan.eot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42EFD-F46D-41E8-83E2-3DF6314B93D9}"/>
              </a:ext>
            </a:extLst>
          </p:cNvPr>
          <p:cNvSpPr txBox="1"/>
          <p:nvPr/>
        </p:nvSpPr>
        <p:spPr>
          <a:xfrm>
            <a:off x="1646945" y="1647131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فونت ها باید طراحی شده باشند</a:t>
            </a:r>
          </a:p>
          <a:p>
            <a:pPr algn="r" rtl="1"/>
            <a:r>
              <a:rPr lang="fa-IR" sz="2800" dirty="0"/>
              <a:t>دانلود یا خرید فونت طراحی شده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A57E3-C6CF-4804-8FDD-FDB4B75474AB}"/>
              </a:ext>
            </a:extLst>
          </p:cNvPr>
          <p:cNvSpPr txBox="1"/>
          <p:nvPr/>
        </p:nvSpPr>
        <p:spPr>
          <a:xfrm>
            <a:off x="5784979" y="2474893"/>
            <a:ext cx="390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دو فرمت اصلی که اکثر مرورگرها پشتیبانی میکنند</a:t>
            </a:r>
            <a:endParaRPr lang="en-US" sz="28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85FBE7A-5E0E-4AE4-9F9D-AA46DA2E7DE4}"/>
              </a:ext>
            </a:extLst>
          </p:cNvPr>
          <p:cNvSpPr/>
          <p:nvPr/>
        </p:nvSpPr>
        <p:spPr>
          <a:xfrm>
            <a:off x="9909109" y="2442980"/>
            <a:ext cx="345233" cy="986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ABAD-E22C-4DCD-86F2-B226C5CB6C73}"/>
              </a:ext>
            </a:extLst>
          </p:cNvPr>
          <p:cNvSpPr txBox="1"/>
          <p:nvPr/>
        </p:nvSpPr>
        <p:spPr>
          <a:xfrm>
            <a:off x="10328987" y="3663181"/>
            <a:ext cx="1073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/>
              <a:t>.</a:t>
            </a:r>
            <a:r>
              <a:rPr lang="en-US" sz="2800" dirty="0" err="1"/>
              <a:t>woff</a:t>
            </a:r>
            <a:endParaRPr lang="en-US" sz="2800" dirty="0"/>
          </a:p>
          <a:p>
            <a:pPr algn="r" rtl="1"/>
            <a:r>
              <a:rPr lang="en-US" sz="2800" dirty="0"/>
              <a:t>.</a:t>
            </a:r>
            <a:r>
              <a:rPr lang="en-US" sz="2800" dirty="0" err="1"/>
              <a:t>svg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F61F4-A2A9-4053-8BC5-8593FEEAE779}"/>
              </a:ext>
            </a:extLst>
          </p:cNvPr>
          <p:cNvSpPr txBox="1"/>
          <p:nvPr/>
        </p:nvSpPr>
        <p:spPr>
          <a:xfrm>
            <a:off x="5784979" y="3695094"/>
            <a:ext cx="390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فرمت های دیگر</a:t>
            </a:r>
            <a:endParaRPr lang="en-US" sz="28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038E328-D7E8-4ADE-8C0A-9D1E4A0B1E23}"/>
              </a:ext>
            </a:extLst>
          </p:cNvPr>
          <p:cNvSpPr/>
          <p:nvPr/>
        </p:nvSpPr>
        <p:spPr>
          <a:xfrm>
            <a:off x="9909109" y="3663181"/>
            <a:ext cx="345233" cy="986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9431D-FEA9-4D3B-846F-4A765A8120E2}"/>
              </a:ext>
            </a:extLst>
          </p:cNvPr>
          <p:cNvSpPr txBox="1"/>
          <p:nvPr/>
        </p:nvSpPr>
        <p:spPr>
          <a:xfrm>
            <a:off x="350678" y="2601238"/>
            <a:ext cx="9731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&lt;style&gt;</a:t>
            </a:r>
          </a:p>
          <a:p>
            <a:r>
              <a:rPr lang="en-US" sz="2800" dirty="0"/>
              <a:t>   @font-face{</a:t>
            </a:r>
          </a:p>
          <a:p>
            <a:r>
              <a:rPr lang="en-US" sz="2800" dirty="0"/>
              <a:t>         font-family:’</a:t>
            </a:r>
            <a:r>
              <a:rPr lang="en-US" sz="2800" dirty="0" err="1"/>
              <a:t>myfontyekan</a:t>
            </a:r>
            <a:r>
              <a:rPr lang="en-US" sz="2800" dirty="0"/>
              <a:t>’;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src:url</a:t>
            </a:r>
            <a:r>
              <a:rPr lang="en-US" sz="2800" dirty="0"/>
              <a:t>(‘font/yekan.ttf’) format(‘</a:t>
            </a:r>
            <a:r>
              <a:rPr lang="en-US" sz="2800" dirty="0" err="1"/>
              <a:t>truetype</a:t>
            </a:r>
            <a:r>
              <a:rPr lang="en-US" sz="2800" dirty="0"/>
              <a:t>’),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url</a:t>
            </a:r>
            <a:r>
              <a:rPr lang="en-US" sz="2800" dirty="0"/>
              <a:t>(‘font/</a:t>
            </a:r>
            <a:r>
              <a:rPr lang="en-US" sz="2800" dirty="0" err="1"/>
              <a:t>yekan.eot</a:t>
            </a:r>
            <a:r>
              <a:rPr lang="en-US" sz="2800" dirty="0"/>
              <a:t>?#</a:t>
            </a:r>
            <a:r>
              <a:rPr lang="en-US" sz="2800" dirty="0" err="1"/>
              <a:t>iefix</a:t>
            </a:r>
            <a:r>
              <a:rPr lang="en-US" sz="2800" dirty="0"/>
              <a:t>’) format(‘embedded-</a:t>
            </a:r>
            <a:r>
              <a:rPr lang="en-US" sz="2800" dirty="0" err="1"/>
              <a:t>opentype</a:t>
            </a:r>
            <a:r>
              <a:rPr lang="en-US" sz="2800" dirty="0"/>
              <a:t>’),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url</a:t>
            </a:r>
            <a:r>
              <a:rPr lang="en-US" sz="2800" dirty="0"/>
              <a:t>(‘font/</a:t>
            </a:r>
            <a:r>
              <a:rPr lang="en-US" sz="2800" dirty="0" err="1"/>
              <a:t>yekan.woff</a:t>
            </a:r>
            <a:r>
              <a:rPr lang="en-US" sz="2800" dirty="0"/>
              <a:t>’) format(‘</a:t>
            </a:r>
            <a:r>
              <a:rPr lang="en-US" sz="2800" dirty="0" err="1"/>
              <a:t>woff</a:t>
            </a:r>
            <a:r>
              <a:rPr lang="en-US" sz="2800" dirty="0"/>
              <a:t>’);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yekan</a:t>
            </a:r>
            <a:r>
              <a:rPr lang="en-US" sz="2800" dirty="0"/>
              <a:t>{</a:t>
            </a:r>
            <a:r>
              <a:rPr lang="en-US" sz="2800" dirty="0" err="1"/>
              <a:t>font-family:myfontyekan</a:t>
            </a:r>
            <a:r>
              <a:rPr lang="en-US" sz="2800" dirty="0"/>
              <a:t>;}</a:t>
            </a:r>
          </a:p>
          <a:p>
            <a:r>
              <a:rPr lang="en-US" sz="2800" dirty="0"/>
              <a:t>&lt;/style&gt;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CA5F7-E068-4938-8D7E-E480FA7D04EC}"/>
              </a:ext>
            </a:extLst>
          </p:cNvPr>
          <p:cNvSpPr txBox="1"/>
          <p:nvPr/>
        </p:nvSpPr>
        <p:spPr>
          <a:xfrm>
            <a:off x="5176414" y="5783681"/>
            <a:ext cx="45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تعریف کلاس برای اعمال فونت: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04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موقعیت مکانی </a:t>
            </a:r>
            <a:r>
              <a:rPr lang="en-US" sz="3600" dirty="0"/>
              <a:t>position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22" y="2016366"/>
            <a:ext cx="10690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در </a:t>
            </a:r>
            <a:r>
              <a:rPr lang="en-US" sz="2800" dirty="0" err="1"/>
              <a:t>css</a:t>
            </a:r>
            <a:r>
              <a:rPr lang="fa-IR" sz="2800" dirty="0"/>
              <a:t> چند موقعیت مکانی مهم برای تگ ها هست:</a:t>
            </a:r>
          </a:p>
          <a:p>
            <a:pPr algn="r" rtl="1"/>
            <a:r>
              <a:rPr lang="en-US" sz="2800" dirty="0"/>
              <a:t>static</a:t>
            </a:r>
            <a:r>
              <a:rPr lang="fa-IR" sz="2800" dirty="0"/>
              <a:t> : (پیش فرض) تگ موقعیت خود را نسبت به محتوا حفظ می کند</a:t>
            </a:r>
            <a:endParaRPr lang="en-US" sz="2800" dirty="0"/>
          </a:p>
          <a:p>
            <a:pPr algn="r" rtl="1"/>
            <a:r>
              <a:rPr lang="en-US" sz="2800" dirty="0"/>
              <a:t>absolute</a:t>
            </a:r>
            <a:r>
              <a:rPr lang="fa-IR" sz="2800" dirty="0"/>
              <a:t> : (مطلق) موقعیت مکانی را نسبت به تگ های کناری مستقل (غیر وابسته) می کند و موقعیت این تگ از تگ های کناری (موجود در المان والد) تاثیر نمی پذیرد و تاثیر هم نمی گذارد و مقادیر </a:t>
            </a:r>
            <a:r>
              <a:rPr lang="en-US" sz="2800" dirty="0" err="1"/>
              <a:t>top,left,right,buttom</a:t>
            </a:r>
            <a:r>
              <a:rPr lang="fa-IR" sz="2800" dirty="0"/>
              <a:t> را قبول می کند</a:t>
            </a:r>
            <a:endParaRPr lang="en-US" sz="2800" dirty="0"/>
          </a:p>
          <a:p>
            <a:pPr algn="r" rtl="1"/>
            <a:r>
              <a:rPr lang="en-US" sz="2800" dirty="0"/>
              <a:t>relative</a:t>
            </a:r>
            <a:r>
              <a:rPr lang="fa-IR" sz="2800" dirty="0"/>
              <a:t> : (نسبی) مشابه </a:t>
            </a:r>
            <a:r>
              <a:rPr lang="en-US" sz="2800" dirty="0"/>
              <a:t>static</a:t>
            </a:r>
            <a:r>
              <a:rPr lang="fa-IR" sz="2800" dirty="0"/>
              <a:t> است ولی مقادیر </a:t>
            </a:r>
            <a:r>
              <a:rPr lang="en-US" sz="2800" dirty="0" err="1"/>
              <a:t>top,left,right,buttom</a:t>
            </a:r>
            <a:r>
              <a:rPr lang="fa-IR" sz="2800" dirty="0"/>
              <a:t> را هم قبول می کند</a:t>
            </a:r>
            <a:endParaRPr lang="en-US" sz="2800" dirty="0"/>
          </a:p>
          <a:p>
            <a:pPr algn="r" rtl="1"/>
            <a:r>
              <a:rPr lang="en-US" sz="2800" dirty="0"/>
              <a:t>fixed</a:t>
            </a:r>
            <a:r>
              <a:rPr lang="fa-IR" sz="2800" dirty="0"/>
              <a:t> :تگ موقعیت مکانی خود را نسبت به پنجره مرورگر حفظ می کند و مقادیر </a:t>
            </a:r>
            <a:r>
              <a:rPr lang="en-US" sz="2800" dirty="0" err="1"/>
              <a:t>top,left,right,buttom</a:t>
            </a:r>
            <a:r>
              <a:rPr lang="fa-IR" sz="2800" dirty="0"/>
              <a:t> را هم قبول می کند</a:t>
            </a:r>
          </a:p>
          <a:p>
            <a:pPr algn="r" rtl="1"/>
            <a:r>
              <a:rPr lang="en-US" sz="2800" dirty="0"/>
              <a:t>inherit</a:t>
            </a:r>
            <a:r>
              <a:rPr lang="fa-IR" sz="2800" dirty="0"/>
              <a:t> : (ارث بری) وابسته به عنصر والد. هر پوزیشنی که والد آن دارد همان در نظر گرفته می شود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1D356-CB61-4608-B0CE-E0F18ED4B0BF}"/>
              </a:ext>
            </a:extLst>
          </p:cNvPr>
          <p:cNvSpPr txBox="1"/>
          <p:nvPr/>
        </p:nvSpPr>
        <p:spPr>
          <a:xfrm>
            <a:off x="2873829" y="1615149"/>
            <a:ext cx="83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نحوه قرارگیری تگ در صفحه را مشخص می کند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39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موقعیت مکانی </a:t>
            </a:r>
            <a:r>
              <a:rPr lang="en-US" sz="3600" dirty="0"/>
              <a:t>position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22" y="2294478"/>
            <a:ext cx="1069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تگ دارای پوزیشن </a:t>
            </a:r>
            <a:r>
              <a:rPr lang="en-US" sz="2800" dirty="0"/>
              <a:t>absolute</a:t>
            </a:r>
            <a:r>
              <a:rPr lang="fa-IR" sz="2800" dirty="0"/>
              <a:t> موقعیت خود را نسبت به اولین تگ والد خود که پوزیشن غیر از </a:t>
            </a:r>
            <a:r>
              <a:rPr lang="en-US" sz="2800" dirty="0"/>
              <a:t>static</a:t>
            </a:r>
            <a:r>
              <a:rPr lang="fa-IR" sz="2800" dirty="0"/>
              <a:t> داشته باشد تعیین می کند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1D356-CB61-4608-B0CE-E0F18ED4B0BF}"/>
              </a:ext>
            </a:extLst>
          </p:cNvPr>
          <p:cNvSpPr txBox="1"/>
          <p:nvPr/>
        </p:nvSpPr>
        <p:spPr>
          <a:xfrm>
            <a:off x="2873829" y="1615149"/>
            <a:ext cx="83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نکته: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32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طراحی منو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522" y="2294478"/>
            <a:ext cx="1069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منو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1D356-CB61-4608-B0CE-E0F18ED4B0BF}"/>
              </a:ext>
            </a:extLst>
          </p:cNvPr>
          <p:cNvSpPr txBox="1"/>
          <p:nvPr/>
        </p:nvSpPr>
        <p:spPr>
          <a:xfrm>
            <a:off x="2873829" y="1615149"/>
            <a:ext cx="83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منو: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958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 err="1"/>
              <a:t>Css</a:t>
            </a:r>
            <a:r>
              <a:rPr lang="fa-IR" sz="3600" dirty="0"/>
              <a:t> های مهم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5106" y="3097381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text-align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06" y="2400410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background-color: red; #ff0044; </a:t>
            </a:r>
            <a:r>
              <a:rPr lang="en-US" sz="2800" dirty="0" err="1"/>
              <a:t>rgb</a:t>
            </a:r>
            <a:r>
              <a:rPr lang="en-US" sz="2800" dirty="0"/>
              <a:t>(255,255,0);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106" y="3620601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106" y="4177460"/>
            <a:ext cx="31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Borde-radios:20px;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734DA-5CED-40CF-BDB6-D12F6914E9BE}"/>
              </a:ext>
            </a:extLst>
          </p:cNvPr>
          <p:cNvSpPr txBox="1"/>
          <p:nvPr/>
        </p:nvSpPr>
        <p:spPr>
          <a:xfrm>
            <a:off x="735106" y="4698731"/>
            <a:ext cx="31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Borde-radios:100%;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972B-8E4D-4B5D-B34A-E071B2AF7F42}"/>
              </a:ext>
            </a:extLst>
          </p:cNvPr>
          <p:cNvSpPr txBox="1"/>
          <p:nvPr/>
        </p:nvSpPr>
        <p:spPr>
          <a:xfrm>
            <a:off x="735106" y="5305221"/>
            <a:ext cx="313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placeholder:’text</a:t>
            </a:r>
            <a:r>
              <a:rPr lang="en-US" sz="2800" dirty="0"/>
              <a:t>’;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82A95-5A0F-467A-A494-107F205AC09E}"/>
              </a:ext>
            </a:extLst>
          </p:cNvPr>
          <p:cNvSpPr txBox="1"/>
          <p:nvPr/>
        </p:nvSpPr>
        <p:spPr>
          <a:xfrm>
            <a:off x="4859236" y="5305221"/>
            <a:ext cx="492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متن زمینه در تگ </a:t>
            </a:r>
            <a:r>
              <a:rPr lang="en-US" sz="2800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46F3F-AC8F-44A1-98D2-671510F46E94}"/>
              </a:ext>
            </a:extLst>
          </p:cNvPr>
          <p:cNvSpPr txBox="1"/>
          <p:nvPr/>
        </p:nvSpPr>
        <p:spPr>
          <a:xfrm>
            <a:off x="4924550" y="4273545"/>
            <a:ext cx="492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مقدار گرد کردن گوشه های کادر تگ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D05BC-B62C-4658-A23C-3F5E9B83C277}"/>
              </a:ext>
            </a:extLst>
          </p:cNvPr>
          <p:cNvSpPr txBox="1"/>
          <p:nvPr/>
        </p:nvSpPr>
        <p:spPr>
          <a:xfrm>
            <a:off x="695769" y="5828441"/>
            <a:ext cx="416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Line-height:20px;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D24A4-68AF-4D3D-A7FD-7C8599E35983}"/>
              </a:ext>
            </a:extLst>
          </p:cNvPr>
          <p:cNvSpPr txBox="1"/>
          <p:nvPr/>
        </p:nvSpPr>
        <p:spPr>
          <a:xfrm>
            <a:off x="5909022" y="582844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فاصله عمودی متن از لبه بالای تگ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 err="1"/>
              <a:t>Css</a:t>
            </a:r>
            <a:r>
              <a:rPr lang="fa-IR" sz="3600" dirty="0"/>
              <a:t> های مفید برای لیست ها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459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 li { </a:t>
            </a:r>
            <a:r>
              <a:rPr lang="en-US" sz="2800" dirty="0" err="1"/>
              <a:t>list-style-type:square</a:t>
            </a:r>
            <a:r>
              <a:rPr lang="en-US" sz="2800" dirty="0"/>
              <a:t>;}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EAD0-F0CC-43B8-A80D-2CE78A81C175}"/>
              </a:ext>
            </a:extLst>
          </p:cNvPr>
          <p:cNvSpPr txBox="1"/>
          <p:nvPr/>
        </p:nvSpPr>
        <p:spPr>
          <a:xfrm>
            <a:off x="661438" y="3177732"/>
            <a:ext cx="520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list-style-position:inside</a:t>
            </a:r>
            <a:r>
              <a:rPr lang="en-US" sz="2800" dirty="0"/>
              <a:t> |outside;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FA8B5-0E54-4D95-818E-DEEE00F54EB2}"/>
              </a:ext>
            </a:extLst>
          </p:cNvPr>
          <p:cNvSpPr txBox="1"/>
          <p:nvPr/>
        </p:nvSpPr>
        <p:spPr>
          <a:xfrm>
            <a:off x="661438" y="2488326"/>
            <a:ext cx="688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 li { </a:t>
            </a:r>
            <a:r>
              <a:rPr lang="en-US" sz="2800" dirty="0" err="1"/>
              <a:t>list-style-image:url</a:t>
            </a:r>
            <a:r>
              <a:rPr lang="en-US" sz="2800" dirty="0"/>
              <a:t>(“</a:t>
            </a:r>
            <a:r>
              <a:rPr lang="fa-IR" sz="2800" dirty="0"/>
              <a:t>آدرس فایل عکس</a:t>
            </a:r>
            <a:r>
              <a:rPr lang="en-US" sz="2800" dirty="0"/>
              <a:t>”);}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61F-DEA6-4F0A-8B51-61EF737A1495}"/>
              </a:ext>
            </a:extLst>
          </p:cNvPr>
          <p:cNvSpPr txBox="1"/>
          <p:nvPr/>
        </p:nvSpPr>
        <p:spPr>
          <a:xfrm>
            <a:off x="6492941" y="1842878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نوع علامت لیست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623F7-6ECC-4AC3-8DD5-CDF488C177F6}"/>
              </a:ext>
            </a:extLst>
          </p:cNvPr>
          <p:cNvSpPr txBox="1"/>
          <p:nvPr/>
        </p:nvSpPr>
        <p:spPr>
          <a:xfrm>
            <a:off x="6492941" y="2488326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نوع علامت یک عکس باشد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231D7-162E-4950-AFFF-2524E6539E77}"/>
              </a:ext>
            </a:extLst>
          </p:cNvPr>
          <p:cNvSpPr txBox="1"/>
          <p:nvPr/>
        </p:nvSpPr>
        <p:spPr>
          <a:xfrm>
            <a:off x="6492941" y="316739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حالت علامت درونی یا بیرونی باشد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6FDD6-0FAF-4E9C-BDF4-04CE864934E2}"/>
              </a:ext>
            </a:extLst>
          </p:cNvPr>
          <p:cNvSpPr txBox="1"/>
          <p:nvPr/>
        </p:nvSpPr>
        <p:spPr>
          <a:xfrm>
            <a:off x="3679604" y="3667884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dirty="0" err="1"/>
              <a:t>Css</a:t>
            </a:r>
            <a:r>
              <a:rPr lang="fa-IR" sz="3600" dirty="0"/>
              <a:t> های مفید برای قالب با </a:t>
            </a:r>
            <a:r>
              <a:rPr lang="en-US" sz="3600" dirty="0"/>
              <a:t>div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732C4-E911-49E4-8EAA-36224FD98B76}"/>
              </a:ext>
            </a:extLst>
          </p:cNvPr>
          <p:cNvSpPr txBox="1"/>
          <p:nvPr/>
        </p:nvSpPr>
        <p:spPr>
          <a:xfrm>
            <a:off x="735106" y="4654095"/>
            <a:ext cx="459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divclass</a:t>
            </a:r>
            <a:r>
              <a:rPr lang="en-US" sz="2800" dirty="0"/>
              <a:t>{}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FEAC0-F903-4323-BAD8-6F2E0B1C568C}"/>
              </a:ext>
            </a:extLst>
          </p:cNvPr>
          <p:cNvSpPr txBox="1"/>
          <p:nvPr/>
        </p:nvSpPr>
        <p:spPr>
          <a:xfrm>
            <a:off x="661438" y="5343501"/>
            <a:ext cx="688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float:left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CB2505-675D-46F1-A7BD-C2A1808B29FC}"/>
              </a:ext>
            </a:extLst>
          </p:cNvPr>
          <p:cNvSpPr txBox="1"/>
          <p:nvPr/>
        </p:nvSpPr>
        <p:spPr>
          <a:xfrm>
            <a:off x="6492941" y="4698053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با استفاده از کلاس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683900-7AF8-4A87-BC94-807D226E4486}"/>
              </a:ext>
            </a:extLst>
          </p:cNvPr>
          <p:cNvSpPr txBox="1"/>
          <p:nvPr/>
        </p:nvSpPr>
        <p:spPr>
          <a:xfrm>
            <a:off x="6492941" y="534350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شناور شدن به سمت چپ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EA9A1-1C7D-4859-ABF6-38807DD33BEE}"/>
              </a:ext>
            </a:extLst>
          </p:cNvPr>
          <p:cNvSpPr txBox="1"/>
          <p:nvPr/>
        </p:nvSpPr>
        <p:spPr>
          <a:xfrm>
            <a:off x="661438" y="5968046"/>
            <a:ext cx="6888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float:right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B7847-D8E5-4C63-B666-A3ACBE99BF5F}"/>
              </a:ext>
            </a:extLst>
          </p:cNvPr>
          <p:cNvSpPr txBox="1"/>
          <p:nvPr/>
        </p:nvSpPr>
        <p:spPr>
          <a:xfrm>
            <a:off x="6492941" y="586672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شناور شدن به سمت راست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567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سلکتورها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5106" y="309738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.class1{}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06" y="2400410"/>
            <a:ext cx="375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#headerid{}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div,a,b</a:t>
            </a:r>
            <a:r>
              <a:rPr lang="en-US" sz="2800" dirty="0"/>
              <a:t>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106" y="3620601"/>
            <a:ext cx="465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#testid a{}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106" y="4177460"/>
            <a:ext cx="52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#test &gt; a{}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48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/>
              <a:t>#</a:t>
            </a:r>
            <a:r>
              <a:rPr lang="en-US" sz="2800" dirty="0"/>
              <a:t>test </a:t>
            </a:r>
            <a:r>
              <a:rPr lang="en-US" sz="2800" dirty="0" err="1"/>
              <a:t>span:nth-child</a:t>
            </a:r>
            <a:r>
              <a:rPr lang="en-US" sz="2800" dirty="0"/>
              <a:t>(1){}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78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همه تگها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3693" y="2913117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گروهی با نام کلاس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CCB6F-71DC-4265-8203-977A2694F131}"/>
              </a:ext>
            </a:extLst>
          </p:cNvPr>
          <p:cNvSpPr txBox="1"/>
          <p:nvPr/>
        </p:nvSpPr>
        <p:spPr>
          <a:xfrm>
            <a:off x="6203692" y="231255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فردی با </a:t>
            </a:r>
            <a:r>
              <a:rPr lang="en-US" sz="2800" dirty="0"/>
              <a:t>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BD20D-B5A7-4886-AD3B-D60A8B5CD4C9}"/>
              </a:ext>
            </a:extLst>
          </p:cNvPr>
          <p:cNvSpPr txBox="1"/>
          <p:nvPr/>
        </p:nvSpPr>
        <p:spPr>
          <a:xfrm>
            <a:off x="5243804" y="3509018"/>
            <a:ext cx="599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تگهای زیرمجموعه های درون تگ دیگر 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5B622-B8CB-427D-A46D-7B77A5DA9C25}"/>
              </a:ext>
            </a:extLst>
          </p:cNvPr>
          <p:cNvSpPr txBox="1"/>
          <p:nvPr/>
        </p:nvSpPr>
        <p:spPr>
          <a:xfrm>
            <a:off x="6203692" y="4105766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تگهای مستقیم درون تگ دیگر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88BF8-CDA9-44FA-B14A-4A6BF751E92B}"/>
              </a:ext>
            </a:extLst>
          </p:cNvPr>
          <p:cNvSpPr txBox="1"/>
          <p:nvPr/>
        </p:nvSpPr>
        <p:spPr>
          <a:xfrm>
            <a:off x="5159830" y="4616177"/>
            <a:ext cx="608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شرطی تگ فرزند چندم درون تگ دیگر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1873E-A402-451C-8B47-0AAEF7D78C58}"/>
              </a:ext>
            </a:extLst>
          </p:cNvPr>
          <p:cNvSpPr txBox="1"/>
          <p:nvPr/>
        </p:nvSpPr>
        <p:spPr>
          <a:xfrm>
            <a:off x="735106" y="5219116"/>
            <a:ext cx="48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/>
              <a:t>#</a:t>
            </a:r>
            <a:r>
              <a:rPr lang="en-US" sz="2800" dirty="0"/>
              <a:t>test </a:t>
            </a:r>
            <a:r>
              <a:rPr lang="en-US" sz="2800" dirty="0" err="1"/>
              <a:t>span:first-child</a:t>
            </a:r>
            <a:r>
              <a:rPr lang="en-US" sz="2800" dirty="0"/>
              <a:t>{}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64879-CD2D-470E-87B9-69F7A2CDD5E1}"/>
              </a:ext>
            </a:extLst>
          </p:cNvPr>
          <p:cNvSpPr txBox="1"/>
          <p:nvPr/>
        </p:nvSpPr>
        <p:spPr>
          <a:xfrm>
            <a:off x="5159830" y="5212078"/>
            <a:ext cx="608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شرطی تگ فرزند اول درون تگ دیگر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747BA-EEFF-4E8B-AD9D-12B7D9CCF52E}"/>
              </a:ext>
            </a:extLst>
          </p:cNvPr>
          <p:cNvSpPr txBox="1"/>
          <p:nvPr/>
        </p:nvSpPr>
        <p:spPr>
          <a:xfrm>
            <a:off x="735106" y="5742336"/>
            <a:ext cx="64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/>
              <a:t>#</a:t>
            </a:r>
            <a:r>
              <a:rPr lang="en-US" sz="2800" dirty="0" err="1"/>
              <a:t>test:focus</a:t>
            </a:r>
            <a:r>
              <a:rPr lang="en-US" sz="2800" dirty="0"/>
              <a:t>{box-shadow:1px 1px 3px #0f0;}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A38A6-20A6-4A76-8141-ECEBCF20B8FC}"/>
              </a:ext>
            </a:extLst>
          </p:cNvPr>
          <p:cNvSpPr txBox="1"/>
          <p:nvPr/>
        </p:nvSpPr>
        <p:spPr>
          <a:xfrm>
            <a:off x="5201816" y="6082216"/>
            <a:ext cx="608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انتخاب شرطی وقتی تمرکز به تگ می رسد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8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سلکتورهای تگ لینک </a:t>
            </a:r>
            <a:r>
              <a:rPr lang="en-US" sz="3600" dirty="0"/>
              <a:t>&lt;a&gt;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testLink</a:t>
            </a:r>
            <a:r>
              <a:rPr lang="en-US" sz="2800" dirty="0"/>
              <a:t>{color:#443399;}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78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در حالت عادی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30976-0D83-4251-8F4B-9B08314521F7}"/>
              </a:ext>
            </a:extLst>
          </p:cNvPr>
          <p:cNvSpPr txBox="1"/>
          <p:nvPr/>
        </p:nvSpPr>
        <p:spPr>
          <a:xfrm>
            <a:off x="735106" y="2330288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testLink:hover</a:t>
            </a:r>
            <a:r>
              <a:rPr lang="en-US" sz="2800" dirty="0"/>
              <a:t>{color:#443399;}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0FC0D-7FA2-42D3-A576-2EBE40449753}"/>
              </a:ext>
            </a:extLst>
          </p:cNvPr>
          <p:cNvSpPr txBox="1"/>
          <p:nvPr/>
        </p:nvSpPr>
        <p:spPr>
          <a:xfrm>
            <a:off x="6138378" y="2319775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وقتی ماوس روی تگ قرار می گیرد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AE8B2-C5F0-4229-BF47-CFB9695709A8}"/>
              </a:ext>
            </a:extLst>
          </p:cNvPr>
          <p:cNvSpPr txBox="1"/>
          <p:nvPr/>
        </p:nvSpPr>
        <p:spPr>
          <a:xfrm>
            <a:off x="735106" y="290578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testLink:active</a:t>
            </a:r>
            <a:r>
              <a:rPr lang="en-US" sz="2800" dirty="0"/>
              <a:t>{color:#443399;}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16073-57C8-481B-883C-71831230BC2A}"/>
              </a:ext>
            </a:extLst>
          </p:cNvPr>
          <p:cNvSpPr txBox="1"/>
          <p:nvPr/>
        </p:nvSpPr>
        <p:spPr>
          <a:xfrm>
            <a:off x="5421087" y="2940261"/>
            <a:ext cx="575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وقتی ماوس روی تگ کلیک شده و نگه داشته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81CCE4-0BB9-48CE-84AA-E987272415AF}"/>
              </a:ext>
            </a:extLst>
          </p:cNvPr>
          <p:cNvSpPr txBox="1"/>
          <p:nvPr/>
        </p:nvSpPr>
        <p:spPr>
          <a:xfrm>
            <a:off x="735105" y="3463481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testLink:visited</a:t>
            </a:r>
            <a:r>
              <a:rPr lang="en-US" sz="2800" dirty="0"/>
              <a:t>{color:#443399;}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7F3D3-21A0-440C-8BFA-B1DE38E5D534}"/>
              </a:ext>
            </a:extLst>
          </p:cNvPr>
          <p:cNvSpPr txBox="1"/>
          <p:nvPr/>
        </p:nvSpPr>
        <p:spPr>
          <a:xfrm>
            <a:off x="5421087" y="3472270"/>
            <a:ext cx="575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وقتی روی تگ کلیک شده باشد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23CAF-D909-4C66-8093-DB864C09FAE6}"/>
              </a:ext>
            </a:extLst>
          </p:cNvPr>
          <p:cNvSpPr txBox="1"/>
          <p:nvPr/>
        </p:nvSpPr>
        <p:spPr>
          <a:xfrm>
            <a:off x="735105" y="4083048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testLink:link</a:t>
            </a:r>
            <a:r>
              <a:rPr lang="en-US" sz="2800" dirty="0"/>
              <a:t>{color:#443399;}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FA9115-BA85-4FD4-ADAB-9E56E77834DB}"/>
              </a:ext>
            </a:extLst>
          </p:cNvPr>
          <p:cNvSpPr txBox="1"/>
          <p:nvPr/>
        </p:nvSpPr>
        <p:spPr>
          <a:xfrm>
            <a:off x="5421087" y="3984336"/>
            <a:ext cx="575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تگهایی که صفت </a:t>
            </a:r>
            <a:r>
              <a:rPr lang="en-US" sz="2800" dirty="0" err="1"/>
              <a:t>href</a:t>
            </a:r>
            <a:r>
              <a:rPr lang="fa-IR" sz="2800" dirty="0"/>
              <a:t> دارند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15243-3AAD-8255-F9A9-12D5AE2A5910}"/>
              </a:ext>
            </a:extLst>
          </p:cNvPr>
          <p:cNvSpPr txBox="1"/>
          <p:nvPr/>
        </p:nvSpPr>
        <p:spPr>
          <a:xfrm>
            <a:off x="735105" y="4569388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p.Amir</a:t>
            </a:r>
            <a:r>
              <a:rPr lang="en-US" sz="2800" dirty="0"/>
              <a:t> ~ p{color:#443399;}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061C-20FD-AD4C-A1AE-9957478765ED}"/>
              </a:ext>
            </a:extLst>
          </p:cNvPr>
          <p:cNvSpPr txBox="1"/>
          <p:nvPr/>
        </p:nvSpPr>
        <p:spPr>
          <a:xfrm>
            <a:off x="5421087" y="4570341"/>
            <a:ext cx="575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دومین </a:t>
            </a:r>
            <a:r>
              <a:rPr lang="en-US" sz="2800" dirty="0"/>
              <a:t>p</a:t>
            </a:r>
            <a:r>
              <a:rPr lang="fa-IR" sz="2800" dirty="0"/>
              <a:t> به بعد فرزند از </a:t>
            </a:r>
            <a:r>
              <a:rPr lang="en-US" sz="2800" dirty="0"/>
              <a:t>p</a:t>
            </a:r>
            <a:r>
              <a:rPr lang="fa-IR" sz="2800" dirty="0"/>
              <a:t> با کلاس </a:t>
            </a:r>
            <a:r>
              <a:rPr lang="en-US" sz="2800" dirty="0" err="1"/>
              <a:t>amir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B73AB-773D-2184-8E68-35E976A67AEA}"/>
              </a:ext>
            </a:extLst>
          </p:cNvPr>
          <p:cNvSpPr txBox="1"/>
          <p:nvPr/>
        </p:nvSpPr>
        <p:spPr>
          <a:xfrm>
            <a:off x="735105" y="507600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p.Amir</a:t>
            </a:r>
            <a:r>
              <a:rPr lang="en-US" sz="2800" dirty="0"/>
              <a:t> + p{color:#443399;}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147EB-8E44-E74A-250A-B3ECC56625E4}"/>
              </a:ext>
            </a:extLst>
          </p:cNvPr>
          <p:cNvSpPr txBox="1"/>
          <p:nvPr/>
        </p:nvSpPr>
        <p:spPr>
          <a:xfrm>
            <a:off x="5421087" y="5076953"/>
            <a:ext cx="575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دومین های </a:t>
            </a:r>
            <a:r>
              <a:rPr lang="en-US" sz="2800" dirty="0"/>
              <a:t>p</a:t>
            </a:r>
            <a:r>
              <a:rPr lang="fa-IR" sz="2800" dirty="0"/>
              <a:t> به بعد فرزند از </a:t>
            </a:r>
            <a:r>
              <a:rPr lang="en-US" sz="2800" dirty="0"/>
              <a:t>p</a:t>
            </a:r>
            <a:r>
              <a:rPr lang="fa-IR" sz="2800" dirty="0"/>
              <a:t> با کلاس </a:t>
            </a:r>
            <a:r>
              <a:rPr lang="en-US" sz="2800" dirty="0" err="1"/>
              <a:t>amir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77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سلکتورهای شرطی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testclass</a:t>
            </a:r>
            <a:r>
              <a:rPr lang="en-US" sz="2800" dirty="0"/>
              <a:t>[title]{}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378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آنهایی که دارای صفت </a:t>
            </a:r>
            <a:r>
              <a:rPr lang="en-US" sz="2800" dirty="0"/>
              <a:t>title</a:t>
            </a:r>
            <a:r>
              <a:rPr lang="fa-IR" sz="2800" dirty="0"/>
              <a:t> هستند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5F657-180A-4D52-9F90-74A9AC95B8C1}"/>
              </a:ext>
            </a:extLst>
          </p:cNvPr>
          <p:cNvSpPr txBox="1"/>
          <p:nvPr/>
        </p:nvSpPr>
        <p:spPr>
          <a:xfrm>
            <a:off x="735106" y="2322140"/>
            <a:ext cx="608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  <a:r>
              <a:rPr lang="en-US" sz="2800" dirty="0" err="1"/>
              <a:t>testclass</a:t>
            </a:r>
            <a:r>
              <a:rPr lang="en-US" sz="2800" dirty="0"/>
              <a:t>[</a:t>
            </a:r>
            <a:r>
              <a:rPr lang="en-US" sz="2800" dirty="0" err="1"/>
              <a:t>href</a:t>
            </a:r>
            <a:r>
              <a:rPr lang="en-US" sz="2800" dirty="0"/>
              <a:t>=“www.google.com”]{}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ECFFB-382F-4D07-92A7-FA266E1E1D2A}"/>
              </a:ext>
            </a:extLst>
          </p:cNvPr>
          <p:cNvSpPr txBox="1"/>
          <p:nvPr/>
        </p:nvSpPr>
        <p:spPr>
          <a:xfrm>
            <a:off x="4320073" y="2905780"/>
            <a:ext cx="685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آنهایی که صفت </a:t>
            </a:r>
            <a:r>
              <a:rPr lang="en-US" sz="2800" dirty="0" err="1"/>
              <a:t>href</a:t>
            </a:r>
            <a:r>
              <a:rPr lang="fa-IR" sz="2800" dirty="0"/>
              <a:t> آنها برابر مقدار مورد نظر هستند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10C3-D0FC-898C-696E-6F66E0242622}"/>
              </a:ext>
            </a:extLst>
          </p:cNvPr>
          <p:cNvSpPr txBox="1"/>
          <p:nvPr/>
        </p:nvSpPr>
        <p:spPr>
          <a:xfrm>
            <a:off x="735106" y="3429000"/>
            <a:ext cx="311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[name^=“</a:t>
            </a:r>
            <a:r>
              <a:rPr lang="en-US" sz="2800" dirty="0" err="1"/>
              <a:t>amir</a:t>
            </a:r>
            <a:r>
              <a:rPr lang="en-US" sz="2800" dirty="0"/>
              <a:t>”]{}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CB088-90B0-021C-3BB4-302E90584000}"/>
              </a:ext>
            </a:extLst>
          </p:cNvPr>
          <p:cNvSpPr txBox="1"/>
          <p:nvPr/>
        </p:nvSpPr>
        <p:spPr>
          <a:xfrm>
            <a:off x="3679604" y="3438218"/>
            <a:ext cx="749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پاراگراف هایی که صفت </a:t>
            </a:r>
            <a:r>
              <a:rPr lang="en-US" sz="2800" dirty="0"/>
              <a:t>name</a:t>
            </a:r>
            <a:r>
              <a:rPr lang="fa-IR" sz="2800" dirty="0"/>
              <a:t> آنها با کلمه </a:t>
            </a:r>
            <a:r>
              <a:rPr lang="en-US" sz="2800" dirty="0" err="1"/>
              <a:t>amir</a:t>
            </a:r>
            <a:r>
              <a:rPr lang="fa-IR" sz="2800" dirty="0"/>
              <a:t> شروع شود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39DFB-6238-36C1-AC6D-FD60C4C3D05D}"/>
              </a:ext>
            </a:extLst>
          </p:cNvPr>
          <p:cNvSpPr txBox="1"/>
          <p:nvPr/>
        </p:nvSpPr>
        <p:spPr>
          <a:xfrm>
            <a:off x="735106" y="3926636"/>
            <a:ext cx="311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[name$=“</a:t>
            </a:r>
            <a:r>
              <a:rPr lang="en-US" sz="2800" dirty="0" err="1"/>
              <a:t>amir</a:t>
            </a:r>
            <a:r>
              <a:rPr lang="en-US" sz="2800" dirty="0"/>
              <a:t>”]{}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E237C-F26F-A7EA-F2D0-91789913E015}"/>
              </a:ext>
            </a:extLst>
          </p:cNvPr>
          <p:cNvSpPr txBox="1"/>
          <p:nvPr/>
        </p:nvSpPr>
        <p:spPr>
          <a:xfrm>
            <a:off x="3679604" y="3935854"/>
            <a:ext cx="749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پاراگراف هایی که صفت </a:t>
            </a:r>
            <a:r>
              <a:rPr lang="en-US" sz="2800" dirty="0"/>
              <a:t>name</a:t>
            </a:r>
            <a:r>
              <a:rPr lang="fa-IR" sz="2800" dirty="0"/>
              <a:t> آنها با کلمه </a:t>
            </a:r>
            <a:r>
              <a:rPr lang="en-US" sz="2800" dirty="0" err="1"/>
              <a:t>amir</a:t>
            </a:r>
            <a:r>
              <a:rPr lang="fa-IR" sz="2800" dirty="0"/>
              <a:t> تمام شود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B7425-5254-6F2F-CBE3-BD1FCDBD4294}"/>
              </a:ext>
            </a:extLst>
          </p:cNvPr>
          <p:cNvSpPr txBox="1"/>
          <p:nvPr/>
        </p:nvSpPr>
        <p:spPr>
          <a:xfrm>
            <a:off x="735106" y="4397463"/>
            <a:ext cx="311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[name*=“</a:t>
            </a:r>
            <a:r>
              <a:rPr lang="en-US" sz="2800" dirty="0" err="1"/>
              <a:t>amir</a:t>
            </a:r>
            <a:r>
              <a:rPr lang="en-US" sz="2800" dirty="0"/>
              <a:t>”]{}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F5472-05CA-2F86-060B-B5B1463B80A5}"/>
              </a:ext>
            </a:extLst>
          </p:cNvPr>
          <p:cNvSpPr txBox="1"/>
          <p:nvPr/>
        </p:nvSpPr>
        <p:spPr>
          <a:xfrm>
            <a:off x="3679604" y="4406681"/>
            <a:ext cx="749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پاراگراف هایی که صفت </a:t>
            </a:r>
            <a:r>
              <a:rPr lang="en-US" sz="2800" dirty="0"/>
              <a:t>name</a:t>
            </a:r>
            <a:r>
              <a:rPr lang="fa-IR" sz="2800" dirty="0"/>
              <a:t> آنها شامل کلمه </a:t>
            </a:r>
            <a:r>
              <a:rPr lang="en-US" sz="2800" dirty="0" err="1"/>
              <a:t>amir</a:t>
            </a:r>
            <a:r>
              <a:rPr lang="fa-IR" sz="2800" dirty="0"/>
              <a:t> باشد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52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اولویت در </a:t>
            </a:r>
            <a:r>
              <a:rPr lang="en-US" sz="3600" dirty="0" err="1"/>
              <a:t>css</a:t>
            </a:r>
            <a:r>
              <a:rPr lang="fa-IR" sz="3600" dirty="0"/>
              <a:t> ها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69790" y="4308625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!important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4047015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تعیین مهمترین اولویت نسبت به بقیه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A9D7F-8FFB-45C6-A8D9-476EF1BC8E89}"/>
              </a:ext>
            </a:extLst>
          </p:cNvPr>
          <p:cNvSpPr txBox="1"/>
          <p:nvPr/>
        </p:nvSpPr>
        <p:spPr>
          <a:xfrm>
            <a:off x="669790" y="1891252"/>
            <a:ext cx="5037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Inline</a:t>
            </a:r>
          </a:p>
          <a:p>
            <a:r>
              <a:rPr lang="en-US" sz="2800" dirty="0"/>
              <a:t>Internal</a:t>
            </a:r>
          </a:p>
          <a:p>
            <a:r>
              <a:rPr lang="en-US" sz="2800" dirty="0"/>
              <a:t>External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2FF10-EAF5-445D-833D-0134EAD90F14}"/>
              </a:ext>
            </a:extLst>
          </p:cNvPr>
          <p:cNvSpPr txBox="1"/>
          <p:nvPr/>
        </p:nvSpPr>
        <p:spPr>
          <a:xfrm>
            <a:off x="6138378" y="232214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نزدیکترین </a:t>
            </a:r>
            <a:r>
              <a:rPr lang="en-US" sz="2800" dirty="0" err="1"/>
              <a:t>css</a:t>
            </a:r>
            <a:r>
              <a:rPr lang="fa-IR" sz="2800" dirty="0"/>
              <a:t> به تگ (آخرین)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910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طرح کلی قالب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8378" y="179892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نگاه باید از کل به جزء باشد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ECFFB-382F-4D07-92A7-FA266E1E1D2A}"/>
              </a:ext>
            </a:extLst>
          </p:cNvPr>
          <p:cNvSpPr txBox="1"/>
          <p:nvPr/>
        </p:nvSpPr>
        <p:spPr>
          <a:xfrm>
            <a:off x="8518849" y="2442980"/>
            <a:ext cx="2657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تقسیم بندی کلی:</a:t>
            </a:r>
          </a:p>
          <a:p>
            <a:pPr algn="r" rtl="1"/>
            <a:r>
              <a:rPr lang="fa-IR" sz="2800" dirty="0"/>
              <a:t>سرصفحه</a:t>
            </a:r>
          </a:p>
          <a:p>
            <a:pPr algn="r" rtl="1"/>
            <a:r>
              <a:rPr lang="fa-IR" sz="2800" dirty="0"/>
              <a:t>منو</a:t>
            </a:r>
          </a:p>
          <a:p>
            <a:pPr algn="r" rtl="1"/>
            <a:r>
              <a:rPr lang="fa-IR" sz="2800" dirty="0"/>
              <a:t>بدنه اصلی</a:t>
            </a:r>
          </a:p>
          <a:p>
            <a:pPr algn="r" rtl="1"/>
            <a:r>
              <a:rPr lang="fa-IR" sz="2800" dirty="0"/>
              <a:t>پاصفحه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1CC54-C95E-441A-8419-F6BBBEC36B95}"/>
              </a:ext>
            </a:extLst>
          </p:cNvPr>
          <p:cNvSpPr txBox="1"/>
          <p:nvPr/>
        </p:nvSpPr>
        <p:spPr>
          <a:xfrm>
            <a:off x="5075853" y="2442980"/>
            <a:ext cx="2657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سرصفحه:</a:t>
            </a:r>
          </a:p>
          <a:p>
            <a:pPr algn="r" rtl="1"/>
            <a:r>
              <a:rPr lang="fa-IR" sz="2800" dirty="0"/>
              <a:t>سمت راست:لوگو</a:t>
            </a:r>
          </a:p>
          <a:p>
            <a:pPr algn="r" rtl="1"/>
            <a:r>
              <a:rPr lang="fa-IR" sz="2800" dirty="0"/>
              <a:t>سمت چپ: لینک 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628EA-1272-4CB1-9CD2-87BF400D1ECD}"/>
              </a:ext>
            </a:extLst>
          </p:cNvPr>
          <p:cNvSpPr txBox="1"/>
          <p:nvPr/>
        </p:nvSpPr>
        <p:spPr>
          <a:xfrm>
            <a:off x="438539" y="1773476"/>
            <a:ext cx="561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مهمترین کار و هنر طراح تقسیم بندی کلی است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FBAC6-300A-43EC-8B01-9552744095E6}"/>
              </a:ext>
            </a:extLst>
          </p:cNvPr>
          <p:cNvSpPr txBox="1"/>
          <p:nvPr/>
        </p:nvSpPr>
        <p:spPr>
          <a:xfrm>
            <a:off x="679120" y="4913750"/>
            <a:ext cx="416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Margin:auto</a:t>
            </a:r>
            <a:r>
              <a:rPr lang="en-US" sz="2800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42EFD-F46D-41E8-83E2-3DF6314B93D9}"/>
              </a:ext>
            </a:extLst>
          </p:cNvPr>
          <p:cNvSpPr txBox="1"/>
          <p:nvPr/>
        </p:nvSpPr>
        <p:spPr>
          <a:xfrm>
            <a:off x="5892373" y="4913750"/>
            <a:ext cx="5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در راستای افقی وسط چین می شود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4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نکته های </a:t>
            </a:r>
            <a:r>
              <a:rPr lang="en-US" sz="3600" dirty="0" err="1"/>
              <a:t>css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1682" y="1798920"/>
            <a:ext cx="10084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تگ های </a:t>
            </a:r>
            <a:r>
              <a:rPr lang="en-US" sz="2800" dirty="0"/>
              <a:t>inline</a:t>
            </a:r>
            <a:r>
              <a:rPr lang="fa-IR" sz="2800" dirty="0"/>
              <a:t> به طور پیش فرض اندازه محتوای خود را می گیرند</a:t>
            </a:r>
          </a:p>
          <a:p>
            <a:pPr algn="r" rtl="1"/>
            <a:r>
              <a:rPr lang="fa-IR" sz="2800" dirty="0"/>
              <a:t>برای اعمال اندازه طول و عرض باید </a:t>
            </a:r>
            <a:r>
              <a:rPr lang="en-US" sz="2800" dirty="0"/>
              <a:t>display</a:t>
            </a:r>
            <a:r>
              <a:rPr lang="fa-IR" sz="2800" dirty="0"/>
              <a:t> آنها به </a:t>
            </a:r>
            <a:r>
              <a:rPr lang="en-US" sz="2800" dirty="0"/>
              <a:t>block</a:t>
            </a:r>
            <a:r>
              <a:rPr lang="fa-IR" sz="2800" dirty="0"/>
              <a:t> تغییر کند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6C1CC-6F9E-40C7-9F4C-B81F3151C555}"/>
              </a:ext>
            </a:extLst>
          </p:cNvPr>
          <p:cNvSpPr txBox="1"/>
          <p:nvPr/>
        </p:nvSpPr>
        <p:spPr>
          <a:xfrm>
            <a:off x="774442" y="3768070"/>
            <a:ext cx="10401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تگ های </a:t>
            </a:r>
            <a:r>
              <a:rPr lang="en-US" sz="2800" dirty="0"/>
              <a:t>block</a:t>
            </a:r>
            <a:r>
              <a:rPr lang="fa-IR" sz="2800" dirty="0"/>
              <a:t> به طور پیش فرض کل سطر را می پوشانند</a:t>
            </a:r>
          </a:p>
          <a:p>
            <a:pPr algn="r" rtl="1"/>
            <a:r>
              <a:rPr lang="fa-IR" sz="2800" dirty="0"/>
              <a:t>برای محدود کردن به پهنای مشخص یا محتوا باید </a:t>
            </a:r>
            <a:r>
              <a:rPr lang="en-US" sz="2800" dirty="0"/>
              <a:t>float</a:t>
            </a:r>
            <a:r>
              <a:rPr lang="fa-IR" sz="2800" dirty="0"/>
              <a:t> آنها به </a:t>
            </a:r>
            <a:r>
              <a:rPr lang="en-US" sz="2800" dirty="0"/>
              <a:t>left</a:t>
            </a:r>
            <a:r>
              <a:rPr lang="fa-IR" sz="2800" dirty="0"/>
              <a:t> یا </a:t>
            </a:r>
            <a:r>
              <a:rPr lang="en-US" sz="2800" dirty="0"/>
              <a:t>right</a:t>
            </a:r>
            <a:r>
              <a:rPr lang="fa-IR" sz="2800" dirty="0"/>
              <a:t> تغییر کند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32ECF-1AFE-468B-845C-0BB6360AB93E}"/>
              </a:ext>
            </a:extLst>
          </p:cNvPr>
          <p:cNvSpPr txBox="1"/>
          <p:nvPr/>
        </p:nvSpPr>
        <p:spPr>
          <a:xfrm>
            <a:off x="774441" y="5242307"/>
            <a:ext cx="10401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در صورتی بخواهیم تگی هم اندازه بگیرد و هم کل سطر را نپوشاند می تواند </a:t>
            </a:r>
            <a:r>
              <a:rPr lang="en-US" sz="2800" dirty="0"/>
              <a:t>display</a:t>
            </a:r>
            <a:r>
              <a:rPr lang="fa-IR" sz="2800" dirty="0"/>
              <a:t> آن </a:t>
            </a:r>
            <a:r>
              <a:rPr lang="en-US" sz="2800" dirty="0"/>
              <a:t>inline-block</a:t>
            </a:r>
            <a:r>
              <a:rPr lang="fa-IR" sz="2800" dirty="0"/>
              <a:t> باشد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27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1039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R.F</cp:lastModifiedBy>
  <cp:revision>36</cp:revision>
  <dcterms:created xsi:type="dcterms:W3CDTF">2021-01-24T02:57:12Z</dcterms:created>
  <dcterms:modified xsi:type="dcterms:W3CDTF">2023-09-30T14:48:20Z</dcterms:modified>
</cp:coreProperties>
</file>