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5" r:id="rId6"/>
    <p:sldId id="297" r:id="rId7"/>
    <p:sldId id="298" r:id="rId8"/>
    <p:sldId id="282" r:id="rId9"/>
    <p:sldId id="262" r:id="rId10"/>
    <p:sldId id="299" r:id="rId11"/>
    <p:sldId id="278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Barlow SemiBold" panose="000007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Thin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0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55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LOWCHAR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Ke-1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FCD9D4D-3A87-4CA2-A7DA-BFB89E3D0150}"/>
              </a:ext>
            </a:extLst>
          </p:cNvPr>
          <p:cNvSpPr txBox="1">
            <a:spLocks/>
          </p:cNvSpPr>
          <p:nvPr/>
        </p:nvSpPr>
        <p:spPr>
          <a:xfrm>
            <a:off x="-80083" y="31304"/>
            <a:ext cx="8679898" cy="5431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50" dirty="0">
                <a:solidFill>
                  <a:schemeClr val="bg1"/>
                </a:solidFill>
                <a:latin typeface="+mj-lt"/>
              </a:rPr>
              <a:t>BUG!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3D0BE-3E30-45BD-AA8F-B04C5C1D57AA}"/>
              </a:ext>
            </a:extLst>
          </p:cNvPr>
          <p:cNvSpPr txBox="1"/>
          <p:nvPr/>
        </p:nvSpPr>
        <p:spPr>
          <a:xfrm>
            <a:off x="0" y="518149"/>
            <a:ext cx="2352381" cy="1326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Entity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Memanggil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Object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Penuh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9A5B5-18B5-7ACB-4FA2-2E913FEB7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" t="56745" r="52370" b="19551"/>
          <a:stretch/>
        </p:blipFill>
        <p:spPr>
          <a:xfrm>
            <a:off x="2408698" y="989786"/>
            <a:ext cx="2832847" cy="1219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76114B-A743-5E04-65FC-57C1D1B6DFCF}"/>
              </a:ext>
            </a:extLst>
          </p:cNvPr>
          <p:cNvSpPr txBox="1"/>
          <p:nvPr/>
        </p:nvSpPr>
        <p:spPr>
          <a:xfrm>
            <a:off x="2408698" y="22626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160B1-BEBE-D5FB-C0D6-397345AFD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1" t="55076" b="30981"/>
          <a:stretch/>
        </p:blipFill>
        <p:spPr>
          <a:xfrm>
            <a:off x="2408698" y="2570397"/>
            <a:ext cx="5913063" cy="717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1CAE1D-A45F-C214-5771-E2B79FF733B0}"/>
              </a:ext>
            </a:extLst>
          </p:cNvPr>
          <p:cNvSpPr txBox="1"/>
          <p:nvPr/>
        </p:nvSpPr>
        <p:spPr>
          <a:xfrm>
            <a:off x="2352381" y="65519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D9755-1698-54F3-59FC-A82B21C5E3A7}"/>
              </a:ext>
            </a:extLst>
          </p:cNvPr>
          <p:cNvSpPr txBox="1"/>
          <p:nvPr/>
        </p:nvSpPr>
        <p:spPr>
          <a:xfrm>
            <a:off x="2352381" y="3384156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Temporarry</a:t>
            </a:r>
            <a:r>
              <a:rPr lang="en-US" dirty="0">
                <a:solidFill>
                  <a:schemeClr val="bg1"/>
                </a:solidFill>
              </a:rPr>
              <a:t> Solution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7F02CE-5090-B389-6700-02FCCAF14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52" t="27439" r="23368" b="53290"/>
          <a:stretch/>
        </p:blipFill>
        <p:spPr>
          <a:xfrm>
            <a:off x="2408698" y="3788514"/>
            <a:ext cx="4428565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713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Tugas</a:t>
            </a:r>
            <a:br>
              <a:rPr lang="en" dirty="0"/>
            </a:b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/>
              <a:t>Kasus</a:t>
            </a:r>
            <a:r>
              <a:rPr lang="en-US" sz="1200" b="1" dirty="0"/>
              <a:t> </a:t>
            </a:r>
            <a:r>
              <a:rPr lang="en-US" sz="1200" b="1" dirty="0" err="1"/>
              <a:t>Kedua</a:t>
            </a:r>
            <a:r>
              <a:rPr lang="en-US" sz="1200" b="1" dirty="0"/>
              <a:t> : </a:t>
            </a:r>
            <a:r>
              <a:rPr lang="en-US" sz="1200" b="1" dirty="0" err="1"/>
              <a:t>Membuat</a:t>
            </a:r>
            <a:r>
              <a:rPr lang="en-US" sz="1200" b="1" dirty="0"/>
              <a:t> Program  </a:t>
            </a:r>
            <a:r>
              <a:rPr lang="en-US" sz="1200" b="1" dirty="0" err="1"/>
              <a:t>Operasi</a:t>
            </a:r>
            <a:r>
              <a:rPr lang="en-US" sz="1200" b="1" dirty="0"/>
              <a:t>  Factorial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n-US" sz="1200" dirty="0" err="1"/>
              <a:t>Membuat</a:t>
            </a:r>
            <a:r>
              <a:rPr lang="en-US" sz="1200" dirty="0"/>
              <a:t> Endpoint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factorial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n yang </a:t>
            </a:r>
            <a:r>
              <a:rPr lang="en-US" sz="1200" dirty="0" err="1"/>
              <a:t>diinput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parameter endpoint</a:t>
            </a:r>
            <a:endParaRPr sz="12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4731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just">
              <a:buClr>
                <a:schemeClr val="dk1"/>
              </a:buClr>
              <a:buSzPts val="1100"/>
            </a:pPr>
            <a:r>
              <a:rPr lang="en-US" sz="1200" b="1" dirty="0" err="1"/>
              <a:t>Kasus</a:t>
            </a:r>
            <a:r>
              <a:rPr lang="en-US" sz="1200" b="1" dirty="0"/>
              <a:t> </a:t>
            </a:r>
            <a:r>
              <a:rPr lang="en-US" sz="1200" b="1" dirty="0" err="1"/>
              <a:t>Pertama</a:t>
            </a:r>
            <a:r>
              <a:rPr lang="en-US" sz="1200" b="1" dirty="0"/>
              <a:t> : Employee Management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Terdapat</a:t>
            </a:r>
            <a:r>
              <a:rPr lang="en-US" sz="1200" dirty="0"/>
              <a:t> 2 </a:t>
            </a:r>
            <a:r>
              <a:rPr lang="en-US" sz="1200" dirty="0" err="1"/>
              <a:t>tabel</a:t>
            </a:r>
            <a:r>
              <a:rPr lang="en-US" sz="1200" dirty="0"/>
              <a:t> pada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employee &amp; </a:t>
            </a:r>
            <a:r>
              <a:rPr lang="en-US" sz="1200" dirty="0" err="1"/>
              <a:t>employee_score</a:t>
            </a:r>
            <a:r>
              <a:rPr lang="en-US" sz="1200" dirty="0"/>
              <a:t> dan 1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tambahan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manager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/>
              <a:t>Membuat</a:t>
            </a:r>
            <a:r>
              <a:rPr lang="en-US" sz="1200" b="1" dirty="0"/>
              <a:t> Endpoint </a:t>
            </a:r>
            <a:r>
              <a:rPr lang="en-US" sz="1200" b="1" dirty="0" err="1"/>
              <a:t>untuk</a:t>
            </a:r>
            <a:r>
              <a:rPr lang="en-US" sz="1200" b="1" dirty="0"/>
              <a:t> :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n-US" sz="1200" dirty="0" err="1"/>
              <a:t>Menampilkan</a:t>
            </a:r>
            <a:r>
              <a:rPr lang="en-US" sz="1200" dirty="0"/>
              <a:t> Data </a:t>
            </a:r>
            <a:r>
              <a:rPr lang="en-US" sz="1200" dirty="0" err="1"/>
              <a:t>Karyawan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id_manager</a:t>
            </a:r>
            <a:r>
              <a:rPr lang="en-US" sz="1200" dirty="0"/>
              <a:t> 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n-US" sz="1200" dirty="0" err="1"/>
              <a:t>Menampilkan</a:t>
            </a:r>
            <a:r>
              <a:rPr lang="en-US" sz="1200" dirty="0"/>
              <a:t> rata-rata score </a:t>
            </a:r>
            <a:r>
              <a:rPr lang="en-US" sz="1200" dirty="0" err="1"/>
              <a:t>karyawan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id_manager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3"/>
                </a:solidFill>
              </a:rPr>
              <a:t>Kedua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Kasus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Diatas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Diimplementasi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Menggunakan</a:t>
            </a:r>
            <a:r>
              <a:rPr lang="en-US" sz="1200" dirty="0">
                <a:solidFill>
                  <a:schemeClr val="accent3"/>
                </a:solidFill>
              </a:rPr>
              <a:t> Framework Java </a:t>
            </a:r>
            <a:r>
              <a:rPr lang="en-US" sz="1200" dirty="0" err="1">
                <a:solidFill>
                  <a:schemeClr val="accent3"/>
                </a:solidFill>
              </a:rPr>
              <a:t>Quarkus</a:t>
            </a: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1BD1F-9F11-7CEF-C0A3-7EECC9A67DD3}"/>
              </a:ext>
            </a:extLst>
          </p:cNvPr>
          <p:cNvSpPr txBox="1"/>
          <p:nvPr/>
        </p:nvSpPr>
        <p:spPr>
          <a:xfrm>
            <a:off x="457200" y="1436696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Dua </a:t>
            </a:r>
            <a:r>
              <a:rPr lang="en-US" dirty="0" err="1"/>
              <a:t>Kasus</a:t>
            </a:r>
            <a:r>
              <a:rPr lang="en-US" dirty="0"/>
              <a:t> Pada </a:t>
            </a:r>
            <a:r>
              <a:rPr lang="en-US" dirty="0" err="1"/>
              <a:t>Tugas</a:t>
            </a:r>
            <a:r>
              <a:rPr lang="en-US" dirty="0"/>
              <a:t> Kali </a:t>
            </a:r>
            <a:r>
              <a:rPr lang="en-US" dirty="0" err="1"/>
              <a:t>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Pertama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case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343;p13">
            <a:extLst>
              <a:ext uri="{FF2B5EF4-FFF2-40B4-BE49-F238E27FC236}">
                <a16:creationId xmlns:a16="http://schemas.microsoft.com/office/drawing/2014/main" id="{6708DA99-A2B8-5D35-C76F-9FA94548036A}"/>
              </a:ext>
            </a:extLst>
          </p:cNvPr>
          <p:cNvSpPr txBox="1">
            <a:spLocks/>
          </p:cNvSpPr>
          <p:nvPr/>
        </p:nvSpPr>
        <p:spPr>
          <a:xfrm>
            <a:off x="457200" y="605600"/>
            <a:ext cx="5640900" cy="57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dirty="0"/>
              <a:t>Analisa </a:t>
            </a:r>
            <a:r>
              <a:rPr lang="en-US" dirty="0" err="1"/>
              <a:t>Kasus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348;p13">
            <a:extLst>
              <a:ext uri="{FF2B5EF4-FFF2-40B4-BE49-F238E27FC236}">
                <a16:creationId xmlns:a16="http://schemas.microsoft.com/office/drawing/2014/main" id="{FDF3C437-C75B-EE19-5432-4702E938333B}"/>
              </a:ext>
            </a:extLst>
          </p:cNvPr>
          <p:cNvGrpSpPr/>
          <p:nvPr/>
        </p:nvGrpSpPr>
        <p:grpSpPr>
          <a:xfrm rot="18295107">
            <a:off x="6460406" y="1591234"/>
            <a:ext cx="1312384" cy="680308"/>
            <a:chOff x="6986665" y="3298709"/>
            <a:chExt cx="1817809" cy="1077669"/>
          </a:xfrm>
        </p:grpSpPr>
        <p:sp>
          <p:nvSpPr>
            <p:cNvPr id="4" name="Google Shape;349;p13">
              <a:extLst>
                <a:ext uri="{FF2B5EF4-FFF2-40B4-BE49-F238E27FC236}">
                  <a16:creationId xmlns:a16="http://schemas.microsoft.com/office/drawing/2014/main" id="{BB249477-C3C3-EE9A-7F44-0B4D12DA4A8B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0;p13">
              <a:extLst>
                <a:ext uri="{FF2B5EF4-FFF2-40B4-BE49-F238E27FC236}">
                  <a16:creationId xmlns:a16="http://schemas.microsoft.com/office/drawing/2014/main" id="{32AD805C-A54D-A6CF-1107-242FC921B22D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1;p13">
              <a:extLst>
                <a:ext uri="{FF2B5EF4-FFF2-40B4-BE49-F238E27FC236}">
                  <a16:creationId xmlns:a16="http://schemas.microsoft.com/office/drawing/2014/main" id="{66BE2765-AA3A-C099-70FD-EE2A688FF4D5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2;p13">
              <a:extLst>
                <a:ext uri="{FF2B5EF4-FFF2-40B4-BE49-F238E27FC236}">
                  <a16:creationId xmlns:a16="http://schemas.microsoft.com/office/drawing/2014/main" id="{A3E32CC1-811C-D502-69A7-2C565759316B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3;p13">
              <a:extLst>
                <a:ext uri="{FF2B5EF4-FFF2-40B4-BE49-F238E27FC236}">
                  <a16:creationId xmlns:a16="http://schemas.microsoft.com/office/drawing/2014/main" id="{B78867F5-466C-4128-2264-D619A3B86897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4;p13">
              <a:extLst>
                <a:ext uri="{FF2B5EF4-FFF2-40B4-BE49-F238E27FC236}">
                  <a16:creationId xmlns:a16="http://schemas.microsoft.com/office/drawing/2014/main" id="{1BE3A29A-D933-6EBF-B6B7-79422C80C884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5;p13">
              <a:extLst>
                <a:ext uri="{FF2B5EF4-FFF2-40B4-BE49-F238E27FC236}">
                  <a16:creationId xmlns:a16="http://schemas.microsoft.com/office/drawing/2014/main" id="{A2EB89B2-27D7-9DC7-296E-BEE9F413ED3D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56;p13">
              <a:extLst>
                <a:ext uri="{FF2B5EF4-FFF2-40B4-BE49-F238E27FC236}">
                  <a16:creationId xmlns:a16="http://schemas.microsoft.com/office/drawing/2014/main" id="{A68E3432-520E-995D-A6DF-3FF9F95D2766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57;p13">
              <a:extLst>
                <a:ext uri="{FF2B5EF4-FFF2-40B4-BE49-F238E27FC236}">
                  <a16:creationId xmlns:a16="http://schemas.microsoft.com/office/drawing/2014/main" id="{D2AEBF96-93CF-44C4-73DA-DE768F437A65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58;p13">
              <a:extLst>
                <a:ext uri="{FF2B5EF4-FFF2-40B4-BE49-F238E27FC236}">
                  <a16:creationId xmlns:a16="http://schemas.microsoft.com/office/drawing/2014/main" id="{C2EE9E2A-FADD-1178-9FD0-7D30115AD315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9;p13">
              <a:extLst>
                <a:ext uri="{FF2B5EF4-FFF2-40B4-BE49-F238E27FC236}">
                  <a16:creationId xmlns:a16="http://schemas.microsoft.com/office/drawing/2014/main" id="{37706C60-0C06-B606-E377-8305C861260F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60;p13">
              <a:extLst>
                <a:ext uri="{FF2B5EF4-FFF2-40B4-BE49-F238E27FC236}">
                  <a16:creationId xmlns:a16="http://schemas.microsoft.com/office/drawing/2014/main" id="{35396C95-69E3-0390-D176-B2358CDA36E7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61;p13">
              <a:extLst>
                <a:ext uri="{FF2B5EF4-FFF2-40B4-BE49-F238E27FC236}">
                  <a16:creationId xmlns:a16="http://schemas.microsoft.com/office/drawing/2014/main" id="{B195413C-31D7-1BC0-51D3-19C8B43E5AAD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62;p13">
              <a:extLst>
                <a:ext uri="{FF2B5EF4-FFF2-40B4-BE49-F238E27FC236}">
                  <a16:creationId xmlns:a16="http://schemas.microsoft.com/office/drawing/2014/main" id="{1504146D-7124-26E4-E1F2-390C8C46C1F4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63;p13">
              <a:extLst>
                <a:ext uri="{FF2B5EF4-FFF2-40B4-BE49-F238E27FC236}">
                  <a16:creationId xmlns:a16="http://schemas.microsoft.com/office/drawing/2014/main" id="{832709A2-0503-AAAE-AFD9-7CFBBA925AB1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64;p13">
              <a:extLst>
                <a:ext uri="{FF2B5EF4-FFF2-40B4-BE49-F238E27FC236}">
                  <a16:creationId xmlns:a16="http://schemas.microsoft.com/office/drawing/2014/main" id="{E53B86CE-9CD5-D46A-66F5-D6771FE0BC7B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65;p13">
              <a:extLst>
                <a:ext uri="{FF2B5EF4-FFF2-40B4-BE49-F238E27FC236}">
                  <a16:creationId xmlns:a16="http://schemas.microsoft.com/office/drawing/2014/main" id="{B5E30F16-E2E8-2AC6-C14F-BE2D558CC58F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66;p13">
              <a:extLst>
                <a:ext uri="{FF2B5EF4-FFF2-40B4-BE49-F238E27FC236}">
                  <a16:creationId xmlns:a16="http://schemas.microsoft.com/office/drawing/2014/main" id="{DB791E0B-3C31-87C8-A30B-9DD4FB3A783B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67;p13">
              <a:extLst>
                <a:ext uri="{FF2B5EF4-FFF2-40B4-BE49-F238E27FC236}">
                  <a16:creationId xmlns:a16="http://schemas.microsoft.com/office/drawing/2014/main" id="{CC6725A2-DCFA-EE4E-FF7C-85A7BB87441E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68;p13">
              <a:extLst>
                <a:ext uri="{FF2B5EF4-FFF2-40B4-BE49-F238E27FC236}">
                  <a16:creationId xmlns:a16="http://schemas.microsoft.com/office/drawing/2014/main" id="{85E2A784-D0AE-4FBD-56D6-E3B775DF539E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69;p13">
              <a:extLst>
                <a:ext uri="{FF2B5EF4-FFF2-40B4-BE49-F238E27FC236}">
                  <a16:creationId xmlns:a16="http://schemas.microsoft.com/office/drawing/2014/main" id="{C8A642A6-8F3E-7AB1-44A6-057FF45A6C6A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70;p13">
              <a:extLst>
                <a:ext uri="{FF2B5EF4-FFF2-40B4-BE49-F238E27FC236}">
                  <a16:creationId xmlns:a16="http://schemas.microsoft.com/office/drawing/2014/main" id="{00BB8690-4072-BD09-76BD-5056050F694F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71;p13">
              <a:extLst>
                <a:ext uri="{FF2B5EF4-FFF2-40B4-BE49-F238E27FC236}">
                  <a16:creationId xmlns:a16="http://schemas.microsoft.com/office/drawing/2014/main" id="{D6F53A5F-45A9-E47E-F527-75223D7D37BD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72;p13">
              <a:extLst>
                <a:ext uri="{FF2B5EF4-FFF2-40B4-BE49-F238E27FC236}">
                  <a16:creationId xmlns:a16="http://schemas.microsoft.com/office/drawing/2014/main" id="{075C665C-8A3B-5368-39C7-7C98A28762C1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73;p13">
              <a:extLst>
                <a:ext uri="{FF2B5EF4-FFF2-40B4-BE49-F238E27FC236}">
                  <a16:creationId xmlns:a16="http://schemas.microsoft.com/office/drawing/2014/main" id="{79445544-A4DA-2E42-E076-8693044B7A30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74;p13">
              <a:extLst>
                <a:ext uri="{FF2B5EF4-FFF2-40B4-BE49-F238E27FC236}">
                  <a16:creationId xmlns:a16="http://schemas.microsoft.com/office/drawing/2014/main" id="{D1B6407B-8830-0839-4F44-A1A213B5F3CD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id_manager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Menampilkan</a:t>
            </a:r>
            <a:r>
              <a:rPr lang="en-US" sz="2000" dirty="0"/>
              <a:t> rata-rata score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id_manager</a:t>
            </a:r>
            <a:endParaRPr lang="en-US" sz="2000" dirty="0"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4467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dirty="0" err="1"/>
              <a:t>Deskripsi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br>
              <a:rPr lang="en-US" sz="3200" b="1" dirty="0"/>
            </a:br>
            <a:endParaRPr sz="32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1DC0581-4E20-B621-9312-74A2E9D39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39" b="13758"/>
          <a:stretch/>
        </p:blipFill>
        <p:spPr>
          <a:xfrm>
            <a:off x="457200" y="1002731"/>
            <a:ext cx="8268032" cy="3647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B9556-5EE8-B100-A8E6-AE6BCCD0F9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30" b="44800"/>
          <a:stretch/>
        </p:blipFill>
        <p:spPr>
          <a:xfrm>
            <a:off x="454086" y="985435"/>
            <a:ext cx="8268032" cy="1335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161847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Struktur Tabel</a:t>
            </a:r>
            <a:br>
              <a:rPr lang="en" sz="3600" dirty="0"/>
            </a:b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006;p21">
            <a:extLst>
              <a:ext uri="{FF2B5EF4-FFF2-40B4-BE49-F238E27FC236}">
                <a16:creationId xmlns:a16="http://schemas.microsoft.com/office/drawing/2014/main" id="{0529BCF8-0A20-5A48-AF2C-A7891B7B004F}"/>
              </a:ext>
            </a:extLst>
          </p:cNvPr>
          <p:cNvSpPr txBox="1">
            <a:spLocks/>
          </p:cNvSpPr>
          <p:nvPr/>
        </p:nvSpPr>
        <p:spPr>
          <a:xfrm>
            <a:off x="6054242" y="3822958"/>
            <a:ext cx="2345689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employee_score</a:t>
            </a:r>
            <a:endParaRPr lang="en-GB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Google Shape;1006;p21">
            <a:extLst>
              <a:ext uri="{FF2B5EF4-FFF2-40B4-BE49-F238E27FC236}">
                <a16:creationId xmlns:a16="http://schemas.microsoft.com/office/drawing/2014/main" id="{15CE72FB-AB9F-461C-BC18-877E2CED473F}"/>
              </a:ext>
            </a:extLst>
          </p:cNvPr>
          <p:cNvSpPr txBox="1">
            <a:spLocks/>
          </p:cNvSpPr>
          <p:nvPr/>
        </p:nvSpPr>
        <p:spPr>
          <a:xfrm>
            <a:off x="3334448" y="3187174"/>
            <a:ext cx="2188235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employee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C2088-2538-A11B-0B01-79F698768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9" t="57167" r="40658" b="7436"/>
          <a:stretch/>
        </p:blipFill>
        <p:spPr>
          <a:xfrm>
            <a:off x="457199" y="936300"/>
            <a:ext cx="2345690" cy="2732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21096-E9BE-E72C-7E43-D867B9E7D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14" t="52811" r="27551" b="5882"/>
          <a:stretch/>
        </p:blipFill>
        <p:spPr>
          <a:xfrm>
            <a:off x="2958354" y="933299"/>
            <a:ext cx="2940424" cy="2124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A60A4-2D92-363F-B79D-7506C4DFF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93" t="52113" r="43586" b="5011"/>
          <a:stretch/>
        </p:blipFill>
        <p:spPr>
          <a:xfrm>
            <a:off x="6054242" y="933299"/>
            <a:ext cx="2345690" cy="2781575"/>
          </a:xfrm>
          <a:prstGeom prst="rect">
            <a:avLst/>
          </a:prstGeom>
        </p:spPr>
      </p:pic>
      <p:sp>
        <p:nvSpPr>
          <p:cNvPr id="16" name="Google Shape;1006;p21">
            <a:extLst>
              <a:ext uri="{FF2B5EF4-FFF2-40B4-BE49-F238E27FC236}">
                <a16:creationId xmlns:a16="http://schemas.microsoft.com/office/drawing/2014/main" id="{F6B62134-0009-7B0E-9A41-50C85551D1B0}"/>
              </a:ext>
            </a:extLst>
          </p:cNvPr>
          <p:cNvSpPr txBox="1">
            <a:spLocks/>
          </p:cNvSpPr>
          <p:nvPr/>
        </p:nvSpPr>
        <p:spPr>
          <a:xfrm>
            <a:off x="609600" y="3867274"/>
            <a:ext cx="2345689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161847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Relasi Tabel</a:t>
            </a:r>
            <a:br>
              <a:rPr lang="en" sz="3600" dirty="0"/>
            </a:b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006;p21">
            <a:extLst>
              <a:ext uri="{FF2B5EF4-FFF2-40B4-BE49-F238E27FC236}">
                <a16:creationId xmlns:a16="http://schemas.microsoft.com/office/drawing/2014/main" id="{15CE72FB-AB9F-461C-BC18-877E2CED473F}"/>
              </a:ext>
            </a:extLst>
          </p:cNvPr>
          <p:cNvSpPr txBox="1">
            <a:spLocks/>
          </p:cNvSpPr>
          <p:nvPr/>
        </p:nvSpPr>
        <p:spPr>
          <a:xfrm>
            <a:off x="4572001" y="2219400"/>
            <a:ext cx="2410398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100" b="1" dirty="0" err="1">
                <a:solidFill>
                  <a:schemeClr val="tx1">
                    <a:lumMod val="50000"/>
                  </a:schemeClr>
                </a:solidFill>
              </a:rPr>
              <a:t>ManyToOne</a:t>
            </a:r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&lt;  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employee</a:t>
            </a:r>
          </a:p>
        </p:txBody>
      </p:sp>
      <p:sp>
        <p:nvSpPr>
          <p:cNvPr id="16" name="Google Shape;1006;p21">
            <a:extLst>
              <a:ext uri="{FF2B5EF4-FFF2-40B4-BE49-F238E27FC236}">
                <a16:creationId xmlns:a16="http://schemas.microsoft.com/office/drawing/2014/main" id="{F6B62134-0009-7B0E-9A41-50C85551D1B0}"/>
              </a:ext>
            </a:extLst>
          </p:cNvPr>
          <p:cNvSpPr txBox="1">
            <a:spLocks/>
          </p:cNvSpPr>
          <p:nvPr/>
        </p:nvSpPr>
        <p:spPr>
          <a:xfrm>
            <a:off x="2161604" y="2219401"/>
            <a:ext cx="2410397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manager &gt; </a:t>
            </a:r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One To Many</a:t>
            </a:r>
            <a:endParaRPr lang="en-GB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D04AC-05BD-40BC-4693-ABB90280B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3" t="13246" r="19743" b="65704"/>
          <a:stretch/>
        </p:blipFill>
        <p:spPr>
          <a:xfrm>
            <a:off x="2155790" y="626908"/>
            <a:ext cx="4832419" cy="1586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9702D-3A60-E903-060B-00357DCA3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51" t="14647" r="19604" b="64303"/>
          <a:stretch/>
        </p:blipFill>
        <p:spPr>
          <a:xfrm>
            <a:off x="2158695" y="2687053"/>
            <a:ext cx="4826607" cy="1538064"/>
          </a:xfrm>
          <a:prstGeom prst="rect">
            <a:avLst/>
          </a:prstGeom>
        </p:spPr>
      </p:pic>
      <p:sp>
        <p:nvSpPr>
          <p:cNvPr id="8" name="Google Shape;1006;p21">
            <a:extLst>
              <a:ext uri="{FF2B5EF4-FFF2-40B4-BE49-F238E27FC236}">
                <a16:creationId xmlns:a16="http://schemas.microsoft.com/office/drawing/2014/main" id="{555CE6A6-E698-68BD-1F46-9553083296AE}"/>
              </a:ext>
            </a:extLst>
          </p:cNvPr>
          <p:cNvSpPr txBox="1">
            <a:spLocks/>
          </p:cNvSpPr>
          <p:nvPr/>
        </p:nvSpPr>
        <p:spPr>
          <a:xfrm>
            <a:off x="5156453" y="4408472"/>
            <a:ext cx="1825945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&lt;  </a:t>
            </a:r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employee</a:t>
            </a:r>
          </a:p>
        </p:txBody>
      </p:sp>
      <p:sp>
        <p:nvSpPr>
          <p:cNvPr id="10" name="Google Shape;1006;p21">
            <a:extLst>
              <a:ext uri="{FF2B5EF4-FFF2-40B4-BE49-F238E27FC236}">
                <a16:creationId xmlns:a16="http://schemas.microsoft.com/office/drawing/2014/main" id="{C7D3FD07-2573-5B2D-31DB-1F4681E13C39}"/>
              </a:ext>
            </a:extLst>
          </p:cNvPr>
          <p:cNvSpPr txBox="1">
            <a:spLocks/>
          </p:cNvSpPr>
          <p:nvPr/>
        </p:nvSpPr>
        <p:spPr>
          <a:xfrm>
            <a:off x="2320917" y="4448763"/>
            <a:ext cx="1666626" cy="3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GB" sz="1200" dirty="0" err="1">
                <a:solidFill>
                  <a:schemeClr val="tx1">
                    <a:lumMod val="50000"/>
                  </a:schemeClr>
                </a:solidFill>
              </a:rPr>
              <a:t>Tabel</a:t>
            </a: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 manager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87488-5346-B21C-B5CF-04360187B805}"/>
              </a:ext>
            </a:extLst>
          </p:cNvPr>
          <p:cNvSpPr txBox="1"/>
          <p:nvPr/>
        </p:nvSpPr>
        <p:spPr>
          <a:xfrm>
            <a:off x="3987543" y="4448763"/>
            <a:ext cx="11689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</a:schemeClr>
                </a:solidFill>
              </a:rPr>
              <a:t>One 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4467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dirty="0"/>
              <a:t>Endpoint Utama</a:t>
            </a:r>
            <a:br>
              <a:rPr lang="en-US" sz="3200" b="1" dirty="0"/>
            </a:br>
            <a:endParaRPr sz="32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id_manager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Menampilkan</a:t>
            </a:r>
            <a:r>
              <a:rPr lang="en-US" sz="2000" dirty="0"/>
              <a:t> rata-rata score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id_manager</a:t>
            </a:r>
            <a:endParaRPr lang="en-US" sz="2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48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3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Bold"/>
                <a:ea typeface="Barlow SemiBold"/>
                <a:cs typeface="Barlow SemiBold"/>
                <a:sym typeface="Barlow SemiBold"/>
              </a:rPr>
              <a:t>Tahapan Pengerjaan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60" name="Google Shape;2260;p38"/>
          <p:cNvSpPr/>
          <p:nvPr/>
        </p:nvSpPr>
        <p:spPr>
          <a:xfrm>
            <a:off x="4307463" y="2751850"/>
            <a:ext cx="1457381" cy="697078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1" name="Google Shape;2261;p38"/>
          <p:cNvSpPr/>
          <p:nvPr/>
        </p:nvSpPr>
        <p:spPr>
          <a:xfrm>
            <a:off x="3411392" y="2755950"/>
            <a:ext cx="1457381" cy="697078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2" name="Google Shape;2262;p38"/>
          <p:cNvSpPr/>
          <p:nvPr/>
        </p:nvSpPr>
        <p:spPr>
          <a:xfrm>
            <a:off x="2492063" y="2751850"/>
            <a:ext cx="1457381" cy="697078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3" name="Google Shape;2263;p38"/>
          <p:cNvSpPr/>
          <p:nvPr/>
        </p:nvSpPr>
        <p:spPr>
          <a:xfrm>
            <a:off x="1488968" y="2755950"/>
            <a:ext cx="1457381" cy="697078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457381" cy="697078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rot="10800000">
            <a:off x="110112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67" name="Google Shape;2267;p38"/>
          <p:cNvSpPr txBox="1"/>
          <p:nvPr/>
        </p:nvSpPr>
        <p:spPr>
          <a:xfrm>
            <a:off x="1103211" y="187737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Membuat Entities : Employee, EmployeeScore, Manager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268" name="Google Shape;2268;p38"/>
          <p:cNvCxnSpPr>
            <a:cxnSpLocks/>
          </p:cNvCxnSpPr>
          <p:nvPr/>
        </p:nvCxnSpPr>
        <p:spPr>
          <a:xfrm rot="10800000">
            <a:off x="335580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69" name="Google Shape;2269;p38"/>
          <p:cNvSpPr txBox="1"/>
          <p:nvPr/>
        </p:nvSpPr>
        <p:spPr>
          <a:xfrm>
            <a:off x="3415064" y="1791644"/>
            <a:ext cx="145370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Membuat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Endpoint </a:t>
            </a: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Menambah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Menampilkan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 Instance </a:t>
            </a: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Entities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270" name="Google Shape;2270;p38"/>
          <p:cNvCxnSpPr>
            <a:cxnSpLocks/>
          </p:cNvCxnSpPr>
          <p:nvPr/>
        </p:nvCxnSpPr>
        <p:spPr>
          <a:xfrm rot="10800000">
            <a:off x="5283388" y="23224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71" name="Google Shape;2271;p38"/>
          <p:cNvSpPr txBox="1"/>
          <p:nvPr/>
        </p:nvSpPr>
        <p:spPr>
          <a:xfrm>
            <a:off x="5283388" y="1898237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 Endpoint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278" name="Google Shape;2278;p38"/>
          <p:cNvCxnSpPr>
            <a:cxnSpLocks/>
          </p:cNvCxnSpPr>
          <p:nvPr/>
        </p:nvCxnSpPr>
        <p:spPr>
          <a:xfrm rot="10800000">
            <a:off x="2208230" y="33742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79" name="Google Shape;2279;p38"/>
          <p:cNvSpPr txBox="1"/>
          <p:nvPr/>
        </p:nvSpPr>
        <p:spPr>
          <a:xfrm>
            <a:off x="2217659" y="3795218"/>
            <a:ext cx="126064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Membuat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Relasi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Antar</a:t>
            </a: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Entity</a:t>
            </a:r>
          </a:p>
        </p:txBody>
      </p:sp>
      <p:cxnSp>
        <p:nvCxnSpPr>
          <p:cNvPr id="2280" name="Google Shape;2280;p38"/>
          <p:cNvCxnSpPr>
            <a:cxnSpLocks/>
          </p:cNvCxnSpPr>
          <p:nvPr/>
        </p:nvCxnSpPr>
        <p:spPr>
          <a:xfrm rot="10800000">
            <a:off x="4481402" y="3296618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81" name="Google Shape;2281;p38"/>
          <p:cNvSpPr txBox="1"/>
          <p:nvPr/>
        </p:nvSpPr>
        <p:spPr>
          <a:xfrm>
            <a:off x="4572000" y="3769141"/>
            <a:ext cx="167931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Membuat Endpoint Untuk Add atau Update  Manager dan EmployeScore pada Employee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" grpId="0" animBg="1"/>
      <p:bldP spid="2261" grpId="0" animBg="1"/>
      <p:bldP spid="2262" grpId="0" animBg="1"/>
      <p:bldP spid="2263" grpId="0" animBg="1"/>
      <p:bldP spid="2264" grpId="0" animBg="1"/>
      <p:bldP spid="2267" grpId="0"/>
      <p:bldP spid="2269" grpId="0"/>
      <p:bldP spid="2271" grpId="0"/>
      <p:bldP spid="2279" grpId="0"/>
      <p:bldP spid="22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66975" y="1892894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Flow Overview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A51DF8-32D4-3522-9FD3-3DDCB98E4828}"/>
              </a:ext>
            </a:extLst>
          </p:cNvPr>
          <p:cNvSpPr txBox="1"/>
          <p:nvPr/>
        </p:nvSpPr>
        <p:spPr>
          <a:xfrm>
            <a:off x="566975" y="3020982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 action="ppaction://hlinkfile"/>
              </a:rPr>
              <a:t>FLOWCHART.io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243</Words>
  <Application>Microsoft Office PowerPoint</Application>
  <PresentationFormat>On-screen Show (16:9)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</vt:lpstr>
      <vt:lpstr>Barlow SemiBold</vt:lpstr>
      <vt:lpstr>Calibri</vt:lpstr>
      <vt:lpstr>Barlow Light</vt:lpstr>
      <vt:lpstr>Raleway Thin</vt:lpstr>
      <vt:lpstr>Gaoler template</vt:lpstr>
      <vt:lpstr>Tugas Ke-1</vt:lpstr>
      <vt:lpstr>Analisa Tugas </vt:lpstr>
      <vt:lpstr>Kasus Pertama</vt:lpstr>
      <vt:lpstr>Deskripsi Kasus </vt:lpstr>
      <vt:lpstr>Struktur Tabel </vt:lpstr>
      <vt:lpstr>Relasi Tabel </vt:lpstr>
      <vt:lpstr>Endpoint Utama </vt:lpstr>
      <vt:lpstr>Tahapan Pengerjaan</vt:lpstr>
      <vt:lpstr>Flow Overview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Ke-1</dc:title>
  <cp:lastModifiedBy>Reza Fauzan</cp:lastModifiedBy>
  <cp:revision>4</cp:revision>
  <dcterms:modified xsi:type="dcterms:W3CDTF">2023-01-30T11:35:07Z</dcterms:modified>
</cp:coreProperties>
</file>