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0" r:id="rId1"/>
    <p:sldMasterId id="2147483746" r:id="rId2"/>
  </p:sldMasterIdLst>
  <p:notesMasterIdLst>
    <p:notesMasterId r:id="rId36"/>
  </p:notesMasterIdLst>
  <p:handoutMasterIdLst>
    <p:handoutMasterId r:id="rId37"/>
  </p:handoutMasterIdLst>
  <p:sldIdLst>
    <p:sldId id="1092" r:id="rId3"/>
    <p:sldId id="1218" r:id="rId4"/>
    <p:sldId id="1312" r:id="rId5"/>
    <p:sldId id="1274" r:id="rId6"/>
    <p:sldId id="1275" r:id="rId7"/>
    <p:sldId id="1278" r:id="rId8"/>
    <p:sldId id="1279" r:id="rId9"/>
    <p:sldId id="1280" r:id="rId10"/>
    <p:sldId id="1309" r:id="rId11"/>
    <p:sldId id="1282" r:id="rId12"/>
    <p:sldId id="1283" r:id="rId13"/>
    <p:sldId id="1284" r:id="rId14"/>
    <p:sldId id="1285" r:id="rId15"/>
    <p:sldId id="1286" r:id="rId16"/>
    <p:sldId id="1311" r:id="rId17"/>
    <p:sldId id="1287" r:id="rId18"/>
    <p:sldId id="1288" r:id="rId19"/>
    <p:sldId id="1290" r:id="rId20"/>
    <p:sldId id="1291" r:id="rId21"/>
    <p:sldId id="1292" r:id="rId22"/>
    <p:sldId id="1293" r:id="rId23"/>
    <p:sldId id="1260" r:id="rId24"/>
    <p:sldId id="1294" r:id="rId25"/>
    <p:sldId id="1295" r:id="rId26"/>
    <p:sldId id="1296" r:id="rId27"/>
    <p:sldId id="1304" r:id="rId28"/>
    <p:sldId id="1313" r:id="rId29"/>
    <p:sldId id="1305" r:id="rId30"/>
    <p:sldId id="1306" r:id="rId31"/>
    <p:sldId id="1307" r:id="rId32"/>
    <p:sldId id="1308" r:id="rId33"/>
    <p:sldId id="1310" r:id="rId34"/>
    <p:sldId id="264" r:id="rId35"/>
  </p:sldIdLst>
  <p:sldSz cx="9906000" cy="6858000" type="A4"/>
  <p:notesSz cx="7099300" cy="10234613"/>
  <p:embeddedFontLst>
    <p:embeddedFont>
      <p:font typeface="D2Coding" panose="020B0600000101010101" charset="-127"/>
      <p:regular r:id="rId38"/>
      <p:bold r:id="rId39"/>
    </p:embeddedFont>
    <p:embeddedFont>
      <p:font typeface="나눔고딕 ExtraBold" panose="020B0600000101010101" charset="-127"/>
      <p:bold r:id="rId40"/>
    </p:embeddedFont>
    <p:embeddedFont>
      <p:font typeface="나눔바른고딕" panose="020B0600000101010101" charset="-127"/>
      <p:regular r:id="rId41"/>
      <p:bold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111">
          <p15:clr>
            <a:srgbClr val="A4A3A4"/>
          </p15:clr>
        </p15:guide>
        <p15:guide id="4" pos="320">
          <p15:clr>
            <a:srgbClr val="A4A3A4"/>
          </p15:clr>
        </p15:guide>
        <p15:guide id="5" pos="5920">
          <p15:clr>
            <a:srgbClr val="A4A3A4"/>
          </p15:clr>
        </p15:guide>
        <p15:guide id="6" pos="705">
          <p15:clr>
            <a:srgbClr val="A4A3A4"/>
          </p15:clr>
        </p15:guide>
        <p15:guide id="7" orient="horz" pos="4319">
          <p15:clr>
            <a:srgbClr val="A4A3A4"/>
          </p15:clr>
        </p15:guide>
        <p15:guide id="8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10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000099"/>
    <a:srgbClr val="0000CC"/>
    <a:srgbClr val="0033CC"/>
    <a:srgbClr val="005A9E"/>
    <a:srgbClr val="CC6600"/>
    <a:srgbClr val="666633"/>
    <a:srgbClr val="00589A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8" autoAdjust="0"/>
    <p:restoredTop sz="60656" autoAdjust="0"/>
  </p:normalViewPr>
  <p:slideViewPr>
    <p:cSldViewPr>
      <p:cViewPr varScale="1">
        <p:scale>
          <a:sx n="63" d="100"/>
          <a:sy n="63" d="100"/>
        </p:scale>
        <p:origin x="120" y="24"/>
      </p:cViewPr>
      <p:guideLst>
        <p:guide orient="horz" pos="2205"/>
        <p:guide orient="horz" pos="482"/>
        <p:guide pos="3111"/>
        <p:guide pos="320"/>
        <p:guide pos="5920"/>
        <p:guide pos="705"/>
        <p:guide orient="horz" pos="4319"/>
        <p:guide pos="623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954" y="102"/>
      </p:cViewPr>
      <p:guideLst>
        <p:guide orient="horz" pos="410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defTabSz="958850">
              <a:defRPr sz="13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4" tIns="48025" rIns="96054" bIns="48025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/>
            </a:lvl1pPr>
          </a:lstStyle>
          <a:p>
            <a:pPr>
              <a:defRPr/>
            </a:pPr>
            <a:fld id="{6BC8A112-7537-4407-AFB3-F2BAD35EAE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95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" name="Rectangle 4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188" y="933450"/>
            <a:ext cx="6632575" cy="45926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FCFCF"/>
            </a:outerShdw>
          </a:effectLst>
        </p:spPr>
      </p:sp>
      <p:sp>
        <p:nvSpPr>
          <p:cNvPr id="7210" name="Rectangle 4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77988" y="9932988"/>
            <a:ext cx="3922712" cy="18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55" tIns="47828" rIns="95655" bIns="478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grpSp>
        <p:nvGrpSpPr>
          <p:cNvPr id="150532" name="Group 43"/>
          <p:cNvGrpSpPr>
            <a:grpSpLocks/>
          </p:cNvGrpSpPr>
          <p:nvPr/>
        </p:nvGrpSpPr>
        <p:grpSpPr bwMode="auto">
          <a:xfrm>
            <a:off x="485775" y="6792913"/>
            <a:ext cx="6118225" cy="2598737"/>
            <a:chOff x="4912" y="4260"/>
            <a:chExt cx="3854" cy="1897"/>
          </a:xfrm>
        </p:grpSpPr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4912" y="4260"/>
              <a:ext cx="3854" cy="18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213" name="Text Box 45"/>
            <p:cNvSpPr txBox="1">
              <a:spLocks noChangeArrowheads="1"/>
            </p:cNvSpPr>
            <p:nvPr/>
          </p:nvSpPr>
          <p:spPr bwMode="auto">
            <a:xfrm>
              <a:off x="5083" y="4365"/>
              <a:ext cx="314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defTabSz="957263">
                <a:spcBef>
                  <a:spcPct val="50000"/>
                </a:spcBef>
                <a:defRPr/>
              </a:pPr>
              <a:r>
                <a:rPr lang="en-US" altLang="ko-KR" sz="1200" b="1">
                  <a:latin typeface="Arial" pitchFamily="34" charset="0"/>
                  <a:ea typeface="HY울릉도B" pitchFamily="18" charset="-127"/>
                </a:rPr>
                <a:t>Notes:</a:t>
              </a:r>
              <a:endParaRPr lang="en-US" altLang="ko-KR" b="1">
                <a:latin typeface="Arial" pitchFamily="34" charset="0"/>
                <a:ea typeface="HY울릉도B" pitchFamily="18" charset="-127"/>
              </a:endParaRPr>
            </a:p>
          </p:txBody>
        </p:sp>
      </p:grpSp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301625" y="481013"/>
            <a:ext cx="548005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306388" y="9763125"/>
            <a:ext cx="6478587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15913" y="9777413"/>
            <a:ext cx="3024187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spcBef>
                <a:spcPct val="50000"/>
              </a:spcBef>
              <a:defRPr/>
            </a:pP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검사 실무</a:t>
            </a:r>
          </a:p>
        </p:txBody>
      </p: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6292850" y="9777413"/>
            <a:ext cx="493713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r">
              <a:spcBef>
                <a:spcPct val="50000"/>
              </a:spcBef>
              <a:defRPr/>
            </a:pPr>
            <a:fld id="{F002A2CB-7A91-45DA-8B33-C6ED8C5EC6D2}" type="slidenum">
              <a:rPr kumimoji="0"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spcBef>
                  <a:spcPct val="50000"/>
                </a:spcBef>
                <a:defRPr/>
              </a:pPr>
              <a:t>‹#›</a:t>
            </a:fld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306388" y="9763125"/>
            <a:ext cx="415925" cy="0"/>
          </a:xfrm>
          <a:prstGeom prst="line">
            <a:avLst/>
          </a:prstGeom>
          <a:noFill/>
          <a:ln w="3810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121581" y="411763"/>
            <a:ext cx="1660219" cy="1384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54000" tIns="0" rIns="3600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ko-KR" altLang="en-US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ko-KR" altLang="en-US" sz="4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" i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장  품질 경영과 검사 개론</a:t>
            </a:r>
          </a:p>
        </p:txBody>
      </p:sp>
    </p:spTree>
    <p:extLst>
      <p:ext uri="{BB962C8B-B14F-4D97-AF65-F5344CB8AC3E}">
        <p14:creationId xmlns:p14="http://schemas.microsoft.com/office/powerpoint/2010/main" val="10816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bg1"/>
        </a:solidFill>
        <a:latin typeface="맑은 고딕" pitchFamily="50" charset="-127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31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7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Step 1: </a:t>
            </a:r>
            <a:r>
              <a:rPr lang="ko-KR" altLang="en-US" dirty="0"/>
              <a:t>모든 거래에서 발생하는 모든 항목의 빈도표를 만듭니다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3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지지도가 </a:t>
            </a:r>
            <a:r>
              <a:rPr lang="ko-KR" altLang="en-US" dirty="0" err="1"/>
              <a:t>임계값</a:t>
            </a:r>
            <a:r>
              <a:rPr lang="ko-KR" altLang="en-US" dirty="0"/>
              <a:t> 지지도보다 크거나 같은 요소 결정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0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다음 단계는 순서가 중요하지 않다는 점을 염두에 두고 중요한 항목의 가능한 모든 쌍을 만드는 것입니다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5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sz="1200" b="0" i="0" kern="12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r>
              <a:rPr kumimoji="1" lang="ko-KR" altLang="en-US" sz="1200" b="0" i="0" kern="12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단계</a:t>
            </a:r>
            <a:r>
              <a:rPr kumimoji="1" lang="en-US" altLang="ko-KR" sz="1200" b="0" i="0" kern="12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1200" b="0" i="0" kern="12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최소 지지도</a:t>
            </a:r>
            <a:r>
              <a:rPr kumimoji="1" lang="en-US" altLang="ko-KR" sz="1200" b="0" i="0" kern="12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(40%)</a:t>
            </a:r>
            <a:r>
              <a:rPr kumimoji="1" lang="ko-KR" altLang="en-US" sz="1200" b="0" i="0" kern="1200" dirty="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  <a:cs typeface="+mn-cs"/>
              </a:rPr>
              <a:t>보다 낮은 지지도를 갖는 항목 집합 제거</a:t>
            </a:r>
            <a:endParaRPr kumimoji="1" lang="en-US" altLang="ko-KR" sz="1200" b="0" i="0" kern="1200" dirty="0"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54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최소 지지도보다 지지도가 낮은 항목 집합을 제거합니다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37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함께 구매한 세 가지 항목으로 구성된 세트를 찾고 싶다고 가정해 보겠습니다</a:t>
            </a:r>
            <a:r>
              <a:rPr lang="en-US" altLang="ko-KR" dirty="0"/>
              <a:t>. 4</a:t>
            </a:r>
            <a:r>
              <a:rPr lang="ko-KR" altLang="en-US" dirty="0"/>
              <a:t>단계에서 찾은 항목 세트를 사용하여 </a:t>
            </a:r>
            <a:r>
              <a:rPr lang="en-US" altLang="ko-KR" dirty="0"/>
              <a:t>3</a:t>
            </a:r>
            <a:r>
              <a:rPr lang="ko-KR" altLang="en-US" dirty="0"/>
              <a:t>개의 항목 세트를 만듭니다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00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이상 빈번한 항목 집합을 만들 수 없으므로 여기에서 중지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42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우리는 빈번한 항목 집합을 갖게 되었습니다</a:t>
            </a:r>
            <a:r>
              <a:rPr lang="en-US" altLang="ko-KR" dirty="0"/>
              <a:t>. </a:t>
            </a:r>
            <a:r>
              <a:rPr lang="ko-KR" altLang="en-US" dirty="0"/>
              <a:t>여기에서 연관 규칙을 생성하고 각 규칙의 신뢰도를 계산해야 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이 예에서는 </a:t>
            </a:r>
            <a:r>
              <a:rPr lang="en-US" altLang="ko-KR" dirty="0"/>
              <a:t>{</a:t>
            </a:r>
            <a:r>
              <a:rPr lang="ko-KR" altLang="en-US" dirty="0"/>
              <a:t>양파</a:t>
            </a:r>
            <a:r>
              <a:rPr lang="en-US" altLang="ko-KR" dirty="0"/>
              <a:t>, </a:t>
            </a:r>
            <a:r>
              <a:rPr lang="ko-KR" altLang="en-US" dirty="0"/>
              <a:t>감자</a:t>
            </a:r>
            <a:r>
              <a:rPr lang="en-US" altLang="ko-KR" dirty="0"/>
              <a:t>, </a:t>
            </a:r>
            <a:r>
              <a:rPr lang="ko-KR" altLang="en-US" dirty="0"/>
              <a:t>버거</a:t>
            </a:r>
            <a:r>
              <a:rPr lang="en-US" altLang="ko-KR" dirty="0"/>
              <a:t>}</a:t>
            </a:r>
            <a:r>
              <a:rPr lang="ko-KR" altLang="en-US" dirty="0"/>
              <a:t>를 예로 들어 보겠습니다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4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규칙에 대한 신뢰도 점수 계산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77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69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23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30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8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Support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데이터 세트에서 항목이 얼마나 인기 있는지를 나타냅니다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43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Confidence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X </a:t>
            </a:r>
            <a:r>
              <a:rPr lang="ko-KR" altLang="en-US" dirty="0"/>
              <a:t>항목을 구매할 때 </a:t>
            </a:r>
            <a:r>
              <a:rPr lang="en-US" altLang="ko-KR" dirty="0"/>
              <a:t>Y </a:t>
            </a:r>
            <a:r>
              <a:rPr lang="ko-KR" altLang="en-US" dirty="0"/>
              <a:t>항목을 구매할 확률을 나타냅니다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30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9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8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7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아이디어는 장바구니 분석에서 나옵니다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0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8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5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78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Itemset</a:t>
            </a:r>
          </a:p>
          <a:p>
            <a:endParaRPr lang="en-US" altLang="ko-KR" dirty="0"/>
          </a:p>
          <a:p>
            <a:r>
              <a:rPr lang="ko-KR" altLang="en-US" dirty="0"/>
              <a:t>어느 정도 규칙적으로 데이터에 나타나는 하나 이상의 항목 그룹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Association rules</a:t>
            </a:r>
          </a:p>
          <a:p>
            <a:endParaRPr lang="en-US" dirty="0"/>
          </a:p>
          <a:p>
            <a:r>
              <a:rPr lang="ko-KR" altLang="en-US" dirty="0"/>
              <a:t>데이터 세트에서 관련 없는 데이터 간의 연관성을 찾는 데 도움이 되는 </a:t>
            </a:r>
            <a:r>
              <a:rPr lang="en-US" altLang="ko-KR" dirty="0"/>
              <a:t>If/then </a:t>
            </a:r>
            <a:r>
              <a:rPr lang="ko-KR" altLang="en-US" dirty="0"/>
              <a:t>문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항목 집합의 항목 간 관계</a:t>
            </a:r>
            <a:r>
              <a:rPr lang="en-US" altLang="ko-KR" dirty="0"/>
              <a:t>/</a:t>
            </a:r>
            <a:r>
              <a:rPr lang="ko-KR" altLang="en-US" dirty="0"/>
              <a:t>연관에서 발견된 패턴을 지정합니다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5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암 데이터에서 흥미롭고 자주 발생하는 </a:t>
            </a:r>
            <a:r>
              <a:rPr lang="en-US" altLang="ko-KR" dirty="0"/>
              <a:t>DNA </a:t>
            </a:r>
            <a:r>
              <a:rPr lang="ko-KR" altLang="en-US" dirty="0"/>
              <a:t>및 단백질 서열 패턴을 검색합니다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사기성 신용카드 또는 보험 사용과 결합하여 발생하는 구매 또는 의료 청구 패턴을 찾아냅니다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고객이 휴대폰 서비스를 중단하거나 케이블 </a:t>
            </a:r>
            <a:r>
              <a:rPr lang="en-US" altLang="ko-KR" dirty="0"/>
              <a:t>TV </a:t>
            </a:r>
            <a:r>
              <a:rPr lang="ko-KR" altLang="en-US" dirty="0"/>
              <a:t>패키지를 업그레이드하기 전에 나타나는 일련의 행동 조합을 식별합니다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2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연관 규칙은 두 가지 통계적 척도에 의해 결정됩니다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Support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데이터에서 항목 집합이 얼마나 자주 발생하는지 측정합니다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Confidence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예측력 또는 정확성 측정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6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데이터 세트에서 항목이 얼마나 인기 있는지를 나타냅니다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7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Confidence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</a:t>
            </a:r>
            <a:r>
              <a:rPr lang="en-US" altLang="ko-KR" dirty="0"/>
              <a:t>X </a:t>
            </a:r>
            <a:r>
              <a:rPr lang="ko-KR" altLang="en-US" dirty="0"/>
              <a:t>항목을 구매할 때 </a:t>
            </a:r>
            <a:r>
              <a:rPr lang="en-US" altLang="ko-KR" dirty="0"/>
              <a:t>Y </a:t>
            </a:r>
            <a:r>
              <a:rPr lang="ko-KR" altLang="en-US" dirty="0"/>
              <a:t>항목을 구매할 확률을 나타냅니다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9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1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548679"/>
            <a:ext cx="9475973" cy="6309321"/>
            <a:chOff x="411163" y="0"/>
            <a:chExt cx="9494837" cy="6858000"/>
          </a:xfrm>
        </p:grpSpPr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70255"/>
                <a:ext cx="1007508" cy="987745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3450078" cy="2390775"/>
              <a:chOff x="259" y="570"/>
              <a:chExt cx="2409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409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22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725280" y="561955"/>
              <a:ext cx="399943" cy="30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Day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824" y="1976310"/>
            <a:ext cx="7326419" cy="22603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 b="1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3277" y="1126118"/>
            <a:ext cx="1458304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9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96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4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430027" y="0"/>
            <a:ext cx="9494837" cy="6858000"/>
            <a:chOff x="411163" y="0"/>
            <a:chExt cx="9494837" cy="6858000"/>
          </a:xfrm>
        </p:grpSpPr>
        <p:sp>
          <p:nvSpPr>
            <p:cNvPr id="11" name="Rectangle 69"/>
            <p:cNvSpPr>
              <a:spLocks noChangeArrowheads="1"/>
            </p:cNvSpPr>
            <p:nvPr userDrawn="1"/>
          </p:nvSpPr>
          <p:spPr bwMode="auto">
            <a:xfrm>
              <a:off x="415925" y="692150"/>
              <a:ext cx="9490075" cy="12001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grpSp>
          <p:nvGrpSpPr>
            <p:cNvPr id="12" name="그룹 11"/>
            <p:cNvGrpSpPr/>
            <p:nvPr userDrawn="1"/>
          </p:nvGrpSpPr>
          <p:grpSpPr>
            <a:xfrm>
              <a:off x="7106131" y="5775562"/>
              <a:ext cx="2799869" cy="1082438"/>
              <a:chOff x="7106131" y="5775562"/>
              <a:chExt cx="2799869" cy="1082438"/>
            </a:xfrm>
          </p:grpSpPr>
          <p:sp>
            <p:nvSpPr>
              <p:cNvPr id="19" name="AutoShape 34"/>
              <p:cNvSpPr>
                <a:spLocks noChangeArrowheads="1"/>
              </p:cNvSpPr>
              <p:nvPr/>
            </p:nvSpPr>
            <p:spPr bwMode="auto">
              <a:xfrm flipH="1">
                <a:off x="7106131" y="6442620"/>
                <a:ext cx="2799869" cy="415380"/>
              </a:xfrm>
              <a:prstGeom prst="rtTriangle">
                <a:avLst/>
              </a:prstGeom>
              <a:solidFill>
                <a:srgbClr val="85AEFF"/>
              </a:solidFill>
              <a:ln>
                <a:noFill/>
              </a:ln>
              <a:effectLst>
                <a:outerShdw blurRad="50800" dist="279400" dir="10800000" algn="b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0" name="AutoShape 37"/>
              <p:cNvSpPr>
                <a:spLocks noChangeArrowheads="1"/>
              </p:cNvSpPr>
              <p:nvPr/>
            </p:nvSpPr>
            <p:spPr bwMode="auto">
              <a:xfrm flipH="1">
                <a:off x="8801638" y="5775562"/>
                <a:ext cx="1103249" cy="1082438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63500" dir="11400000" sx="110000" sy="110000" algn="ctr" rotWithShape="0">
                  <a:schemeClr val="bg2">
                    <a:alpha val="69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21" name="AutoShape 38"/>
              <p:cNvSpPr>
                <a:spLocks noChangeArrowheads="1"/>
              </p:cNvSpPr>
              <p:nvPr/>
            </p:nvSpPr>
            <p:spPr bwMode="auto">
              <a:xfrm flipH="1">
                <a:off x="8897379" y="5869106"/>
                <a:ext cx="1007508" cy="98889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8121650" y="0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67"/>
            <p:cNvGrpSpPr>
              <a:grpSpLocks/>
            </p:cNvGrpSpPr>
            <p:nvPr userDrawn="1"/>
          </p:nvGrpSpPr>
          <p:grpSpPr bwMode="auto">
            <a:xfrm>
              <a:off x="411163" y="409575"/>
              <a:ext cx="2532062" cy="2390775"/>
              <a:chOff x="259" y="570"/>
              <a:chExt cx="1768" cy="1670"/>
            </a:xfrm>
          </p:grpSpPr>
          <p:sp>
            <p:nvSpPr>
              <p:cNvPr id="16" name="AutoShape 44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768" cy="167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35921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18" name="AutoShape 45"/>
              <p:cNvSpPr>
                <a:spLocks noChangeAspect="1" noChangeArrowheads="1"/>
              </p:cNvSpPr>
              <p:nvPr/>
            </p:nvSpPr>
            <p:spPr bwMode="auto">
              <a:xfrm rot="10800000" flipH="1">
                <a:off x="259" y="570"/>
                <a:ext cx="1655" cy="1564"/>
              </a:xfrm>
              <a:prstGeom prst="rtTriangle">
                <a:avLst/>
              </a:prstGeom>
              <a:solidFill>
                <a:srgbClr val="0067C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5" name="Text Box 65"/>
            <p:cNvSpPr txBox="1">
              <a:spLocks noChangeArrowheads="1"/>
            </p:cNvSpPr>
            <p:nvPr userDrawn="1"/>
          </p:nvSpPr>
          <p:spPr bwMode="auto">
            <a:xfrm>
              <a:off x="622703" y="559713"/>
              <a:ext cx="75815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>
                <a:spcBef>
                  <a:spcPct val="50000"/>
                </a:spcBef>
                <a:defRPr>
                  <a:solidFill>
                    <a:schemeClr val="bg1"/>
                  </a:solidFill>
                  <a:latin typeface="나눔바른고딕" pitchFamily="50" charset="-127"/>
                  <a:ea typeface="굴림" pitchFamily="50" charset="-127"/>
                </a:defRPr>
              </a:lvl1pPr>
              <a:lvl2pPr>
                <a:defRPr>
                  <a:latin typeface="나눔바른고딕" pitchFamily="50" charset="-127"/>
                  <a:ea typeface="굴림" pitchFamily="50" charset="-127"/>
                </a:defRPr>
              </a:lvl2pPr>
              <a:lvl3pPr>
                <a:defRPr>
                  <a:latin typeface="나눔바른고딕" pitchFamily="50" charset="-127"/>
                  <a:ea typeface="굴림" pitchFamily="50" charset="-127"/>
                </a:defRPr>
              </a:lvl3pPr>
              <a:lvl4pPr>
                <a:defRPr>
                  <a:latin typeface="나눔바른고딕" pitchFamily="50" charset="-127"/>
                  <a:ea typeface="굴림" pitchFamily="50" charset="-127"/>
                </a:defRPr>
              </a:lvl4pPr>
              <a:lvl5pPr>
                <a:defRPr>
                  <a:latin typeface="나눔바른고딕" pitchFamily="50" charset="-127"/>
                  <a:ea typeface="굴림" pitchFamily="50" charset="-127"/>
                </a:defRPr>
              </a:lvl5pPr>
              <a:lvl6pPr>
                <a:defRPr>
                  <a:latin typeface="나눔바른고딕" pitchFamily="50" charset="-127"/>
                  <a:ea typeface="굴림" pitchFamily="50" charset="-127"/>
                </a:defRPr>
              </a:lvl6pPr>
              <a:lvl7pPr>
                <a:defRPr>
                  <a:latin typeface="나눔바른고딕" pitchFamily="50" charset="-127"/>
                  <a:ea typeface="굴림" pitchFamily="50" charset="-127"/>
                </a:defRPr>
              </a:lvl7pPr>
              <a:lvl8pPr>
                <a:defRPr>
                  <a:latin typeface="나눔바른고딕" pitchFamily="50" charset="-127"/>
                  <a:ea typeface="굴림" pitchFamily="50" charset="-127"/>
                </a:defRPr>
              </a:lvl8pPr>
              <a:lvl9pPr>
                <a:defRPr>
                  <a:latin typeface="나눔바른고딕" pitchFamily="50" charset="-127"/>
                  <a:ea typeface="굴림" pitchFamily="50" charset="-127"/>
                </a:defRPr>
              </a:lvl9pPr>
            </a:lstStyle>
            <a:p>
              <a:pPr lvl="0"/>
              <a:r>
                <a:rPr lang="en-US" altLang="ko-KR" sz="1800" dirty="0">
                  <a:latin typeface="+mn-ea"/>
                  <a:ea typeface="+mn-ea"/>
                </a:rPr>
                <a:t>Lecture</a:t>
              </a:r>
            </a:p>
          </p:txBody>
        </p:sp>
      </p:grpSp>
      <p:sp>
        <p:nvSpPr>
          <p:cNvPr id="24" name="제목 개체 틀 14">
            <a:extLst>
              <a:ext uri="{FF2B5EF4-FFF2-40B4-BE49-F238E27FC236}">
                <a16:creationId xmlns:a16="http://schemas.microsoft.com/office/drawing/2014/main" id="{55A7197F-C68F-420B-B8BF-4AF551D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696" y="1052736"/>
            <a:ext cx="7044788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957A8E0B-34EF-4489-8C33-D4093C3743C3}"/>
              </a:ext>
            </a:extLst>
          </p:cNvPr>
          <p:cNvSpPr txBox="1">
            <a:spLocks/>
          </p:cNvSpPr>
          <p:nvPr userDrawn="1"/>
        </p:nvSpPr>
        <p:spPr>
          <a:xfrm>
            <a:off x="1720979" y="2172941"/>
            <a:ext cx="2370229" cy="457877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endParaRPr lang="en-US" altLang="ko-KR" sz="3200" b="1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32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CONTENTS</a:t>
            </a:r>
          </a:p>
          <a:p>
            <a:pPr algn="ctr">
              <a:defRPr/>
            </a:pPr>
            <a:endParaRPr lang="en-US" altLang="ko-KR" sz="32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325508-845F-42A6-BC88-95C128185B6E}"/>
              </a:ext>
            </a:extLst>
          </p:cNvPr>
          <p:cNvSpPr/>
          <p:nvPr userDrawn="1"/>
        </p:nvSpPr>
        <p:spPr>
          <a:xfrm>
            <a:off x="1935065" y="2689876"/>
            <a:ext cx="7621104" cy="3331412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CD7AA74-3CF5-4255-96A4-200C3CEEEF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6696" y="2929242"/>
            <a:ext cx="7044787" cy="287602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여기에 내용을 넣으세요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77B9F5D7-36EF-443D-8DFD-F6CFAAAD45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504" y="682027"/>
            <a:ext cx="1212140" cy="129683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7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2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992563" y="1052736"/>
            <a:ext cx="8913437" cy="5805264"/>
            <a:chOff x="992563" y="1052736"/>
            <a:chExt cx="8913437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69">
              <a:extLst>
                <a:ext uri="{FF2B5EF4-FFF2-40B4-BE49-F238E27FC236}">
                  <a16:creationId xmlns:a16="http://schemas.microsoft.com/office/drawing/2014/main" id="{8F8E7E1E-FC6C-4EA3-934B-943111C0D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110" y="2139864"/>
              <a:ext cx="7488000" cy="20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69">
              <a:extLst>
                <a:ext uri="{FF2B5EF4-FFF2-40B4-BE49-F238E27FC236}">
                  <a16:creationId xmlns:a16="http://schemas.microsoft.com/office/drawing/2014/main" id="{F4E47664-8ABF-41D8-9EAD-E958CFAA2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110" y="2283864"/>
              <a:ext cx="7200000" cy="172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AutoShape 130">
              <a:extLst>
                <a:ext uri="{FF2B5EF4-FFF2-40B4-BE49-F238E27FC236}">
                  <a16:creationId xmlns:a16="http://schemas.microsoft.com/office/drawing/2014/main" id="{5A895C72-88DA-4F99-B6CD-C66EB09B9C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992564" y="1916838"/>
              <a:ext cx="1998000" cy="1886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600000" algn="ctr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AutoShape 45">
              <a:extLst>
                <a:ext uri="{FF2B5EF4-FFF2-40B4-BE49-F238E27FC236}">
                  <a16:creationId xmlns:a16="http://schemas.microsoft.com/office/drawing/2014/main" id="{B344A3FB-34B2-4149-93C6-830919E66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0800000" flipH="1">
              <a:off x="992563" y="1916838"/>
              <a:ext cx="1870793" cy="1767237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9" name="슬라이드 번호 개체 틀 1">
            <a:extLst>
              <a:ext uri="{FF2B5EF4-FFF2-40B4-BE49-F238E27FC236}">
                <a16:creationId xmlns:a16="http://schemas.microsoft.com/office/drawing/2014/main" id="{054D3597-281E-4E78-B6C5-416B1E7E0A35}"/>
              </a:ext>
            </a:extLst>
          </p:cNvPr>
          <p:cNvSpPr txBox="1">
            <a:spLocks/>
          </p:cNvSpPr>
          <p:nvPr userDrawn="1"/>
        </p:nvSpPr>
        <p:spPr>
          <a:xfrm>
            <a:off x="9671584" y="656476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834800-E070-401A-9581-E51835AC1A76}" type="slidenum">
              <a:rPr kumimoji="0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제목 개체 틀 14">
            <a:extLst>
              <a:ext uri="{FF2B5EF4-FFF2-40B4-BE49-F238E27FC236}">
                <a16:creationId xmlns:a16="http://schemas.microsoft.com/office/drawing/2014/main" id="{A4D6DF27-3AA7-4E6D-8E30-6589A84D3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6649" y="2749290"/>
            <a:ext cx="6312736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 b="1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부제목을 추가하려면 </a:t>
            </a:r>
            <a:r>
              <a:rPr lang="ko-KR" altLang="en-US" dirty="0" err="1"/>
              <a:t>클릭하시오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30">
            <a:extLst>
              <a:ext uri="{FF2B5EF4-FFF2-40B4-BE49-F238E27FC236}">
                <a16:creationId xmlns:a16="http://schemas.microsoft.com/office/drawing/2014/main" id="{E5E617C3-7DBC-47D5-AE27-CF7240EFF7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6576" y="2117674"/>
            <a:ext cx="625918" cy="97645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A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 latinLnBrk="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 latinLnBrk="0"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내용(2)-큰제목과 함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1052736"/>
            <a:ext cx="8937624" cy="52119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lang="ko-KR" altLang="en-US" sz="28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84188" y="1628800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764581"/>
            <a:ext cx="8936043" cy="48001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D59F19-FA3D-41C8-8410-21F51E116B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472" y="260349"/>
            <a:ext cx="9221340" cy="712145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ko-KR" altLang="en-US" dirty="0"/>
              <a:t>큰 제목을 추가하려면 클릭하십시오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493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내용(3)-구분선 없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1" y="365448"/>
            <a:ext cx="893762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3200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481" y="1314513"/>
            <a:ext cx="8936043" cy="525025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50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4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7290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메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 userDrawn="1"/>
        </p:nvSpPr>
        <p:spPr>
          <a:xfrm>
            <a:off x="-87561" y="146010"/>
            <a:ext cx="2232249" cy="80533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altLang="ko-KR" sz="40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  <a:ea typeface="+mn-ea"/>
              </a:rPr>
              <a:t>MEMO</a:t>
            </a:r>
            <a:endParaRPr lang="en-US" altLang="ko-KR" sz="4000" spc="-3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-1" y="0"/>
            <a:ext cx="3392828" cy="188640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951349"/>
            <a:ext cx="9361040" cy="5501987"/>
          </a:xfrm>
          <a:prstGeom prst="rect">
            <a:avLst/>
          </a:prstGeom>
          <a:noFill/>
          <a:ln>
            <a:solidFill>
              <a:srgbClr val="6791B3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6791B3"/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118F8-8618-498F-B337-4571892E5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0512" y="1268412"/>
            <a:ext cx="8784976" cy="4896892"/>
          </a:xfrm>
        </p:spPr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55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인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18"/>
          <p:cNvSpPr txBox="1">
            <a:spLocks/>
          </p:cNvSpPr>
          <p:nvPr userDrawn="1"/>
        </p:nvSpPr>
        <p:spPr>
          <a:xfrm>
            <a:off x="7322873" y="6592907"/>
            <a:ext cx="2311400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A0508AD-F268-4F99-9FB3-73BCCD85EA25}" type="slidenum">
              <a:rPr kumimoji="0" lang="ko-KR" altLang="en-US" sz="1000">
                <a:solidFill>
                  <a:srgbClr val="000000">
                    <a:tint val="75000"/>
                  </a:srgbClr>
                </a:solidFill>
                <a:latin typeface="+mn-ea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400" dirty="0">
              <a:solidFill>
                <a:srgbClr val="000000">
                  <a:tint val="75000"/>
                </a:srgb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112392D-D884-4B6E-842B-E5FE517532B6}"/>
              </a:ext>
            </a:extLst>
          </p:cNvPr>
          <p:cNvGrpSpPr/>
          <p:nvPr userDrawn="1"/>
        </p:nvGrpSpPr>
        <p:grpSpPr>
          <a:xfrm>
            <a:off x="7130817" y="1052736"/>
            <a:ext cx="2799869" cy="5805264"/>
            <a:chOff x="7106131" y="1052736"/>
            <a:chExt cx="2799869" cy="5805264"/>
          </a:xfrm>
        </p:grpSpPr>
        <p:sp>
          <p:nvSpPr>
            <p:cNvPr id="9" name="AutoShape 34">
              <a:extLst>
                <a:ext uri="{FF2B5EF4-FFF2-40B4-BE49-F238E27FC236}">
                  <a16:creationId xmlns:a16="http://schemas.microsoft.com/office/drawing/2014/main" id="{4BF27B1D-B8F7-4330-A3C5-932DA8F3CD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rgbClr val="000000">
                  <a:lumMod val="65000"/>
                  <a:lumOff val="35000"/>
                  <a:alpha val="40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37">
              <a:extLst>
                <a:ext uri="{FF2B5EF4-FFF2-40B4-BE49-F238E27FC236}">
                  <a16:creationId xmlns:a16="http://schemas.microsoft.com/office/drawing/2014/main" id="{CE1835DB-ABB8-4BB7-8D35-CC43244DA5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88900" dist="63500" dir="11400000" sx="110000" sy="110000" algn="ctr" rotWithShape="0">
                <a:srgbClr val="808080">
                  <a:alpha val="69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8">
              <a:extLst>
                <a:ext uri="{FF2B5EF4-FFF2-40B4-BE49-F238E27FC236}">
                  <a16:creationId xmlns:a16="http://schemas.microsoft.com/office/drawing/2014/main" id="{1C0CB433-3A7A-4EB5-AD6C-A51E612FCD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CD30246-5DB5-48EE-9BD8-174A93B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12" b="70313"/>
            <a:stretch>
              <a:fillRect/>
            </a:stretch>
          </p:blipFill>
          <p:spPr bwMode="auto">
            <a:xfrm>
              <a:off x="7401272" y="1052736"/>
              <a:ext cx="1295400" cy="1163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123A7331-B8C2-462E-9934-C391A2354A7F}"/>
              </a:ext>
            </a:extLst>
          </p:cNvPr>
          <p:cNvSpPr txBox="1">
            <a:spLocks/>
          </p:cNvSpPr>
          <p:nvPr userDrawn="1"/>
        </p:nvSpPr>
        <p:spPr>
          <a:xfrm>
            <a:off x="1033301" y="2552855"/>
            <a:ext cx="7839397" cy="1752290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ko-KR" altLang="en-US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감사합니다</a:t>
            </a:r>
            <a:r>
              <a:rPr lang="en-US" altLang="ko-KR" sz="9600" b="1" spc="-15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6791B3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바른고딕"/>
                <a:ea typeface="+mn-ea"/>
              </a:rPr>
              <a:t>!</a:t>
            </a:r>
            <a:endParaRPr lang="en-US" altLang="ko-KR" sz="9600" spc="-300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961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개체 틀 14">
            <a:extLst>
              <a:ext uri="{FF2B5EF4-FFF2-40B4-BE49-F238E27FC236}">
                <a16:creationId xmlns:a16="http://schemas.microsoft.com/office/drawing/2014/main" id="{B0F4B582-14E5-4B76-9ED1-B9CC9544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322230"/>
            <a:ext cx="8937623" cy="75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E60481-F981-4290-9EBF-5789A1FB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188" y="1416912"/>
            <a:ext cx="8937623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63E6520-2020-4FCD-8E5D-D3D0140FEC1D}"/>
              </a:ext>
            </a:extLst>
          </p:cNvPr>
          <p:cNvGrpSpPr/>
          <p:nvPr userDrawn="1"/>
        </p:nvGrpSpPr>
        <p:grpSpPr>
          <a:xfrm>
            <a:off x="7106137" y="5775562"/>
            <a:ext cx="2799869" cy="1082438"/>
            <a:chOff x="7106131" y="5775562"/>
            <a:chExt cx="2799869" cy="1082438"/>
          </a:xfrm>
        </p:grpSpPr>
        <p:sp>
          <p:nvSpPr>
            <p:cNvPr id="7" name="AutoShape 34">
              <a:extLst>
                <a:ext uri="{FF2B5EF4-FFF2-40B4-BE49-F238E27FC236}">
                  <a16:creationId xmlns:a16="http://schemas.microsoft.com/office/drawing/2014/main" id="{261BCFF1-C31B-44E8-BC3E-462445619A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" name="AutoShape 37">
              <a:extLst>
                <a:ext uri="{FF2B5EF4-FFF2-40B4-BE49-F238E27FC236}">
                  <a16:creationId xmlns:a16="http://schemas.microsoft.com/office/drawing/2014/main" id="{6970CB5D-C40C-4382-8CD8-B49130E29B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9" name="AutoShape 38">
              <a:extLst>
                <a:ext uri="{FF2B5EF4-FFF2-40B4-BE49-F238E27FC236}">
                  <a16:creationId xmlns:a16="http://schemas.microsoft.com/office/drawing/2014/main" id="{541CDAE0-1D99-4AA8-90EF-16141D82BE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10" name="Rectangle 10">
            <a:extLst>
              <a:ext uri="{FF2B5EF4-FFF2-40B4-BE49-F238E27FC236}">
                <a16:creationId xmlns:a16="http://schemas.microsoft.com/office/drawing/2014/main" id="{D5EE747B-EEE9-49B2-B7E7-F714B63A9155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9556168" y="6564769"/>
            <a:ext cx="2244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0" lang="en-US" altLang="ko-KR" sz="1400" kern="1200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4274D4-33DA-49FE-8359-7A2A6A9DAD62}"/>
              </a:ext>
            </a:extLst>
          </p:cNvPr>
          <p:cNvSpPr/>
          <p:nvPr userDrawn="1"/>
        </p:nvSpPr>
        <p:spPr bwMode="auto">
          <a:xfrm>
            <a:off x="-1" y="0"/>
            <a:ext cx="2144689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43AAF8-263F-4E33-AF19-8798E8132E0A}"/>
              </a:ext>
            </a:extLst>
          </p:cNvPr>
          <p:cNvSpPr/>
          <p:nvPr userDrawn="1"/>
        </p:nvSpPr>
        <p:spPr bwMode="auto">
          <a:xfrm>
            <a:off x="484188" y="1140062"/>
            <a:ext cx="893762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4" r:id="rId2"/>
    <p:sldLayoutId id="2147483717" r:id="rId3"/>
    <p:sldLayoutId id="2147483710" r:id="rId4"/>
    <p:sldLayoutId id="2147483743" r:id="rId5"/>
    <p:sldLayoutId id="2147483740" r:id="rId6"/>
    <p:sldLayoutId id="2147483741" r:id="rId7"/>
    <p:sldLayoutId id="2147483738" r:id="rId8"/>
    <p:sldLayoutId id="2147483742" r:id="rId9"/>
    <p:sldLayoutId id="2147483745" r:id="rId10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ko-KR" altLang="en-US" sz="3200" b="1" kern="1200" dirty="0">
          <a:solidFill>
            <a:srgbClr val="000099"/>
          </a:solidFill>
          <a:latin typeface="+mn-ea"/>
          <a:ea typeface="+mn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33300"/>
        </a:buClr>
        <a:buFont typeface="Wingdings" panose="05000000000000000000" pitchFamily="2" charset="2"/>
        <a:buChar char="v"/>
        <a:defRPr kumimoji="1" lang="ko-KR" altLang="en-US" sz="2200" b="1" kern="1200" dirty="0" smtClean="0">
          <a:solidFill>
            <a:srgbClr val="000099"/>
          </a:solidFill>
          <a:latin typeface="+mn-ea"/>
          <a:ea typeface="+mn-ea"/>
          <a:cs typeface="+mn-cs"/>
        </a:defRPr>
      </a:lvl1pPr>
      <a:lvl2pPr marL="534988" marR="0" indent="-179388" algn="l" defTabSz="914400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lr>
          <a:srgbClr val="666633"/>
        </a:buClr>
        <a:buSzTx/>
        <a:buFont typeface="Wingdings" panose="05000000000000000000" pitchFamily="2" charset="2"/>
        <a:buChar char="§"/>
        <a:tabLst/>
        <a:defRPr kumimoji="1" lang="ko-KR" altLang="en-US" sz="1900" kern="1200" dirty="0" smtClean="0">
          <a:solidFill>
            <a:schemeClr val="tx1"/>
          </a:solidFill>
          <a:latin typeface="+mn-ea"/>
          <a:ea typeface="+mj-ea"/>
          <a:cs typeface="+mn-cs"/>
        </a:defRPr>
      </a:lvl2pPr>
      <a:lvl3pPr marL="715963" indent="-180975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•"/>
        <a:defRPr kumimoji="1" lang="ko-KR" altLang="en-US" sz="1700" kern="1200" dirty="0" smtClean="0">
          <a:solidFill>
            <a:schemeClr val="tx1"/>
          </a:solidFill>
          <a:latin typeface="+mn-ea"/>
          <a:ea typeface="+mn-ea"/>
          <a:cs typeface="+mn-cs"/>
        </a:defRPr>
      </a:lvl3pPr>
      <a:lvl4pPr marL="898525" indent="-177800" algn="l" rtl="0" eaLnBrk="1" fontAlgn="base" latinLnBrk="1" hangingPunct="1">
        <a:lnSpc>
          <a:spcPct val="110000"/>
        </a:lnSpc>
        <a:spcBef>
          <a:spcPct val="20000"/>
        </a:spcBef>
        <a:spcAft>
          <a:spcPts val="100"/>
        </a:spcAft>
        <a:buClr>
          <a:schemeClr val="bg1">
            <a:lumMod val="50000"/>
          </a:schemeClr>
        </a:buClr>
        <a:buSzPct val="90000"/>
        <a:buFont typeface="Arial" panose="020B0604020202020204" pitchFamily="34" charset="0"/>
        <a:buChar char="−"/>
        <a:tabLst>
          <a:tab pos="898525" algn="l"/>
        </a:tabLst>
        <a:defRPr kumimoji="1" lang="ko-KR" altLang="en-US" sz="1400" b="0" kern="1200" dirty="0" smtClean="0">
          <a:solidFill>
            <a:schemeClr val="tx1"/>
          </a:solidFill>
          <a:latin typeface="+mn-ea"/>
          <a:ea typeface="맑은 고딕" pitchFamily="50" charset="-127"/>
          <a:cs typeface="+mn-cs"/>
        </a:defRPr>
      </a:lvl4pPr>
      <a:lvl5pPr marL="1077913" indent="-141288" algn="l" rtl="0" eaLnBrk="0" fontAlgn="base" latinLnBrk="1" hangingPunct="0">
        <a:lnSpc>
          <a:spcPct val="110000"/>
        </a:lnSpc>
        <a:spcBef>
          <a:spcPct val="20000"/>
        </a:spcBef>
        <a:spcAft>
          <a:spcPts val="100"/>
        </a:spcAft>
        <a:buChar char="»"/>
        <a:defRPr kumimoji="1" sz="1200">
          <a:solidFill>
            <a:schemeClr val="tx1"/>
          </a:solidFill>
          <a:latin typeface="+mn-ea"/>
          <a:ea typeface="+mj-ea"/>
          <a:cs typeface="태-신헤드라인디D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j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9CC9-E5ED-4D0D-89B7-C12E535F0F6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043B-F017-4A1E-AE3B-FB35F7D7F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20DB34-B467-4F98-AFA7-FE58CBEFDD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556168" y="6564769"/>
            <a:ext cx="224420" cy="215444"/>
          </a:xfrm>
          <a:prstGeom prst="rect">
            <a:avLst/>
          </a:prstGeo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EA497-348E-4B21-8DB3-732916E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Association Mining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850524-C750-4B95-9A7A-6CB7001311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</a:p>
          <a:p>
            <a:pPr marL="457200" indent="-457200">
              <a:buFont typeface="+mj-lt"/>
              <a:buAutoNum type="alphaUcPeriod"/>
            </a:pPr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</a:p>
          <a:p>
            <a:pPr marL="457200" indent="-457200">
              <a:buFont typeface="+mj-lt"/>
              <a:buAutoNum type="alphaUcPeriod"/>
            </a:pPr>
            <a:endParaRPr lang="en-US" altLang="ko-KR" dirty="0"/>
          </a:p>
          <a:p>
            <a:pPr marL="457200" indent="-457200">
              <a:buFont typeface="+mj-lt"/>
              <a:buAutoNum type="alphaUcPeriod"/>
            </a:pPr>
            <a:r>
              <a:rPr lang="en-US" altLang="ko-KR" dirty="0"/>
              <a:t>Association Mining Practice</a:t>
            </a:r>
          </a:p>
        </p:txBody>
      </p:sp>
    </p:spTree>
    <p:extLst>
      <p:ext uri="{BB962C8B-B14F-4D97-AF65-F5344CB8AC3E}">
        <p14:creationId xmlns:p14="http://schemas.microsoft.com/office/powerpoint/2010/main" val="325090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altLang="ko-KR" dirty="0"/>
              <a:t>Given s</a:t>
            </a:r>
            <a:r>
              <a:rPr lang="en-US" dirty="0"/>
              <a:t>ample transactional data</a:t>
            </a: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C427183-6BA5-4C53-BE22-F2015E2C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38731"/>
              </p:ext>
            </p:extLst>
          </p:nvPr>
        </p:nvGraphicFramePr>
        <p:xfrm>
          <a:off x="2139073" y="2757196"/>
          <a:ext cx="5604858" cy="3048068"/>
        </p:xfrm>
        <a:graphic>
          <a:graphicData uri="http://schemas.openxmlformats.org/drawingml/2006/table">
            <a:tbl>
              <a:tblPr/>
              <a:tblGrid>
                <a:gridCol w="1298687">
                  <a:extLst>
                    <a:ext uri="{9D8B030D-6E8A-4147-A177-3AD203B41FA5}">
                      <a16:colId xmlns:a16="http://schemas.microsoft.com/office/drawing/2014/main" val="2400360848"/>
                    </a:ext>
                  </a:extLst>
                </a:gridCol>
                <a:gridCol w="782941">
                  <a:extLst>
                    <a:ext uri="{9D8B030D-6E8A-4147-A177-3AD203B41FA5}">
                      <a16:colId xmlns:a16="http://schemas.microsoft.com/office/drawing/2014/main" val="4130991829"/>
                    </a:ext>
                  </a:extLst>
                </a:gridCol>
                <a:gridCol w="863719">
                  <a:extLst>
                    <a:ext uri="{9D8B030D-6E8A-4147-A177-3AD203B41FA5}">
                      <a16:colId xmlns:a16="http://schemas.microsoft.com/office/drawing/2014/main" val="485708479"/>
                    </a:ext>
                  </a:extLst>
                </a:gridCol>
                <a:gridCol w="896640">
                  <a:extLst>
                    <a:ext uri="{9D8B030D-6E8A-4147-A177-3AD203B41FA5}">
                      <a16:colId xmlns:a16="http://schemas.microsoft.com/office/drawing/2014/main" val="3953462153"/>
                    </a:ext>
                  </a:extLst>
                </a:gridCol>
                <a:gridCol w="773779">
                  <a:extLst>
                    <a:ext uri="{9D8B030D-6E8A-4147-A177-3AD203B41FA5}">
                      <a16:colId xmlns:a16="http://schemas.microsoft.com/office/drawing/2014/main" val="2526237116"/>
                    </a:ext>
                  </a:extLst>
                </a:gridCol>
                <a:gridCol w="989092">
                  <a:extLst>
                    <a:ext uri="{9D8B030D-6E8A-4147-A177-3AD203B41FA5}">
                      <a16:colId xmlns:a16="http://schemas.microsoft.com/office/drawing/2014/main" val="40336959"/>
                    </a:ext>
                  </a:extLst>
                </a:gridCol>
              </a:tblGrid>
              <a:tr h="63261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Transaction ID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Onion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Potato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Burger</a:t>
                      </a:r>
                      <a:endParaRPr lang="en-US" sz="150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Milk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Beer</a:t>
                      </a:r>
                      <a:endParaRPr lang="en-US" sz="150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83107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T1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85725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T2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87554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T3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096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T4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60695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T5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320543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T6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70385"/>
                  </a:ext>
                </a:extLst>
              </a:tr>
            </a:tbl>
          </a:graphicData>
        </a:graphic>
      </p:graphicFrame>
      <p:sp>
        <p:nvSpPr>
          <p:cNvPr id="9" name="직사각형 7">
            <a:extLst>
              <a:ext uri="{FF2B5EF4-FFF2-40B4-BE49-F238E27FC236}">
                <a16:creationId xmlns:a16="http://schemas.microsoft.com/office/drawing/2014/main" id="{8ABC9AC2-723E-4FF5-8869-5E82D038D13E}"/>
              </a:ext>
            </a:extLst>
          </p:cNvPr>
          <p:cNvSpPr/>
          <p:nvPr/>
        </p:nvSpPr>
        <p:spPr>
          <a:xfrm>
            <a:off x="7977336" y="2172420"/>
            <a:ext cx="18032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400" dirty="0"/>
              <a:t>Transactional data</a:t>
            </a:r>
          </a:p>
          <a:p>
            <a:pPr>
              <a:spcBef>
                <a:spcPct val="0"/>
              </a:spcBef>
            </a:pPr>
            <a:endParaRPr lang="en-GB" altLang="en-US" sz="1400" dirty="0"/>
          </a:p>
          <a:p>
            <a:pPr>
              <a:spcBef>
                <a:spcPct val="0"/>
              </a:spcBef>
            </a:pPr>
            <a:r>
              <a:rPr lang="en-GB" altLang="en-US" sz="1400" dirty="0"/>
              <a:t>Assume: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400" dirty="0" err="1"/>
              <a:t>minsup</a:t>
            </a:r>
            <a:r>
              <a:rPr lang="en-GB" altLang="en-US" sz="1400" dirty="0"/>
              <a:t> = 40%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en-US" sz="1400" dirty="0" err="1"/>
              <a:t>minconf</a:t>
            </a:r>
            <a:r>
              <a:rPr lang="en-GB" altLang="en-US" sz="1400" dirty="0"/>
              <a:t> = 70%</a:t>
            </a:r>
            <a:endParaRPr lang="en-GB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27D644-E4D2-447B-B1AE-02D6712BDBE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41502" y="2514328"/>
            <a:ext cx="3029020" cy="24286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66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1: Create a frequency table of all the items that occur in all transactions</a:t>
            </a: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E32092A4-47DB-4E4B-8686-908C46C00D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3481" y="2852936"/>
          <a:ext cx="3821349" cy="3028396"/>
        </p:xfrm>
        <a:graphic>
          <a:graphicData uri="http://schemas.openxmlformats.org/drawingml/2006/table">
            <a:tbl>
              <a:tblPr/>
              <a:tblGrid>
                <a:gridCol w="1448823">
                  <a:extLst>
                    <a:ext uri="{9D8B030D-6E8A-4147-A177-3AD203B41FA5}">
                      <a16:colId xmlns:a16="http://schemas.microsoft.com/office/drawing/2014/main" val="2722225827"/>
                    </a:ext>
                  </a:extLst>
                </a:gridCol>
                <a:gridCol w="2372526">
                  <a:extLst>
                    <a:ext uri="{9D8B030D-6E8A-4147-A177-3AD203B41FA5}">
                      <a16:colId xmlns:a16="http://schemas.microsoft.com/office/drawing/2014/main" val="1979871138"/>
                    </a:ext>
                  </a:extLst>
                </a:gridCol>
              </a:tblGrid>
              <a:tr h="5663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Item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(No.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12014"/>
                  </a:ext>
                </a:extLst>
              </a:tr>
              <a:tr h="4924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78632"/>
                  </a:ext>
                </a:extLst>
              </a:tr>
              <a:tr h="4924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89053"/>
                  </a:ext>
                </a:extLst>
              </a:tr>
              <a:tr h="5644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67975"/>
                  </a:ext>
                </a:extLst>
              </a:tr>
              <a:tr h="4203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82818"/>
                  </a:ext>
                </a:extLst>
              </a:tr>
              <a:tr h="49240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Beer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34563"/>
                  </a:ext>
                </a:extLst>
              </a:tr>
            </a:tbl>
          </a:graphicData>
        </a:graphic>
      </p:graphicFrame>
      <p:sp>
        <p:nvSpPr>
          <p:cNvPr id="12" name="직사각형 4">
            <a:extLst>
              <a:ext uri="{FF2B5EF4-FFF2-40B4-BE49-F238E27FC236}">
                <a16:creationId xmlns:a16="http://schemas.microsoft.com/office/drawing/2014/main" id="{385FC50F-D920-4071-B11D-7407208B51CD}"/>
              </a:ext>
            </a:extLst>
          </p:cNvPr>
          <p:cNvSpPr/>
          <p:nvPr/>
        </p:nvSpPr>
        <p:spPr>
          <a:xfrm>
            <a:off x="5097016" y="3628470"/>
            <a:ext cx="38394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800" dirty="0"/>
              <a:t>Support(Onion) = 4/6 = 66.6%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Support(Potato) = 5/6 = 83.3%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Support(Burger) = 4/6 = 66.6%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Support(Milk) = 4/6 = 66.6%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Support(Beer) = 2/6 = 33.3%</a:t>
            </a:r>
          </a:p>
        </p:txBody>
      </p:sp>
    </p:spTree>
    <p:extLst>
      <p:ext uri="{BB962C8B-B14F-4D97-AF65-F5344CB8AC3E}">
        <p14:creationId xmlns:p14="http://schemas.microsoft.com/office/powerpoint/2010/main" val="58263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2:  </a:t>
            </a:r>
            <a:r>
              <a:rPr lang="en-US" altLang="ko-KR" dirty="0"/>
              <a:t>Determine </a:t>
            </a:r>
            <a:r>
              <a:rPr lang="en-US" dirty="0"/>
              <a:t>elements </a:t>
            </a:r>
            <a:r>
              <a:rPr lang="en-US" altLang="ko-KR" dirty="0"/>
              <a:t>f</a:t>
            </a:r>
            <a:r>
              <a:rPr lang="en-US" dirty="0"/>
              <a:t>or which the support is greater than or equal to the threshold support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342FE78-CA9A-4961-A8AF-5685953FF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7432"/>
              </p:ext>
            </p:extLst>
          </p:nvPr>
        </p:nvGraphicFramePr>
        <p:xfrm>
          <a:off x="3070167" y="3053681"/>
          <a:ext cx="3765665" cy="3104355"/>
        </p:xfrm>
        <a:graphic>
          <a:graphicData uri="http://schemas.openxmlformats.org/drawingml/2006/table">
            <a:tbl>
              <a:tblPr/>
              <a:tblGrid>
                <a:gridCol w="1427711">
                  <a:extLst>
                    <a:ext uri="{9D8B030D-6E8A-4147-A177-3AD203B41FA5}">
                      <a16:colId xmlns:a16="http://schemas.microsoft.com/office/drawing/2014/main" val="2722225827"/>
                    </a:ext>
                  </a:extLst>
                </a:gridCol>
                <a:gridCol w="2337954">
                  <a:extLst>
                    <a:ext uri="{9D8B030D-6E8A-4147-A177-3AD203B41FA5}">
                      <a16:colId xmlns:a16="http://schemas.microsoft.com/office/drawing/2014/main" val="1979871138"/>
                    </a:ext>
                  </a:extLst>
                </a:gridCol>
              </a:tblGrid>
              <a:tr h="580596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Item</a:t>
                      </a:r>
                      <a:endParaRPr lang="en-US" sz="1500">
                        <a:effectLst/>
                        <a:latin typeface="+mn-lt"/>
                      </a:endParaRP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(No. of transactions)</a:t>
                      </a:r>
                      <a:endParaRPr lang="en-US" sz="1500">
                        <a:effectLst/>
                        <a:latin typeface="+mn-lt"/>
                      </a:endParaRP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12014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78632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89053"/>
                  </a:ext>
                </a:extLst>
              </a:tr>
              <a:tr h="57861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67975"/>
                  </a:ext>
                </a:extLst>
              </a:tr>
              <a:tr h="43088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82818"/>
                  </a:ext>
                </a:extLst>
              </a:tr>
              <a:tr h="50475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Beer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34563"/>
                  </a:ext>
                </a:extLst>
              </a:tr>
            </a:tbl>
          </a:graphicData>
        </a:graphic>
      </p:graphicFrame>
      <p:cxnSp>
        <p:nvCxnSpPr>
          <p:cNvPr id="8" name="직선 연결선 8">
            <a:extLst>
              <a:ext uri="{FF2B5EF4-FFF2-40B4-BE49-F238E27FC236}">
                <a16:creationId xmlns:a16="http://schemas.microsoft.com/office/drawing/2014/main" id="{7D567FBE-2D92-45AF-896A-2DC4FEA95191}"/>
              </a:ext>
            </a:extLst>
          </p:cNvPr>
          <p:cNvCxnSpPr/>
          <p:nvPr/>
        </p:nvCxnSpPr>
        <p:spPr>
          <a:xfrm>
            <a:off x="3054706" y="5653239"/>
            <a:ext cx="3765665" cy="5047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7">
            <a:extLst>
              <a:ext uri="{FF2B5EF4-FFF2-40B4-BE49-F238E27FC236}">
                <a16:creationId xmlns:a16="http://schemas.microsoft.com/office/drawing/2014/main" id="{EE1E56D1-0F02-4776-8CC7-799C21F5C806}"/>
              </a:ext>
            </a:extLst>
          </p:cNvPr>
          <p:cNvCxnSpPr/>
          <p:nvPr/>
        </p:nvCxnSpPr>
        <p:spPr>
          <a:xfrm flipV="1">
            <a:off x="3045719" y="5653239"/>
            <a:ext cx="3765665" cy="5120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4528" y="3053681"/>
            <a:ext cx="174355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1-Frequent </a:t>
            </a:r>
            <a:r>
              <a:rPr lang="en-US" altLang="ko-KR" sz="1400" dirty="0" err="1">
                <a:solidFill>
                  <a:srgbClr val="FF0000"/>
                </a:solidFill>
              </a:rPr>
              <a:t>Itemset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5" idx="2"/>
            <a:endCxn id="7" idx="1"/>
          </p:cNvCxnSpPr>
          <p:nvPr/>
        </p:nvCxnSpPr>
        <p:spPr bwMode="auto">
          <a:xfrm>
            <a:off x="1576305" y="3361458"/>
            <a:ext cx="1493862" cy="124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2226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3: The next step is to make all the possible pairs of the significant items keeping in mind that the order doesn’t matter</a:t>
            </a: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BDDF1EF3-6E71-48F3-8CE0-27C112BF8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621157"/>
              </p:ext>
            </p:extLst>
          </p:nvPr>
        </p:nvGraphicFramePr>
        <p:xfrm>
          <a:off x="2933978" y="2852936"/>
          <a:ext cx="4015047" cy="2677847"/>
        </p:xfrm>
        <a:graphic>
          <a:graphicData uri="http://schemas.openxmlformats.org/drawingml/2006/table">
            <a:tbl>
              <a:tblPr/>
              <a:tblGrid>
                <a:gridCol w="1697278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2317769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</a:tblGrid>
              <a:tr h="59161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effectLst/>
                          <a:latin typeface="+mn-lt"/>
                        </a:rPr>
                        <a:t>Itemset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(</a:t>
                      </a:r>
                      <a:r>
                        <a:rPr lang="en-US" sz="1500" b="1" dirty="0">
                          <a:effectLst/>
                          <a:latin typeface="+mn-lt"/>
                        </a:rPr>
                        <a:t>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6477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708369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59621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96966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05527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8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0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4: Remove the </a:t>
            </a:r>
            <a:r>
              <a:rPr lang="en-US" dirty="0" err="1"/>
              <a:t>itemsets</a:t>
            </a:r>
            <a:r>
              <a:rPr lang="en-US" dirty="0"/>
              <a:t> that has less support than minimum support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21A696B-CC85-4717-9530-2FE0EE63F0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124" y="2708920"/>
          <a:ext cx="4015047" cy="2677847"/>
        </p:xfrm>
        <a:graphic>
          <a:graphicData uri="http://schemas.openxmlformats.org/drawingml/2006/table">
            <a:tbl>
              <a:tblPr/>
              <a:tblGrid>
                <a:gridCol w="1697278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2317769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</a:tblGrid>
              <a:tr h="59161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effectLst/>
                          <a:latin typeface="+mn-lt"/>
                        </a:rPr>
                        <a:t>Itemset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(No.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6477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708369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59621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96966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05527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889948"/>
                  </a:ext>
                </a:extLst>
              </a:tr>
            </a:tbl>
          </a:graphicData>
        </a:graphic>
      </p:graphicFrame>
      <p:sp>
        <p:nvSpPr>
          <p:cNvPr id="9" name="직사각형 18">
            <a:extLst>
              <a:ext uri="{FF2B5EF4-FFF2-40B4-BE49-F238E27FC236}">
                <a16:creationId xmlns:a16="http://schemas.microsoft.com/office/drawing/2014/main" id="{BDFC8F99-6271-4338-9402-3888D90DF175}"/>
              </a:ext>
            </a:extLst>
          </p:cNvPr>
          <p:cNvSpPr/>
          <p:nvPr/>
        </p:nvSpPr>
        <p:spPr>
          <a:xfrm>
            <a:off x="4790712" y="3032180"/>
            <a:ext cx="43102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800" dirty="0"/>
              <a:t>Support(Onion, Potato) = 4/6 = 66.6%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Support(Onion, Burger) = 3/6 = 50%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Support(Onion, Milk) = 2/6 = 33.3%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Support(Potato, Burger) = 4/6 = 66.6%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Support(Potato, Milk) = 3/6 = 50%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Support(Burger, Milk) = 2/6 = 33.3%</a:t>
            </a:r>
          </a:p>
          <a:p>
            <a:pPr>
              <a:spcBef>
                <a:spcPct val="0"/>
              </a:spcBef>
            </a:pPr>
            <a:endParaRPr lang="en-GB" altLang="en-US" sz="1800" dirty="0"/>
          </a:p>
        </p:txBody>
      </p:sp>
      <p:cxnSp>
        <p:nvCxnSpPr>
          <p:cNvPr id="11" name="직선 연결선 5">
            <a:extLst>
              <a:ext uri="{FF2B5EF4-FFF2-40B4-BE49-F238E27FC236}">
                <a16:creationId xmlns:a16="http://schemas.microsoft.com/office/drawing/2014/main" id="{5BA5F093-39F2-4C7E-9DF6-0BE4FB430953}"/>
              </a:ext>
            </a:extLst>
          </p:cNvPr>
          <p:cNvCxnSpPr/>
          <p:nvPr/>
        </p:nvCxnSpPr>
        <p:spPr>
          <a:xfrm flipV="1">
            <a:off x="473481" y="4005065"/>
            <a:ext cx="4015047" cy="330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6">
            <a:extLst>
              <a:ext uri="{FF2B5EF4-FFF2-40B4-BE49-F238E27FC236}">
                <a16:creationId xmlns:a16="http://schemas.microsoft.com/office/drawing/2014/main" id="{1D1EBA5E-BF94-43F9-B908-68E73CB47050}"/>
              </a:ext>
            </a:extLst>
          </p:cNvPr>
          <p:cNvCxnSpPr/>
          <p:nvPr/>
        </p:nvCxnSpPr>
        <p:spPr>
          <a:xfrm>
            <a:off x="473481" y="4005064"/>
            <a:ext cx="4015047" cy="361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7">
            <a:extLst>
              <a:ext uri="{FF2B5EF4-FFF2-40B4-BE49-F238E27FC236}">
                <a16:creationId xmlns:a16="http://schemas.microsoft.com/office/drawing/2014/main" id="{CF3EF673-E0E9-4B59-ABC2-06BED263DA0C}"/>
              </a:ext>
            </a:extLst>
          </p:cNvPr>
          <p:cNvCxnSpPr/>
          <p:nvPr/>
        </p:nvCxnSpPr>
        <p:spPr>
          <a:xfrm flipV="1">
            <a:off x="473481" y="5042123"/>
            <a:ext cx="4015047" cy="3304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8">
            <a:extLst>
              <a:ext uri="{FF2B5EF4-FFF2-40B4-BE49-F238E27FC236}">
                <a16:creationId xmlns:a16="http://schemas.microsoft.com/office/drawing/2014/main" id="{490FC4DD-A781-4BF8-8FB6-6710EE221FFB}"/>
              </a:ext>
            </a:extLst>
          </p:cNvPr>
          <p:cNvCxnSpPr/>
          <p:nvPr/>
        </p:nvCxnSpPr>
        <p:spPr>
          <a:xfrm>
            <a:off x="473481" y="5042122"/>
            <a:ext cx="4015047" cy="361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7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4: Remove the </a:t>
            </a:r>
            <a:r>
              <a:rPr lang="en-US" dirty="0" err="1"/>
              <a:t>itemsets</a:t>
            </a:r>
            <a:r>
              <a:rPr lang="en-US" dirty="0"/>
              <a:t> that has less support than minimum support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B21A696B-CC85-4717-9530-2FE0EE63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76531"/>
              </p:ext>
            </p:extLst>
          </p:nvPr>
        </p:nvGraphicFramePr>
        <p:xfrm>
          <a:off x="3224808" y="3212976"/>
          <a:ext cx="4015047" cy="1982435"/>
        </p:xfrm>
        <a:graphic>
          <a:graphicData uri="http://schemas.openxmlformats.org/drawingml/2006/table">
            <a:tbl>
              <a:tblPr/>
              <a:tblGrid>
                <a:gridCol w="1697278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2317769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</a:tblGrid>
              <a:tr h="591611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effectLst/>
                          <a:latin typeface="+mn-lt"/>
                        </a:rPr>
                        <a:t>Itemset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(No.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6477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708369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96966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0552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9169" y="2765649"/>
            <a:ext cx="174355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2-Frequent </a:t>
            </a:r>
            <a:r>
              <a:rPr lang="en-US" altLang="ko-KR" sz="1400" dirty="0" err="1">
                <a:solidFill>
                  <a:srgbClr val="FF0000"/>
                </a:solidFill>
              </a:rPr>
              <a:t>Itemset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  <a:endCxn id="8" idx="1"/>
          </p:cNvCxnSpPr>
          <p:nvPr/>
        </p:nvCxnSpPr>
        <p:spPr bwMode="auto">
          <a:xfrm>
            <a:off x="1730946" y="3073426"/>
            <a:ext cx="1493862" cy="1130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420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5: Now let’s say we would like to look for a set of three items that are purchased together. We will use the </a:t>
            </a:r>
            <a:r>
              <a:rPr lang="en-US" dirty="0" err="1"/>
              <a:t>itemsets</a:t>
            </a:r>
            <a:r>
              <a:rPr lang="en-US" dirty="0"/>
              <a:t> found in step 4 and create a set of 3 items</a:t>
            </a:r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790163D8-DFD4-454B-A40D-538E635D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96232"/>
              </p:ext>
            </p:extLst>
          </p:nvPr>
        </p:nvGraphicFramePr>
        <p:xfrm>
          <a:off x="2734077" y="3259713"/>
          <a:ext cx="4414849" cy="1657350"/>
        </p:xfrm>
        <a:graphic>
          <a:graphicData uri="http://schemas.openxmlformats.org/drawingml/2006/table">
            <a:tbl>
              <a:tblPr/>
              <a:tblGrid>
                <a:gridCol w="2103773">
                  <a:extLst>
                    <a:ext uri="{9D8B030D-6E8A-4147-A177-3AD203B41FA5}">
                      <a16:colId xmlns:a16="http://schemas.microsoft.com/office/drawing/2014/main" val="2939946735"/>
                    </a:ext>
                  </a:extLst>
                </a:gridCol>
                <a:gridCol w="2311076">
                  <a:extLst>
                    <a:ext uri="{9D8B030D-6E8A-4147-A177-3AD203B41FA5}">
                      <a16:colId xmlns:a16="http://schemas.microsoft.com/office/drawing/2014/main" val="3839362230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Itemset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(</a:t>
                      </a:r>
                      <a:r>
                        <a:rPr lang="en-US" sz="1500" b="1" dirty="0">
                          <a:effectLst/>
                          <a:latin typeface="+mn-lt"/>
                        </a:rPr>
                        <a:t>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619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Potato,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n-lt"/>
                        </a:rPr>
                        <a:t>3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68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 Burger, Milk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n-lt"/>
                        </a:rPr>
                        <a:t>2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96095"/>
                  </a:ext>
                </a:extLst>
              </a:tr>
            </a:tbl>
          </a:graphicData>
        </a:graphic>
      </p:graphicFrame>
      <p:sp>
        <p:nvSpPr>
          <p:cNvPr id="16" name="직사각형 5">
            <a:extLst>
              <a:ext uri="{FF2B5EF4-FFF2-40B4-BE49-F238E27FC236}">
                <a16:creationId xmlns:a16="http://schemas.microsoft.com/office/drawing/2014/main" id="{26AD70DD-519C-452F-9AE6-0763E762E73B}"/>
              </a:ext>
            </a:extLst>
          </p:cNvPr>
          <p:cNvSpPr/>
          <p:nvPr/>
        </p:nvSpPr>
        <p:spPr>
          <a:xfrm>
            <a:off x="2250125" y="5158933"/>
            <a:ext cx="5382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1800" dirty="0"/>
              <a:t>Support(Onion, Potato, Burger) = </a:t>
            </a:r>
            <a:r>
              <a:rPr lang="en-US" altLang="ko-KR" sz="1800" dirty="0"/>
              <a:t>3</a:t>
            </a:r>
            <a:r>
              <a:rPr lang="en-GB" altLang="en-US" sz="1800" dirty="0"/>
              <a:t>/6 = </a:t>
            </a:r>
            <a:r>
              <a:rPr lang="en-US" altLang="ko-KR" sz="1800" dirty="0"/>
              <a:t>50</a:t>
            </a:r>
            <a:r>
              <a:rPr lang="en-GB" altLang="en-US" sz="1800" dirty="0"/>
              <a:t>%</a:t>
            </a:r>
          </a:p>
          <a:p>
            <a:pPr algn="ctr">
              <a:spcBef>
                <a:spcPct val="0"/>
              </a:spcBef>
            </a:pPr>
            <a:r>
              <a:rPr lang="en-GB" altLang="en-US" sz="1800" dirty="0"/>
              <a:t>Support(Potato, Burger, Milk) = </a:t>
            </a:r>
            <a:r>
              <a:rPr lang="en-US" altLang="ko-KR" sz="1800" dirty="0"/>
              <a:t>2</a:t>
            </a:r>
            <a:r>
              <a:rPr lang="en-GB" altLang="en-US" sz="1800" dirty="0"/>
              <a:t>/6 = </a:t>
            </a:r>
            <a:r>
              <a:rPr lang="en-US" altLang="ko-KR" sz="1800" dirty="0"/>
              <a:t>33</a:t>
            </a:r>
            <a:r>
              <a:rPr lang="en-GB" altLang="en-US" sz="1800" dirty="0"/>
              <a:t>%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1EBA5E-BF94-43F9-B908-68E73CB47050}"/>
              </a:ext>
            </a:extLst>
          </p:cNvPr>
          <p:cNvCxnSpPr/>
          <p:nvPr/>
        </p:nvCxnSpPr>
        <p:spPr>
          <a:xfrm>
            <a:off x="2734077" y="4555459"/>
            <a:ext cx="4414849" cy="3616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5BA5F093-39F2-4C7E-9DF6-0BE4FB430953}"/>
              </a:ext>
            </a:extLst>
          </p:cNvPr>
          <p:cNvCxnSpPr/>
          <p:nvPr/>
        </p:nvCxnSpPr>
        <p:spPr>
          <a:xfrm flipV="1">
            <a:off x="2734077" y="4555459"/>
            <a:ext cx="4414849" cy="3460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447" y="3259713"/>
            <a:ext cx="174355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3-Frequent </a:t>
            </a:r>
            <a:r>
              <a:rPr lang="en-US" altLang="ko-KR" sz="1400" dirty="0" err="1">
                <a:solidFill>
                  <a:srgbClr val="FF0000"/>
                </a:solidFill>
              </a:rPr>
              <a:t>Itemset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stCxn id="17" idx="2"/>
            <a:endCxn id="15" idx="1"/>
          </p:cNvCxnSpPr>
          <p:nvPr/>
        </p:nvCxnSpPr>
        <p:spPr bwMode="auto">
          <a:xfrm>
            <a:off x="1499224" y="3567490"/>
            <a:ext cx="1234853" cy="5208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634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6: </a:t>
            </a:r>
            <a:r>
              <a:rPr lang="en-US" altLang="ko-KR" dirty="0"/>
              <a:t>We can’t make any more frequent </a:t>
            </a:r>
            <a:r>
              <a:rPr lang="en-US" altLang="ko-KR" dirty="0" err="1"/>
              <a:t>itemsets</a:t>
            </a:r>
            <a:r>
              <a:rPr lang="en-US" altLang="ko-KR" dirty="0"/>
              <a:t>, so we stop here</a:t>
            </a:r>
            <a:endParaRPr lang="en-US" dirty="0"/>
          </a:p>
        </p:txBody>
      </p:sp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790163D8-DFD4-454B-A40D-538E635D0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11324"/>
              </p:ext>
            </p:extLst>
          </p:nvPr>
        </p:nvGraphicFramePr>
        <p:xfrm>
          <a:off x="4969405" y="5208612"/>
          <a:ext cx="4432411" cy="1028700"/>
        </p:xfrm>
        <a:graphic>
          <a:graphicData uri="http://schemas.openxmlformats.org/drawingml/2006/table">
            <a:tbl>
              <a:tblPr/>
              <a:tblGrid>
                <a:gridCol w="2112142">
                  <a:extLst>
                    <a:ext uri="{9D8B030D-6E8A-4147-A177-3AD203B41FA5}">
                      <a16:colId xmlns:a16="http://schemas.microsoft.com/office/drawing/2014/main" val="2939946735"/>
                    </a:ext>
                  </a:extLst>
                </a:gridCol>
                <a:gridCol w="2320269">
                  <a:extLst>
                    <a:ext uri="{9D8B030D-6E8A-4147-A177-3AD203B41FA5}">
                      <a16:colId xmlns:a16="http://schemas.microsoft.com/office/drawing/2014/main" val="3839362230"/>
                    </a:ext>
                  </a:extLst>
                </a:gridCol>
              </a:tblGrid>
              <a:tr h="61491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Itemset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(</a:t>
                      </a:r>
                      <a:r>
                        <a:rPr lang="en-US" sz="1500" b="1" dirty="0">
                          <a:effectLst/>
                          <a:latin typeface="+mn-lt"/>
                        </a:rPr>
                        <a:t>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619"/>
                  </a:ext>
                </a:extLst>
              </a:tr>
              <a:tr h="39131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Potato,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effectLst/>
                          <a:latin typeface="+mn-lt"/>
                        </a:rPr>
                        <a:t>3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6853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342FE78-CA9A-4961-A8AF-5685953FF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68442"/>
              </p:ext>
            </p:extLst>
          </p:nvPr>
        </p:nvGraphicFramePr>
        <p:xfrm>
          <a:off x="632520" y="2680724"/>
          <a:ext cx="3816424" cy="3556588"/>
        </p:xfrm>
        <a:graphic>
          <a:graphicData uri="http://schemas.openxmlformats.org/drawingml/2006/table">
            <a:tbl>
              <a:tblPr/>
              <a:tblGrid>
                <a:gridCol w="1446955">
                  <a:extLst>
                    <a:ext uri="{9D8B030D-6E8A-4147-A177-3AD203B41FA5}">
                      <a16:colId xmlns:a16="http://schemas.microsoft.com/office/drawing/2014/main" val="2722225827"/>
                    </a:ext>
                  </a:extLst>
                </a:gridCol>
                <a:gridCol w="2369469">
                  <a:extLst>
                    <a:ext uri="{9D8B030D-6E8A-4147-A177-3AD203B41FA5}">
                      <a16:colId xmlns:a16="http://schemas.microsoft.com/office/drawing/2014/main" val="1979871138"/>
                    </a:ext>
                  </a:extLst>
                </a:gridCol>
              </a:tblGrid>
              <a:tr h="943553"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Item</a:t>
                      </a:r>
                      <a:endParaRPr lang="en-US" sz="1500">
                        <a:effectLst/>
                        <a:latin typeface="+mn-lt"/>
                      </a:endParaRP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>
                          <a:effectLst/>
                          <a:latin typeface="+mn-lt"/>
                        </a:rPr>
                        <a:t>(No. of transactions)</a:t>
                      </a:r>
                      <a:endParaRPr lang="en-US" sz="1500">
                        <a:effectLst/>
                        <a:latin typeface="+mn-lt"/>
                      </a:endParaRP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712014"/>
                  </a:ext>
                </a:extLst>
              </a:tr>
              <a:tr h="6532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378632"/>
                  </a:ext>
                </a:extLst>
              </a:tr>
              <a:tr h="65325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89053"/>
                  </a:ext>
                </a:extLst>
              </a:tr>
              <a:tr h="74885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67975"/>
                  </a:ext>
                </a:extLst>
              </a:tr>
              <a:tr h="5576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35784" marR="35784" marT="35784" marB="35784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82818"/>
                  </a:ext>
                </a:extLst>
              </a:tr>
            </a:tbl>
          </a:graphicData>
        </a:graphic>
      </p:graphicFrame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B21A696B-CC85-4717-9530-2FE0EE63F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03486"/>
              </p:ext>
            </p:extLst>
          </p:nvPr>
        </p:nvGraphicFramePr>
        <p:xfrm>
          <a:off x="4977113" y="2680724"/>
          <a:ext cx="4432411" cy="1967130"/>
        </p:xfrm>
        <a:graphic>
          <a:graphicData uri="http://schemas.openxmlformats.org/drawingml/2006/table">
            <a:tbl>
              <a:tblPr/>
              <a:tblGrid>
                <a:gridCol w="1873710">
                  <a:extLst>
                    <a:ext uri="{9D8B030D-6E8A-4147-A177-3AD203B41FA5}">
                      <a16:colId xmlns:a16="http://schemas.microsoft.com/office/drawing/2014/main" val="320994379"/>
                    </a:ext>
                  </a:extLst>
                </a:gridCol>
                <a:gridCol w="2558701">
                  <a:extLst>
                    <a:ext uri="{9D8B030D-6E8A-4147-A177-3AD203B41FA5}">
                      <a16:colId xmlns:a16="http://schemas.microsoft.com/office/drawing/2014/main" val="1812393456"/>
                    </a:ext>
                  </a:extLst>
                </a:gridCol>
              </a:tblGrid>
              <a:tr h="4579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err="1">
                          <a:effectLst/>
                          <a:latin typeface="+mn-lt"/>
                        </a:rPr>
                        <a:t>Itemset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Frequency </a:t>
                      </a:r>
                    </a:p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(No. of transactions)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03125"/>
                  </a:ext>
                </a:extLst>
              </a:tr>
              <a:tr h="2763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6477"/>
                  </a:ext>
                </a:extLst>
              </a:tr>
              <a:tr h="2763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708369"/>
                  </a:ext>
                </a:extLst>
              </a:tr>
              <a:tr h="2763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896966"/>
                  </a:ext>
                </a:extLst>
              </a:tr>
              <a:tr h="27632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+mn-lt"/>
                        </a:rPr>
                        <a:t>Milk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9553" marR="59553" marT="59553" marB="5955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0552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48303" y="2276872"/>
            <a:ext cx="158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1-Frequent Items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00889" y="2276872"/>
            <a:ext cx="158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2-Frequent Items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89" y="4826492"/>
            <a:ext cx="1584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3-Frequent Items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44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Step </a:t>
            </a:r>
            <a:r>
              <a:rPr lang="en-US" altLang="ko-KR" dirty="0"/>
              <a:t>7</a:t>
            </a:r>
            <a:r>
              <a:rPr lang="en-US" dirty="0"/>
              <a:t>: Now we have our frequent itemset. From here we should create the association rules and calculate the </a:t>
            </a:r>
            <a:r>
              <a:rPr lang="en-US" i="1" dirty="0"/>
              <a:t>confidence</a:t>
            </a:r>
            <a:r>
              <a:rPr lang="en-US" dirty="0"/>
              <a:t> of each rules.</a:t>
            </a:r>
          </a:p>
          <a:p>
            <a:endParaRPr lang="en-US" dirty="0"/>
          </a:p>
          <a:p>
            <a:pPr lvl="1"/>
            <a:r>
              <a:rPr lang="en-US" dirty="0"/>
              <a:t>In this example let’s use the {Onion, Potato, Burger} as an example</a:t>
            </a: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4B32FF3C-326E-4EF3-A976-7A8BECCF6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44505"/>
              </p:ext>
            </p:extLst>
          </p:nvPr>
        </p:nvGraphicFramePr>
        <p:xfrm>
          <a:off x="526394" y="4462564"/>
          <a:ext cx="3342137" cy="1074420"/>
        </p:xfrm>
        <a:graphic>
          <a:graphicData uri="http://schemas.openxmlformats.org/drawingml/2006/table">
            <a:tbl>
              <a:tblPr/>
              <a:tblGrid>
                <a:gridCol w="1971468">
                  <a:extLst>
                    <a:ext uri="{9D8B030D-6E8A-4147-A177-3AD203B41FA5}">
                      <a16:colId xmlns:a16="http://schemas.microsoft.com/office/drawing/2014/main" val="2939946735"/>
                    </a:ext>
                  </a:extLst>
                </a:gridCol>
                <a:gridCol w="1370669">
                  <a:extLst>
                    <a:ext uri="{9D8B030D-6E8A-4147-A177-3AD203B41FA5}">
                      <a16:colId xmlns:a16="http://schemas.microsoft.com/office/drawing/2014/main" val="3839362230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effectLst/>
                          <a:latin typeface="+mn-lt"/>
                        </a:rPr>
                        <a:t>Itemset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lt"/>
                        </a:rPr>
                        <a:t>Frequency (No. of transactions)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619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Potato, 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Burger</a:t>
                      </a: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  <a:latin typeface="+mn-lt"/>
                        </a:rPr>
                        <a:t>3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6853"/>
                  </a:ext>
                </a:extLst>
              </a:tr>
            </a:tbl>
          </a:graphicData>
        </a:graphic>
      </p:graphicFrame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3E071FF5-3D62-4C24-93D0-B53790B8CEC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85048" y="4115931"/>
          <a:ext cx="3888432" cy="1548650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93994673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898208915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+mn-lt"/>
                        </a:rPr>
                        <a:t>Association rules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619"/>
                  </a:ext>
                </a:extLst>
              </a:tr>
              <a:tr h="4856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Potato =&gt; Burger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Onion =&gt;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Potato, Burger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685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Onion, Burger =&gt;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Potato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Burger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=&gt; Onion, Potato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9609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Burger, Potato =&gt;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Onion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Potato</a:t>
                      </a:r>
                      <a:r>
                        <a:rPr lang="en-US" sz="1200" baseline="0" dirty="0">
                          <a:effectLst/>
                          <a:latin typeface="+mn-lt"/>
                        </a:rPr>
                        <a:t> =&gt; Onion, Burger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42457"/>
                  </a:ext>
                </a:extLst>
              </a:tr>
            </a:tbl>
          </a:graphicData>
        </a:graphic>
      </p:graphicFrame>
      <p:sp>
        <p:nvSpPr>
          <p:cNvPr id="13" name="오른쪽 화살표 2">
            <a:extLst>
              <a:ext uri="{FF2B5EF4-FFF2-40B4-BE49-F238E27FC236}">
                <a16:creationId xmlns:a16="http://schemas.microsoft.com/office/drawing/2014/main" id="{6433A9E0-21D7-4796-ACB8-BF70FF468B4F}"/>
              </a:ext>
            </a:extLst>
          </p:cNvPr>
          <p:cNvSpPr/>
          <p:nvPr/>
        </p:nvSpPr>
        <p:spPr>
          <a:xfrm>
            <a:off x="4349352" y="4797152"/>
            <a:ext cx="554875" cy="4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296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altLang="ko-KR" dirty="0"/>
              <a:t>Step 8: Calculate confidence score for all rules</a:t>
            </a:r>
            <a:endParaRPr lang="en-US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79F65F17-9560-48E3-94D1-285C04543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48849"/>
              </p:ext>
            </p:extLst>
          </p:nvPr>
        </p:nvGraphicFramePr>
        <p:xfrm>
          <a:off x="480749" y="2492896"/>
          <a:ext cx="2444559" cy="2885960"/>
        </p:xfrm>
        <a:graphic>
          <a:graphicData uri="http://schemas.openxmlformats.org/drawingml/2006/table">
            <a:tbl>
              <a:tblPr/>
              <a:tblGrid>
                <a:gridCol w="2444559">
                  <a:extLst>
                    <a:ext uri="{9D8B030D-6E8A-4147-A177-3AD203B41FA5}">
                      <a16:colId xmlns:a16="http://schemas.microsoft.com/office/drawing/2014/main" val="29399467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Association rules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619"/>
                  </a:ext>
                </a:extLst>
              </a:tr>
              <a:tr h="4856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Potato =&gt; Burger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68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Onion, Burger =&gt;</a:t>
                      </a:r>
                      <a:r>
                        <a:rPr lang="en-US" sz="1500" baseline="0">
                          <a:effectLst/>
                          <a:latin typeface="+mn-lt"/>
                        </a:rPr>
                        <a:t> Potato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960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Burger, Potato =&gt;</a:t>
                      </a:r>
                      <a:r>
                        <a:rPr lang="en-US" sz="1500" baseline="0">
                          <a:effectLst/>
                          <a:latin typeface="+mn-lt"/>
                        </a:rPr>
                        <a:t> Onion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4245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 =&gt;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Potato, Burger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9105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=&gt; Onion, Potato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6872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=&gt; Onion, Burger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1501"/>
                  </a:ext>
                </a:extLst>
              </a:tr>
            </a:tbl>
          </a:graphicData>
        </a:graphic>
      </p:graphicFrame>
      <p:sp>
        <p:nvSpPr>
          <p:cNvPr id="10" name="직사각형 7">
            <a:extLst>
              <a:ext uri="{FF2B5EF4-FFF2-40B4-BE49-F238E27FC236}">
                <a16:creationId xmlns:a16="http://schemas.microsoft.com/office/drawing/2014/main" id="{C6B04146-0FC5-4978-B907-76D7C58233BC}"/>
              </a:ext>
            </a:extLst>
          </p:cNvPr>
          <p:cNvSpPr/>
          <p:nvPr/>
        </p:nvSpPr>
        <p:spPr>
          <a:xfrm>
            <a:off x="3307974" y="2348880"/>
            <a:ext cx="5748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en-US" sz="1800" dirty="0"/>
              <a:t>Confidence(Onion, Potato =&gt; Burger) = 3/4 = 75%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Confidence(Onion, Burger =&gt; Potato) = 3/3 = 100% 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Confidence(Burger, Potato =&gt; Onion) = 3/4 = 75%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Confidence(Onion =&gt; </a:t>
            </a:r>
            <a:r>
              <a:rPr lang="en-GB" altLang="en-US" sz="1800" err="1"/>
              <a:t>Potato</a:t>
            </a:r>
            <a:r>
              <a:rPr lang="en-GB" altLang="en-US" sz="1800"/>
              <a:t>, Burger</a:t>
            </a:r>
            <a:r>
              <a:rPr lang="en-GB" altLang="en-US" sz="1800" dirty="0"/>
              <a:t>) = 3/4 = 75%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Confidence(Burger =&gt; Onion, Potato) = 3/4 = 75%</a:t>
            </a:r>
          </a:p>
          <a:p>
            <a:pPr>
              <a:spcBef>
                <a:spcPct val="0"/>
              </a:spcBef>
            </a:pPr>
            <a:r>
              <a:rPr lang="en-GB" altLang="en-US" sz="1800" dirty="0"/>
              <a:t>Confidence(Potato =&gt; Onion, Burger) = 3/5 = 60%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11D5EE-DABB-4AE6-AAF7-3EE8F1FEA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059" y="4215041"/>
            <a:ext cx="4543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7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</a:t>
            </a:r>
            <a:r>
              <a:rPr lang="en-US" altLang="ko-KR" dirty="0"/>
              <a:t>final</a:t>
            </a:r>
            <a:r>
              <a:rPr lang="en-US" dirty="0"/>
              <a:t> association rules from the {Onion, Potato, Burger} will be shown in following table.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F2BBDCE-ABA7-40B9-9F59-A4FC82A0D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27449"/>
              </p:ext>
            </p:extLst>
          </p:nvPr>
        </p:nvGraphicFramePr>
        <p:xfrm>
          <a:off x="3944888" y="2852936"/>
          <a:ext cx="2444559" cy="2885960"/>
        </p:xfrm>
        <a:graphic>
          <a:graphicData uri="http://schemas.openxmlformats.org/drawingml/2006/table">
            <a:tbl>
              <a:tblPr/>
              <a:tblGrid>
                <a:gridCol w="2444559">
                  <a:extLst>
                    <a:ext uri="{9D8B030D-6E8A-4147-A177-3AD203B41FA5}">
                      <a16:colId xmlns:a16="http://schemas.microsoft.com/office/drawing/2014/main" val="2939946735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effectLst/>
                          <a:latin typeface="+mn-lt"/>
                        </a:rPr>
                        <a:t>Association rules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54619"/>
                  </a:ext>
                </a:extLst>
              </a:tr>
              <a:tr h="4856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Onion,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Potato =&gt; Burger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35685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Onion, Burger =&gt;</a:t>
                      </a:r>
                      <a:r>
                        <a:rPr lang="en-US" sz="1500" baseline="0">
                          <a:effectLst/>
                          <a:latin typeface="+mn-lt"/>
                        </a:rPr>
                        <a:t> Potato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09609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  <a:latin typeface="+mn-lt"/>
                        </a:rPr>
                        <a:t>Burger, Potato =&gt;</a:t>
                      </a:r>
                      <a:r>
                        <a:rPr lang="en-US" sz="1500" baseline="0">
                          <a:effectLst/>
                          <a:latin typeface="+mn-lt"/>
                        </a:rPr>
                        <a:t> Onion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4245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Onion =&gt;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Potato, Burger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9105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Burger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=&gt; Onion, Potato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76872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effectLst/>
                          <a:latin typeface="+mn-lt"/>
                        </a:rPr>
                        <a:t>Potato</a:t>
                      </a:r>
                      <a:r>
                        <a:rPr lang="en-US" sz="1500" baseline="0" dirty="0">
                          <a:effectLst/>
                          <a:latin typeface="+mn-lt"/>
                        </a:rPr>
                        <a:t> =&gt; Onion, Burger</a:t>
                      </a:r>
                      <a:endParaRPr lang="en-US" sz="1500" dirty="0">
                        <a:effectLst/>
                        <a:latin typeface="+mn-lt"/>
                      </a:endParaRPr>
                    </a:p>
                  </a:txBody>
                  <a:tcPr marL="85725" marR="85725" marT="85725" marB="857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1501"/>
                  </a:ext>
                </a:extLst>
              </a:tr>
            </a:tbl>
          </a:graphicData>
        </a:graphic>
      </p:graphicFrame>
      <p:cxnSp>
        <p:nvCxnSpPr>
          <p:cNvPr id="8" name="직선 연결선 9">
            <a:extLst>
              <a:ext uri="{FF2B5EF4-FFF2-40B4-BE49-F238E27FC236}">
                <a16:creationId xmlns:a16="http://schemas.microsoft.com/office/drawing/2014/main" id="{FC494610-70A7-4A0A-B02C-680315209A5F}"/>
              </a:ext>
            </a:extLst>
          </p:cNvPr>
          <p:cNvCxnSpPr/>
          <p:nvPr/>
        </p:nvCxnSpPr>
        <p:spPr>
          <a:xfrm flipV="1">
            <a:off x="3944888" y="5336981"/>
            <a:ext cx="2444559" cy="401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AD259F-3EDC-4914-B52E-610F9BDA3020}"/>
              </a:ext>
            </a:extLst>
          </p:cNvPr>
          <p:cNvCxnSpPr/>
          <p:nvPr/>
        </p:nvCxnSpPr>
        <p:spPr>
          <a:xfrm>
            <a:off x="3944888" y="5336981"/>
            <a:ext cx="2444559" cy="401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in Python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mlxtend</a:t>
            </a:r>
            <a:endParaRPr lang="en-US" dirty="0"/>
          </a:p>
          <a:p>
            <a:pPr lvl="1"/>
            <a:r>
              <a:rPr lang="en-US" altLang="ko-KR" dirty="0"/>
              <a:t>pip install pandas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780928"/>
            <a:ext cx="7776864" cy="304698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pandas as </a:t>
            </a:r>
            <a:r>
              <a:rPr lang="en-US" sz="1600" dirty="0" err="1"/>
              <a:t>pd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mlxtend.preprocessing</a:t>
            </a:r>
            <a:r>
              <a:rPr lang="en-US" sz="1600" dirty="0"/>
              <a:t> import </a:t>
            </a:r>
            <a:r>
              <a:rPr lang="en-US" sz="1600" dirty="0" err="1"/>
              <a:t>TransactionEncoder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mlxtend.frequent_patterns</a:t>
            </a:r>
            <a:r>
              <a:rPr lang="en-US" sz="1600" dirty="0"/>
              <a:t> import </a:t>
            </a:r>
            <a:r>
              <a:rPr lang="en-US" sz="1600" dirty="0" err="1"/>
              <a:t>apriori</a:t>
            </a:r>
            <a:endParaRPr lang="en-US" sz="1600" dirty="0"/>
          </a:p>
          <a:p>
            <a:r>
              <a:rPr lang="en-US" sz="1600" dirty="0"/>
              <a:t>from </a:t>
            </a:r>
            <a:r>
              <a:rPr lang="en-US" sz="1600" dirty="0" err="1"/>
              <a:t>mlxtend.frequent_patterns</a:t>
            </a:r>
            <a:r>
              <a:rPr lang="en-US" sz="1600" dirty="0"/>
              <a:t> import </a:t>
            </a:r>
            <a:r>
              <a:rPr lang="en-US" sz="1600" dirty="0" err="1"/>
              <a:t>association_rules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dataset = [['Onion', 'Potato', 'Burger'],</a:t>
            </a:r>
          </a:p>
          <a:p>
            <a:r>
              <a:rPr lang="en-US" sz="1600" dirty="0"/>
              <a:t>           	  ['Potato', 'Burger', 'Milk'],</a:t>
            </a:r>
          </a:p>
          <a:p>
            <a:r>
              <a:rPr lang="en-US" sz="1600" dirty="0"/>
              <a:t>           	  ['Milk', 'Beer'],</a:t>
            </a:r>
          </a:p>
          <a:p>
            <a:r>
              <a:rPr lang="en-US" sz="1600" dirty="0"/>
              <a:t>           	  ['Potato', 'Milk'],</a:t>
            </a:r>
          </a:p>
          <a:p>
            <a:r>
              <a:rPr lang="en-US" sz="1600" dirty="0"/>
              <a:t>           	  ['Onion', 'Potato', 'Burger', 'Beer'],</a:t>
            </a:r>
          </a:p>
          <a:p>
            <a:r>
              <a:rPr lang="en-US" sz="1600" dirty="0"/>
              <a:t>           	  ['Onion', 'Potato', 'Burger', 'Milk']</a:t>
            </a:r>
          </a:p>
          <a:p>
            <a:r>
              <a:rPr lang="en-US" sz="1600" dirty="0"/>
              <a:t>          	]</a:t>
            </a:r>
          </a:p>
        </p:txBody>
      </p:sp>
    </p:spTree>
    <p:extLst>
      <p:ext uri="{BB962C8B-B14F-4D97-AF65-F5344CB8AC3E}">
        <p14:creationId xmlns:p14="http://schemas.microsoft.com/office/powerpoint/2010/main" val="331638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in Python</a:t>
            </a:r>
          </a:p>
          <a:p>
            <a:pPr lvl="1"/>
            <a:r>
              <a:rPr lang="en-US" altLang="ko-KR" dirty="0"/>
              <a:t>Transaction encoding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148074" y="2492896"/>
            <a:ext cx="7776864" cy="107721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encode = </a:t>
            </a:r>
            <a:r>
              <a:rPr lang="en-US" sz="1600" dirty="0" err="1"/>
              <a:t>TransactionEncoder</a:t>
            </a:r>
            <a:r>
              <a:rPr lang="en-US" sz="1600" dirty="0"/>
              <a:t>()</a:t>
            </a:r>
          </a:p>
          <a:p>
            <a:endParaRPr lang="en-US" sz="1600" dirty="0"/>
          </a:p>
          <a:p>
            <a:r>
              <a:rPr lang="en-US" sz="1600" dirty="0" err="1"/>
              <a:t>encoded_array</a:t>
            </a:r>
            <a:r>
              <a:rPr lang="en-US" sz="1600" dirty="0"/>
              <a:t> = </a:t>
            </a:r>
            <a:r>
              <a:rPr lang="en-US" sz="1600" dirty="0" err="1"/>
              <a:t>encode.fit</a:t>
            </a:r>
            <a:r>
              <a:rPr lang="en-US" sz="1600" dirty="0"/>
              <a:t>(dataset).transform(dataset)</a:t>
            </a:r>
          </a:p>
          <a:p>
            <a:r>
              <a:rPr lang="en-US" sz="1600" dirty="0" err="1"/>
              <a:t>encoded_array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F7BBA-5B71-4C96-8E6F-77DCE430B5A2}"/>
              </a:ext>
            </a:extLst>
          </p:cNvPr>
          <p:cNvSpPr txBox="1"/>
          <p:nvPr/>
        </p:nvSpPr>
        <p:spPr>
          <a:xfrm>
            <a:off x="1136576" y="3933056"/>
            <a:ext cx="7776864" cy="156966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array([[False,  True, False,  True,  True],</a:t>
            </a:r>
          </a:p>
          <a:p>
            <a:r>
              <a:rPr lang="da-DK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[False,  True,  True, False,  True],</a:t>
            </a:r>
          </a:p>
          <a:p>
            <a:r>
              <a:rPr lang="da-DK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[ True, False,  True, False, False],</a:t>
            </a:r>
          </a:p>
          <a:p>
            <a:r>
              <a:rPr lang="da-DK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[False, False,  True, False,  True],</a:t>
            </a:r>
          </a:p>
          <a:p>
            <a:r>
              <a:rPr lang="da-DK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[ True,  True, False,  True,  True],</a:t>
            </a:r>
          </a:p>
          <a:p>
            <a:r>
              <a:rPr lang="da-DK" altLang="ko-KR" sz="1600" i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[False,  True,  True,  True,  True]])</a:t>
            </a:r>
          </a:p>
        </p:txBody>
      </p:sp>
    </p:spTree>
    <p:extLst>
      <p:ext uri="{BB962C8B-B14F-4D97-AF65-F5344CB8AC3E}">
        <p14:creationId xmlns:p14="http://schemas.microsoft.com/office/powerpoint/2010/main" val="42099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in Python</a:t>
            </a:r>
          </a:p>
          <a:p>
            <a:pPr lvl="1"/>
            <a:r>
              <a:rPr lang="en-US" altLang="ko-KR" dirty="0"/>
              <a:t>Transforming into data frame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64568" y="2441069"/>
            <a:ext cx="7776864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dataframe</a:t>
            </a:r>
            <a:r>
              <a:rPr lang="en-US" sz="1600" dirty="0"/>
              <a:t> = </a:t>
            </a:r>
            <a:r>
              <a:rPr lang="en-US" sz="1600" dirty="0" err="1"/>
              <a:t>pd.DataFrame</a:t>
            </a:r>
            <a:r>
              <a:rPr lang="en-US" sz="1600" dirty="0"/>
              <a:t>(</a:t>
            </a:r>
            <a:r>
              <a:rPr lang="en-US" sz="1600" dirty="0" err="1"/>
              <a:t>encoded_array</a:t>
            </a:r>
            <a:r>
              <a:rPr lang="en-US" sz="1600" dirty="0"/>
              <a:t>, columns=</a:t>
            </a:r>
            <a:r>
              <a:rPr lang="en-US" sz="1600" dirty="0" err="1"/>
              <a:t>encode.columns</a:t>
            </a:r>
            <a:r>
              <a:rPr lang="en-US" sz="1600" dirty="0"/>
              <a:t>_)</a:t>
            </a:r>
          </a:p>
          <a:p>
            <a:r>
              <a:rPr lang="en-US" sz="1600" dirty="0" err="1"/>
              <a:t>dataframe</a:t>
            </a:r>
            <a:endParaRPr 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00" y="3555306"/>
            <a:ext cx="3600000" cy="2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82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in Python</a:t>
            </a:r>
          </a:p>
          <a:p>
            <a:pPr lvl="1"/>
            <a:r>
              <a:rPr lang="en-US" altLang="ko-KR" dirty="0"/>
              <a:t>Train with </a:t>
            </a:r>
            <a:r>
              <a:rPr lang="en-US" altLang="ko-KR" dirty="0" err="1"/>
              <a:t>Apriori</a:t>
            </a:r>
            <a:r>
              <a:rPr lang="en-US" altLang="ko-KR" dirty="0"/>
              <a:t> algorithm (</a:t>
            </a:r>
            <a:r>
              <a:rPr lang="en-US" altLang="ko-KR" dirty="0" err="1"/>
              <a:t>min_support</a:t>
            </a:r>
            <a:r>
              <a:rPr lang="en-US" altLang="ko-KR" dirty="0"/>
              <a:t> = 0.4)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64568" y="2281413"/>
            <a:ext cx="7776864" cy="58477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frequent_itemsets</a:t>
            </a:r>
            <a:r>
              <a:rPr lang="en-US" sz="1600" dirty="0"/>
              <a:t> = </a:t>
            </a:r>
            <a:r>
              <a:rPr lang="en-US" sz="1600" dirty="0" err="1"/>
              <a:t>apriori</a:t>
            </a:r>
            <a:r>
              <a:rPr lang="en-US" sz="1600" dirty="0"/>
              <a:t>(</a:t>
            </a:r>
            <a:r>
              <a:rPr lang="en-US" sz="1600" dirty="0" err="1"/>
              <a:t>dataframe</a:t>
            </a:r>
            <a:r>
              <a:rPr lang="en-US" sz="1600" dirty="0"/>
              <a:t>, </a:t>
            </a:r>
            <a:r>
              <a:rPr lang="en-US" sz="1600" dirty="0" err="1"/>
              <a:t>min_support</a:t>
            </a:r>
            <a:r>
              <a:rPr lang="en-US" sz="1600" dirty="0"/>
              <a:t>=0.4, </a:t>
            </a:r>
            <a:r>
              <a:rPr lang="en-US" sz="1600" dirty="0" err="1"/>
              <a:t>use_colnames</a:t>
            </a:r>
            <a:r>
              <a:rPr lang="en-US" sz="1600" dirty="0"/>
              <a:t>=True)</a:t>
            </a:r>
          </a:p>
          <a:p>
            <a:r>
              <a:rPr lang="en-US" sz="1600" dirty="0" err="1"/>
              <a:t>frequent_itemsets</a:t>
            </a:r>
            <a:endParaRPr 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502" y="3103110"/>
            <a:ext cx="2880000" cy="32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4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in Python</a:t>
            </a:r>
          </a:p>
          <a:p>
            <a:pPr lvl="1"/>
            <a:r>
              <a:rPr lang="en-US" altLang="ko-KR" dirty="0"/>
              <a:t>Creating association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64568" y="2420888"/>
            <a:ext cx="777686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pattern_rules</a:t>
            </a:r>
            <a:r>
              <a:rPr lang="en-US" sz="1400" dirty="0"/>
              <a:t> = </a:t>
            </a:r>
            <a:r>
              <a:rPr lang="en-US" sz="1400" dirty="0" err="1"/>
              <a:t>association_rules</a:t>
            </a:r>
            <a:r>
              <a:rPr lang="en-US" sz="1400" dirty="0"/>
              <a:t>(</a:t>
            </a:r>
            <a:r>
              <a:rPr lang="en-US" sz="1400" dirty="0" err="1"/>
              <a:t>frequent_itemsets</a:t>
            </a:r>
            <a:r>
              <a:rPr lang="en-US" sz="1400" dirty="0"/>
              <a:t>, metric="confidence", </a:t>
            </a:r>
            <a:r>
              <a:rPr lang="en-US" sz="1400" dirty="0" err="1"/>
              <a:t>min_threshold</a:t>
            </a:r>
            <a:r>
              <a:rPr lang="en-US" sz="1400" dirty="0"/>
              <a:t>=0.7)</a:t>
            </a:r>
          </a:p>
          <a:p>
            <a:r>
              <a:rPr lang="en-US" sz="1400" dirty="0" err="1"/>
              <a:t>pattern_rules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568" y="3271661"/>
            <a:ext cx="7776864" cy="308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0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Mining Practice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34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Mining Practice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sz="2000" dirty="0"/>
              <a:t>Market_Basket_Optimisation.csv</a:t>
            </a:r>
            <a:endParaRPr lang="en-US" altLang="ko-KR" dirty="0"/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49" y="2348880"/>
            <a:ext cx="7277106" cy="39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3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Mining Practice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Loading dataset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1916832"/>
            <a:ext cx="7776864" cy="246221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 pandas as </a:t>
            </a:r>
            <a:r>
              <a:rPr lang="en-US" sz="1400" dirty="0" err="1"/>
              <a:t>pd</a:t>
            </a:r>
            <a:r>
              <a:rPr lang="en-US" sz="1400" dirty="0"/>
              <a:t> 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seaborn</a:t>
            </a:r>
            <a:r>
              <a:rPr lang="en-US" sz="1400" dirty="0"/>
              <a:t> as </a:t>
            </a:r>
            <a:r>
              <a:rPr lang="en-US" sz="1400" dirty="0" err="1"/>
              <a:t>sns</a:t>
            </a:r>
            <a:r>
              <a:rPr lang="en-US" sz="1400" dirty="0"/>
              <a:t> 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r>
              <a:rPr lang="en-US" sz="1400" dirty="0"/>
              <a:t>from pandas import </a:t>
            </a:r>
            <a:r>
              <a:rPr lang="en-US" sz="1400" dirty="0" err="1"/>
              <a:t>DataFrame</a:t>
            </a:r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matplotlib.pyplot</a:t>
            </a:r>
            <a:r>
              <a:rPr lang="en-US" sz="1400" dirty="0"/>
              <a:t> as </a:t>
            </a:r>
            <a:r>
              <a:rPr lang="en-US" sz="1400" dirty="0" err="1"/>
              <a:t>plt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mlxtend.preprocessing</a:t>
            </a:r>
            <a:r>
              <a:rPr lang="en-US" sz="1400" dirty="0"/>
              <a:t> import </a:t>
            </a:r>
            <a:r>
              <a:rPr lang="en-US" sz="1400" dirty="0" err="1"/>
              <a:t>TransactionEncoder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mlxtend.frequent_patterns</a:t>
            </a:r>
            <a:r>
              <a:rPr lang="en-US" sz="1400" dirty="0"/>
              <a:t> import </a:t>
            </a:r>
            <a:r>
              <a:rPr lang="en-US" sz="1400" dirty="0" err="1"/>
              <a:t>apriori</a:t>
            </a:r>
            <a:endParaRPr lang="en-US" sz="1400" dirty="0"/>
          </a:p>
          <a:p>
            <a:r>
              <a:rPr lang="en-US" sz="1400" dirty="0"/>
              <a:t>from </a:t>
            </a:r>
            <a:r>
              <a:rPr lang="en-US" sz="1400" dirty="0" err="1"/>
              <a:t>mlxtend.frequent_patterns</a:t>
            </a:r>
            <a:r>
              <a:rPr lang="en-US" sz="1400" dirty="0"/>
              <a:t> import </a:t>
            </a:r>
            <a:r>
              <a:rPr lang="en-US" sz="1400" dirty="0" err="1"/>
              <a:t>association_rules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basket = </a:t>
            </a:r>
            <a:r>
              <a:rPr lang="en-US" sz="1400" dirty="0" err="1"/>
              <a:t>pd.read_csv</a:t>
            </a:r>
            <a:r>
              <a:rPr lang="en-US" sz="1400" dirty="0"/>
              <a:t>("</a:t>
            </a:r>
            <a:r>
              <a:rPr lang="en-US" sz="1400"/>
              <a:t>D:\Market_Basket_Optimisation.csv", </a:t>
            </a:r>
            <a:r>
              <a:rPr lang="en-US" sz="1400" dirty="0"/>
              <a:t>header = None)</a:t>
            </a:r>
          </a:p>
          <a:p>
            <a:r>
              <a:rPr lang="en-US" sz="1400" dirty="0" err="1"/>
              <a:t>basket.head</a:t>
            </a:r>
            <a:r>
              <a:rPr lang="en-US" sz="1400" dirty="0"/>
              <a:t>()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26" y="4646799"/>
            <a:ext cx="7621351" cy="17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09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28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Mining Practice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Converting the data frame into a list of lists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Encoding and transforming back to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1916832"/>
            <a:ext cx="7776864" cy="73866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records = []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 (0, 7501):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records.append</a:t>
            </a:r>
            <a:r>
              <a:rPr lang="en-US" sz="1400" dirty="0"/>
              <a:t>([</a:t>
            </a:r>
            <a:r>
              <a:rPr lang="en-US" sz="1400" dirty="0" err="1"/>
              <a:t>str</a:t>
            </a:r>
            <a:r>
              <a:rPr lang="en-US" sz="1400" dirty="0"/>
              <a:t>(</a:t>
            </a:r>
            <a:r>
              <a:rPr lang="en-US" sz="1400" dirty="0" err="1"/>
              <a:t>basket.values</a:t>
            </a:r>
            <a:r>
              <a:rPr lang="en-US" sz="1400" dirty="0"/>
              <a:t>[</a:t>
            </a:r>
            <a:r>
              <a:rPr lang="en-US" sz="1400" dirty="0" err="1"/>
              <a:t>i,j</a:t>
            </a:r>
            <a:r>
              <a:rPr lang="en-US" sz="1400" dirty="0"/>
              <a:t>]) for j in range(0, 20)])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3645024"/>
            <a:ext cx="7776864" cy="116955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encode = </a:t>
            </a:r>
            <a:r>
              <a:rPr lang="en-US" sz="1400" dirty="0" err="1"/>
              <a:t>TransactionEncoder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encoded_array</a:t>
            </a:r>
            <a:r>
              <a:rPr lang="en-US" sz="1400" dirty="0"/>
              <a:t> = </a:t>
            </a:r>
            <a:r>
              <a:rPr lang="en-US" sz="1400" dirty="0" err="1"/>
              <a:t>encode.fit</a:t>
            </a:r>
            <a:r>
              <a:rPr lang="en-US" sz="1400" dirty="0"/>
              <a:t>(records).transform(records)</a:t>
            </a:r>
          </a:p>
          <a:p>
            <a:endParaRPr lang="en-US" sz="1400" dirty="0"/>
          </a:p>
          <a:p>
            <a:r>
              <a:rPr lang="en-US" sz="1400" dirty="0" err="1"/>
              <a:t>data_frame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</a:t>
            </a:r>
            <a:r>
              <a:rPr lang="en-US" sz="1400" dirty="0" err="1"/>
              <a:t>encoded_array</a:t>
            </a:r>
            <a:r>
              <a:rPr lang="en-US" sz="1400" dirty="0"/>
              <a:t>, columns = </a:t>
            </a:r>
            <a:r>
              <a:rPr lang="en-US" sz="1400" dirty="0" err="1"/>
              <a:t>encode.columns</a:t>
            </a:r>
            <a:r>
              <a:rPr lang="en-US" sz="1400" dirty="0"/>
              <a:t>_)</a:t>
            </a:r>
          </a:p>
          <a:p>
            <a:r>
              <a:rPr lang="en-US" sz="1400" dirty="0" err="1"/>
              <a:t>data_frame</a:t>
            </a:r>
            <a:endParaRPr 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062" y="4977390"/>
            <a:ext cx="7336879" cy="15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6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664" y="1268760"/>
            <a:ext cx="6737623" cy="349944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Ideas come from the market basket analysis</a:t>
            </a:r>
          </a:p>
          <a:p>
            <a:pPr lvl="1"/>
            <a:r>
              <a:rPr lang="en-US" altLang="ko-KR" dirty="0"/>
              <a:t>Shopping 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Questions</a:t>
            </a:r>
          </a:p>
          <a:p>
            <a:pPr lvl="2"/>
            <a:r>
              <a:rPr lang="en-US" altLang="ko-KR" dirty="0"/>
              <a:t>Given a list of products, can we predict what a customer will buy next?</a:t>
            </a:r>
          </a:p>
          <a:p>
            <a:pPr lvl="1"/>
            <a:endParaRPr lang="en-US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/>
              <a:t>Find associations between different items that customers place in their basket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13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29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Mining Practice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Drop missing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/>
              <a:t>Train with </a:t>
            </a:r>
            <a:r>
              <a:rPr lang="en-US" altLang="ko-KR" dirty="0" err="1"/>
              <a:t>Apriori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2041684"/>
            <a:ext cx="777686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basket_clean</a:t>
            </a:r>
            <a:r>
              <a:rPr lang="en-US" sz="1400" dirty="0"/>
              <a:t> = </a:t>
            </a:r>
            <a:r>
              <a:rPr lang="en-US" sz="1400" dirty="0" err="1"/>
              <a:t>data_frame.drop</a:t>
            </a:r>
            <a:r>
              <a:rPr lang="en-US" sz="1400" dirty="0"/>
              <a:t>(['nan'], axis = 1)</a:t>
            </a:r>
          </a:p>
          <a:p>
            <a:r>
              <a:rPr lang="en-US" sz="1400" dirty="0" err="1"/>
              <a:t>basket_clean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3573016"/>
            <a:ext cx="7776864" cy="52322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frequent_itemsets</a:t>
            </a:r>
            <a:r>
              <a:rPr lang="en-US" sz="1400" dirty="0"/>
              <a:t> = </a:t>
            </a:r>
            <a:r>
              <a:rPr lang="en-US" sz="1400" dirty="0" err="1"/>
              <a:t>apriori</a:t>
            </a:r>
            <a:r>
              <a:rPr lang="en-US" sz="1400" dirty="0"/>
              <a:t>(</a:t>
            </a:r>
            <a:r>
              <a:rPr lang="en-US" sz="1400" dirty="0" err="1"/>
              <a:t>basket_clean</a:t>
            </a:r>
            <a:r>
              <a:rPr lang="en-US" sz="1400" dirty="0"/>
              <a:t>, </a:t>
            </a:r>
            <a:r>
              <a:rPr lang="en-US" sz="1400" dirty="0" err="1"/>
              <a:t>min_support</a:t>
            </a:r>
            <a:r>
              <a:rPr lang="en-US" sz="1400" dirty="0"/>
              <a:t> = 0.04, </a:t>
            </a:r>
            <a:r>
              <a:rPr lang="en-US" sz="1400" dirty="0" err="1"/>
              <a:t>use_colnames</a:t>
            </a:r>
            <a:r>
              <a:rPr lang="en-US" sz="1400" dirty="0"/>
              <a:t> = True)</a:t>
            </a:r>
          </a:p>
          <a:p>
            <a:r>
              <a:rPr lang="en-US" sz="1400" dirty="0" err="1"/>
              <a:t>frequent_itemsets.head</a:t>
            </a:r>
            <a:r>
              <a:rPr lang="en-US" sz="1400" dirty="0"/>
              <a:t>()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502" y="4495799"/>
            <a:ext cx="1800000" cy="170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84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30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Text Mining Practice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Creating rules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55987-008E-49DD-8070-D9B8FEDECA4F}"/>
              </a:ext>
            </a:extLst>
          </p:cNvPr>
          <p:cNvSpPr txBox="1"/>
          <p:nvPr/>
        </p:nvSpPr>
        <p:spPr>
          <a:xfrm>
            <a:off x="1053070" y="1920545"/>
            <a:ext cx="7776864" cy="73866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pattern_rules</a:t>
            </a:r>
            <a:r>
              <a:rPr lang="en-US" sz="1400" dirty="0"/>
              <a:t> = </a:t>
            </a:r>
            <a:r>
              <a:rPr lang="en-US" sz="1400" dirty="0" err="1"/>
              <a:t>association_rules</a:t>
            </a:r>
            <a:r>
              <a:rPr lang="en-US" sz="1400" dirty="0"/>
              <a:t>(</a:t>
            </a:r>
            <a:r>
              <a:rPr lang="en-US" sz="1400" dirty="0" err="1"/>
              <a:t>frequent_itemsets</a:t>
            </a:r>
            <a:r>
              <a:rPr lang="en-US" sz="1400" dirty="0"/>
              <a:t>, metric </a:t>
            </a:r>
            <a:r>
              <a:rPr lang="en-US" sz="1400"/>
              <a:t>= confidence', </a:t>
            </a:r>
            <a:r>
              <a:rPr lang="en-US" sz="1400" dirty="0" err="1"/>
              <a:t>min_threshold</a:t>
            </a:r>
            <a:r>
              <a:rPr lang="en-US" sz="1400" dirty="0"/>
              <a:t> </a:t>
            </a:r>
            <a:r>
              <a:rPr lang="en-US" sz="1400"/>
              <a:t>= 0.3)</a:t>
            </a:r>
            <a:endParaRPr lang="en-US" sz="1400" dirty="0"/>
          </a:p>
          <a:p>
            <a:r>
              <a:rPr lang="en-US" sz="1400" dirty="0" err="1"/>
              <a:t>pattern_rules</a:t>
            </a:r>
            <a:endParaRPr 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70" y="2924944"/>
            <a:ext cx="7776864" cy="28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17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31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 for Lecture 13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 your source code for the following task:</a:t>
            </a:r>
          </a:p>
          <a:p>
            <a:pPr marL="812800" lvl="1" indent="-457200">
              <a:buFont typeface="+mj-lt"/>
              <a:buAutoNum type="arabicPeriod"/>
            </a:pPr>
            <a:r>
              <a:rPr lang="en-US" dirty="0"/>
              <a:t>Try all source code in the lecture</a:t>
            </a:r>
          </a:p>
          <a:p>
            <a:pPr lvl="1"/>
            <a:endParaRPr lang="en-US" dirty="0"/>
          </a:p>
          <a:p>
            <a:r>
              <a:rPr lang="en-US" dirty="0"/>
              <a:t>Submission: source code, result explanation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05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5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  <a:p>
            <a:pPr lvl="1"/>
            <a:r>
              <a:rPr lang="en-US" dirty="0" err="1"/>
              <a:t>Itemset</a:t>
            </a:r>
            <a:endParaRPr lang="en-US" dirty="0"/>
          </a:p>
          <a:p>
            <a:pPr lvl="2"/>
            <a:r>
              <a:rPr lang="en-US" dirty="0"/>
              <a:t>Groups of one or more items that appears in the data with some regularity</a:t>
            </a:r>
          </a:p>
          <a:p>
            <a:pPr lvl="3"/>
            <a:r>
              <a:rPr lang="en-US" dirty="0"/>
              <a:t>{bread, peanut butter, jelly}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Association rules</a:t>
            </a:r>
          </a:p>
          <a:p>
            <a:pPr lvl="2"/>
            <a:r>
              <a:rPr lang="en-US" dirty="0"/>
              <a:t>If/then statements that help uncover </a:t>
            </a:r>
            <a:r>
              <a:rPr lang="en-US" altLang="ko-KR" dirty="0"/>
              <a:t>associations</a:t>
            </a:r>
            <a:r>
              <a:rPr lang="en-US" dirty="0"/>
              <a:t> between unrelated data in a dataset</a:t>
            </a:r>
          </a:p>
          <a:p>
            <a:pPr lvl="3"/>
            <a:r>
              <a:rPr lang="en-US" dirty="0"/>
              <a:t>{peanut butter, jelly} -&gt; {bread}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Specify patterns found in the relationships</a:t>
            </a:r>
            <a:r>
              <a:rPr lang="en-US" altLang="ko-KR" dirty="0"/>
              <a:t>/associations</a:t>
            </a:r>
            <a:r>
              <a:rPr lang="en-US" dirty="0"/>
              <a:t> among items in the </a:t>
            </a:r>
            <a:r>
              <a:rPr lang="en-US" dirty="0" err="1"/>
              <a:t>itemsets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Searching for interesting and frequently occurring patterns of DNA and protein sequences in cancer data.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Finding patterns of purchases or medical claims that occur in combination with fraudulent credit card or insurance 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Identifying combinations of behavior that precede customers dropping their cellular phone service or upgrading their cable television package.</a:t>
            </a:r>
          </a:p>
        </p:txBody>
      </p:sp>
    </p:spTree>
    <p:extLst>
      <p:ext uri="{BB962C8B-B14F-4D97-AF65-F5344CB8AC3E}">
        <p14:creationId xmlns:p14="http://schemas.microsoft.com/office/powerpoint/2010/main" val="24933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rule interest – support and confidence</a:t>
            </a:r>
          </a:p>
          <a:p>
            <a:pPr lvl="1"/>
            <a:r>
              <a:rPr lang="en-US" dirty="0"/>
              <a:t>Association rule</a:t>
            </a:r>
            <a:r>
              <a:rPr lang="en-US" altLang="ko-KR" dirty="0"/>
              <a:t>s are</a:t>
            </a:r>
            <a:r>
              <a:rPr lang="en-US" dirty="0"/>
              <a:t> determined by two statistical measures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</a:t>
            </a:r>
          </a:p>
          <a:p>
            <a:pPr lvl="2"/>
            <a:r>
              <a:rPr lang="en-US" dirty="0"/>
              <a:t>Measures how frequently the itemset occurs in the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Confidence</a:t>
            </a:r>
          </a:p>
          <a:p>
            <a:pPr lvl="2"/>
            <a:r>
              <a:rPr lang="en-US" dirty="0"/>
              <a:t>Measurement of its predictive power or accuracy</a:t>
            </a:r>
          </a:p>
          <a:p>
            <a:pPr lvl="2"/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A13E548-696F-4213-B88B-49F6CA9D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445" y="3456279"/>
            <a:ext cx="3186113" cy="457200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9C9523A2-42D3-4DB9-B655-9C28AC2B7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326" y="5024276"/>
            <a:ext cx="568334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7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</a:t>
            </a:r>
          </a:p>
          <a:p>
            <a:pPr lvl="1"/>
            <a:r>
              <a:rPr lang="en-US" dirty="0"/>
              <a:t>This says how popular </a:t>
            </a:r>
            <a:r>
              <a:rPr lang="en-US" altLang="ko-KR" dirty="0"/>
              <a:t>item is in the dataset</a:t>
            </a:r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C8576AD3-DB44-49BD-A1DA-CE433C4D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866" y="2492896"/>
            <a:ext cx="371127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834800-E070-401A-9581-E51835AC1A76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Apriori</a:t>
            </a:r>
            <a:r>
              <a:rPr lang="en-US" altLang="ko-KR" dirty="0"/>
              <a:t> Algorithm?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</a:t>
            </a:r>
          </a:p>
          <a:p>
            <a:pPr lvl="1"/>
            <a:r>
              <a:rPr lang="en-US" dirty="0"/>
              <a:t>This says how likely the item Y is purchased when item X is purchased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653FD3-3D9F-4770-9856-BAB7E026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3068960"/>
            <a:ext cx="6652470" cy="91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9A5DFF-5295-4846-AE49-0AE488E131B6}"/>
              </a:ext>
            </a:extLst>
          </p:cNvPr>
          <p:cNvSpPr/>
          <p:nvPr/>
        </p:nvSpPr>
        <p:spPr>
          <a:xfrm>
            <a:off x="3855307" y="4509120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/>
              <a:t>= 3/4= </a:t>
            </a:r>
            <a:r>
              <a:rPr lang="en-US" sz="2800" dirty="0"/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3966634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</a:t>
            </a:r>
            <a:r>
              <a:rPr lang="en-US" altLang="ko-KR" dirty="0" err="1"/>
              <a:t>Apriori</a:t>
            </a:r>
            <a:r>
              <a:rPr lang="en-US" altLang="ko-KR" dirty="0"/>
              <a:t> Works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1716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M" pitchFamily="18" charset="-127"/>
            <a:ea typeface="HY울릉도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29248</TotalTime>
  <Words>2045</Words>
  <Application>Microsoft Office PowerPoint</Application>
  <PresentationFormat>A4 용지(210x297mm)</PresentationFormat>
  <Paragraphs>465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6" baseType="lpstr">
      <vt:lpstr>Consolas</vt:lpstr>
      <vt:lpstr>Arial</vt:lpstr>
      <vt:lpstr>맑은 고딕</vt:lpstr>
      <vt:lpstr>굴림</vt:lpstr>
      <vt:lpstr>HY울릉도B</vt:lpstr>
      <vt:lpstr>태-신헤드라인디D</vt:lpstr>
      <vt:lpstr>Wingdings</vt:lpstr>
      <vt:lpstr>나눔바른고딕</vt:lpstr>
      <vt:lpstr>D2Coding</vt:lpstr>
      <vt:lpstr>나눔고딕 ExtraBold</vt:lpstr>
      <vt:lpstr>ＨＧｺﾞｼｯｸE-PRO</vt:lpstr>
      <vt:lpstr>1_기본 디자인</vt:lpstr>
      <vt:lpstr>디자인 사용자 지정</vt:lpstr>
      <vt:lpstr>Association Mining</vt:lpstr>
      <vt:lpstr>What is Apriori Algorithm?</vt:lpstr>
      <vt:lpstr>What is Apriori Algorithm?</vt:lpstr>
      <vt:lpstr>What is Apriori Algorithm?</vt:lpstr>
      <vt:lpstr>What is Apriori Algorithm?</vt:lpstr>
      <vt:lpstr>What is Apriori Algorithm?</vt:lpstr>
      <vt:lpstr>What is Apriori Algorithm?</vt:lpstr>
      <vt:lpstr>What is Apriori Algorithm?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How Apriori Works</vt:lpstr>
      <vt:lpstr>Text Mining Practice</vt:lpstr>
      <vt:lpstr>Text Mining Practice</vt:lpstr>
      <vt:lpstr>Text Mining Practice</vt:lpstr>
      <vt:lpstr>Text Mining Practice</vt:lpstr>
      <vt:lpstr>Text Mining Practice</vt:lpstr>
      <vt:lpstr>Text Mining Practice</vt:lpstr>
      <vt:lpstr>Quiz for Lecture 13</vt:lpstr>
      <vt:lpstr>PowerPoint 프레젠테이션</vt:lpstr>
    </vt:vector>
  </TitlesOfParts>
  <Company>거목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거목</dc:creator>
  <cp:lastModifiedBy>소현박</cp:lastModifiedBy>
  <cp:revision>1776</cp:revision>
  <dcterms:created xsi:type="dcterms:W3CDTF">2004-05-07T00:53:56Z</dcterms:created>
  <dcterms:modified xsi:type="dcterms:W3CDTF">2024-05-01T01:03:06Z</dcterms:modified>
</cp:coreProperties>
</file>