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56" r:id="rId3"/>
    <p:sldId id="408" r:id="rId4"/>
    <p:sldId id="409" r:id="rId5"/>
    <p:sldId id="410" r:id="rId6"/>
    <p:sldId id="411" r:id="rId7"/>
    <p:sldId id="418" r:id="rId8"/>
    <p:sldId id="412" r:id="rId9"/>
    <p:sldId id="413" r:id="rId10"/>
    <p:sldId id="414" r:id="rId11"/>
    <p:sldId id="415" r:id="rId12"/>
    <p:sldId id="416" r:id="rId13"/>
    <p:sldId id="417" r:id="rId14"/>
    <p:sldId id="435" r:id="rId15"/>
    <p:sldId id="421" r:id="rId16"/>
    <p:sldId id="424" r:id="rId17"/>
    <p:sldId id="363" r:id="rId18"/>
    <p:sldId id="359" r:id="rId19"/>
    <p:sldId id="366" r:id="rId20"/>
    <p:sldId id="367" r:id="rId21"/>
    <p:sldId id="362" r:id="rId22"/>
    <p:sldId id="365" r:id="rId23"/>
    <p:sldId id="364" r:id="rId24"/>
    <p:sldId id="361" r:id="rId25"/>
    <p:sldId id="374" r:id="rId26"/>
    <p:sldId id="375" r:id="rId27"/>
    <p:sldId id="376" r:id="rId28"/>
    <p:sldId id="378" r:id="rId29"/>
    <p:sldId id="422" r:id="rId30"/>
    <p:sldId id="423" r:id="rId31"/>
    <p:sldId id="381" r:id="rId32"/>
    <p:sldId id="431" r:id="rId33"/>
    <p:sldId id="369" r:id="rId34"/>
    <p:sldId id="380" r:id="rId35"/>
    <p:sldId id="436" r:id="rId36"/>
    <p:sldId id="382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19" r:id="rId60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99"/>
    <a:srgbClr val="FBF064"/>
    <a:srgbClr val="FAF06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3" autoAdjust="0"/>
    <p:restoredTop sz="90840" autoAdjust="0"/>
  </p:normalViewPr>
  <p:slideViewPr>
    <p:cSldViewPr>
      <p:cViewPr varScale="1">
        <p:scale>
          <a:sx n="114" d="100"/>
          <a:sy n="114" d="100"/>
        </p:scale>
        <p:origin x="1160" y="17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r">
              <a:defRPr sz="1200"/>
            </a:lvl1pPr>
          </a:lstStyle>
          <a:p>
            <a:fld id="{FAD56397-96EB-4B9B-B73E-B0DE894BA706}" type="datetimeFigureOut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r">
              <a:defRPr sz="1200"/>
            </a:lvl1pPr>
          </a:lstStyle>
          <a:p>
            <a:fld id="{785EE255-EB82-498D-BBDB-CD68D295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48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r">
              <a:defRPr sz="1300"/>
            </a:lvl1pPr>
          </a:lstStyle>
          <a:p>
            <a:fld id="{8138FCCD-07B7-47B0-A7AA-A03D63EC9D3F}" type="datetimeFigureOut">
              <a:rPr lang="ko-KR" altLang="en-US" smtClean="0"/>
              <a:pPr/>
              <a:t>2024. 4. 10.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7" tIns="47628" rIns="95257" bIns="476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5257" tIns="47628" rIns="95257" bIns="4762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r">
              <a:defRPr sz="1300"/>
            </a:lvl1pPr>
          </a:lstStyle>
          <a:p>
            <a:fld id="{206250C4-0E9A-42DD-85A1-087716A7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안녕하세요 오늘은 드디어 데이터 분석 기법을 들어갑니다</a:t>
            </a:r>
            <a:r>
              <a:rPr lang="en-US" altLang="ko-KR"/>
              <a:t>.</a:t>
            </a:r>
          </a:p>
          <a:p>
            <a:r>
              <a:rPr lang="ko-KR" altLang="en-US"/>
              <a:t>기계학습으로 분류한느 기법을 배워보도록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21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스텝 포에서는 계산한 거리에 맞추어서 새로운 데이터와 거리가 가까운</a:t>
            </a:r>
            <a:r>
              <a:rPr lang="en-US" altLang="ko-KR"/>
              <a:t>(</a:t>
            </a:r>
            <a:r>
              <a:rPr lang="ko-KR" altLang="en-US"/>
              <a:t>유사한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k</a:t>
            </a:r>
            <a:r>
              <a:rPr lang="ko-KR" altLang="en-US"/>
              <a:t>개의 이웃 데이터를 계산합니다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55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그다음에는 </a:t>
            </a:r>
            <a:r>
              <a:rPr lang="en-US" altLang="ko-KR"/>
              <a:t>k</a:t>
            </a:r>
            <a:r>
              <a:rPr lang="ko-KR" altLang="en-US"/>
              <a:t>개의 이웃 데이터 중 다수에 포함되는 라벨</a:t>
            </a:r>
            <a:r>
              <a:rPr lang="en-US" altLang="ko-KR"/>
              <a:t>(=</a:t>
            </a:r>
            <a:r>
              <a:rPr lang="ko-KR" altLang="en-US"/>
              <a:t>사이즈</a:t>
            </a:r>
            <a:r>
              <a:rPr lang="en-US" altLang="ko-KR"/>
              <a:t>)</a:t>
            </a:r>
            <a:r>
              <a:rPr lang="ko-KR" altLang="en-US"/>
              <a:t>를 새롱누 데이터의 라벨로 설정합니다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90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이를 그래프로 표현하면 다음과 같습니다</a:t>
            </a:r>
            <a:r>
              <a:rPr lang="en-US" altLang="ko-KR"/>
              <a:t>.</a:t>
            </a:r>
          </a:p>
          <a:p>
            <a:r>
              <a:rPr lang="en-US"/>
              <a:t>K</a:t>
            </a:r>
            <a:r>
              <a:rPr lang="ko-KR" altLang="en-US"/>
              <a:t>개의 이웃 데이터 </a:t>
            </a:r>
            <a:r>
              <a:rPr lang="en-US" altLang="ko-KR"/>
              <a:t>3</a:t>
            </a:r>
            <a:r>
              <a:rPr lang="ko-KR" altLang="en-US"/>
              <a:t>개중 </a:t>
            </a:r>
            <a:r>
              <a:rPr lang="en-US" altLang="ko-KR"/>
              <a:t>2</a:t>
            </a:r>
            <a:r>
              <a:rPr lang="ko-KR" altLang="en-US"/>
              <a:t>개는 사이즈가 </a:t>
            </a:r>
            <a:r>
              <a:rPr lang="en-US" altLang="ko-KR"/>
              <a:t>M</a:t>
            </a:r>
            <a:r>
              <a:rPr lang="ko-KR" altLang="en-US"/>
              <a:t>이가 </a:t>
            </a:r>
            <a:r>
              <a:rPr lang="en-US" altLang="ko-KR"/>
              <a:t>1</a:t>
            </a:r>
            <a:r>
              <a:rPr lang="ko-KR" altLang="en-US"/>
              <a:t>개는 사이즈가 </a:t>
            </a:r>
            <a:r>
              <a:rPr lang="en-US" altLang="ko-KR"/>
              <a:t>L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r>
              <a:rPr lang="ko-KR" altLang="en-US"/>
              <a:t>따라서 가장 숫자가 많은 그룹인 </a:t>
            </a:r>
            <a:r>
              <a:rPr lang="en-US" altLang="ko-KR"/>
              <a:t>M</a:t>
            </a:r>
            <a:r>
              <a:rPr lang="ko-KR" altLang="en-US"/>
              <a:t>을 새로운 데이터의 라벨로 설정합니다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54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모델을 생성하지 않고 데이터를 분석하기에 오랜 시간이 걸림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Norminal</a:t>
            </a:r>
            <a:r>
              <a:rPr lang="en-US" altLang="ko-KR" dirty="0"/>
              <a:t> feature – </a:t>
            </a:r>
            <a:r>
              <a:rPr lang="ko-KR" altLang="en-US" dirty="0"/>
              <a:t>명목형 변수 </a:t>
            </a:r>
            <a:r>
              <a:rPr lang="en-US" altLang="ko-KR" dirty="0"/>
              <a:t>(</a:t>
            </a:r>
            <a:r>
              <a:rPr lang="ko-KR" altLang="en-US" dirty="0"/>
              <a:t>순서형 변수와 다르게 범주들 간 순서가 존재 하지 않음</a:t>
            </a:r>
            <a:r>
              <a:rPr lang="en-US" altLang="ko-KR" dirty="0"/>
              <a:t>. ex. </a:t>
            </a:r>
            <a:r>
              <a:rPr lang="ko-KR" altLang="en-US" dirty="0"/>
              <a:t>여성 남성 </a:t>
            </a:r>
            <a:r>
              <a:rPr lang="en-US" altLang="ko-KR" dirty="0"/>
              <a:t>/ </a:t>
            </a:r>
            <a:r>
              <a:rPr lang="ko-KR" altLang="en-US" dirty="0"/>
              <a:t>혈액형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18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파트 투에서는 데이터 분석 평가 방법을 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69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빅데이터를 처리 하는 일반 적인 과정은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데이터를 취득합니다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데이터를 사용하는 방법과 데이터를 처음부터 수집하는 방법이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다음에는 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지난주 수업에 데이터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정제</a:t>
            </a:r>
            <a:r>
              <a:rPr lang="en-US" altLang="ko-KR" dirty="0"/>
              <a:t>, </a:t>
            </a:r>
            <a:r>
              <a:rPr lang="ko-KR" altLang="en-US" dirty="0"/>
              <a:t>변화</a:t>
            </a:r>
            <a:r>
              <a:rPr lang="en-US" altLang="ko-KR" dirty="0"/>
              <a:t>, </a:t>
            </a:r>
            <a:r>
              <a:rPr lang="ko-KR" altLang="en-US" dirty="0"/>
              <a:t>정규화 과정에 대해 알아보았는데 이과정이 여기에 해당됩니다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 과정에서는 모델을 훈련하고</a:t>
            </a:r>
            <a:endParaRPr lang="en-US" altLang="ko-KR" dirty="0"/>
          </a:p>
          <a:p>
            <a:r>
              <a:rPr lang="ko-KR" altLang="en-US" dirty="0"/>
              <a:t>네번째 과정에서는 훈련한 모델을 테스트합니다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다섯번째</a:t>
            </a:r>
            <a:r>
              <a:rPr lang="ko-KR" altLang="en-US" dirty="0"/>
              <a:t> 과정에서는 테스트 결과를 통해서 모델의 정확도가 높아지도록 수정하는 단계가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90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빅데이터 분석이 어떻게 이루어지는 순서도로 표현한 그림입니다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모델을 훈련시키기 위한 트레이닝 데이터를 준비합니다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다음에는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알고리즘으로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알고리즘을 </a:t>
            </a:r>
            <a:r>
              <a:rPr lang="ko-KR" altLang="en-US" dirty="0" err="1"/>
              <a:t>트레이닝합니다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트레이닝한 모델을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모델일 만들어진 상태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실제로 테스트할 데이터는 테스트 데이터라 하는데 여기서 </a:t>
            </a:r>
            <a:r>
              <a:rPr lang="en-US" altLang="ko-KR" dirty="0"/>
              <a:t>INPUT DATA</a:t>
            </a:r>
            <a:r>
              <a:rPr lang="ko-KR" altLang="en-US" dirty="0"/>
              <a:t>가 테스트 데이터를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인풋 데이터를 훈련된 </a:t>
            </a:r>
            <a:r>
              <a:rPr lang="ko-KR" altLang="en-US" dirty="0" err="1"/>
              <a:t>머신러닝</a:t>
            </a:r>
            <a:r>
              <a:rPr lang="ko-KR" altLang="en-US" dirty="0"/>
              <a:t> 모델에 넣고 예측을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예측 결과를 바탕으로 모델의 성능을 평가하고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알고리즘을 다시 수정합니다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71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빅데이터 분석 방법의 모델 평가에 대해 소개합니다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평가가 왜 필요할까요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ko-KR" altLang="en-US" dirty="0"/>
              <a:t>빅데이터 분석 방법은 지속적인 피드백 원칙을 기반으로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빅데이터 분석이 시작되면 모델 성능이 지속적으로 평가되며 원하는 정확도를 </a:t>
            </a:r>
            <a:r>
              <a:rPr lang="ko-KR" altLang="en-US" dirty="0" err="1"/>
              <a:t>얻을때까지</a:t>
            </a:r>
            <a:r>
              <a:rPr lang="ko-KR" altLang="en-US" dirty="0"/>
              <a:t> 훈련을 계속됩니다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빅데이터 분석 평가 </a:t>
            </a:r>
            <a:r>
              <a:rPr lang="ko-KR" altLang="en-US" dirty="0" err="1"/>
              <a:t>메트릭은</a:t>
            </a:r>
            <a:r>
              <a:rPr lang="ko-KR" altLang="en-US" dirty="0"/>
              <a:t> </a:t>
            </a:r>
            <a:r>
              <a:rPr lang="ko-KR" altLang="en-US" dirty="0" err="1"/>
              <a:t>메트릭의</a:t>
            </a:r>
            <a:r>
              <a:rPr lang="ko-KR" altLang="en-US" dirty="0"/>
              <a:t> 성능을 설명하는 데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예측을 수행하기 전에 성능 측정 항목을 확인하는 것이 중요합니다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3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트레이닝 데이터와 테스트 데이터를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전체 데이터셋에서 트레이닝에 사용될 데이터와 테스트에 사용될 데이터가 나뉩니다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트레이닝 데이터셋은 모델을 트레이닝 </a:t>
            </a:r>
            <a:r>
              <a:rPr lang="ko-KR" altLang="en-US" dirty="0" err="1"/>
              <a:t>할때</a:t>
            </a:r>
            <a:r>
              <a:rPr lang="ko-KR" altLang="en-US" dirty="0"/>
              <a:t> 사용할 데이터셋을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모델은 트레이닝 데이터만을 확인하고 이를 통해서 훈련을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테스트 데이터란 모델의 성능을 </a:t>
            </a:r>
            <a:r>
              <a:rPr lang="ko-KR" altLang="en-US" dirty="0" err="1"/>
              <a:t>평가할때</a:t>
            </a:r>
            <a:r>
              <a:rPr lang="ko-KR" altLang="en-US" dirty="0"/>
              <a:t> 사용하는 </a:t>
            </a:r>
            <a:r>
              <a:rPr lang="ko-KR" altLang="en-US" dirty="0" err="1"/>
              <a:t>데이터셋입니다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트레이닝 데이터셋은 전체 데이터의 </a:t>
            </a:r>
            <a:r>
              <a:rPr lang="en-US" altLang="ko-KR" dirty="0"/>
              <a:t>80</a:t>
            </a:r>
            <a:r>
              <a:rPr lang="ko-KR" altLang="en-US" dirty="0"/>
              <a:t>프로로 설정하고 나머지 </a:t>
            </a:r>
            <a:r>
              <a:rPr lang="en-US" altLang="ko-KR" dirty="0"/>
              <a:t>20</a:t>
            </a:r>
            <a:r>
              <a:rPr lang="ko-KR" altLang="en-US" dirty="0"/>
              <a:t>프로를 테스트 데이터셋으로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7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파트원에서는 빅데이터를 분류하는 방법을 소개합니다</a:t>
            </a:r>
            <a:r>
              <a:rPr lang="en-US" altLang="ko-KR"/>
              <a:t>.</a:t>
            </a:r>
          </a:p>
          <a:p>
            <a:r>
              <a:rPr lang="ko-KR" altLang="en-US"/>
              <a:t>파트 투에서는 빅데이터 분류 정확도를 측정하는 방법을 설명합니다</a:t>
            </a:r>
            <a:r>
              <a:rPr lang="en-US" altLang="ko-KR"/>
              <a:t>.</a:t>
            </a:r>
          </a:p>
          <a:p>
            <a:r>
              <a:rPr lang="ko-KR" altLang="en-US"/>
              <a:t>파트 쓰리에서는 평가 매트릭에 대해 공부합니다</a:t>
            </a:r>
            <a:r>
              <a:rPr lang="en-US" altLang="ko-KR"/>
              <a:t>.</a:t>
            </a:r>
          </a:p>
          <a:p>
            <a:r>
              <a:rPr lang="ko-KR" altLang="en-US"/>
              <a:t>하트 포에서는 분류 정확도를 향상시키는 방법을 배웁니다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42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en-US" altLang="ko-KR" dirty="0"/>
              <a:t> library</a:t>
            </a:r>
            <a:r>
              <a:rPr lang="ko-KR" altLang="en-US" dirty="0"/>
              <a:t>를 통해서 전체 데이터를 트레이닝 데이터와 테스트 데이터로 나누어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첫번째 줄에서는 라이브러리를 호출합니다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다음에 </a:t>
            </a:r>
            <a:r>
              <a:rPr lang="en-US" altLang="ko-KR" dirty="0" err="1"/>
              <a:t>tarin_test_split</a:t>
            </a:r>
            <a:r>
              <a:rPr lang="en-US" altLang="ko-KR" dirty="0"/>
              <a:t> </a:t>
            </a:r>
            <a:r>
              <a:rPr lang="ko-KR" altLang="en-US" dirty="0"/>
              <a:t>함수에서 트레이닝 데이터</a:t>
            </a:r>
            <a:r>
              <a:rPr lang="en-US" altLang="ko-KR" dirty="0"/>
              <a:t>, </a:t>
            </a:r>
            <a:r>
              <a:rPr lang="ko-KR" altLang="en-US" dirty="0"/>
              <a:t>트레이닝 데이터 라벨</a:t>
            </a:r>
            <a:r>
              <a:rPr lang="en-US" altLang="ko-KR" dirty="0"/>
              <a:t>, </a:t>
            </a:r>
            <a:r>
              <a:rPr lang="ko-KR" altLang="en-US" dirty="0"/>
              <a:t>테스트 데이터 사이즈와 랜덤 </a:t>
            </a:r>
            <a:r>
              <a:rPr lang="ko-KR" altLang="en-US" dirty="0" err="1"/>
              <a:t>스테이트의</a:t>
            </a:r>
            <a:r>
              <a:rPr lang="ko-KR" altLang="en-US" dirty="0"/>
              <a:t> 파라미터를 설정해줍니다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테스트 사이즈가 </a:t>
            </a:r>
            <a:r>
              <a:rPr lang="en-US" altLang="ko-KR" dirty="0"/>
              <a:t>0.2</a:t>
            </a:r>
            <a:r>
              <a:rPr lang="ko-KR" altLang="en-US" dirty="0"/>
              <a:t>라는 것은 테스트데이터가 </a:t>
            </a:r>
            <a:r>
              <a:rPr lang="en-US" altLang="ko-KR" dirty="0"/>
              <a:t>20</a:t>
            </a:r>
            <a:r>
              <a:rPr lang="ko-KR" altLang="en-US" dirty="0"/>
              <a:t>퍼센트고 트레이닝 데이터가 </a:t>
            </a:r>
            <a:r>
              <a:rPr lang="en-US" altLang="ko-KR" dirty="0"/>
              <a:t>80</a:t>
            </a:r>
            <a:r>
              <a:rPr lang="ko-KR" altLang="en-US" dirty="0"/>
              <a:t>퍼센트를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랜덤 </a:t>
            </a:r>
            <a:r>
              <a:rPr lang="ko-KR" altLang="en-US" dirty="0" err="1"/>
              <a:t>스테이트가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라는 것은 트레이닝 데이터와 테스트 데이터를 </a:t>
            </a:r>
            <a:r>
              <a:rPr lang="ko-KR" altLang="en-US" dirty="0" err="1"/>
              <a:t>나눌때</a:t>
            </a:r>
            <a:r>
              <a:rPr lang="ko-KR" altLang="en-US" dirty="0"/>
              <a:t> 순서대로가 아닌 </a:t>
            </a:r>
            <a:r>
              <a:rPr lang="ko-KR" altLang="en-US" dirty="0" err="1"/>
              <a:t>랜덤한</a:t>
            </a:r>
            <a:r>
              <a:rPr lang="ko-KR" altLang="en-US" dirty="0"/>
              <a:t> 순서로 고르는 것을 의미합니다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97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파트 투에서는 데이터 분석 방법의 평가 방법과 데이터를 트레이닝 데이터와 테스트 데이터로 나누는 방법을 배웠습니다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파트</a:t>
            </a:r>
            <a:r>
              <a:rPr lang="en-US" altLang="ko-KR"/>
              <a:t>3</a:t>
            </a:r>
            <a:r>
              <a:rPr lang="ko-KR" altLang="en-US"/>
              <a:t>에서는 평가 매트릭에 어떤것들이 있는지 배워보도록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89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분류 정확도를 측정하는 매트릭에는 </a:t>
            </a:r>
            <a:r>
              <a:rPr lang="en-US" altLang="ko-KR"/>
              <a:t>confusion matrix, accuracy, error rate, precision, recall, f measure</a:t>
            </a:r>
            <a:r>
              <a:rPr lang="ko-KR" altLang="en-US"/>
              <a:t>이 있습니다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30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Confusion matri</a:t>
            </a:r>
            <a:r>
              <a:rPr lang="ko-KR" altLang="en-US"/>
              <a:t>에 대해 알아보겠습니다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br>
              <a:rPr lang="ko-KR" altLang="en-US"/>
            </a:b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Confusion Matrix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예측이 실제 값과 일치하는지 여부에 따라 예측을 분류하는 테이블입니다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 설명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18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Confusion </a:t>
            </a:r>
            <a:r>
              <a:rPr lang="en-US" altLang="ko-KR" dirty="0" err="1"/>
              <a:t>matri</a:t>
            </a:r>
            <a:r>
              <a:rPr lang="ko-KR" altLang="en-US" dirty="0"/>
              <a:t>는 분류 문제에서 모델이 데이터의 클래스를 잘 분류했는지에 대한 모델의 성능을 측정하기 위한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분류하고자하는</a:t>
            </a:r>
            <a:r>
              <a:rPr lang="ko-KR" altLang="en-US" dirty="0"/>
              <a:t> 클래스를 </a:t>
            </a:r>
            <a:r>
              <a:rPr lang="en-US" altLang="ko-KR" dirty="0"/>
              <a:t>positive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분류하고자 하는 클래스 이외의 다른 클래스는 </a:t>
            </a:r>
            <a:r>
              <a:rPr lang="en-US" altLang="ko-KR" dirty="0"/>
              <a:t>negative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ko-KR" dirty="0"/>
              <a:t>포지티브 클래스와 네거티브 클래스 예측 간의 관계는 2 </a:t>
            </a:r>
            <a:r>
              <a:rPr lang="ko-KR" altLang="ko-KR" dirty="0" err="1"/>
              <a:t>x</a:t>
            </a:r>
            <a:r>
              <a:rPr lang="ko-KR" altLang="ko-KR" dirty="0"/>
              <a:t> 2 혼동 행렬로 나타낼 수 있습니다.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예측이 네 가지 범주 중 하나에 속하는지 여부를 표로 표시합니다.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True Positive (TP):</a:t>
            </a:r>
            <a:r>
              <a:rPr lang="en-US" altLang="ko-KR" dirty="0"/>
              <a:t> </a:t>
            </a:r>
            <a:r>
              <a:rPr lang="ko-KR" altLang="ko-KR" dirty="0"/>
              <a:t>관심 클래스로 올바르게 분류됨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True Negative (TN):</a:t>
            </a:r>
            <a:r>
              <a:rPr lang="en-US" altLang="ko-KR" dirty="0"/>
              <a:t> </a:t>
            </a:r>
            <a:r>
              <a:rPr lang="ko-KR" altLang="ko-KR" dirty="0"/>
              <a:t>관심 클래스가 아닌 것으로 올바르게 분류됨</a:t>
            </a:r>
            <a:endParaRPr lang="en-US" altLang="ko-KR" dirty="0"/>
          </a:p>
          <a:p>
            <a:br>
              <a:rPr lang="ko-KR" altLang="en-US" dirty="0"/>
            </a:br>
            <a:r>
              <a:rPr lang="en-US" altLang="ko-KR" b="1" dirty="0"/>
              <a:t>False Positive (FP):</a:t>
            </a:r>
            <a:r>
              <a:rPr lang="en-US" altLang="ko-KR" dirty="0"/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관심 클래스로 잘못 분류됨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b="1" dirty="0"/>
              <a:t>False Negative (FN):</a:t>
            </a:r>
            <a:r>
              <a:rPr lang="en-US" altLang="ko-KR" dirty="0"/>
              <a:t> </a:t>
            </a:r>
            <a:r>
              <a:rPr lang="ko-KR" altLang="ko-KR" dirty="0"/>
              <a:t>관심 클래스가 아닌 것으로 잘못 분류됨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80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Accuracy : </a:t>
            </a:r>
            <a:r>
              <a:rPr lang="ko-KR" altLang="ko-KR"/>
              <a:t>2 x 2 혼동 행렬을 사용하여 예측 정확도(성공률이라고도 함)에 대한 정의를 다음과 같이 공식화할 수 있습니다.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Error rate : </a:t>
            </a:r>
            <a:r>
              <a:rPr lang="ko-KR" altLang="ko-KR"/>
              <a:t>오류율 또는 잘못 분류된 예의 비율은 다음과 같이 지정됩니다.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Precision</a:t>
            </a:r>
            <a:r>
              <a:rPr lang="ko-KR" altLang="en-US" dirty="0"/>
              <a:t>은 </a:t>
            </a:r>
            <a:r>
              <a:rPr lang="en-US" altLang="ko-KR" dirty="0"/>
              <a:t>positive</a:t>
            </a:r>
            <a:r>
              <a:rPr lang="ko-KR" altLang="en-US" dirty="0"/>
              <a:t>라고 판단한 데이터 중에 실제로 </a:t>
            </a:r>
            <a:r>
              <a:rPr lang="en-US" altLang="ko-KR" dirty="0"/>
              <a:t>positive</a:t>
            </a:r>
            <a:r>
              <a:rPr lang="ko-KR" altLang="en-US" dirty="0"/>
              <a:t>라고 평가한 비율을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리콜은 결과가 얼마나 완전한지를 나타내는 척도이다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60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70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/>
              <a:t>정밀도와 재현율을 하나의 숫자로 결합한 측정값을 F </a:t>
            </a:r>
            <a:r>
              <a:rPr lang="en-US" altLang="ko-KR"/>
              <a:t>measure</a:t>
            </a:r>
            <a:r>
              <a:rPr lang="ko-KR" altLang="ko-KR"/>
              <a:t>이라고 합니다.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29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분류 정확도의 경우도 </a:t>
            </a:r>
            <a:r>
              <a:rPr lang="en-US" altLang="ko-KR" dirty="0" err="1"/>
              <a:t>sklearn</a:t>
            </a:r>
            <a:r>
              <a:rPr lang="en-US" altLang="ko-KR" dirty="0"/>
              <a:t> library</a:t>
            </a:r>
            <a:r>
              <a:rPr lang="ko-KR" altLang="en-US" dirty="0"/>
              <a:t>를 통해서 쉽게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Confusion </a:t>
            </a:r>
            <a:r>
              <a:rPr lang="en-US" altLang="ko-KR" dirty="0" err="1"/>
              <a:t>matri</a:t>
            </a:r>
            <a:r>
              <a:rPr lang="ko-KR" altLang="en-US" dirty="0"/>
              <a:t>의 인자로 테스트 데이터와 테스트 데이터라벨을 넘겨줌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나머지 </a:t>
            </a:r>
            <a:r>
              <a:rPr lang="en-US" altLang="ko-KR" dirty="0"/>
              <a:t>accuracy, precision, recall, f1 score</a:t>
            </a:r>
            <a:r>
              <a:rPr lang="ko-KR" altLang="en-US" dirty="0"/>
              <a:t>의 경우 다음과 같이 </a:t>
            </a:r>
            <a:r>
              <a:rPr lang="en-US" altLang="ko-KR" dirty="0" err="1"/>
              <a:t>accuracy_score</a:t>
            </a:r>
            <a:r>
              <a:rPr lang="ko-KR" altLang="en-US" dirty="0"/>
              <a:t>등을 사용하고 인자로는 테스트 데이터와 테스트 데이터라벨을 넘겨주면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06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빅데이터 분류 방법을 보겠습니다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91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모델의 성능을 높이는 방법을 보겠습니다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50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빅데이터 디자인 프로세스는 크게 데이터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훈련</a:t>
            </a:r>
            <a:r>
              <a:rPr lang="en-US" altLang="ko-KR" dirty="0"/>
              <a:t>, </a:t>
            </a:r>
            <a:r>
              <a:rPr lang="ko-KR" altLang="en-US" dirty="0"/>
              <a:t>정확도 고도화 단계로 나뉨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빅데이터 디자인의 자세한 과정은 다음과 같습니다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Exploratory data Analysis -&gt; </a:t>
            </a:r>
            <a:r>
              <a:rPr lang="ko-KR" altLang="en-US" dirty="0"/>
              <a:t>탐색적 데이터 분석 </a:t>
            </a:r>
            <a:r>
              <a:rPr lang="en-US" altLang="ko-KR" dirty="0"/>
              <a:t>(</a:t>
            </a:r>
            <a:r>
              <a:rPr lang="ko-KR" altLang="en-US" dirty="0"/>
              <a:t>분석할 데이터셋을 </a:t>
            </a:r>
            <a:r>
              <a:rPr lang="ko-KR" altLang="en-US" dirty="0" err="1"/>
              <a:t>시각화하여</a:t>
            </a:r>
            <a:r>
              <a:rPr lang="ko-KR" altLang="en-US" dirty="0"/>
              <a:t> 데이터를 이해하고 문제점을 찾으며</a:t>
            </a:r>
            <a:r>
              <a:rPr lang="en-US" altLang="ko-KR" dirty="0"/>
              <a:t>, </a:t>
            </a:r>
            <a:r>
              <a:rPr lang="ko-KR" altLang="en-US" dirty="0"/>
              <a:t>어떻게 </a:t>
            </a:r>
            <a:r>
              <a:rPr lang="ko-KR" altLang="en-US" dirty="0" err="1"/>
              <a:t>전처리</a:t>
            </a:r>
            <a:r>
              <a:rPr lang="ko-KR" altLang="en-US" dirty="0"/>
              <a:t> 할 것인지 등에 대해서 아는 종합적인 분석과정임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50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스텝 원에서는 분석에 사용될 라이브러리를 </a:t>
            </a:r>
            <a:r>
              <a:rPr lang="ko-KR" altLang="en-US" dirty="0" err="1"/>
              <a:t>임포트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78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스텝 투에서는 사용될 데이터셋을 가져옵니다</a:t>
            </a:r>
            <a:r>
              <a:rPr lang="en-US" altLang="ko-KR"/>
              <a:t>. </a:t>
            </a:r>
          </a:p>
          <a:p>
            <a:endParaRPr lang="en-US"/>
          </a:p>
          <a:p>
            <a:r>
              <a:rPr lang="en-US"/>
              <a:t>Heart.csv </a:t>
            </a:r>
            <a:r>
              <a:rPr lang="ko-KR" altLang="en-US"/>
              <a:t>파일인데 이 데이터셋은 심장병을 겪은 환자의 히스토리컬 데이터가 담겨 있습니다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스텝 쓰리에서는 데이터셋의 형태</a:t>
            </a:r>
            <a:r>
              <a:rPr lang="en-US" altLang="ko-KR"/>
              <a:t>, </a:t>
            </a:r>
            <a:r>
              <a:rPr lang="ko-KR" altLang="en-US"/>
              <a:t>샘플데이터</a:t>
            </a:r>
            <a:r>
              <a:rPr lang="en-US" altLang="ko-KR"/>
              <a:t>, </a:t>
            </a:r>
            <a:r>
              <a:rPr lang="ko-KR" altLang="en-US"/>
              <a:t>정보 등 데이터셋이 어떻게 구성되는지 살펴봅니다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960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19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스텝 포에서는 탐색적 데이터 분석을 진행합니다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탐색적 데이터 분석은 데이터를 다양한 각도에서 관찰하고 이해하는 과정을 의미합니다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여기에서는 클래스별 데이터의 개수가 고르게 분포하는지 확인해보겠습니다</a:t>
            </a:r>
            <a:r>
              <a:rPr lang="en-US" altLang="ko-KR"/>
              <a:t>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268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4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모드</a:t>
            </a:r>
            <a:r>
              <a:rPr lang="en-US"/>
              <a:t> </a:t>
            </a:r>
            <a:r>
              <a:rPr lang="ko-KR" altLang="en-US"/>
              <a:t>속성의 아웃라이어를 검사합니다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185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843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정확도를 측정하기 위해 데이터셋을 트레이닝 데이터셋과 테스트 데이터셋으로 분리합니다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49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분류 방법에는 다양한 기계학습 방법들이 있는데 우리는 그 중에서 대표적인 </a:t>
            </a:r>
            <a:r>
              <a:rPr lang="en-US" altLang="ko-KR" dirty="0"/>
              <a:t>KNN</a:t>
            </a:r>
            <a:r>
              <a:rPr lang="ko-KR" altLang="en-US" dirty="0"/>
              <a:t>을 배움</a:t>
            </a:r>
            <a:endParaRPr lang="en-US" altLang="ko-KR" dirty="0"/>
          </a:p>
          <a:p>
            <a:r>
              <a:rPr lang="en-US" dirty="0"/>
              <a:t>KNN</a:t>
            </a:r>
            <a:r>
              <a:rPr lang="ko-KR" altLang="en-US" dirty="0"/>
              <a:t>이란 </a:t>
            </a:r>
            <a:r>
              <a:rPr lang="en-US" altLang="ko-KR" dirty="0"/>
              <a:t>K-Nearest Neighbors</a:t>
            </a:r>
            <a:r>
              <a:rPr lang="ko-KR" altLang="en-US" dirty="0"/>
              <a:t>에 </a:t>
            </a:r>
            <a:r>
              <a:rPr lang="ko-KR" altLang="en-US" dirty="0" err="1"/>
              <a:t>줄임말로</a:t>
            </a:r>
            <a:endParaRPr lang="en-US" altLang="ko-KR" dirty="0"/>
          </a:p>
          <a:p>
            <a:r>
              <a:rPr lang="ko-KR" altLang="en-US" dirty="0"/>
              <a:t>새로운 데이터가 들어왔을 때 기존 데이터 중 새로운 데이터와 비슷한 속성의 그룹으로 분류하는 것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363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136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728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86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827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이웃에 대한 근접성을 기반으로 데이터를 분류하는 거리 기반 알고리즘입니다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다음 우리가 사용한 데이터의 모든 속성이 동일한 규모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단위가 아님을 종종 발견합니다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나이와 키가 있는 경우가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분명히이 두 기능은 다른 단위를 가지고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나이는 연도를 기반으로 계산하고 높이는 센티미터입니다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단위 차이로 인해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거리 기반 알고리즘이 최적으로 수행되지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661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단위가 다른 기능을 동일한 단위로 다시 조정해야 합니다.</a:t>
            </a:r>
            <a:endParaRPr lang="en-US" dirty="0"/>
          </a:p>
          <a:p>
            <a:endParaRPr lang="en-US" altLang="ko-KR" dirty="0"/>
          </a:p>
          <a:p>
            <a:r>
              <a:rPr lang="en-US" altLang="ko-KR" dirty="0"/>
              <a:t>Min-Max Scaling</a:t>
            </a:r>
            <a:r>
              <a:rPr lang="ko-KR" altLang="en-US" dirty="0"/>
              <a:t>은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Min-Max Scaling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기능의 최소값과 최대값을 사용하여 </a:t>
            </a:r>
            <a:r>
              <a:rPr lang="ko-KR" altLang="en-US" dirty="0" err="1"/>
              <a:t>리스케일링을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Standard Scaling</a:t>
            </a:r>
            <a:r>
              <a:rPr lang="ko-KR" altLang="en-US" dirty="0"/>
              <a:t>은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 정규 분포를 </a:t>
            </a:r>
            <a:r>
              <a:rPr lang="ko-KR" altLang="ko-KR" dirty="0"/>
              <a:t>사용하여 </a:t>
            </a:r>
            <a:r>
              <a:rPr lang="ko-KR" altLang="en-US" dirty="0" err="1"/>
              <a:t>리스케일링을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Scaling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dirty="0"/>
              <a:t>중앙값 및 사분위수 범위를 사용하여 </a:t>
            </a:r>
            <a:r>
              <a:rPr lang="ko-KR" altLang="en-US" dirty="0" err="1"/>
              <a:t>리스케일링을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45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879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65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160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ko-KR" altLang="en-US" dirty="0"/>
              <a:t>은 다양한 어플리케이션에서 사용되고 있습니다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먼저 컴퓨터 비전 어플리케이션에서 사용되는데 이미지 비디오에서의 문자 인식이나 얼굴 </a:t>
            </a:r>
            <a:r>
              <a:rPr lang="ko-KR" altLang="en-US" dirty="0" err="1"/>
              <a:t>인식등에</a:t>
            </a:r>
            <a:r>
              <a:rPr lang="ko-KR" altLang="en-US" dirty="0"/>
              <a:t> 활용됩니다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의료 데이터에서  질병을 판단하기 위한 방법으로도 사용됩니다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마지막으로 어떤 사람의 음악이나 영화 취향을 예측하는 방법으로도 활용될 수 가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246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087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6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이제 본격적으로 </a:t>
            </a:r>
            <a:r>
              <a:rPr lang="en-US" altLang="ko-KR" dirty="0"/>
              <a:t>KNN</a:t>
            </a:r>
            <a:r>
              <a:rPr lang="ko-KR" altLang="en-US" dirty="0"/>
              <a:t>이 어떻게 동작하는지 다음 예시를 통해 살펴보겠습니다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예제는 새로운 고객의 키와 몸무게 정보를 바탕으로 티셔츠 사이즈를 예측하기 위한 예제입니다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보면 키와 몸무게 사이즈가 나와있는 데이터가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이 데이터를 어떻게 </a:t>
            </a:r>
            <a:r>
              <a:rPr lang="en-US" altLang="ko-KR" dirty="0"/>
              <a:t>KNN</a:t>
            </a:r>
            <a:r>
              <a:rPr lang="ko-KR" altLang="en-US" dirty="0"/>
              <a:t>에 적용하는지 보도록 하겠습니다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그에 앞서서 </a:t>
            </a:r>
            <a:r>
              <a:rPr lang="en-US" altLang="ko-KR" dirty="0"/>
              <a:t>KNN</a:t>
            </a:r>
            <a:r>
              <a:rPr lang="ko-KR" altLang="en-US" dirty="0"/>
              <a:t>이 어떻게 동작하는지 세부 단계를 살펴보겠습니다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스텝 원에서는 파라미터를 결정합니다</a:t>
            </a:r>
            <a:r>
              <a:rPr lang="en-US" altLang="ko-KR" dirty="0"/>
              <a:t>.</a:t>
            </a:r>
          </a:p>
          <a:p>
            <a:r>
              <a:rPr lang="en-US" dirty="0"/>
              <a:t>KNN</a:t>
            </a:r>
            <a:r>
              <a:rPr lang="ko-KR" altLang="en-US" dirty="0"/>
              <a:t>을 </a:t>
            </a:r>
            <a:r>
              <a:rPr lang="ko-KR" altLang="en-US" dirty="0" err="1"/>
              <a:t>동작시킬</a:t>
            </a:r>
            <a:r>
              <a:rPr lang="ko-KR" altLang="en-US" dirty="0"/>
              <a:t> 때 </a:t>
            </a:r>
            <a:r>
              <a:rPr lang="en-US" altLang="ko-KR" dirty="0"/>
              <a:t>K</a:t>
            </a:r>
            <a:r>
              <a:rPr lang="ko-KR" altLang="en-US" dirty="0"/>
              <a:t>라는 파라미터가 필요합니다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</a:t>
            </a:r>
            <a:r>
              <a:rPr lang="ko-KR" altLang="en-US" dirty="0"/>
              <a:t>란 새로운 데이터가 들어왔을 때 주변의 몇 개의 데이터 와 비교할지를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스텝 투에서는 데이터셋에서 새로운 데이터와 기존 데이터 들 간의 거리를 계산해서 두 데이터 간의 유사도를 알아냅니다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스텝 </a:t>
            </a:r>
            <a:r>
              <a:rPr lang="ko-KR" altLang="en-US" dirty="0" err="1"/>
              <a:t>쓰리에서는</a:t>
            </a:r>
            <a:r>
              <a:rPr lang="ko-KR" altLang="en-US" dirty="0"/>
              <a:t> 스텝 투에서 계산한 거리 값에 따라 데이터셋을 정렬합니다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스텝 포에서는 </a:t>
            </a:r>
            <a:r>
              <a:rPr lang="en-US" altLang="ko-KR" dirty="0"/>
              <a:t>K</a:t>
            </a:r>
            <a:r>
              <a:rPr lang="ko-KR" altLang="en-US" dirty="0"/>
              <a:t>개의 이웃 데이터의 라벨의 값</a:t>
            </a:r>
            <a:r>
              <a:rPr lang="en-US" altLang="ko-KR" dirty="0"/>
              <a:t>(=</a:t>
            </a:r>
            <a:r>
              <a:rPr lang="ko-KR" altLang="en-US" dirty="0"/>
              <a:t>사이즈</a:t>
            </a:r>
            <a:r>
              <a:rPr lang="en-US" altLang="ko-KR" dirty="0"/>
              <a:t>)</a:t>
            </a:r>
            <a:r>
              <a:rPr lang="ko-KR" altLang="en-US" dirty="0"/>
              <a:t>을 확인합니다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스텝 </a:t>
            </a:r>
            <a:r>
              <a:rPr lang="ko-KR" altLang="en-US" dirty="0" err="1"/>
              <a:t>파이브에서는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개의 이웃 데이터 중 다수에 포함되는 라벨</a:t>
            </a:r>
            <a:r>
              <a:rPr lang="en-US" altLang="ko-KR" dirty="0"/>
              <a:t>(=</a:t>
            </a:r>
            <a:r>
              <a:rPr lang="ko-KR" altLang="en-US" dirty="0"/>
              <a:t>사이즈</a:t>
            </a:r>
            <a:r>
              <a:rPr lang="en-US" altLang="ko-KR" dirty="0"/>
              <a:t>)</a:t>
            </a:r>
            <a:r>
              <a:rPr lang="ko-KR" altLang="en-US" dirty="0"/>
              <a:t>를 새로운 데이터의 라벨로 설정합니다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9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스텝별로 자세히 살펴보겠습니다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스텝 원에서는 파라미터를 결정합니다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여기에서 파라미터 </a:t>
            </a:r>
            <a:r>
              <a:rPr lang="en-US" altLang="ko-KR" dirty="0"/>
              <a:t>K</a:t>
            </a:r>
            <a:r>
              <a:rPr lang="ko-KR" altLang="en-US" dirty="0"/>
              <a:t>는 새로운 데이터와 비교할 기존 데이터의 개수를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여기서 </a:t>
            </a:r>
            <a:r>
              <a:rPr lang="en-US" altLang="ko-KR" dirty="0"/>
              <a:t>K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 err="1"/>
              <a:t>으올</a:t>
            </a:r>
            <a:r>
              <a:rPr lang="ko-KR" altLang="en-US" dirty="0"/>
              <a:t> 가정하겠습니다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스텝 투에서는 새로운 데이터와 기존 데이터의 거리를 계산함으로써 유사도를 알아냅니다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거리를 </a:t>
            </a:r>
            <a:r>
              <a:rPr lang="ko-KR" altLang="en-US" dirty="0" err="1"/>
              <a:t>계산할때는</a:t>
            </a:r>
            <a:r>
              <a:rPr lang="ko-KR" altLang="en-US" dirty="0"/>
              <a:t> </a:t>
            </a:r>
            <a:r>
              <a:rPr lang="ko-KR" altLang="en-US" dirty="0" err="1"/>
              <a:t>유클리디안</a:t>
            </a:r>
            <a:r>
              <a:rPr lang="ko-KR" altLang="en-US" dirty="0"/>
              <a:t> </a:t>
            </a:r>
            <a:r>
              <a:rPr lang="ko-KR" altLang="en-US" dirty="0" err="1"/>
              <a:t>디스턴스</a:t>
            </a:r>
            <a:r>
              <a:rPr lang="ko-KR" altLang="en-US" dirty="0"/>
              <a:t> 방법을 사용합니다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아래 그림에서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가 어떻게 비교되는지 확인하실 수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47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스텝 투에서는 새로운 데이터와 테스트 데이터간의 거리를 구하면 다음과 같이 표로 나타낼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기존 데이터셋에 </a:t>
            </a:r>
            <a:r>
              <a:rPr lang="en-US" altLang="ko-KR"/>
              <a:t>Distance</a:t>
            </a:r>
            <a:r>
              <a:rPr lang="ko-KR" altLang="en-US"/>
              <a:t>를 추가하였습니다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3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321F-C33C-4AD1-A692-41E51A5D489F}" type="datetime1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 System Design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B15F-A09C-4F4A-8BCE-929E61C8F5EE}" type="datetime1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 System Design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87E9-53BF-4CCE-8147-FAF6D020A025}" type="datetime1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 System Design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algn="just" latinLnBrk="0"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202D-70BE-44A8-A556-BF3CA82F9B0B}" type="datetime1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 System Design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7AB9-45DD-4C87-ABFE-9C199F0C3688}" type="datetime1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 System Design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2D33-4110-4D70-8652-FBDD832CCF5E}" type="datetime1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 System Design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CDE3-DA59-40A0-A263-9C129D9E55F3}" type="datetime1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 System Design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557B-6AA7-4538-B9DA-85129DA06461}" type="datetime1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 System Design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C95-BD8C-4A7A-8D31-75AB31054560}" type="datetime1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 System Design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ED4F-5655-44A2-824A-CDC9246FA720}" type="datetime1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 System Design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6AD-0AE5-4A2D-9207-0BCDC4ECEF33}" type="datetime1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Big Data System Design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D422-8883-4530-BB96-C7CB4BB94D78}" type="datetime1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Big Data System Design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10: </a:t>
            </a:r>
            <a:b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Classification</a:t>
            </a:r>
            <a:endParaRPr lang="ko-KR" altLang="en-US" dirty="0">
              <a:latin typeface="Tahoma" panose="020B0604030504040204" pitchFamily="34" charset="0"/>
              <a:ea typeface="HY견고딕" pitchFamily="18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08"/>
    </mc:Choice>
    <mc:Fallback xmlns="">
      <p:transition spd="slow" advTm="672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Classification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KNN works?</a:t>
            </a:r>
          </a:p>
          <a:p>
            <a:pPr lvl="1"/>
            <a:r>
              <a:rPr lang="en-US" dirty="0"/>
              <a:t>Step 3: Sort the dataset according to the distance values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11760" y="2564904"/>
          <a:ext cx="4320000" cy="4078719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9479126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78742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771216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17189933"/>
                    </a:ext>
                  </a:extLst>
                </a:gridCol>
              </a:tblGrid>
              <a:tr h="289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95549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1.414214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87819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2.236068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18638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2.236068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54282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2.828427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21470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2.828427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72211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13861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3.162278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88618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3.605551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22910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4.123106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59582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4.242641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43371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87195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5.656854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87663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02638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6.082763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54003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7.211103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139070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8.062258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3059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8.246211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23006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66678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???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96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72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Classification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KNN works?</a:t>
            </a:r>
          </a:p>
          <a:p>
            <a:pPr lvl="1"/>
            <a:r>
              <a:rPr lang="en-US" dirty="0"/>
              <a:t>Step 4: Determine the category of the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nearest neighbors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11760" y="2564904"/>
          <a:ext cx="4320000" cy="4078719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9479126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78742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771216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17189933"/>
                    </a:ext>
                  </a:extLst>
                </a:gridCol>
              </a:tblGrid>
              <a:tr h="289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95549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1.414214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87819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2.236068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18638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2.236068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54282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2.828427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21470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2.828427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72211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13861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3.162278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88618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3.605551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22910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4.123106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59582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4.242641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43371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87195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5.656854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87663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02638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6.082763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54003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7.211103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139070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8.062258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3059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8.246211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23006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66678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???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96144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>
            <a:stCxn id="7" idx="0"/>
          </p:cNvCxnSpPr>
          <p:nvPr/>
        </p:nvCxnSpPr>
        <p:spPr>
          <a:xfrm flipV="1">
            <a:off x="1350067" y="3140968"/>
            <a:ext cx="1061693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9838" y="4005064"/>
            <a:ext cx="50045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423550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Classification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KNN works?</a:t>
            </a:r>
          </a:p>
          <a:p>
            <a:pPr lvl="1"/>
            <a:r>
              <a:rPr lang="en-US" dirty="0"/>
              <a:t>Step 5: Use simple majority of the category of the </a:t>
            </a:r>
            <a:r>
              <a:rPr lang="en-US" i="1" dirty="0"/>
              <a:t>k</a:t>
            </a:r>
            <a:r>
              <a:rPr lang="en-US" dirty="0"/>
              <a:t> nearest neighbors as the category of a test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411760" y="2564904"/>
          <a:ext cx="4320000" cy="4078719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9479126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78742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771216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17189933"/>
                    </a:ext>
                  </a:extLst>
                </a:gridCol>
              </a:tblGrid>
              <a:tr h="289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95549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1.414214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87819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2.236068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18638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2.236068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54282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2.828427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21470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2.828427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72211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13861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3.162278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88618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3.605551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22910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4.123106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59582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4.242641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43371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87195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5.656854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87663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02638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6.082763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54003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7.211103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139070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8.062258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3059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8.246211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23006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66678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9614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67744" y="6453336"/>
            <a:ext cx="4536504" cy="2681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직선 화살표 연결선 7"/>
          <p:cNvCxnSpPr>
            <a:stCxn id="9" idx="0"/>
          </p:cNvCxnSpPr>
          <p:nvPr/>
        </p:nvCxnSpPr>
        <p:spPr>
          <a:xfrm flipV="1">
            <a:off x="1350067" y="3140968"/>
            <a:ext cx="1061693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99838" y="4005064"/>
            <a:ext cx="50045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210840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94061"/>
            <a:ext cx="6552727" cy="3759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Classification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KNN works?</a:t>
            </a:r>
          </a:p>
          <a:p>
            <a:pPr lvl="1"/>
            <a:r>
              <a:rPr lang="en-US" dirty="0"/>
              <a:t>Step 5: Use simple majority of the category of the </a:t>
            </a:r>
            <a:r>
              <a:rPr lang="en-US" i="1" dirty="0"/>
              <a:t>k</a:t>
            </a:r>
            <a:r>
              <a:rPr lang="en-US" dirty="0"/>
              <a:t> nearest neighbors as the category of a test point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13</a:t>
            </a:fld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95936" y="4869160"/>
            <a:ext cx="28803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995936" y="4869160"/>
            <a:ext cx="2880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995936" y="4509120"/>
            <a:ext cx="2880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3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Classification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advantages</a:t>
            </a:r>
          </a:p>
          <a:p>
            <a:pPr lvl="1"/>
            <a:r>
              <a:rPr lang="en-US" dirty="0"/>
              <a:t>Simple and relatively effective</a:t>
            </a:r>
          </a:p>
          <a:p>
            <a:pPr lvl="1"/>
            <a:endParaRPr lang="en-US" dirty="0"/>
          </a:p>
          <a:p>
            <a:r>
              <a:rPr lang="en-US" dirty="0"/>
              <a:t>KNN disadvantages</a:t>
            </a:r>
          </a:p>
          <a:p>
            <a:pPr lvl="1"/>
            <a:r>
              <a:rPr lang="en-US" dirty="0"/>
              <a:t>Requires selection of an appropriate </a:t>
            </a:r>
            <a:r>
              <a:rPr lang="en-US" i="1" dirty="0"/>
              <a:t>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not produce a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Nominal features and missing data require additional processing</a:t>
            </a:r>
          </a:p>
        </p:txBody>
      </p:sp>
    </p:spTree>
    <p:extLst>
      <p:ext uri="{BB962C8B-B14F-4D97-AF65-F5344CB8AC3E}">
        <p14:creationId xmlns:p14="http://schemas.microsoft.com/office/powerpoint/2010/main" val="25735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Classification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in Python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5656" y="1988840"/>
            <a:ext cx="6192688" cy="4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#The following dataset is given</a:t>
            </a:r>
          </a:p>
          <a:p>
            <a:r>
              <a:rPr lang="en-US" sz="1200" dirty="0" err="1"/>
              <a:t>training_points</a:t>
            </a:r>
            <a:r>
              <a:rPr lang="en-US" sz="1200" dirty="0"/>
              <a:t> = [</a:t>
            </a:r>
          </a:p>
          <a:p>
            <a:r>
              <a:rPr lang="en-US" sz="1200" dirty="0"/>
              <a:t>    [158, 58],</a:t>
            </a:r>
          </a:p>
          <a:p>
            <a:r>
              <a:rPr lang="en-US" sz="1200" dirty="0"/>
              <a:t>    [158, 59],</a:t>
            </a:r>
          </a:p>
          <a:p>
            <a:r>
              <a:rPr lang="en-US" sz="1200" dirty="0"/>
              <a:t>    [158, 63],</a:t>
            </a:r>
          </a:p>
          <a:p>
            <a:r>
              <a:rPr lang="en-US" sz="1200" dirty="0"/>
              <a:t>    [160, 59],</a:t>
            </a:r>
          </a:p>
          <a:p>
            <a:r>
              <a:rPr lang="en-US" sz="1200" dirty="0"/>
              <a:t>    [160, 60],</a:t>
            </a:r>
          </a:p>
          <a:p>
            <a:r>
              <a:rPr lang="en-US" sz="1200" dirty="0"/>
              <a:t>    [163, 60],</a:t>
            </a:r>
          </a:p>
          <a:p>
            <a:r>
              <a:rPr lang="en-US" sz="1200" dirty="0"/>
              <a:t>    [163, 61],</a:t>
            </a:r>
          </a:p>
          <a:p>
            <a:r>
              <a:rPr lang="en-US" sz="1200" dirty="0"/>
              <a:t>    [160, 64],</a:t>
            </a:r>
          </a:p>
          <a:p>
            <a:r>
              <a:rPr lang="en-US" sz="1200" dirty="0"/>
              <a:t>    [163, 64],</a:t>
            </a:r>
          </a:p>
          <a:p>
            <a:r>
              <a:rPr lang="en-US" sz="1200" dirty="0"/>
              <a:t>    [165, 61],</a:t>
            </a:r>
          </a:p>
          <a:p>
            <a:r>
              <a:rPr lang="en-US" sz="1200" dirty="0"/>
              <a:t>    [165, 62],</a:t>
            </a:r>
          </a:p>
          <a:p>
            <a:r>
              <a:rPr lang="en-US" sz="1200" dirty="0"/>
              <a:t>    [165, 65],</a:t>
            </a:r>
          </a:p>
          <a:p>
            <a:r>
              <a:rPr lang="en-US" sz="1200" dirty="0"/>
              <a:t>    [168, 62],</a:t>
            </a:r>
          </a:p>
          <a:p>
            <a:r>
              <a:rPr lang="en-US" sz="1200" dirty="0"/>
              <a:t>    [168, 63],</a:t>
            </a:r>
          </a:p>
          <a:p>
            <a:r>
              <a:rPr lang="en-US" sz="1200" dirty="0"/>
              <a:t>    [168, 66],</a:t>
            </a:r>
          </a:p>
          <a:p>
            <a:r>
              <a:rPr lang="en-US" sz="1200" dirty="0"/>
              <a:t>    [170, 63],</a:t>
            </a:r>
          </a:p>
          <a:p>
            <a:r>
              <a:rPr lang="en-US" sz="1200" dirty="0"/>
              <a:t>    [170, 64],</a:t>
            </a:r>
          </a:p>
          <a:p>
            <a:r>
              <a:rPr lang="en-US" sz="1200" dirty="0"/>
              <a:t>    [170, 68]</a:t>
            </a:r>
          </a:p>
          <a:p>
            <a:r>
              <a:rPr lang="en-US" sz="1200" dirty="0"/>
              <a:t>]</a:t>
            </a:r>
          </a:p>
          <a:p>
            <a:endParaRPr lang="en-US" sz="1200" dirty="0"/>
          </a:p>
          <a:p>
            <a:r>
              <a:rPr lang="en-US" sz="1200" dirty="0" err="1"/>
              <a:t>training_labels</a:t>
            </a:r>
            <a:r>
              <a:rPr lang="en-US" sz="1200" dirty="0"/>
              <a:t> = [0, 0, 0, 0, 0, 0, 0, 1, 1, 1, 1, 1, 1, 1, 1, 1, 1, 1]</a:t>
            </a:r>
          </a:p>
        </p:txBody>
      </p:sp>
    </p:spTree>
    <p:extLst>
      <p:ext uri="{BB962C8B-B14F-4D97-AF65-F5344CB8AC3E}">
        <p14:creationId xmlns:p14="http://schemas.microsoft.com/office/powerpoint/2010/main" val="104574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Classification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in Python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5656" y="1988840"/>
            <a:ext cx="6192688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#We want to find the class of the following point</a:t>
            </a:r>
          </a:p>
          <a:p>
            <a:r>
              <a:rPr lang="en-US" sz="1400" dirty="0" err="1"/>
              <a:t>unknown_points</a:t>
            </a:r>
            <a:r>
              <a:rPr lang="en-US" sz="1400" dirty="0"/>
              <a:t> = [</a:t>
            </a:r>
          </a:p>
          <a:p>
            <a:r>
              <a:rPr lang="en-US" sz="1400" dirty="0"/>
              <a:t>    [170, 67],</a:t>
            </a:r>
          </a:p>
          <a:p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/>
              <a:t>#Learning with KNN algorithm when K=3</a:t>
            </a:r>
          </a:p>
          <a:p>
            <a:r>
              <a:rPr lang="en-US" sz="1400" dirty="0"/>
              <a:t>from </a:t>
            </a:r>
            <a:r>
              <a:rPr lang="en-US" sz="1400" dirty="0" err="1"/>
              <a:t>sklearn.neighbors</a:t>
            </a:r>
            <a:r>
              <a:rPr lang="en-US" sz="1400" dirty="0"/>
              <a:t> import </a:t>
            </a:r>
            <a:r>
              <a:rPr lang="en-US" sz="1400" dirty="0" err="1"/>
              <a:t>KNeighborsClassifier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classifier = </a:t>
            </a:r>
            <a:r>
              <a:rPr lang="en-US" sz="1400" dirty="0" err="1"/>
              <a:t>KNeighborsClassifier</a:t>
            </a:r>
            <a:r>
              <a:rPr lang="en-US" sz="1400" dirty="0"/>
              <a:t>(</a:t>
            </a:r>
            <a:r>
              <a:rPr lang="en-US" sz="1400" dirty="0" err="1"/>
              <a:t>n_neighbors</a:t>
            </a:r>
            <a:r>
              <a:rPr lang="en-US" sz="1400" dirty="0"/>
              <a:t> = 3) #k=3</a:t>
            </a:r>
          </a:p>
          <a:p>
            <a:r>
              <a:rPr lang="en-US" sz="1400" dirty="0" err="1"/>
              <a:t>classifier.fit</a:t>
            </a:r>
            <a:r>
              <a:rPr lang="en-US" sz="1400" dirty="0"/>
              <a:t>(</a:t>
            </a:r>
            <a:r>
              <a:rPr lang="en-US" sz="1400" dirty="0" err="1"/>
              <a:t>training_points</a:t>
            </a:r>
            <a:r>
              <a:rPr lang="en-US" sz="1400" dirty="0"/>
              <a:t>, </a:t>
            </a:r>
            <a:r>
              <a:rPr lang="en-US" sz="1400" dirty="0" err="1"/>
              <a:t>training_labels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guesses = </a:t>
            </a:r>
            <a:r>
              <a:rPr lang="en-US" sz="1400" dirty="0" err="1"/>
              <a:t>classifier.predict</a:t>
            </a:r>
            <a:r>
              <a:rPr lang="en-US" sz="1400" dirty="0"/>
              <a:t>(</a:t>
            </a:r>
            <a:r>
              <a:rPr lang="en-US" sz="1400" dirty="0" err="1"/>
              <a:t>unknown_points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print(guesses)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1117" y="5349698"/>
            <a:ext cx="619268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2530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of </a:t>
            </a:r>
            <a:br>
              <a:rPr lang="en-US" altLang="ko-KR" dirty="0"/>
            </a:br>
            <a:r>
              <a:rPr lang="en-US" altLang="ko-KR" dirty="0"/>
              <a:t>Big Data Analytics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6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the last lecture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Big data process</a:t>
            </a:r>
            <a:endParaRPr lang="ko-KR" altLang="en-US" dirty="0"/>
          </a:p>
        </p:txBody>
      </p:sp>
      <p:pic>
        <p:nvPicPr>
          <p:cNvPr id="4" name="Picture 2" descr="Image result for machine learning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82" y="2204864"/>
            <a:ext cx="781363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순서도: 준비 4"/>
          <p:cNvSpPr/>
          <p:nvPr/>
        </p:nvSpPr>
        <p:spPr>
          <a:xfrm>
            <a:off x="5910472" y="2147392"/>
            <a:ext cx="2880320" cy="2664296"/>
          </a:xfrm>
          <a:prstGeom prst="flowChartPreparation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4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of Big Data Analytics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Big Data analytics work?</a:t>
            </a:r>
            <a:endParaRPr lang="en-US" dirty="0"/>
          </a:p>
        </p:txBody>
      </p:sp>
      <p:pic>
        <p:nvPicPr>
          <p:cNvPr id="4" name="Picture 4" descr="Image result for machine learning 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80" y="2044417"/>
            <a:ext cx="5313239" cy="447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85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340768"/>
            <a:ext cx="3610744" cy="5328592"/>
          </a:xfrm>
        </p:spPr>
        <p:txBody>
          <a:bodyPr>
            <a:normAutofit/>
          </a:bodyPr>
          <a:lstStyle/>
          <a:p>
            <a:r>
              <a:rPr lang="en-US" altLang="ko-KR" b="1" dirty="0">
                <a:ea typeface="Tahoma" panose="020B0604030504040204" pitchFamily="34" charset="0"/>
                <a:cs typeface="Tahoma" panose="020B0604030504040204" pitchFamily="34" charset="0"/>
              </a:rPr>
              <a:t>Part 3. </a:t>
            </a:r>
          </a:p>
          <a:p>
            <a:pPr lvl="1"/>
            <a:r>
              <a:rPr lang="en-US" altLang="ko-KR" dirty="0"/>
              <a:t>Evaluation metrics</a:t>
            </a:r>
          </a:p>
          <a:p>
            <a:pPr marL="457200" lvl="1" indent="0">
              <a:buNone/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b="1" dirty="0">
                <a:cs typeface="Tahoma" panose="020B0604030504040204" pitchFamily="34" charset="0"/>
              </a:rPr>
              <a:t>Part 4. </a:t>
            </a:r>
          </a:p>
          <a:p>
            <a:pPr lvl="1"/>
            <a:r>
              <a:rPr lang="en-US" altLang="ko-KR" dirty="0"/>
              <a:t>Accuracy Improvement</a:t>
            </a:r>
          </a:p>
          <a:p>
            <a:pPr lvl="1"/>
            <a:endParaRPr lang="en-US" altLang="ko-KR" dirty="0">
              <a:latin typeface="+mn-lt"/>
              <a:ea typeface="+mn-ea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349152"/>
            <a:ext cx="361074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Big Data Classification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2.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Evaluation of Big Data Classification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/>
            <a:endParaRPr lang="en-US" altLang="ko-KR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466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19"/>
    </mc:Choice>
    <mc:Fallback xmlns="">
      <p:transition spd="slow" advTm="11781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of Big Data Analytics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Why evaluate?</a:t>
            </a:r>
          </a:p>
          <a:p>
            <a:pPr lvl="1"/>
            <a:r>
              <a:rPr lang="en-US" dirty="0"/>
              <a:t>Building </a:t>
            </a:r>
            <a:r>
              <a:rPr lang="en-US" altLang="ko-KR" dirty="0"/>
              <a:t>Big Data Analytics </a:t>
            </a:r>
            <a:r>
              <a:rPr lang="en-US" dirty="0"/>
              <a:t>is based on the principle of continuous feedback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altLang="ko-KR" dirty="0"/>
              <a:t>Big Data Analytics </a:t>
            </a:r>
            <a:r>
              <a:rPr lang="en-US" dirty="0"/>
              <a:t>are built and model performance is evaluated further continuously and continue until you achieve a desirable accuracy</a:t>
            </a:r>
          </a:p>
          <a:p>
            <a:pPr lvl="1"/>
            <a:endParaRPr lang="en-US" dirty="0"/>
          </a:p>
          <a:p>
            <a:pPr lvl="1"/>
            <a:r>
              <a:rPr lang="en-US" altLang="ko-KR" dirty="0"/>
              <a:t>Big Data Analytics</a:t>
            </a:r>
            <a:r>
              <a:rPr lang="en-US" dirty="0"/>
              <a:t> </a:t>
            </a:r>
            <a:r>
              <a:rPr lang="en-US" altLang="ko-KR" dirty="0"/>
              <a:t>e</a:t>
            </a:r>
            <a:r>
              <a:rPr lang="en-US" dirty="0"/>
              <a:t>valuation metrics are used to explain the performance of metrics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important to check performance metrics before carrying out predictions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5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of Big Data Analytics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Train and test split</a:t>
            </a:r>
          </a:p>
          <a:p>
            <a:pPr lvl="1"/>
            <a:r>
              <a:rPr lang="en-US" altLang="ko-KR" sz="1600" dirty="0"/>
              <a:t>Train dataset</a:t>
            </a:r>
          </a:p>
          <a:p>
            <a:pPr lvl="2"/>
            <a:r>
              <a:rPr lang="en-US" sz="1600" dirty="0"/>
              <a:t>The actual dataset that we use to train the model</a:t>
            </a:r>
          </a:p>
          <a:p>
            <a:pPr lvl="3"/>
            <a:r>
              <a:rPr lang="en-US" sz="1400" dirty="0"/>
              <a:t>The model sees and learns from this data</a:t>
            </a:r>
          </a:p>
          <a:p>
            <a:pPr lvl="3"/>
            <a:endParaRPr lang="en-US" sz="1400" dirty="0"/>
          </a:p>
          <a:p>
            <a:pPr lvl="1"/>
            <a:r>
              <a:rPr lang="en-US" altLang="ko-KR" sz="1600" dirty="0"/>
              <a:t>Test dataset</a:t>
            </a:r>
          </a:p>
          <a:p>
            <a:pPr lvl="2"/>
            <a:r>
              <a:rPr lang="en-US" altLang="ko-KR" sz="1600" dirty="0"/>
              <a:t>Dataset used for evaluating the model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We usually split the data around 20%-80% between testing and training stages</a:t>
            </a:r>
          </a:p>
        </p:txBody>
      </p:sp>
      <p:pic>
        <p:nvPicPr>
          <p:cNvPr id="2052" name="Picture 4" descr="Train and Test Set in Python Machine Learning — How to Spl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265" y="4588883"/>
            <a:ext cx="4979469" cy="194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07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of Big Data Analytics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Train and test split</a:t>
            </a:r>
          </a:p>
          <a:p>
            <a:pPr lvl="1"/>
            <a:r>
              <a:rPr lang="en-US" altLang="ko-KR" dirty="0" err="1"/>
              <a:t>sklearn</a:t>
            </a:r>
            <a:r>
              <a:rPr lang="en-US" altLang="ko-KR" dirty="0"/>
              <a:t> library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dirty="0" err="1"/>
              <a:t>test_size</a:t>
            </a:r>
            <a:r>
              <a:rPr lang="en-US" dirty="0"/>
              <a:t>=0.2</a:t>
            </a:r>
          </a:p>
          <a:p>
            <a:pPr lvl="2"/>
            <a:r>
              <a:rPr lang="en-US" altLang="ko-KR" dirty="0"/>
              <a:t>Test dataset is 20% and training dataset is 80%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random_state</a:t>
            </a:r>
            <a:r>
              <a:rPr lang="en-US" dirty="0"/>
              <a:t>=4</a:t>
            </a:r>
          </a:p>
          <a:p>
            <a:pPr lvl="2" algn="l"/>
            <a:r>
              <a:rPr lang="en-US" dirty="0"/>
              <a:t>data is randomly assigned unless you use </a:t>
            </a:r>
            <a:r>
              <a:rPr lang="en-US" dirty="0" err="1"/>
              <a:t>random_state</a:t>
            </a:r>
            <a:r>
              <a:rPr lang="en-US" dirty="0"/>
              <a:t> </a:t>
            </a:r>
            <a:r>
              <a:rPr lang="en-US" dirty="0" err="1"/>
              <a:t>hyperparameter</a:t>
            </a:r>
            <a:br>
              <a:rPr lang="en-US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2882" y="2276872"/>
            <a:ext cx="7358236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from </a:t>
            </a:r>
            <a:r>
              <a:rPr lang="en-US" sz="1600" dirty="0" err="1"/>
              <a:t>sklearn.model_selection</a:t>
            </a:r>
            <a:r>
              <a:rPr lang="en-US" sz="1600" dirty="0"/>
              <a:t> import </a:t>
            </a:r>
            <a:r>
              <a:rPr lang="en-US" sz="1600" dirty="0" err="1"/>
              <a:t>train_test_split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X_train</a:t>
            </a:r>
            <a:r>
              <a:rPr lang="en-US" sz="1600" dirty="0"/>
              <a:t>, </a:t>
            </a:r>
            <a:r>
              <a:rPr lang="en-US" sz="1600" dirty="0" err="1"/>
              <a:t>X_test</a:t>
            </a:r>
            <a:r>
              <a:rPr lang="en-US" sz="1600" dirty="0"/>
              <a:t>, </a:t>
            </a:r>
            <a:r>
              <a:rPr lang="en-US" sz="1600" dirty="0" err="1"/>
              <a:t>y_train</a:t>
            </a:r>
            <a:r>
              <a:rPr lang="en-US" sz="1600" dirty="0"/>
              <a:t>, </a:t>
            </a:r>
            <a:r>
              <a:rPr lang="en-US" sz="1600" dirty="0" err="1"/>
              <a:t>y_test</a:t>
            </a:r>
            <a:r>
              <a:rPr lang="en-US" sz="1600" dirty="0"/>
              <a:t> = </a:t>
            </a:r>
          </a:p>
          <a:p>
            <a:r>
              <a:rPr lang="en-US" sz="1600" dirty="0" err="1"/>
              <a:t>Train_test_split</a:t>
            </a:r>
            <a:r>
              <a:rPr lang="en-US" sz="1600" dirty="0"/>
              <a:t>(</a:t>
            </a:r>
            <a:r>
              <a:rPr lang="en-US" sz="1600" dirty="0" err="1"/>
              <a:t>training_points</a:t>
            </a:r>
            <a:r>
              <a:rPr lang="en-US" sz="1600" dirty="0"/>
              <a:t>, </a:t>
            </a:r>
            <a:r>
              <a:rPr lang="en-US" sz="1600" dirty="0" err="1"/>
              <a:t>training_labels</a:t>
            </a:r>
            <a:r>
              <a:rPr lang="en-US" sz="1600" dirty="0"/>
              <a:t>, </a:t>
            </a:r>
            <a:r>
              <a:rPr lang="en-US" sz="1600" dirty="0" err="1"/>
              <a:t>test_size</a:t>
            </a:r>
            <a:r>
              <a:rPr lang="en-US" sz="1600" dirty="0"/>
              <a:t>=0.2, </a:t>
            </a:r>
            <a:r>
              <a:rPr lang="en-US" sz="1600" dirty="0" err="1"/>
              <a:t>random_state</a:t>
            </a:r>
            <a:r>
              <a:rPr lang="en-US" sz="1600" dirty="0"/>
              <a:t>=4)</a:t>
            </a:r>
          </a:p>
        </p:txBody>
      </p:sp>
    </p:spTree>
    <p:extLst>
      <p:ext uri="{BB962C8B-B14F-4D97-AF65-F5344CB8AC3E}">
        <p14:creationId xmlns:p14="http://schemas.microsoft.com/office/powerpoint/2010/main" val="222737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metrics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23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Metrics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Classification accuracy (</a:t>
            </a:r>
            <a:r>
              <a:rPr lang="ko-KR" altLang="en-US"/>
              <a:t>분류 정확도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r>
              <a:rPr lang="en-US" altLang="ko-KR"/>
              <a:t>Confusion matrix (</a:t>
            </a:r>
            <a:r>
              <a:rPr lang="ko-KR" altLang="en-US"/>
              <a:t>혼동 행렬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r>
              <a:rPr lang="en-US" altLang="ko-KR"/>
              <a:t>Accuracy (</a:t>
            </a:r>
            <a:r>
              <a:rPr lang="ko-KR" altLang="en-US"/>
              <a:t>정확도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r>
              <a:rPr lang="en-US" altLang="ko-KR"/>
              <a:t>Error rate (</a:t>
            </a:r>
            <a:r>
              <a:rPr lang="ko-KR" altLang="en-US"/>
              <a:t>오차율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r>
              <a:rPr lang="en-US" altLang="ko-KR"/>
              <a:t>Precision (</a:t>
            </a:r>
            <a:r>
              <a:rPr lang="ko-KR" altLang="en-US"/>
              <a:t>정밀도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r>
              <a:rPr lang="en-US" altLang="ko-KR"/>
              <a:t>Recall (</a:t>
            </a:r>
            <a:r>
              <a:rPr lang="ko-KR" altLang="en-US"/>
              <a:t>재현율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r>
              <a:rPr lang="en-US" altLang="ko-KR"/>
              <a:t>F measure (F </a:t>
            </a:r>
            <a:r>
              <a:rPr lang="ko-KR" altLang="en-US"/>
              <a:t>검정</a:t>
            </a:r>
            <a:r>
              <a:rPr lang="en-US" altLang="ko-KR"/>
              <a:t>)</a:t>
            </a:r>
            <a:endParaRPr lang="en-US" altLang="ko-KR" dirty="0"/>
          </a:p>
          <a:p>
            <a:endParaRPr lang="en-US" dirty="0"/>
          </a:p>
          <a:p>
            <a:r>
              <a:rPr lang="en-US" altLang="ko-KR"/>
              <a:t>Regression accuracy (</a:t>
            </a:r>
            <a:r>
              <a:rPr lang="ko-KR" altLang="en-US"/>
              <a:t>회귀 분석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r>
              <a:rPr lang="en-US" altLang="ko-KR" dirty="0"/>
              <a:t>Mean </a:t>
            </a:r>
            <a:r>
              <a:rPr lang="en-US" altLang="ko-KR"/>
              <a:t>squared error (</a:t>
            </a:r>
            <a:r>
              <a:rPr lang="ko-KR" altLang="en-US"/>
              <a:t>평균 제곱 오차</a:t>
            </a:r>
            <a:r>
              <a:rPr lang="en-US" altLang="ko-KR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1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Metrics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Confusion matrix</a:t>
            </a:r>
            <a:endParaRPr lang="en-US" dirty="0"/>
          </a:p>
          <a:p>
            <a:pPr lvl="1"/>
            <a:r>
              <a:rPr lang="en-US" altLang="ko-KR" dirty="0"/>
              <a:t>Confusion matrix is a table that categorizes predictions according to whether they match the actual value</a:t>
            </a:r>
          </a:p>
        </p:txBody>
      </p:sp>
      <p:pic>
        <p:nvPicPr>
          <p:cNvPr id="4100" name="Picture 4" descr="Confusion Matrix - Applied Deep Learning with Ker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17" y="2924944"/>
            <a:ext cx="6725766" cy="34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4B380B-A2E2-433F-B370-005AFEDC9257}"/>
              </a:ext>
            </a:extLst>
          </p:cNvPr>
          <p:cNvSpPr txBox="1"/>
          <p:nvPr/>
        </p:nvSpPr>
        <p:spPr>
          <a:xfrm>
            <a:off x="1763688" y="5884435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(Positive)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999D8-88D9-4402-8635-2BD3866E0E36}"/>
              </a:ext>
            </a:extLst>
          </p:cNvPr>
          <p:cNvSpPr txBox="1"/>
          <p:nvPr/>
        </p:nvSpPr>
        <p:spPr>
          <a:xfrm>
            <a:off x="1691745" y="4835673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(Negative)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74209-B124-4AE3-B946-A379945BC365}"/>
              </a:ext>
            </a:extLst>
          </p:cNvPr>
          <p:cNvSpPr txBox="1"/>
          <p:nvPr/>
        </p:nvSpPr>
        <p:spPr>
          <a:xfrm>
            <a:off x="3944200" y="3676382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(Negative)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4B41F-FD68-411C-BA07-AEAB103E712F}"/>
              </a:ext>
            </a:extLst>
          </p:cNvPr>
          <p:cNvSpPr txBox="1"/>
          <p:nvPr/>
        </p:nvSpPr>
        <p:spPr>
          <a:xfrm>
            <a:off x="6156176" y="3676382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(Positive)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C33CD-9DA3-8AD6-EFA5-AAB67112746F}"/>
              </a:ext>
            </a:extLst>
          </p:cNvPr>
          <p:cNvSpPr txBox="1"/>
          <p:nvPr/>
        </p:nvSpPr>
        <p:spPr>
          <a:xfrm>
            <a:off x="251520" y="2956979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제대로 예측했으면 앞에 </a:t>
            </a:r>
            <a:r>
              <a:rPr kumimoji="1" lang="en-US" altLang="ko-KR" dirty="0"/>
              <a:t>T</a:t>
            </a:r>
          </a:p>
          <a:p>
            <a:r>
              <a:rPr kumimoji="1" lang="ko-KR" altLang="en-US" dirty="0"/>
              <a:t>제대로 예측 못했으면 앞에 </a:t>
            </a:r>
            <a:r>
              <a:rPr kumimoji="1" lang="en-US" altLang="ko-KR" dirty="0"/>
              <a:t>F</a:t>
            </a:r>
          </a:p>
          <a:p>
            <a:r>
              <a:rPr kumimoji="1" lang="ko-KR" altLang="en-US" dirty="0"/>
              <a:t>예측했던 것은 뒤에 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4520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Metrics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Confusion matrix</a:t>
            </a:r>
            <a:endParaRPr lang="en-US" dirty="0"/>
          </a:p>
          <a:p>
            <a:pPr lvl="1"/>
            <a:r>
              <a:rPr lang="en-US" altLang="ko-KR" dirty="0"/>
              <a:t>The most common performance measures consider the model's ability to discern one class versus all others</a:t>
            </a:r>
          </a:p>
          <a:p>
            <a:pPr lvl="2"/>
            <a:r>
              <a:rPr lang="en-US" altLang="ko-KR" dirty="0"/>
              <a:t>The class of interest is known as the </a:t>
            </a:r>
            <a:r>
              <a:rPr lang="en-US" altLang="ko-KR" b="1" dirty="0"/>
              <a:t>positive</a:t>
            </a:r>
            <a:endParaRPr lang="en-US" altLang="ko-KR" dirty="0"/>
          </a:p>
          <a:p>
            <a:pPr lvl="2"/>
            <a:r>
              <a:rPr lang="en-US" altLang="ko-KR" dirty="0"/>
              <a:t>All others are known as </a:t>
            </a:r>
            <a:r>
              <a:rPr lang="en-US" altLang="ko-KR" b="1" dirty="0"/>
              <a:t>negative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relationship between the positive class and negative class predictions can be depicted as a 2 x 2 confusion matrix </a:t>
            </a:r>
          </a:p>
          <a:p>
            <a:pPr lvl="2"/>
            <a:r>
              <a:rPr lang="en-US" altLang="ko-KR" dirty="0"/>
              <a:t>It tabulates whether predictions fall into one of the four categories</a:t>
            </a:r>
          </a:p>
          <a:p>
            <a:pPr lvl="3"/>
            <a:r>
              <a:rPr lang="en-US" altLang="ko-KR" b="1" dirty="0"/>
              <a:t>True Positive (TP):</a:t>
            </a:r>
            <a:r>
              <a:rPr lang="en-US" altLang="ko-KR" dirty="0"/>
              <a:t> Correctly classified as the class of interest</a:t>
            </a:r>
          </a:p>
          <a:p>
            <a:pPr lvl="3"/>
            <a:r>
              <a:rPr lang="en-US" altLang="ko-KR" b="1" dirty="0"/>
              <a:t>True Negative (TN):</a:t>
            </a:r>
            <a:r>
              <a:rPr lang="en-US" altLang="ko-KR" dirty="0"/>
              <a:t> Correctly classified as not the class of interest</a:t>
            </a:r>
          </a:p>
          <a:p>
            <a:pPr lvl="3"/>
            <a:r>
              <a:rPr lang="en-US" altLang="ko-KR" b="1" dirty="0"/>
              <a:t>False Positive (FP):</a:t>
            </a:r>
            <a:r>
              <a:rPr lang="en-US" altLang="ko-KR" dirty="0"/>
              <a:t> Incorrectly classified as the class of interest</a:t>
            </a:r>
          </a:p>
          <a:p>
            <a:pPr lvl="3"/>
            <a:r>
              <a:rPr lang="en-US" altLang="ko-KR" b="1" dirty="0"/>
              <a:t>False Negative (FN):</a:t>
            </a:r>
            <a:r>
              <a:rPr lang="en-US" altLang="ko-KR" dirty="0"/>
              <a:t> Incorrectly classified as not the class of interest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12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Metrics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Accuracy</a:t>
            </a:r>
          </a:p>
          <a:p>
            <a:pPr lvl="1" algn="just"/>
            <a:r>
              <a:rPr lang="en-US" altLang="ko-KR" dirty="0"/>
              <a:t>With the 2 x 2 confusion matrix, we can formalize our definition of prediction accuracy (sometimes called the success rate) as: </a:t>
            </a:r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Error rate</a:t>
            </a:r>
          </a:p>
          <a:p>
            <a:pPr lvl="1" algn="just"/>
            <a:r>
              <a:rPr lang="en-US" altLang="ko-KR" dirty="0"/>
              <a:t>The error rate or the proportion of the incorrectly classified examples is specified as: </a:t>
            </a:r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2890652"/>
            <a:ext cx="41338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63" y="5375126"/>
            <a:ext cx="54768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00392" y="300524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0392" y="555241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140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Metrics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Precision</a:t>
            </a:r>
          </a:p>
          <a:p>
            <a:pPr lvl="1" algn="just"/>
            <a:r>
              <a:rPr lang="en-US" altLang="ko-KR" dirty="0"/>
              <a:t>The precision is defined as the proportion of positive examples that are truly positive</a:t>
            </a:r>
          </a:p>
          <a:p>
            <a:pPr lvl="1" algn="just"/>
            <a:r>
              <a:rPr lang="en-US" altLang="ko-KR" dirty="0"/>
              <a:t>In other words, when a model predicts the positive class, how often is it correct</a:t>
            </a:r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en-US" altLang="ko-KR" dirty="0"/>
              <a:t>Recall</a:t>
            </a:r>
          </a:p>
          <a:p>
            <a:pPr lvl="1" algn="just"/>
            <a:r>
              <a:rPr lang="en-US" altLang="ko-KR" dirty="0"/>
              <a:t>On the other hand, recall is a measure of how complete the results are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733" y="3284984"/>
            <a:ext cx="2663419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889" y="5301120"/>
            <a:ext cx="2131105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00392" y="349631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0392" y="551245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F1B8B-0FFC-4C06-9C13-DFAEB47D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Evaluation Metrics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968A5-AF7D-404B-9A97-3503B75B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진단 키트의 성능 평가시 어떤 매트릭을 사용하는 것이 적절할까</a:t>
            </a:r>
            <a:r>
              <a:rPr lang="en-US" altLang="ko-KR"/>
              <a:t>?</a:t>
            </a:r>
          </a:p>
          <a:p>
            <a:r>
              <a:rPr lang="en-US" altLang="ko-KR"/>
              <a:t>Accuracy</a:t>
            </a:r>
          </a:p>
          <a:p>
            <a:pPr lvl="1"/>
            <a:r>
              <a:rPr lang="en-US" altLang="ko-KR"/>
              <a:t>70%</a:t>
            </a:r>
            <a:r>
              <a:rPr lang="ko-KR" altLang="en-US"/>
              <a:t>라는 정확도는라는 결과는 진단 키트의 성능을 평가하기에 충분한 지표인가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No</a:t>
            </a:r>
          </a:p>
          <a:p>
            <a:pPr lvl="2"/>
            <a:r>
              <a:rPr lang="ko-KR" altLang="en-US"/>
              <a:t>확진자를 정확하게 진단하는 건 중요하지만 확진자를 비확진자로 잘못 분류할 확률도 따져야 함</a:t>
            </a:r>
            <a:endParaRPr lang="en-US" altLang="ko-KR"/>
          </a:p>
          <a:p>
            <a:pPr marL="457200" lvl="1" indent="0">
              <a:buNone/>
            </a:pPr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5C43F8-5341-4FC9-8FB9-623471C6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437112"/>
            <a:ext cx="41338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44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classification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28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27C99-2F85-4171-AFA6-4AC64F57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Evaluation Metrics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14BC2-5D88-44FF-876B-EE10C40B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Recall</a:t>
            </a:r>
          </a:p>
          <a:p>
            <a:pPr lvl="1"/>
            <a:r>
              <a:rPr lang="ko-KR" altLang="en-US" dirty="0"/>
              <a:t>실제로 양성인 시민을 </a:t>
            </a:r>
            <a:r>
              <a:rPr lang="ko-KR" altLang="en-US" dirty="0" err="1"/>
              <a:t>확진자로</a:t>
            </a:r>
            <a:r>
              <a:rPr lang="ko-KR" altLang="en-US" dirty="0"/>
              <a:t> 분류할 확률</a:t>
            </a:r>
            <a:endParaRPr lang="en-US" altLang="ko-KR" dirty="0"/>
          </a:p>
          <a:p>
            <a:pPr lvl="1"/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에 실제로 감염된 시민은 </a:t>
            </a:r>
            <a:r>
              <a:rPr lang="en-US" altLang="ko-KR" dirty="0"/>
              <a:t>7</a:t>
            </a:r>
            <a:r>
              <a:rPr lang="ko-KR" altLang="en-US" dirty="0"/>
              <a:t>명인데 진단 키트가 그 중 </a:t>
            </a:r>
            <a:r>
              <a:rPr lang="en-US" altLang="ko-KR" dirty="0"/>
              <a:t>6</a:t>
            </a:r>
            <a:r>
              <a:rPr lang="ko-KR" altLang="en-US" dirty="0"/>
              <a:t>명을 잡아냄 </a:t>
            </a:r>
            <a:r>
              <a:rPr lang="en-US" altLang="ko-KR" dirty="0"/>
              <a:t>-&gt; 6/(1+6) = 0.857</a:t>
            </a:r>
          </a:p>
          <a:p>
            <a:pPr lvl="1"/>
            <a:r>
              <a:rPr lang="en-US" altLang="ko-KR" dirty="0"/>
              <a:t>Recall : 85.7</a:t>
            </a:r>
          </a:p>
          <a:p>
            <a:r>
              <a:rPr lang="en-US" altLang="ko-KR" dirty="0"/>
              <a:t>Precision</a:t>
            </a:r>
          </a:p>
          <a:p>
            <a:pPr lvl="1"/>
            <a:r>
              <a:rPr lang="ko-KR" altLang="en-US" dirty="0" err="1"/>
              <a:t>확진자로</a:t>
            </a:r>
            <a:r>
              <a:rPr lang="ko-KR" altLang="en-US" dirty="0"/>
              <a:t> 분류된 사람들 중 실제 양성 시민일 확률</a:t>
            </a:r>
            <a:endParaRPr lang="en-US" altLang="ko-KR" dirty="0"/>
          </a:p>
          <a:p>
            <a:pPr lvl="1"/>
            <a:r>
              <a:rPr lang="ko-KR" altLang="en-US" dirty="0"/>
              <a:t>진단 키트가 </a:t>
            </a:r>
            <a:r>
              <a:rPr lang="ko-KR" altLang="en-US" dirty="0" err="1"/>
              <a:t>확진자로</a:t>
            </a:r>
            <a:r>
              <a:rPr lang="ko-KR" altLang="en-US" dirty="0"/>
              <a:t> 판정한 시민은 </a:t>
            </a:r>
            <a:r>
              <a:rPr lang="en-US" altLang="ko-KR" dirty="0"/>
              <a:t>8</a:t>
            </a:r>
            <a:r>
              <a:rPr lang="ko-KR" altLang="en-US" dirty="0"/>
              <a:t>명인데</a:t>
            </a:r>
            <a:r>
              <a:rPr lang="en-US" altLang="ko-KR" dirty="0"/>
              <a:t>, </a:t>
            </a:r>
            <a:r>
              <a:rPr lang="ko-KR" altLang="en-US" dirty="0"/>
              <a:t>그 중 </a:t>
            </a:r>
            <a:r>
              <a:rPr lang="en-US" altLang="ko-KR" dirty="0"/>
              <a:t>6</a:t>
            </a:r>
            <a:r>
              <a:rPr lang="ko-KR" altLang="en-US" dirty="0"/>
              <a:t>명만 실제로 감염된 사람 </a:t>
            </a:r>
            <a:r>
              <a:rPr lang="en-US" altLang="ko-KR" dirty="0"/>
              <a:t>-&gt; 6/(2+6) = 0.75</a:t>
            </a:r>
          </a:p>
          <a:p>
            <a:pPr lvl="1"/>
            <a:r>
              <a:rPr lang="ko-KR" altLang="en-US" dirty="0"/>
              <a:t>정밀도 측면에서 이 진단 키트의 정확성은 </a:t>
            </a:r>
            <a:r>
              <a:rPr lang="en-US" altLang="ko-KR" dirty="0"/>
              <a:t>75%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0E9F46-F6A6-483B-B983-DD01A56F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013176"/>
            <a:ext cx="2663419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7B01F40-78D5-4D32-8DB7-C0B9E42CD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503" y="2730643"/>
            <a:ext cx="2131105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7A899-0925-D7B6-3F46-D2B7C574F7BC}"/>
              </a:ext>
            </a:extLst>
          </p:cNvPr>
          <p:cNvSpPr txBox="1"/>
          <p:nvPr/>
        </p:nvSpPr>
        <p:spPr>
          <a:xfrm>
            <a:off x="1547664" y="573325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~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ore-KR" altLang="en-US" dirty="0">
                <a:solidFill>
                  <a:srgbClr val="FF0000"/>
                </a:solidFill>
              </a:rPr>
              <a:t>맞다고</a:t>
            </a:r>
            <a:r>
              <a:rPr kumimoji="1" lang="ko-KR" altLang="en-US" dirty="0">
                <a:solidFill>
                  <a:srgbClr val="FF0000"/>
                </a:solidFill>
              </a:rPr>
              <a:t> 한 것 중에 실제로 맞은 것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05A61-726F-88BC-09EA-8217F56F3974}"/>
              </a:ext>
            </a:extLst>
          </p:cNvPr>
          <p:cNvSpPr txBox="1"/>
          <p:nvPr/>
        </p:nvSpPr>
        <p:spPr>
          <a:xfrm>
            <a:off x="2267744" y="3369335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-</a:t>
            </a:r>
            <a:r>
              <a:rPr kumimoji="1" lang="ko-KR" altLang="en-US" dirty="0">
                <a:solidFill>
                  <a:srgbClr val="FF0000"/>
                </a:solidFill>
              </a:rPr>
              <a:t> 실제로 맞은 것 중에 모델이 맞다고 예측한 것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Metrics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F-measure</a:t>
            </a:r>
          </a:p>
          <a:p>
            <a:pPr lvl="1" algn="just"/>
            <a:r>
              <a:rPr lang="en-US" altLang="ko-KR" dirty="0"/>
              <a:t>A measure that combines precision and recall into a single number is known as the F-measure</a:t>
            </a:r>
          </a:p>
          <a:p>
            <a:pPr lvl="2" algn="just"/>
            <a:r>
              <a:rPr lang="en-US" altLang="ko-KR" dirty="0"/>
              <a:t>Sometimes called the F1 score or F-score</a:t>
            </a:r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47" y="2997040"/>
            <a:ext cx="584538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00392" y="320837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750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Metrics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  <a:p>
            <a:pPr lvl="1"/>
            <a:r>
              <a:rPr lang="en-US" dirty="0"/>
              <a:t>Given the following confusion matrix, calculate Accuracy, Error Rate, Precision, Recall and F-1 Score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14" y="2708920"/>
            <a:ext cx="5215371" cy="3751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400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Metrics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 1</a:t>
            </a:r>
          </a:p>
          <a:p>
            <a:pPr lvl="1"/>
            <a:r>
              <a:rPr lang="en-US" altLang="ko-KR" dirty="0"/>
              <a:t>Calculate accuracy and error rate for cancer dataset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Accuracy</a:t>
            </a:r>
          </a:p>
          <a:p>
            <a:pPr lvl="2"/>
            <a:r>
              <a:rPr lang="en-US" altLang="ko-KR" dirty="0"/>
              <a:t>(35 + 42) / (35 + 5 + 3 + 42)</a:t>
            </a:r>
          </a:p>
          <a:p>
            <a:pPr lvl="2"/>
            <a:r>
              <a:rPr lang="en-US" altLang="ko-KR" dirty="0"/>
              <a:t>Result: 0.9059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Error rate</a:t>
            </a:r>
          </a:p>
          <a:p>
            <a:pPr lvl="2"/>
            <a:r>
              <a:rPr lang="en-US" altLang="ko-KR" dirty="0"/>
              <a:t>(3 + 5) / (35 + 5 + 3 + 42)</a:t>
            </a:r>
          </a:p>
          <a:p>
            <a:pPr lvl="2"/>
            <a:r>
              <a:rPr lang="en-US" altLang="ko-KR" dirty="0"/>
              <a:t>Result: 0.094</a:t>
            </a:r>
          </a:p>
          <a:p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3AE087-4A5A-64A6-9A82-25767CE4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501926"/>
            <a:ext cx="2812892" cy="2023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3820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Metrics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</a:p>
          <a:p>
            <a:pPr lvl="1"/>
            <a:r>
              <a:rPr lang="en-US" altLang="ko-KR" dirty="0"/>
              <a:t>Calculate accuracy and error rate for cancer dataset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Precision </a:t>
            </a:r>
          </a:p>
          <a:p>
            <a:pPr lvl="2"/>
            <a:r>
              <a:rPr lang="en-US" altLang="ko-KR" dirty="0"/>
              <a:t>35/ (35 + 5)</a:t>
            </a:r>
          </a:p>
          <a:p>
            <a:pPr lvl="2"/>
            <a:r>
              <a:rPr lang="en-US" altLang="ko-KR" dirty="0"/>
              <a:t>Result: 0.8750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Recall</a:t>
            </a:r>
          </a:p>
          <a:p>
            <a:pPr lvl="2"/>
            <a:r>
              <a:rPr lang="en-US" altLang="ko-KR" dirty="0"/>
              <a:t>35/ (35 + 3)</a:t>
            </a:r>
          </a:p>
          <a:p>
            <a:pPr lvl="2"/>
            <a:r>
              <a:rPr lang="en-US" altLang="ko-KR" dirty="0"/>
              <a:t>Result: 0.921</a:t>
            </a:r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2802E8-BCBB-5019-24C6-FBCF0EFDE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501926"/>
            <a:ext cx="2812892" cy="2023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60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Metrics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F-measure</a:t>
            </a:r>
          </a:p>
          <a:p>
            <a:pPr lvl="1" algn="just"/>
            <a:r>
              <a:rPr lang="en-US" altLang="ko-KR" dirty="0"/>
              <a:t>A measure that combines precision and recall into a single number is known as the F-measure</a:t>
            </a:r>
          </a:p>
          <a:p>
            <a:pPr lvl="2" algn="just"/>
            <a:r>
              <a:rPr lang="en-US" altLang="ko-KR" dirty="0"/>
              <a:t>Sometimes called the F1 score or F-score</a:t>
            </a:r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/>
          </a:p>
          <a:p>
            <a:r>
              <a:rPr lang="en-US" altLang="ko-KR" dirty="0"/>
              <a:t>Task 3</a:t>
            </a:r>
          </a:p>
          <a:p>
            <a:pPr lvl="1"/>
            <a:r>
              <a:rPr lang="en-US" altLang="ko-KR" dirty="0"/>
              <a:t>F-measure </a:t>
            </a:r>
          </a:p>
          <a:p>
            <a:pPr lvl="2"/>
            <a:r>
              <a:rPr lang="en-US" altLang="ko-KR" dirty="0"/>
              <a:t>(2 </a:t>
            </a:r>
            <a:r>
              <a:rPr lang="ko-KR" altLang="en-US" dirty="0"/>
              <a:t>* </a:t>
            </a:r>
            <a:r>
              <a:rPr lang="en-US" altLang="ko-KR" dirty="0"/>
              <a:t>0.8750 </a:t>
            </a:r>
            <a:r>
              <a:rPr lang="ko-KR" altLang="en-US" dirty="0"/>
              <a:t>* </a:t>
            </a:r>
            <a:r>
              <a:rPr lang="en-US" altLang="ko-KR" dirty="0"/>
              <a:t>0.921)/ (0.921 + 0.8750) = 1.611/1.796</a:t>
            </a:r>
          </a:p>
          <a:p>
            <a:pPr lvl="2"/>
            <a:r>
              <a:rPr lang="en-US" altLang="ko-KR" dirty="0"/>
              <a:t>Result: </a:t>
            </a:r>
            <a:r>
              <a:rPr lang="en-US" dirty="0"/>
              <a:t>0.8974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09" y="3118550"/>
            <a:ext cx="584538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00392" y="320837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697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Metrics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Classification accuracy</a:t>
            </a:r>
          </a:p>
          <a:p>
            <a:pPr lvl="1"/>
            <a:r>
              <a:rPr lang="en-US" altLang="ko-KR" dirty="0" err="1"/>
              <a:t>sklearn</a:t>
            </a:r>
            <a:r>
              <a:rPr lang="en-US" altLang="ko-KR" dirty="0"/>
              <a:t> libraries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492896"/>
            <a:ext cx="6804756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confusion_matrix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metrics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guesses))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metrics.accuracy_score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guesses))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metrics.precision_score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guesses, average='binary'))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metrics.recall_score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guesses, average='binary'))</a:t>
            </a:r>
          </a:p>
          <a:p>
            <a:endParaRPr lang="en-US" dirty="0"/>
          </a:p>
          <a:p>
            <a:r>
              <a:rPr lang="en-US" dirty="0"/>
              <a:t>print(metrics.f1_score(</a:t>
            </a:r>
            <a:r>
              <a:rPr lang="en-US" dirty="0" err="1"/>
              <a:t>y_test</a:t>
            </a:r>
            <a:r>
              <a:rPr lang="en-US" dirty="0"/>
              <a:t>, guesses, average='binary'))</a:t>
            </a:r>
          </a:p>
        </p:txBody>
      </p:sp>
    </p:spTree>
    <p:extLst>
      <p:ext uri="{BB962C8B-B14F-4D97-AF65-F5344CB8AC3E}">
        <p14:creationId xmlns:p14="http://schemas.microsoft.com/office/powerpoint/2010/main" val="1150855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improvement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altLang="ko-KR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73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Big data design process contains of two main steps</a:t>
            </a:r>
          </a:p>
          <a:p>
            <a:pPr lvl="1"/>
            <a:r>
              <a:rPr lang="en-US" altLang="ko-KR" dirty="0"/>
              <a:t>Data management, data training and continuous improving accuracy</a:t>
            </a:r>
          </a:p>
          <a:p>
            <a:endParaRPr lang="en-US" altLang="ko-KR" dirty="0"/>
          </a:p>
          <a:p>
            <a:r>
              <a:rPr lang="en-US" altLang="ko-KR" dirty="0"/>
              <a:t>Steps for big data design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Loading libraries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Loading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Data observation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Exploratory Data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Splitting into training and testing datasets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Training model and checking out accuracy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Improving accuracy by tuning </a:t>
            </a:r>
            <a:r>
              <a:rPr lang="en-US" altLang="ko-KR" dirty="0" err="1"/>
              <a:t>hyperparameters</a:t>
            </a:r>
            <a:r>
              <a:rPr lang="en-US" altLang="ko-KR" dirty="0"/>
              <a:t> (number of k)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Changing ratios of training and test datasets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Rescaling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16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</a:t>
            </a:r>
          </a:p>
          <a:p>
            <a:pPr lvl="1"/>
            <a:r>
              <a:rPr lang="en-US" altLang="ko-KR" dirty="0"/>
              <a:t>Loading several libraries that will be used to do the analysis in this tutorial</a:t>
            </a:r>
          </a:p>
          <a:p>
            <a:pPr lvl="2"/>
            <a:r>
              <a:rPr lang="en-US" altLang="ko-KR" dirty="0"/>
              <a:t>I assume that you have already installed the library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9692" y="3573016"/>
            <a:ext cx="5544616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sklearn.neighbors</a:t>
            </a:r>
            <a:r>
              <a:rPr lang="en-US" dirty="0"/>
              <a:t> import </a:t>
            </a:r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confusion_matrix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metrics</a:t>
            </a:r>
          </a:p>
        </p:txBody>
      </p:sp>
    </p:spTree>
    <p:extLst>
      <p:ext uri="{BB962C8B-B14F-4D97-AF65-F5344CB8AC3E}">
        <p14:creationId xmlns:p14="http://schemas.microsoft.com/office/powerpoint/2010/main" val="252246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Classification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KNN?</a:t>
            </a:r>
          </a:p>
          <a:p>
            <a:pPr lvl="1"/>
            <a:r>
              <a:rPr lang="en-US" altLang="ko-KR" dirty="0"/>
              <a:t>K-Nearest Neighbors</a:t>
            </a:r>
          </a:p>
          <a:p>
            <a:pPr lvl="2"/>
            <a:r>
              <a:rPr lang="en-US" altLang="ko-KR" sz="1600" dirty="0"/>
              <a:t>Classifies unlabeled data points by assigning them the class of similar labeled data points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6" name="Picture 2" descr="Most Popular Distance Metrics Used in KNN and When to Use Th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327758"/>
            <a:ext cx="385762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9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2</a:t>
            </a:r>
          </a:p>
          <a:p>
            <a:pPr lvl="1"/>
            <a:r>
              <a:rPr lang="en-US" dirty="0"/>
              <a:t>Load the dataset to be used, dataset contains historical data from patients who have been examined for heart disease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altLang="ko-KR" dirty="0"/>
              <a:t>Step 3</a:t>
            </a:r>
          </a:p>
          <a:p>
            <a:pPr lvl="1"/>
            <a:r>
              <a:rPr lang="en-US" dirty="0"/>
              <a:t>Let’s see some general information from the data to be more familiar with our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52836" y="3068960"/>
            <a:ext cx="49954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('D:\My Datasets\heart.csv')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15562" y="5310500"/>
            <a:ext cx="20699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#print(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  <a:p>
            <a:r>
              <a:rPr lang="en-US" dirty="0"/>
              <a:t>#print(</a:t>
            </a:r>
            <a:r>
              <a:rPr lang="en-US" dirty="0" err="1"/>
              <a:t>df.shape</a:t>
            </a:r>
            <a:r>
              <a:rPr lang="en-US" dirty="0"/>
              <a:t>)</a:t>
            </a:r>
          </a:p>
          <a:p>
            <a:r>
              <a:rPr lang="en-US" dirty="0"/>
              <a:t>#print(df.info())</a:t>
            </a:r>
          </a:p>
        </p:txBody>
      </p:sp>
    </p:spTree>
    <p:extLst>
      <p:ext uri="{BB962C8B-B14F-4D97-AF65-F5344CB8AC3E}">
        <p14:creationId xmlns:p14="http://schemas.microsoft.com/office/powerpoint/2010/main" val="1120607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3</a:t>
            </a:r>
          </a:p>
          <a:p>
            <a:pPr lvl="1"/>
            <a:r>
              <a:rPr lang="en-US" altLang="ko-KR" dirty="0"/>
              <a:t>Result of </a:t>
            </a:r>
            <a:r>
              <a:rPr lang="en-US" dirty="0"/>
              <a:t>print(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  <a:p>
            <a:pPr lvl="2"/>
            <a:r>
              <a:rPr lang="en-US" altLang="ko-KR" dirty="0"/>
              <a:t>Shows the top five records of the dataset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Task 1</a:t>
            </a:r>
          </a:p>
          <a:p>
            <a:pPr lvl="2"/>
            <a:r>
              <a:rPr lang="en-US" altLang="ko-KR" dirty="0"/>
              <a:t>Check out </a:t>
            </a:r>
            <a:r>
              <a:rPr lang="en-US" dirty="0"/>
              <a:t>print(</a:t>
            </a:r>
            <a:r>
              <a:rPr lang="en-US" dirty="0" err="1"/>
              <a:t>df.shape</a:t>
            </a:r>
            <a:r>
              <a:rPr lang="en-US" dirty="0"/>
              <a:t>) </a:t>
            </a:r>
            <a:r>
              <a:rPr lang="en-US" altLang="ko-KR" dirty="0"/>
              <a:t>and </a:t>
            </a:r>
            <a:r>
              <a:rPr lang="en-US" dirty="0"/>
              <a:t>print(df.info()) </a:t>
            </a:r>
            <a:r>
              <a:rPr lang="en-US" altLang="ko-KR" dirty="0"/>
              <a:t>by yourself</a:t>
            </a:r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36" y="2780928"/>
            <a:ext cx="7661928" cy="2350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051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  <a:endParaRPr lang="en-US" dirty="0"/>
          </a:p>
          <a:p>
            <a:pPr lvl="1"/>
            <a:r>
              <a:rPr lang="en-US" dirty="0"/>
              <a:t>Conducting Exploratory Data Analysis (EDA) to understand our data better</a:t>
            </a:r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Target class distribution</a:t>
            </a:r>
          </a:p>
          <a:p>
            <a:pPr lvl="2"/>
            <a:r>
              <a:rPr lang="en-US" dirty="0"/>
              <a:t>Looks like the target feature is balanced because the number of values 0 and 1 does not differ much</a:t>
            </a:r>
          </a:p>
          <a:p>
            <a:pPr lvl="2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62109" y="4437112"/>
            <a:ext cx="34197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['target'].</a:t>
            </a:r>
            <a:r>
              <a:rPr lang="en-US" dirty="0" err="1"/>
              <a:t>value_counts</a:t>
            </a:r>
            <a:r>
              <a:rPr lang="en-US" dirty="0"/>
              <a:t>())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109" y="5059778"/>
            <a:ext cx="3419782" cy="1465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243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  <a:endParaRPr lang="en-US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en-US" dirty="0"/>
              <a:t>Histogram of </a:t>
            </a:r>
            <a:r>
              <a:rPr lang="en-US" dirty="0" err="1"/>
              <a:t>trestbps</a:t>
            </a:r>
            <a:r>
              <a:rPr lang="en-US" dirty="0"/>
              <a:t> attribute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2348880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/>
              <a:t>plt.hist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trestbps</a:t>
            </a:r>
            <a:r>
              <a:rPr lang="en-US" dirty="0"/>
              <a:t>'])</a:t>
            </a:r>
          </a:p>
          <a:p>
            <a:r>
              <a:rPr lang="en-US" dirty="0" err="1"/>
              <a:t>plt.xlabel</a:t>
            </a:r>
            <a:r>
              <a:rPr lang="en-US" dirty="0"/>
              <a:t>('Resting Blood Pressure')</a:t>
            </a:r>
          </a:p>
          <a:p>
            <a:r>
              <a:rPr lang="en-US" dirty="0" err="1"/>
              <a:t>plt.ylabel</a:t>
            </a:r>
            <a:r>
              <a:rPr lang="en-US" dirty="0"/>
              <a:t>('Value')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87" y="3694441"/>
            <a:ext cx="3644825" cy="26895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F41F9C-790C-4C22-94A8-B3A46307D783}"/>
              </a:ext>
            </a:extLst>
          </p:cNvPr>
          <p:cNvSpPr/>
          <p:nvPr/>
        </p:nvSpPr>
        <p:spPr>
          <a:xfrm>
            <a:off x="24472" y="4463278"/>
            <a:ext cx="25358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92929"/>
                </a:solidFill>
                <a:latin typeface="charter"/>
              </a:rPr>
              <a:t>trestbps: The person’s </a:t>
            </a:r>
          </a:p>
          <a:p>
            <a:r>
              <a:rPr lang="en-US" altLang="ko-KR">
                <a:solidFill>
                  <a:srgbClr val="292929"/>
                </a:solidFill>
                <a:latin typeface="charter"/>
              </a:rPr>
              <a:t>resting blood pressure </a:t>
            </a:r>
          </a:p>
          <a:p>
            <a:r>
              <a:rPr lang="en-US" altLang="ko-KR">
                <a:solidFill>
                  <a:srgbClr val="292929"/>
                </a:solidFill>
                <a:latin typeface="charter"/>
              </a:rPr>
              <a:t>(mm Hg on admission </a:t>
            </a:r>
          </a:p>
          <a:p>
            <a:r>
              <a:rPr lang="en-US" altLang="ko-KR">
                <a:solidFill>
                  <a:srgbClr val="292929"/>
                </a:solidFill>
                <a:latin typeface="charter"/>
              </a:rPr>
              <a:t>to the hospital)</a:t>
            </a:r>
            <a:endParaRPr lang="en-US" altLang="ko-KR" b="0" i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1616623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  <a:endParaRPr lang="en-US" dirty="0"/>
          </a:p>
          <a:p>
            <a:pPr marL="457200" lvl="1" indent="0">
              <a:buNone/>
            </a:pPr>
            <a:r>
              <a:rPr lang="en-US" altLang="ko-KR" dirty="0"/>
              <a:t>3. </a:t>
            </a:r>
            <a:r>
              <a:rPr lang="en-US" altLang="ko-KR"/>
              <a:t>Outlier of all attributes</a:t>
            </a:r>
            <a:endParaRPr lang="en-US" dirty="0"/>
          </a:p>
          <a:p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2204864"/>
            <a:ext cx="576064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data_to_boxplot</a:t>
            </a:r>
            <a:r>
              <a:rPr lang="en-US" sz="1600" dirty="0"/>
              <a:t> = [</a:t>
            </a:r>
            <a:r>
              <a:rPr lang="en-US" sz="1600" dirty="0" err="1"/>
              <a:t>df</a:t>
            </a:r>
            <a:r>
              <a:rPr lang="en-US" sz="1600" dirty="0"/>
              <a:t>['age'], </a:t>
            </a:r>
            <a:r>
              <a:rPr lang="en-US" sz="1600" dirty="0" err="1"/>
              <a:t>df</a:t>
            </a:r>
            <a:r>
              <a:rPr lang="en-US" sz="1600" dirty="0"/>
              <a:t>['</a:t>
            </a:r>
            <a:r>
              <a:rPr lang="en-US" sz="1600" dirty="0" err="1"/>
              <a:t>trestbps</a:t>
            </a:r>
            <a:r>
              <a:rPr lang="en-US" sz="1600" dirty="0"/>
              <a:t>'], </a:t>
            </a:r>
            <a:r>
              <a:rPr lang="en-US" sz="1600" dirty="0" err="1"/>
              <a:t>df</a:t>
            </a:r>
            <a:r>
              <a:rPr lang="en-US" sz="1600" dirty="0"/>
              <a:t>['</a:t>
            </a:r>
            <a:r>
              <a:rPr lang="en-US" sz="1600" dirty="0" err="1"/>
              <a:t>chol</a:t>
            </a:r>
            <a:r>
              <a:rPr lang="en-US" sz="1600" dirty="0"/>
              <a:t>'], 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df</a:t>
            </a:r>
            <a:r>
              <a:rPr lang="en-US" sz="1600" dirty="0"/>
              <a:t>['</a:t>
            </a:r>
            <a:r>
              <a:rPr lang="en-US" sz="1600" dirty="0" err="1"/>
              <a:t>thalach</a:t>
            </a:r>
            <a:r>
              <a:rPr lang="en-US" sz="1600" dirty="0"/>
              <a:t>'], </a:t>
            </a:r>
            <a:r>
              <a:rPr lang="en-US" sz="1600" dirty="0" err="1"/>
              <a:t>df</a:t>
            </a:r>
            <a:r>
              <a:rPr lang="en-US" sz="1600" dirty="0"/>
              <a:t>['</a:t>
            </a:r>
            <a:r>
              <a:rPr lang="en-US" sz="1600" dirty="0" err="1"/>
              <a:t>oldpeak</a:t>
            </a:r>
            <a:r>
              <a:rPr lang="en-US" sz="1600" dirty="0"/>
              <a:t>']]</a:t>
            </a:r>
          </a:p>
          <a:p>
            <a:r>
              <a:rPr lang="en-US" sz="1600" dirty="0" err="1"/>
              <a:t>plt.boxplot</a:t>
            </a:r>
            <a:r>
              <a:rPr lang="en-US" sz="1600" dirty="0"/>
              <a:t>(</a:t>
            </a:r>
            <a:r>
              <a:rPr lang="en-US" sz="1600" dirty="0" err="1"/>
              <a:t>data_to_boxplot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plt.xlabel</a:t>
            </a:r>
            <a:r>
              <a:rPr lang="en-US" sz="1600" dirty="0"/>
              <a:t>('Attributes')</a:t>
            </a:r>
          </a:p>
          <a:p>
            <a:r>
              <a:rPr lang="en-US" sz="1600" dirty="0" err="1"/>
              <a:t>plt.ylabel</a:t>
            </a:r>
            <a:r>
              <a:rPr lang="en-US" sz="1600" dirty="0"/>
              <a:t>('Value')</a:t>
            </a:r>
          </a:p>
          <a:p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000" y="3993204"/>
            <a:ext cx="3600000" cy="26126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2960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</a:p>
          <a:p>
            <a:pPr marL="457200" lvl="1" indent="0">
              <a:buNone/>
            </a:pPr>
            <a:r>
              <a:rPr lang="en-US" altLang="ko-KR" dirty="0"/>
              <a:t>4. Missing values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88631" y="2348880"/>
            <a:ext cx="23667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print(</a:t>
            </a:r>
            <a:r>
              <a:rPr lang="en-US" dirty="0" err="1"/>
              <a:t>df.isnull</a:t>
            </a:r>
            <a:r>
              <a:rPr lang="en-US" dirty="0"/>
              <a:t>().sum())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035" y="3098042"/>
            <a:ext cx="2367334" cy="342312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9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5</a:t>
            </a:r>
          </a:p>
          <a:p>
            <a:pPr lvl="1"/>
            <a:r>
              <a:rPr lang="en-US" altLang="ko-KR" dirty="0"/>
              <a:t>Splitting into training and test datasets to check out the accuracy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23628" y="2492896"/>
            <a:ext cx="6696744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training_points</a:t>
            </a:r>
            <a:r>
              <a:rPr lang="en-US" dirty="0"/>
              <a:t> = </a:t>
            </a:r>
            <a:r>
              <a:rPr lang="en-US" dirty="0" err="1"/>
              <a:t>df.drop</a:t>
            </a:r>
            <a:r>
              <a:rPr lang="en-US" dirty="0"/>
              <a:t>(columns=['target'])</a:t>
            </a:r>
          </a:p>
          <a:p>
            <a:r>
              <a:rPr lang="en-US" dirty="0" err="1"/>
              <a:t>training_labels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dirty="0"/>
              <a:t>['target']</a:t>
            </a:r>
          </a:p>
          <a:p>
            <a:endParaRPr lang="en-US" dirty="0"/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training_points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training_labels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test_size</a:t>
            </a:r>
            <a:r>
              <a:rPr lang="en-US" dirty="0"/>
              <a:t>=0.3, </a:t>
            </a:r>
          </a:p>
          <a:p>
            <a:r>
              <a:rPr lang="en-US" dirty="0"/>
              <a:t>	</a:t>
            </a:r>
            <a:r>
              <a:rPr lang="en-US" dirty="0" err="1"/>
              <a:t>random_state</a:t>
            </a:r>
            <a:r>
              <a:rPr lang="en-US" dirty="0"/>
              <a:t>=4)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X_train.shape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y_train.shape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X_test.shape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y_test.shape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6381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6</a:t>
            </a:r>
          </a:p>
          <a:p>
            <a:pPr lvl="1"/>
            <a:r>
              <a:rPr lang="en-US" altLang="ko-KR" dirty="0"/>
              <a:t>Training the model (k=5) and check the accuracy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Initial classification </a:t>
            </a:r>
            <a:r>
              <a:rPr lang="en-US" altLang="ko-KR" b="1">
                <a:solidFill>
                  <a:srgbClr val="FF0000"/>
                </a:solidFill>
              </a:rPr>
              <a:t>accuracy is 0.</a:t>
            </a:r>
            <a:r>
              <a:rPr lang="ko-KR" altLang="ko-KR" b="1">
                <a:solidFill>
                  <a:srgbClr val="FF0000"/>
                </a:solidFill>
              </a:rPr>
              <a:t>7532467532467533 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72816" y="2564904"/>
            <a:ext cx="559836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classifier = </a:t>
            </a:r>
            <a:r>
              <a:rPr lang="en-US" dirty="0" err="1"/>
              <a:t>KNeighborsClassifier</a:t>
            </a:r>
            <a:r>
              <a:rPr lang="en-US" dirty="0"/>
              <a:t>(</a:t>
            </a:r>
            <a:r>
              <a:rPr lang="en-US" dirty="0" err="1"/>
              <a:t>n_neighbors</a:t>
            </a:r>
            <a:r>
              <a:rPr lang="en-US" dirty="0"/>
              <a:t> = 5)</a:t>
            </a:r>
          </a:p>
          <a:p>
            <a:r>
              <a:rPr lang="en-US" dirty="0" err="1"/>
              <a:t>classifier.fit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/>
              <a:t>guesses = </a:t>
            </a:r>
            <a:r>
              <a:rPr lang="en-US" dirty="0" err="1"/>
              <a:t>classifier.predict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print(guesses)</a:t>
            </a:r>
          </a:p>
          <a:p>
            <a:r>
              <a:rPr lang="en-US" dirty="0"/>
              <a:t>print(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guesses))</a:t>
            </a:r>
          </a:p>
          <a:p>
            <a:r>
              <a:rPr lang="en-US" dirty="0"/>
              <a:t>print(</a:t>
            </a:r>
            <a:r>
              <a:rPr lang="en-US" dirty="0" err="1"/>
              <a:t>metrics.accuracy_score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guesses))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F23A8A-8172-4DEC-9880-854FF869C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907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7</a:t>
            </a:r>
          </a:p>
          <a:p>
            <a:pPr lvl="1"/>
            <a:r>
              <a:rPr lang="en-US" altLang="ko-KR" dirty="0"/>
              <a:t>Improving accuracy by tuning </a:t>
            </a:r>
            <a:r>
              <a:rPr lang="en-US" altLang="ko-KR" dirty="0" err="1"/>
              <a:t>hyperparameters</a:t>
            </a:r>
            <a:r>
              <a:rPr lang="en-US" altLang="ko-KR" dirty="0"/>
              <a:t> (number of k)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64366" y="2376430"/>
            <a:ext cx="7215268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k_range</a:t>
            </a:r>
            <a:r>
              <a:rPr lang="en-US" sz="1600" dirty="0"/>
              <a:t> = range(1, 50)</a:t>
            </a:r>
          </a:p>
          <a:p>
            <a:endParaRPr lang="en-US" sz="1600" dirty="0"/>
          </a:p>
          <a:p>
            <a:r>
              <a:rPr lang="en-US" sz="1600" dirty="0" err="1"/>
              <a:t>accuracy_scores</a:t>
            </a:r>
            <a:r>
              <a:rPr lang="en-US" sz="1600" dirty="0"/>
              <a:t> = []</a:t>
            </a:r>
          </a:p>
          <a:p>
            <a:endParaRPr lang="en-US" sz="1600" dirty="0"/>
          </a:p>
          <a:p>
            <a:r>
              <a:rPr lang="en-US" sz="1600" dirty="0"/>
              <a:t>for k in </a:t>
            </a:r>
            <a:r>
              <a:rPr lang="en-US" sz="1600" dirty="0" err="1"/>
              <a:t>k_range</a:t>
            </a:r>
            <a:r>
              <a:rPr lang="en-US" sz="1600" dirty="0"/>
              <a:t>:</a:t>
            </a:r>
          </a:p>
          <a:p>
            <a:r>
              <a:rPr lang="en-US" sz="1600" dirty="0"/>
              <a:t>    classifier = </a:t>
            </a:r>
            <a:r>
              <a:rPr lang="en-US" sz="1600" dirty="0" err="1"/>
              <a:t>KNeighborsClassifier</a:t>
            </a:r>
            <a:r>
              <a:rPr lang="en-US" sz="1600" dirty="0"/>
              <a:t>(</a:t>
            </a:r>
            <a:r>
              <a:rPr lang="en-US" sz="1600" dirty="0" err="1"/>
              <a:t>n_neighbors</a:t>
            </a:r>
            <a:r>
              <a:rPr lang="en-US" sz="1600" dirty="0"/>
              <a:t> = k)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classifier.fit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, </a:t>
            </a:r>
            <a:r>
              <a:rPr lang="en-US" sz="1600" dirty="0" err="1"/>
              <a:t>y_train</a:t>
            </a:r>
            <a:r>
              <a:rPr lang="en-US" sz="1600" dirty="0"/>
              <a:t>)</a:t>
            </a:r>
          </a:p>
          <a:p>
            <a:r>
              <a:rPr lang="en-US" sz="1600" dirty="0"/>
              <a:t>    guesses = </a:t>
            </a:r>
            <a:r>
              <a:rPr lang="en-US" sz="1600" dirty="0" err="1"/>
              <a:t>classifier.predict</a:t>
            </a:r>
            <a:r>
              <a:rPr lang="en-US" sz="1600" dirty="0"/>
              <a:t>(</a:t>
            </a:r>
            <a:r>
              <a:rPr lang="en-US" sz="1600" dirty="0" err="1"/>
              <a:t>X_test</a:t>
            </a:r>
            <a:r>
              <a:rPr lang="en-US" sz="1600" dirty="0"/>
              <a:t>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accuracy_scores.append</a:t>
            </a:r>
            <a:r>
              <a:rPr lang="en-US" sz="1600" dirty="0"/>
              <a:t>(</a:t>
            </a:r>
            <a:r>
              <a:rPr lang="en-US" sz="1600" dirty="0" err="1"/>
              <a:t>metrics.accuracy_score</a:t>
            </a:r>
            <a:r>
              <a:rPr lang="en-US" sz="1600" dirty="0"/>
              <a:t>(</a:t>
            </a:r>
            <a:r>
              <a:rPr lang="en-US" sz="1600" dirty="0" err="1"/>
              <a:t>y_test</a:t>
            </a:r>
            <a:r>
              <a:rPr lang="en-US" sz="1600" dirty="0"/>
              <a:t>, guesses))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accuracy_scores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#Visualize the result of KNN accuracy with </a:t>
            </a:r>
            <a:r>
              <a:rPr lang="en-US" sz="1600" dirty="0" err="1"/>
              <a:t>matplotlib</a:t>
            </a:r>
            <a:endParaRPr lang="en-US" sz="1600" dirty="0"/>
          </a:p>
          <a:p>
            <a:r>
              <a:rPr lang="en-US" sz="1600" dirty="0" err="1"/>
              <a:t>plt.plot</a:t>
            </a:r>
            <a:r>
              <a:rPr lang="en-US" sz="1600" dirty="0"/>
              <a:t>(</a:t>
            </a:r>
            <a:r>
              <a:rPr lang="en-US" sz="1600" dirty="0" err="1"/>
              <a:t>k_range</a:t>
            </a:r>
            <a:r>
              <a:rPr lang="en-US" sz="1600" dirty="0"/>
              <a:t>, </a:t>
            </a:r>
            <a:r>
              <a:rPr lang="en-US" sz="1600" dirty="0" err="1"/>
              <a:t>accuracy_scores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plt.xlabel</a:t>
            </a:r>
            <a:r>
              <a:rPr lang="en-US" sz="1600" dirty="0"/>
              <a:t>('Value of K for KNN')</a:t>
            </a:r>
          </a:p>
          <a:p>
            <a:r>
              <a:rPr lang="en-US" sz="1600" dirty="0" err="1"/>
              <a:t>plt.ylabel</a:t>
            </a:r>
            <a:r>
              <a:rPr lang="en-US" sz="1600" dirty="0"/>
              <a:t>('Testing Accuracy')</a:t>
            </a:r>
          </a:p>
          <a:p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12834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7</a:t>
            </a:r>
          </a:p>
          <a:p>
            <a:pPr lvl="1"/>
            <a:r>
              <a:rPr lang="en-US" altLang="ko-KR" dirty="0"/>
              <a:t>Result of tuning </a:t>
            </a:r>
            <a:r>
              <a:rPr lang="en-US" altLang="ko-KR" dirty="0" err="1"/>
              <a:t>hyperparameters</a:t>
            </a:r>
            <a:endParaRPr lang="en-US" altLang="ko-KR" dirty="0"/>
          </a:p>
          <a:p>
            <a:pPr lvl="2"/>
            <a:r>
              <a:rPr lang="en-US" altLang="ko-KR" b="1">
                <a:solidFill>
                  <a:srgbClr val="FF0000"/>
                </a:solidFill>
              </a:rPr>
              <a:t>Highest accuracy: </a:t>
            </a:r>
            <a:r>
              <a:rPr lang="ko-KR" altLang="ko-KR" b="1">
                <a:solidFill>
                  <a:srgbClr val="FF0000"/>
                </a:solidFill>
              </a:rPr>
              <a:t>0.7435064935064936 </a:t>
            </a:r>
          </a:p>
          <a:p>
            <a:pPr lvl="2"/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0" y="2924944"/>
            <a:ext cx="4320000" cy="31665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A8A826F-E28C-4FFA-81C6-572A5EE66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3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Classification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applications</a:t>
            </a:r>
          </a:p>
          <a:p>
            <a:pPr lvl="1"/>
            <a:r>
              <a:rPr lang="en-US" dirty="0"/>
              <a:t>They have been used successfully for</a:t>
            </a:r>
          </a:p>
          <a:p>
            <a:pPr lvl="2"/>
            <a:r>
              <a:rPr lang="en-US" dirty="0"/>
              <a:t>Computer vision applications</a:t>
            </a:r>
          </a:p>
          <a:p>
            <a:pPr lvl="3"/>
            <a:r>
              <a:rPr lang="en-US" dirty="0"/>
              <a:t>Character recognition and facial recognition in both still images and video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Identifying patterns in </a:t>
            </a:r>
            <a:r>
              <a:rPr lang="en-US" altLang="ko-KR" dirty="0"/>
              <a:t>hospital data</a:t>
            </a:r>
            <a:endParaRPr lang="en-US" dirty="0"/>
          </a:p>
          <a:p>
            <a:pPr lvl="3"/>
            <a:r>
              <a:rPr lang="en-US" dirty="0"/>
              <a:t>Detection of diseases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Predicting whether a person will enjoy a movie or music recommendation</a:t>
            </a:r>
          </a:p>
          <a:p>
            <a:pPr lvl="1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25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8</a:t>
            </a:r>
          </a:p>
          <a:p>
            <a:pPr lvl="1"/>
            <a:r>
              <a:rPr lang="en-US" altLang="ko-KR" dirty="0"/>
              <a:t>Changing ratios of training and test datasets</a:t>
            </a:r>
          </a:p>
          <a:p>
            <a:pPr lvl="2"/>
            <a:r>
              <a:rPr lang="en-US" altLang="ko-KR" dirty="0"/>
              <a:t>Training dataset -&gt; 80% and test dataset -&gt; 20%</a:t>
            </a:r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0" y="3212976"/>
            <a:ext cx="4320000" cy="314383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0467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Rescaling</a:t>
            </a:r>
          </a:p>
          <a:p>
            <a:pPr lvl="1"/>
            <a:r>
              <a:rPr lang="en-US" dirty="0"/>
              <a:t>KNN is a Distance-Based algorithm where KNN classifies data based on proximity to K-Neighbors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Then, often we find that the features of the data we used are not at the same scale/units</a:t>
            </a:r>
          </a:p>
          <a:p>
            <a:pPr lvl="2"/>
            <a:r>
              <a:rPr lang="en-US" dirty="0"/>
              <a:t>An example is when we have features age and height</a:t>
            </a:r>
          </a:p>
          <a:p>
            <a:pPr lvl="2"/>
            <a:r>
              <a:rPr lang="en-US" dirty="0"/>
              <a:t>Obviously these two features have different units, the feature age is in year and the height is in centimeter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unit difference causes Distance-Based algorithms such as KNN to not perform optimally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02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Rescaling</a:t>
            </a:r>
          </a:p>
          <a:p>
            <a:pPr lvl="1"/>
            <a:r>
              <a:rPr lang="en-US" altLang="ko-KR" dirty="0"/>
              <a:t>I</a:t>
            </a:r>
            <a:r>
              <a:rPr lang="en-US" dirty="0"/>
              <a:t>t is necessary to rescaling features that have different units to have same scale/units</a:t>
            </a:r>
          </a:p>
          <a:p>
            <a:pPr lvl="1"/>
            <a:endParaRPr lang="en-US" dirty="0"/>
          </a:p>
          <a:p>
            <a:pPr lvl="1"/>
            <a:r>
              <a:rPr lang="en-US" altLang="ko-KR" dirty="0"/>
              <a:t>Rescaling methods</a:t>
            </a:r>
            <a:endParaRPr lang="en-US" dirty="0"/>
          </a:p>
          <a:p>
            <a:pPr lvl="2"/>
            <a:r>
              <a:rPr lang="en-US" dirty="0"/>
              <a:t>Min-Max Scaling</a:t>
            </a:r>
          </a:p>
          <a:p>
            <a:pPr lvl="3"/>
            <a:r>
              <a:rPr lang="en-US" dirty="0"/>
              <a:t>Min-Max Scaling uses the minimum and maximum values of a feature to rescale values within a range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Standard Scaling</a:t>
            </a:r>
          </a:p>
          <a:p>
            <a:pPr lvl="3"/>
            <a:r>
              <a:rPr lang="en-US" altLang="ko-KR" dirty="0"/>
              <a:t>R</a:t>
            </a:r>
            <a:r>
              <a:rPr lang="en-US" dirty="0"/>
              <a:t>escal</a:t>
            </a:r>
            <a:r>
              <a:rPr lang="en-US" altLang="ko-KR" dirty="0"/>
              <a:t>e</a:t>
            </a:r>
            <a:r>
              <a:rPr lang="en-US" dirty="0"/>
              <a:t> features to be approximately standard normally distributed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Robust Scaling</a:t>
            </a:r>
          </a:p>
          <a:p>
            <a:pPr lvl="3"/>
            <a:r>
              <a:rPr lang="en-US" altLang="ko-KR" dirty="0"/>
              <a:t>R</a:t>
            </a:r>
            <a:r>
              <a:rPr lang="en-US" dirty="0"/>
              <a:t>escale the feature using the median and quartile range</a:t>
            </a:r>
          </a:p>
        </p:txBody>
      </p:sp>
    </p:spTree>
    <p:extLst>
      <p:ext uri="{BB962C8B-B14F-4D97-AF65-F5344CB8AC3E}">
        <p14:creationId xmlns:p14="http://schemas.microsoft.com/office/powerpoint/2010/main" val="3910922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9</a:t>
            </a:r>
          </a:p>
          <a:p>
            <a:pPr lvl="1"/>
            <a:r>
              <a:rPr lang="en-US" dirty="0"/>
              <a:t>Standard Scaling</a:t>
            </a:r>
          </a:p>
          <a:p>
            <a:pPr lvl="1"/>
            <a:endParaRPr lang="en-US" altLang="ko-KR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3588" y="2420888"/>
            <a:ext cx="7416824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#Create copy of dataset.</a:t>
            </a:r>
          </a:p>
          <a:p>
            <a:r>
              <a:rPr lang="en-US" dirty="0" err="1"/>
              <a:t>df_model</a:t>
            </a:r>
            <a:r>
              <a:rPr lang="en-US" dirty="0"/>
              <a:t> = </a:t>
            </a:r>
            <a:r>
              <a:rPr lang="en-US" dirty="0" err="1"/>
              <a:t>df.copy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#Rescaling features age, </a:t>
            </a:r>
            <a:r>
              <a:rPr lang="en-US" dirty="0" err="1"/>
              <a:t>trestbps</a:t>
            </a:r>
            <a:r>
              <a:rPr lang="en-US" dirty="0"/>
              <a:t>, </a:t>
            </a:r>
            <a:r>
              <a:rPr lang="en-US" dirty="0" err="1"/>
              <a:t>chol</a:t>
            </a:r>
            <a:r>
              <a:rPr lang="en-US" dirty="0"/>
              <a:t>, </a:t>
            </a:r>
            <a:r>
              <a:rPr lang="en-US" dirty="0" err="1"/>
              <a:t>thalach</a:t>
            </a:r>
            <a:r>
              <a:rPr lang="en-US" dirty="0"/>
              <a:t>, </a:t>
            </a:r>
            <a:r>
              <a:rPr lang="en-US" dirty="0" err="1"/>
              <a:t>oldpeak</a:t>
            </a:r>
            <a:r>
              <a:rPr lang="en-US" dirty="0"/>
              <a:t>.</a:t>
            </a:r>
          </a:p>
          <a:p>
            <a:r>
              <a:rPr lang="en-US" dirty="0"/>
              <a:t>scaler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features = [['age', '</a:t>
            </a:r>
            <a:r>
              <a:rPr lang="en-US" dirty="0" err="1"/>
              <a:t>trestbps</a:t>
            </a:r>
            <a:r>
              <a:rPr lang="en-US" dirty="0"/>
              <a:t>', '</a:t>
            </a:r>
            <a:r>
              <a:rPr lang="en-US" dirty="0" err="1"/>
              <a:t>chol</a:t>
            </a:r>
            <a:r>
              <a:rPr lang="en-US" dirty="0"/>
              <a:t>', '</a:t>
            </a:r>
            <a:r>
              <a:rPr lang="en-US" dirty="0" err="1"/>
              <a:t>thalach</a:t>
            </a:r>
            <a:r>
              <a:rPr lang="en-US" dirty="0"/>
              <a:t>', '</a:t>
            </a:r>
            <a:r>
              <a:rPr lang="en-US" dirty="0" err="1"/>
              <a:t>oldpeak</a:t>
            </a:r>
            <a:r>
              <a:rPr lang="en-US" dirty="0"/>
              <a:t>']]</a:t>
            </a:r>
          </a:p>
          <a:p>
            <a:r>
              <a:rPr lang="en-US" dirty="0"/>
              <a:t>for feature in features:</a:t>
            </a:r>
          </a:p>
          <a:p>
            <a:r>
              <a:rPr lang="en-US" dirty="0"/>
              <a:t>    </a:t>
            </a:r>
            <a:r>
              <a:rPr lang="en-US" dirty="0" err="1"/>
              <a:t>df_model</a:t>
            </a:r>
            <a:r>
              <a:rPr lang="en-US" dirty="0"/>
              <a:t>[feature] = </a:t>
            </a:r>
            <a:r>
              <a:rPr lang="en-US" dirty="0" err="1"/>
              <a:t>scaler.fit_transform</a:t>
            </a:r>
            <a:r>
              <a:rPr lang="en-US" dirty="0"/>
              <a:t>(</a:t>
            </a:r>
            <a:r>
              <a:rPr lang="en-US" dirty="0" err="1"/>
              <a:t>df_model</a:t>
            </a:r>
            <a:r>
              <a:rPr lang="en-US" dirty="0"/>
              <a:t>[feature])</a:t>
            </a:r>
          </a:p>
          <a:p>
            <a:endParaRPr lang="en-US" dirty="0"/>
          </a:p>
          <a:p>
            <a:r>
              <a:rPr lang="en-US" dirty="0" err="1"/>
              <a:t>training_points</a:t>
            </a:r>
            <a:r>
              <a:rPr lang="en-US" dirty="0"/>
              <a:t> = </a:t>
            </a:r>
            <a:r>
              <a:rPr lang="en-US" dirty="0" err="1"/>
              <a:t>df_model.drop</a:t>
            </a:r>
            <a:r>
              <a:rPr lang="en-US" dirty="0"/>
              <a:t>(columns=['target'])</a:t>
            </a:r>
          </a:p>
          <a:p>
            <a:r>
              <a:rPr lang="en-US" dirty="0" err="1"/>
              <a:t>training_labels</a:t>
            </a:r>
            <a:r>
              <a:rPr lang="en-US" dirty="0"/>
              <a:t> = </a:t>
            </a:r>
            <a:r>
              <a:rPr lang="en-US" dirty="0" err="1"/>
              <a:t>df_model</a:t>
            </a:r>
            <a:r>
              <a:rPr lang="en-US" dirty="0"/>
              <a:t>['target']</a:t>
            </a:r>
          </a:p>
        </p:txBody>
      </p:sp>
    </p:spTree>
    <p:extLst>
      <p:ext uri="{BB962C8B-B14F-4D97-AF65-F5344CB8AC3E}">
        <p14:creationId xmlns:p14="http://schemas.microsoft.com/office/powerpoint/2010/main" val="123267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9</a:t>
            </a:r>
          </a:p>
          <a:p>
            <a:pPr lvl="1"/>
            <a:r>
              <a:rPr lang="en-US" dirty="0"/>
              <a:t>Standard Scaling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Highest </a:t>
            </a:r>
            <a:r>
              <a:rPr lang="en-US" altLang="ko-KR" b="1">
                <a:solidFill>
                  <a:srgbClr val="FF0000"/>
                </a:solidFill>
              </a:rPr>
              <a:t>accuracy:</a:t>
            </a:r>
            <a:endParaRPr lang="en-US" dirty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0" y="2996952"/>
            <a:ext cx="4320000" cy="313979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7507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9</a:t>
            </a:r>
          </a:p>
          <a:p>
            <a:pPr lvl="1"/>
            <a:r>
              <a:rPr lang="en-US" dirty="0"/>
              <a:t>Min-Max Scaling</a:t>
            </a:r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3588" y="2420888"/>
            <a:ext cx="7416824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MinMaxScaler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#Create copy of dataset.</a:t>
            </a:r>
          </a:p>
          <a:p>
            <a:r>
              <a:rPr lang="en-US" dirty="0" err="1"/>
              <a:t>df_model</a:t>
            </a:r>
            <a:r>
              <a:rPr lang="en-US" dirty="0"/>
              <a:t> = </a:t>
            </a:r>
            <a:r>
              <a:rPr lang="en-US" dirty="0" err="1"/>
              <a:t>df.copy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#Rescaling features age, </a:t>
            </a:r>
            <a:r>
              <a:rPr lang="en-US" dirty="0" err="1"/>
              <a:t>trestbps</a:t>
            </a:r>
            <a:r>
              <a:rPr lang="en-US" dirty="0"/>
              <a:t>, </a:t>
            </a:r>
            <a:r>
              <a:rPr lang="en-US" dirty="0" err="1"/>
              <a:t>chol</a:t>
            </a:r>
            <a:r>
              <a:rPr lang="en-US" dirty="0"/>
              <a:t>, </a:t>
            </a:r>
            <a:r>
              <a:rPr lang="en-US" dirty="0" err="1"/>
              <a:t>thalach</a:t>
            </a:r>
            <a:r>
              <a:rPr lang="en-US" dirty="0"/>
              <a:t>, </a:t>
            </a:r>
            <a:r>
              <a:rPr lang="en-US" dirty="0" err="1"/>
              <a:t>oldpeak</a:t>
            </a:r>
            <a:r>
              <a:rPr lang="en-US" dirty="0"/>
              <a:t>.</a:t>
            </a:r>
          </a:p>
          <a:p>
            <a:r>
              <a:rPr lang="en-US" dirty="0"/>
              <a:t>scaler = </a:t>
            </a:r>
            <a:r>
              <a:rPr lang="en-US" dirty="0" err="1"/>
              <a:t>MinMaxScaler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features = [['age', '</a:t>
            </a:r>
            <a:r>
              <a:rPr lang="en-US" dirty="0" err="1"/>
              <a:t>trestbps</a:t>
            </a:r>
            <a:r>
              <a:rPr lang="en-US" dirty="0"/>
              <a:t>', '</a:t>
            </a:r>
            <a:r>
              <a:rPr lang="en-US" dirty="0" err="1"/>
              <a:t>chol</a:t>
            </a:r>
            <a:r>
              <a:rPr lang="en-US" dirty="0"/>
              <a:t>', '</a:t>
            </a:r>
            <a:r>
              <a:rPr lang="en-US" dirty="0" err="1"/>
              <a:t>thalach</a:t>
            </a:r>
            <a:r>
              <a:rPr lang="en-US" dirty="0"/>
              <a:t>', '</a:t>
            </a:r>
            <a:r>
              <a:rPr lang="en-US" dirty="0" err="1"/>
              <a:t>oldpeak</a:t>
            </a:r>
            <a:r>
              <a:rPr lang="en-US" dirty="0"/>
              <a:t>']]</a:t>
            </a:r>
          </a:p>
          <a:p>
            <a:r>
              <a:rPr lang="en-US" dirty="0"/>
              <a:t>for feature in features:</a:t>
            </a:r>
          </a:p>
          <a:p>
            <a:r>
              <a:rPr lang="en-US" dirty="0"/>
              <a:t>    </a:t>
            </a:r>
            <a:r>
              <a:rPr lang="en-US" dirty="0" err="1"/>
              <a:t>df_model</a:t>
            </a:r>
            <a:r>
              <a:rPr lang="en-US" dirty="0"/>
              <a:t>[feature] = </a:t>
            </a:r>
            <a:r>
              <a:rPr lang="en-US" dirty="0" err="1"/>
              <a:t>scaler.fit_transform</a:t>
            </a:r>
            <a:r>
              <a:rPr lang="en-US" dirty="0"/>
              <a:t>(</a:t>
            </a:r>
            <a:r>
              <a:rPr lang="en-US" dirty="0" err="1"/>
              <a:t>df_model</a:t>
            </a:r>
            <a:r>
              <a:rPr lang="en-US" dirty="0"/>
              <a:t>[feature])</a:t>
            </a:r>
          </a:p>
          <a:p>
            <a:endParaRPr lang="en-US" dirty="0"/>
          </a:p>
          <a:p>
            <a:r>
              <a:rPr lang="en-US" dirty="0" err="1"/>
              <a:t>training_points</a:t>
            </a:r>
            <a:r>
              <a:rPr lang="en-US" dirty="0"/>
              <a:t> = </a:t>
            </a:r>
            <a:r>
              <a:rPr lang="en-US" dirty="0" err="1"/>
              <a:t>df_model.drop</a:t>
            </a:r>
            <a:r>
              <a:rPr lang="en-US" dirty="0"/>
              <a:t>(columns=['target'])</a:t>
            </a:r>
          </a:p>
          <a:p>
            <a:r>
              <a:rPr lang="en-US" dirty="0" err="1"/>
              <a:t>training_labels</a:t>
            </a:r>
            <a:r>
              <a:rPr lang="en-US" dirty="0"/>
              <a:t> = </a:t>
            </a:r>
            <a:r>
              <a:rPr lang="en-US" dirty="0" err="1"/>
              <a:t>df_model</a:t>
            </a:r>
            <a:r>
              <a:rPr lang="en-US" dirty="0"/>
              <a:t>['target']</a:t>
            </a:r>
          </a:p>
        </p:txBody>
      </p:sp>
    </p:spTree>
    <p:extLst>
      <p:ext uri="{BB962C8B-B14F-4D97-AF65-F5344CB8AC3E}">
        <p14:creationId xmlns:p14="http://schemas.microsoft.com/office/powerpoint/2010/main" val="2655025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9</a:t>
            </a:r>
          </a:p>
          <a:p>
            <a:pPr lvl="1"/>
            <a:r>
              <a:rPr lang="en-US" dirty="0"/>
              <a:t>Min-Max Scaling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Highest </a:t>
            </a:r>
            <a:r>
              <a:rPr lang="en-US" altLang="ko-KR" b="1">
                <a:solidFill>
                  <a:srgbClr val="FF0000"/>
                </a:solidFill>
              </a:rPr>
              <a:t>accuracy:</a:t>
            </a:r>
            <a:endParaRPr lang="en-US" dirty="0"/>
          </a:p>
          <a:p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0" y="3068960"/>
            <a:ext cx="4320000" cy="312164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4616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9</a:t>
            </a:r>
          </a:p>
          <a:p>
            <a:pPr lvl="1"/>
            <a:r>
              <a:rPr lang="en-US" altLang="ko-KR" dirty="0"/>
              <a:t>Robust</a:t>
            </a:r>
            <a:r>
              <a:rPr lang="en-US" dirty="0"/>
              <a:t> Scaling</a:t>
            </a:r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3588" y="2420888"/>
            <a:ext cx="7416824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RobustScaler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#Create copy of dataset.</a:t>
            </a:r>
          </a:p>
          <a:p>
            <a:r>
              <a:rPr lang="en-US" dirty="0" err="1"/>
              <a:t>df_model</a:t>
            </a:r>
            <a:r>
              <a:rPr lang="en-US" dirty="0"/>
              <a:t> = </a:t>
            </a:r>
            <a:r>
              <a:rPr lang="en-US" dirty="0" err="1"/>
              <a:t>df.copy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#Rescaling features age, </a:t>
            </a:r>
            <a:r>
              <a:rPr lang="en-US" dirty="0" err="1"/>
              <a:t>trestbps</a:t>
            </a:r>
            <a:r>
              <a:rPr lang="en-US" dirty="0"/>
              <a:t>, </a:t>
            </a:r>
            <a:r>
              <a:rPr lang="en-US" dirty="0" err="1"/>
              <a:t>chol</a:t>
            </a:r>
            <a:r>
              <a:rPr lang="en-US" dirty="0"/>
              <a:t>, </a:t>
            </a:r>
            <a:r>
              <a:rPr lang="en-US" dirty="0" err="1"/>
              <a:t>thalach</a:t>
            </a:r>
            <a:r>
              <a:rPr lang="en-US" dirty="0"/>
              <a:t>, </a:t>
            </a:r>
            <a:r>
              <a:rPr lang="en-US" dirty="0" err="1"/>
              <a:t>oldpeak</a:t>
            </a:r>
            <a:r>
              <a:rPr lang="en-US" dirty="0"/>
              <a:t>.</a:t>
            </a:r>
          </a:p>
          <a:p>
            <a:r>
              <a:rPr lang="en-US" dirty="0"/>
              <a:t>scaler = </a:t>
            </a:r>
            <a:r>
              <a:rPr lang="en-US" dirty="0" err="1"/>
              <a:t>RobustScaler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features = [['age', '</a:t>
            </a:r>
            <a:r>
              <a:rPr lang="en-US" dirty="0" err="1"/>
              <a:t>trestbps</a:t>
            </a:r>
            <a:r>
              <a:rPr lang="en-US" dirty="0"/>
              <a:t>', '</a:t>
            </a:r>
            <a:r>
              <a:rPr lang="en-US" dirty="0" err="1"/>
              <a:t>chol</a:t>
            </a:r>
            <a:r>
              <a:rPr lang="en-US" dirty="0"/>
              <a:t>', '</a:t>
            </a:r>
            <a:r>
              <a:rPr lang="en-US" dirty="0" err="1"/>
              <a:t>thalach</a:t>
            </a:r>
            <a:r>
              <a:rPr lang="en-US" dirty="0"/>
              <a:t>', '</a:t>
            </a:r>
            <a:r>
              <a:rPr lang="en-US" dirty="0" err="1"/>
              <a:t>oldpeak</a:t>
            </a:r>
            <a:r>
              <a:rPr lang="en-US" dirty="0"/>
              <a:t>']]</a:t>
            </a:r>
          </a:p>
          <a:p>
            <a:r>
              <a:rPr lang="en-US" dirty="0"/>
              <a:t>for feature in features:</a:t>
            </a:r>
          </a:p>
          <a:p>
            <a:r>
              <a:rPr lang="en-US" dirty="0"/>
              <a:t>    </a:t>
            </a:r>
            <a:r>
              <a:rPr lang="en-US" dirty="0" err="1"/>
              <a:t>df_model</a:t>
            </a:r>
            <a:r>
              <a:rPr lang="en-US" dirty="0"/>
              <a:t>[feature] = </a:t>
            </a:r>
            <a:r>
              <a:rPr lang="en-US" dirty="0" err="1"/>
              <a:t>scaler.fit_transform</a:t>
            </a:r>
            <a:r>
              <a:rPr lang="en-US" dirty="0"/>
              <a:t>(</a:t>
            </a:r>
            <a:r>
              <a:rPr lang="en-US" dirty="0" err="1"/>
              <a:t>df_model</a:t>
            </a:r>
            <a:r>
              <a:rPr lang="en-US" dirty="0"/>
              <a:t>[feature])</a:t>
            </a:r>
          </a:p>
          <a:p>
            <a:endParaRPr lang="en-US" dirty="0"/>
          </a:p>
          <a:p>
            <a:r>
              <a:rPr lang="en-US" dirty="0" err="1"/>
              <a:t>training_points</a:t>
            </a:r>
            <a:r>
              <a:rPr lang="en-US" dirty="0"/>
              <a:t> = </a:t>
            </a:r>
            <a:r>
              <a:rPr lang="en-US" dirty="0" err="1"/>
              <a:t>df_model.drop</a:t>
            </a:r>
            <a:r>
              <a:rPr lang="en-US" dirty="0"/>
              <a:t>(columns=['target'])</a:t>
            </a:r>
          </a:p>
          <a:p>
            <a:r>
              <a:rPr lang="en-US" dirty="0" err="1"/>
              <a:t>training_labels</a:t>
            </a:r>
            <a:r>
              <a:rPr lang="en-US" dirty="0"/>
              <a:t> = </a:t>
            </a:r>
            <a:r>
              <a:rPr lang="en-US" dirty="0" err="1"/>
              <a:t>df_model</a:t>
            </a:r>
            <a:r>
              <a:rPr lang="en-US" dirty="0"/>
              <a:t>['target']</a:t>
            </a:r>
          </a:p>
        </p:txBody>
      </p:sp>
    </p:spTree>
    <p:extLst>
      <p:ext uri="{BB962C8B-B14F-4D97-AF65-F5344CB8AC3E}">
        <p14:creationId xmlns:p14="http://schemas.microsoft.com/office/powerpoint/2010/main" val="4272222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Design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9</a:t>
            </a:r>
          </a:p>
          <a:p>
            <a:pPr lvl="1"/>
            <a:r>
              <a:rPr lang="en-US" altLang="ko-KR" dirty="0"/>
              <a:t>Robust</a:t>
            </a:r>
            <a:r>
              <a:rPr lang="en-US" dirty="0"/>
              <a:t> Scaling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Highest </a:t>
            </a:r>
            <a:r>
              <a:rPr lang="en-US" altLang="ko-KR" b="1">
                <a:solidFill>
                  <a:srgbClr val="FF0000"/>
                </a:solidFill>
              </a:rPr>
              <a:t>accuracy: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0" y="2996952"/>
            <a:ext cx="4320000" cy="315606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197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 for Lecture 10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your source code for the following task: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dirty="0"/>
              <a:t>Try all source code in the lecture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0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Classification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KNN works?</a:t>
            </a:r>
          </a:p>
          <a:p>
            <a:pPr lvl="1"/>
            <a:r>
              <a:rPr lang="en-US" dirty="0"/>
              <a:t>Suppose that we want to predict T-shirt size of a new customer given height and weight information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12000" y="2637842"/>
          <a:ext cx="4320000" cy="4078719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9479126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51787424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47712163"/>
                    </a:ext>
                  </a:extLst>
                </a:gridCol>
              </a:tblGrid>
              <a:tr h="289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95549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87819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18638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54282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21470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72211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13861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88618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22910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59582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43371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87195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87663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02638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54003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139070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3059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23006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66678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???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96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05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Classification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KNN works?</a:t>
            </a:r>
          </a:p>
          <a:p>
            <a:pPr lvl="1"/>
            <a:r>
              <a:rPr lang="en-US" dirty="0"/>
              <a:t>Step 1: Determine parameter </a:t>
            </a:r>
            <a:r>
              <a:rPr lang="en-US" i="1" dirty="0"/>
              <a:t>k</a:t>
            </a:r>
            <a:r>
              <a:rPr lang="en-US" dirty="0"/>
              <a:t> (</a:t>
            </a:r>
            <a:r>
              <a:rPr lang="en-US" i="1" dirty="0"/>
              <a:t>k</a:t>
            </a:r>
            <a:r>
              <a:rPr lang="en-US" dirty="0"/>
              <a:t> &gt; 0)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 2: Determine similarity by calculating the distance between a test point and all other points in the dataset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 3: Sort the dataset according to the distance values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 4: Determine the category of the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nearest neighbors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 5: Use simple majority of the category of the </a:t>
            </a:r>
            <a:r>
              <a:rPr lang="en-US" i="1" dirty="0"/>
              <a:t>k</a:t>
            </a:r>
            <a:r>
              <a:rPr lang="en-US" dirty="0"/>
              <a:t> nearest neighbors as the category of a test point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9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Classification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KNN works?</a:t>
            </a:r>
          </a:p>
          <a:p>
            <a:pPr lvl="1"/>
            <a:r>
              <a:rPr lang="en-US" dirty="0"/>
              <a:t>Step 1: Determine parameter </a:t>
            </a:r>
            <a:r>
              <a:rPr lang="en-US" i="1" dirty="0"/>
              <a:t>k</a:t>
            </a:r>
            <a:r>
              <a:rPr lang="en-US" dirty="0"/>
              <a:t> (</a:t>
            </a:r>
            <a:r>
              <a:rPr lang="en-US" i="1" dirty="0"/>
              <a:t>k</a:t>
            </a:r>
            <a:r>
              <a:rPr lang="en-US" dirty="0"/>
              <a:t> &gt; 0)</a:t>
            </a:r>
          </a:p>
          <a:p>
            <a:pPr lvl="2"/>
            <a:r>
              <a:rPr lang="en-US" dirty="0"/>
              <a:t>Suppose </a:t>
            </a:r>
            <a:r>
              <a:rPr lang="en-US" i="1" dirty="0"/>
              <a:t>k</a:t>
            </a:r>
            <a:r>
              <a:rPr lang="en-US" dirty="0"/>
              <a:t> = 3</a:t>
            </a:r>
          </a:p>
          <a:p>
            <a:pPr lvl="1"/>
            <a:r>
              <a:rPr lang="en-US" dirty="0"/>
              <a:t>Step 2: Determine similarity by calculating the distance between a test point and all other points in the dataset</a:t>
            </a:r>
          </a:p>
          <a:p>
            <a:pPr lvl="2"/>
            <a:r>
              <a:rPr lang="en-US" dirty="0"/>
              <a:t>Euclidean distance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Where </a:t>
            </a:r>
            <a:r>
              <a:rPr lang="en-US" altLang="ko-KR" i="1" dirty="0"/>
              <a:t>p</a:t>
            </a:r>
            <a:r>
              <a:rPr lang="en-US" altLang="ko-KR" dirty="0"/>
              <a:t> and </a:t>
            </a:r>
            <a:r>
              <a:rPr lang="en-US" altLang="ko-KR" i="1" dirty="0"/>
              <a:t>q</a:t>
            </a:r>
            <a:r>
              <a:rPr lang="en-US" altLang="ko-KR" dirty="0"/>
              <a:t> are the data points to be compared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241" y="4005064"/>
            <a:ext cx="4605517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5085184"/>
            <a:ext cx="1984622" cy="15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Classification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KNN works?</a:t>
            </a:r>
          </a:p>
          <a:p>
            <a:pPr lvl="1"/>
            <a:r>
              <a:rPr lang="en-US" dirty="0"/>
              <a:t>Step 2: Calculate the distance between a test point and all other points in the dataset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11760" y="2564904"/>
          <a:ext cx="4320000" cy="4078719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9479126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78742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771216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17189933"/>
                    </a:ext>
                  </a:extLst>
                </a:gridCol>
              </a:tblGrid>
              <a:tr h="289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95549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5.656854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87819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18638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4.123106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54282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3.605551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21470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2.828427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72211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2.236068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13861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1.414214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88618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2.828427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22910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2.236068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59582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3.162278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43371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87195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4.242641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87663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02638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6.082763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54003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7.211103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139070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8.062258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3059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8.246211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23006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666784"/>
                  </a:ext>
                </a:extLst>
              </a:tr>
              <a:tr h="19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???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96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03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16652</TotalTime>
  <Words>4764</Words>
  <Application>Microsoft Macintosh PowerPoint</Application>
  <PresentationFormat>화면 슬라이드 쇼(4:3)</PresentationFormat>
  <Paragraphs>1160</Paragraphs>
  <Slides>59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charter</vt:lpstr>
      <vt:lpstr>Tahoma</vt:lpstr>
      <vt:lpstr>Wingdings</vt:lpstr>
      <vt:lpstr>Office 테마</vt:lpstr>
      <vt:lpstr>Lecture 10:  Machine Learning Classification</vt:lpstr>
      <vt:lpstr>Table of Contents</vt:lpstr>
      <vt:lpstr>Big data classification</vt:lpstr>
      <vt:lpstr>Big Data Classification</vt:lpstr>
      <vt:lpstr>Big Data Classification</vt:lpstr>
      <vt:lpstr>Big Data Classification</vt:lpstr>
      <vt:lpstr>Big Data Classification</vt:lpstr>
      <vt:lpstr>Big Data Classification</vt:lpstr>
      <vt:lpstr>Big Data Classification</vt:lpstr>
      <vt:lpstr>Big Data Classification</vt:lpstr>
      <vt:lpstr>Big Data Classification</vt:lpstr>
      <vt:lpstr>Big Data Classification</vt:lpstr>
      <vt:lpstr>Big Data Classification</vt:lpstr>
      <vt:lpstr>Data Classification</vt:lpstr>
      <vt:lpstr>Data Classification</vt:lpstr>
      <vt:lpstr>Data Classification</vt:lpstr>
      <vt:lpstr>Evaluation of  Big Data Analytics</vt:lpstr>
      <vt:lpstr>In the last lecture</vt:lpstr>
      <vt:lpstr>Evaluation of Big Data Analytics</vt:lpstr>
      <vt:lpstr>Evaluation of Big Data Analytics</vt:lpstr>
      <vt:lpstr>Evaluation of Big Data Analytics</vt:lpstr>
      <vt:lpstr>Evaluation of Big Data Analytics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Accuracy improvement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Big Data Design Process</vt:lpstr>
      <vt:lpstr>Homework for Lecture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선형대수학  Linear Algebra</dc:title>
  <dc:creator>K.LEE</dc:creator>
  <cp:lastModifiedBy>영민 고</cp:lastModifiedBy>
  <cp:revision>1543</cp:revision>
  <cp:lastPrinted>2013-12-26T08:44:45Z</cp:lastPrinted>
  <dcterms:created xsi:type="dcterms:W3CDTF">2013-02-05T02:36:43Z</dcterms:created>
  <dcterms:modified xsi:type="dcterms:W3CDTF">2024-04-10T05:12:28Z</dcterms:modified>
</cp:coreProperties>
</file>