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1"/>
    <p:sldMasterId id="2147483746" r:id="rId2"/>
  </p:sldMasterIdLst>
  <p:notesMasterIdLst>
    <p:notesMasterId r:id="rId62"/>
  </p:notesMasterIdLst>
  <p:handoutMasterIdLst>
    <p:handoutMasterId r:id="rId63"/>
  </p:handoutMasterIdLst>
  <p:sldIdLst>
    <p:sldId id="1291" r:id="rId3"/>
    <p:sldId id="1092" r:id="rId4"/>
    <p:sldId id="1218" r:id="rId5"/>
    <p:sldId id="1223" r:id="rId6"/>
    <p:sldId id="1282" r:id="rId7"/>
    <p:sldId id="1225" r:id="rId8"/>
    <p:sldId id="1226" r:id="rId9"/>
    <p:sldId id="1224" r:id="rId10"/>
    <p:sldId id="1219" r:id="rId11"/>
    <p:sldId id="1229" r:id="rId12"/>
    <p:sldId id="1269" r:id="rId13"/>
    <p:sldId id="1270" r:id="rId14"/>
    <p:sldId id="1271" r:id="rId15"/>
    <p:sldId id="1272" r:id="rId16"/>
    <p:sldId id="1273" r:id="rId17"/>
    <p:sldId id="1274" r:id="rId18"/>
    <p:sldId id="1275" r:id="rId19"/>
    <p:sldId id="1276" r:id="rId20"/>
    <p:sldId id="1277" r:id="rId21"/>
    <p:sldId id="1278" r:id="rId22"/>
    <p:sldId id="1279" r:id="rId23"/>
    <p:sldId id="1280" r:id="rId24"/>
    <p:sldId id="1281" r:id="rId25"/>
    <p:sldId id="1235" r:id="rId26"/>
    <p:sldId id="1236" r:id="rId27"/>
    <p:sldId id="1237" r:id="rId28"/>
    <p:sldId id="1238" r:id="rId29"/>
    <p:sldId id="1239" r:id="rId30"/>
    <p:sldId id="1241" r:id="rId31"/>
    <p:sldId id="1222" r:id="rId32"/>
    <p:sldId id="1258" r:id="rId33"/>
    <p:sldId id="1230" r:id="rId34"/>
    <p:sldId id="1246" r:id="rId35"/>
    <p:sldId id="1247" r:id="rId36"/>
    <p:sldId id="1248" r:id="rId37"/>
    <p:sldId id="1249" r:id="rId38"/>
    <p:sldId id="1250" r:id="rId39"/>
    <p:sldId id="1251" r:id="rId40"/>
    <p:sldId id="1252" r:id="rId41"/>
    <p:sldId id="1253" r:id="rId42"/>
    <p:sldId id="1259" r:id="rId43"/>
    <p:sldId id="1260" r:id="rId44"/>
    <p:sldId id="1261" r:id="rId45"/>
    <p:sldId id="1220" r:id="rId46"/>
    <p:sldId id="1254" r:id="rId47"/>
    <p:sldId id="1255" r:id="rId48"/>
    <p:sldId id="1256" r:id="rId49"/>
    <p:sldId id="1257" r:id="rId50"/>
    <p:sldId id="1262" r:id="rId51"/>
    <p:sldId id="1234" r:id="rId52"/>
    <p:sldId id="1263" r:id="rId53"/>
    <p:sldId id="1284" r:id="rId54"/>
    <p:sldId id="1285" r:id="rId55"/>
    <p:sldId id="1286" r:id="rId56"/>
    <p:sldId id="1287" r:id="rId57"/>
    <p:sldId id="1289" r:id="rId58"/>
    <p:sldId id="1290" r:id="rId59"/>
    <p:sldId id="1268" r:id="rId60"/>
    <p:sldId id="264" r:id="rId61"/>
  </p:sldIdLst>
  <p:sldSz cx="9906000" cy="6858000" type="A4"/>
  <p:notesSz cx="7099300" cy="10234613"/>
  <p:embeddedFontLst>
    <p:embeddedFont>
      <p:font typeface="D2Coding" panose="020B0600000101010101" charset="-127"/>
      <p:regular r:id="rId64"/>
      <p:bold r:id="rId65"/>
    </p:embeddedFont>
    <p:embeddedFont>
      <p:font typeface="HY울릉도B" panose="020B0600000101010101" charset="-127"/>
      <p:regular r:id="rId66"/>
    </p:embeddedFont>
    <p:embeddedFont>
      <p:font typeface="HY울릉도M" panose="02030600000101010101" charset="-127"/>
      <p:regular r:id="rId67"/>
    </p:embeddedFont>
    <p:embeddedFont>
      <p:font typeface="KoPub돋움체 Bold" panose="020B0600000101010101" charset="-127"/>
      <p:regular r:id="rId68"/>
      <p:bold r:id="rId69"/>
    </p:embeddedFont>
    <p:embeddedFont>
      <p:font typeface="나눔고딕 ExtraBold" panose="020B0600000101010101" charset="-127"/>
      <p:bold r:id="rId70"/>
    </p:embeddedFont>
    <p:embeddedFont>
      <p:font typeface="나눔바른고딕" panose="020B0600000101010101" charset="-127"/>
      <p:regular r:id="rId71"/>
      <p:bold r:id="rId72"/>
    </p:embeddedFont>
    <p:embeddedFont>
      <p:font typeface="Consolas" panose="020B0609020204030204" pitchFamily="49" charset="0"/>
      <p:regular r:id="rId73"/>
      <p:bold r:id="rId74"/>
      <p:italic r:id="rId75"/>
      <p:boldItalic r:id="rId76"/>
    </p:embeddedFont>
    <p:embeddedFont>
      <p:font typeface="맑은 고딕" panose="020B0503020000020004" pitchFamily="50" charset="-127"/>
      <p:regular r:id="rId77"/>
      <p:bold r:id="rId7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111">
          <p15:clr>
            <a:srgbClr val="A4A3A4"/>
          </p15:clr>
        </p15:guide>
        <p15:guide id="4" pos="320">
          <p15:clr>
            <a:srgbClr val="A4A3A4"/>
          </p15:clr>
        </p15:guide>
        <p15:guide id="5" pos="5920">
          <p15:clr>
            <a:srgbClr val="A4A3A4"/>
          </p15:clr>
        </p15:guide>
        <p15:guide id="6" pos="705">
          <p15:clr>
            <a:srgbClr val="A4A3A4"/>
          </p15:clr>
        </p15:guide>
        <p15:guide id="7" orient="horz" pos="4319">
          <p15:clr>
            <a:srgbClr val="A4A3A4"/>
          </p15:clr>
        </p15:guide>
        <p15:guide id="8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10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FF"/>
    <a:srgbClr val="000099"/>
    <a:srgbClr val="0000CC"/>
    <a:srgbClr val="0033CC"/>
    <a:srgbClr val="005A9E"/>
    <a:srgbClr val="CC6600"/>
    <a:srgbClr val="666633"/>
    <a:srgbClr val="00589A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74356" autoAdjust="0"/>
  </p:normalViewPr>
  <p:slideViewPr>
    <p:cSldViewPr>
      <p:cViewPr varScale="1">
        <p:scale>
          <a:sx n="120" d="100"/>
          <a:sy n="120" d="100"/>
        </p:scale>
        <p:origin x="3027" y="42"/>
      </p:cViewPr>
      <p:guideLst>
        <p:guide orient="horz" pos="2205"/>
        <p:guide orient="horz" pos="482"/>
        <p:guide pos="3111"/>
        <p:guide pos="320"/>
        <p:guide pos="5920"/>
        <p:guide pos="705"/>
        <p:guide orient="horz" pos="4319"/>
        <p:guide pos="623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350" y="102"/>
      </p:cViewPr>
      <p:guideLst>
        <p:guide orient="horz" pos="410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handoutMaster" Target="handoutMasters/handoutMaster1.xml"/><Relationship Id="rId68" Type="http://schemas.openxmlformats.org/officeDocument/2006/relationships/font" Target="fonts/font5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1.fntdata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9.fntdata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3.fntdata"/><Relationship Id="rId7" Type="http://schemas.openxmlformats.org/officeDocument/2006/relationships/slide" Target="slides/slide5.xml"/><Relationship Id="rId71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fld id="{6BC8A112-7537-4407-AFB3-F2BAD35EAE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79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4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188" y="933450"/>
            <a:ext cx="6632575" cy="45926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FCFCF"/>
            </a:outerShdw>
          </a:effectLst>
        </p:spPr>
      </p:sp>
      <p:sp>
        <p:nvSpPr>
          <p:cNvPr id="7210" name="Rectangle 4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77988" y="9932988"/>
            <a:ext cx="3922712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grpSp>
        <p:nvGrpSpPr>
          <p:cNvPr id="150532" name="Group 43"/>
          <p:cNvGrpSpPr>
            <a:grpSpLocks/>
          </p:cNvGrpSpPr>
          <p:nvPr/>
        </p:nvGrpSpPr>
        <p:grpSpPr bwMode="auto">
          <a:xfrm>
            <a:off x="485775" y="6792913"/>
            <a:ext cx="6118225" cy="2598737"/>
            <a:chOff x="4912" y="4260"/>
            <a:chExt cx="3854" cy="1897"/>
          </a:xfrm>
        </p:grpSpPr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4912" y="4260"/>
              <a:ext cx="3854" cy="18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5083" y="4365"/>
              <a:ext cx="314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57263">
                <a:spcBef>
                  <a:spcPct val="50000"/>
                </a:spcBef>
                <a:defRPr/>
              </a:pPr>
              <a:r>
                <a:rPr lang="en-US" altLang="ko-KR" sz="1200" b="1">
                  <a:latin typeface="Arial" pitchFamily="34" charset="0"/>
                  <a:ea typeface="HY울릉도B" pitchFamily="18" charset="-127"/>
                </a:rPr>
                <a:t>Notes:</a:t>
              </a:r>
              <a:endParaRPr lang="en-US" altLang="ko-KR" b="1">
                <a:latin typeface="Arial" pitchFamily="34" charset="0"/>
                <a:ea typeface="HY울릉도B" pitchFamily="18" charset="-127"/>
              </a:endParaRPr>
            </a:p>
          </p:txBody>
        </p:sp>
      </p:grp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301625" y="481013"/>
            <a:ext cx="5480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306388" y="9763125"/>
            <a:ext cx="6478587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315913" y="9777413"/>
            <a:ext cx="302418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검사 실무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6292850" y="9777413"/>
            <a:ext cx="49371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  <a:defRPr/>
            </a:pPr>
            <a:fld id="{F002A2CB-7A91-45DA-8B33-C6ED8C5EC6D2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306388" y="9763125"/>
            <a:ext cx="415925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5121581" y="411763"/>
            <a:ext cx="1660219" cy="1384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4000" tIns="0" rIns="3600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900" i="1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400" i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i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" i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i="1">
                <a:latin typeface="맑은 고딕" panose="020B0503020000020004" pitchFamily="50" charset="-127"/>
                <a:ea typeface="맑은 고딕" panose="020B0503020000020004" pitchFamily="50" charset="-127"/>
              </a:rPr>
              <a:t>장  품질 경영과 검사 개론</a:t>
            </a:r>
          </a:p>
        </p:txBody>
      </p:sp>
    </p:spTree>
    <p:extLst>
      <p:ext uri="{BB962C8B-B14F-4D97-AF65-F5344CB8AC3E}">
        <p14:creationId xmlns:p14="http://schemas.microsoft.com/office/powerpoint/2010/main" val="10816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0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6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2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66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48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5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7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19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43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1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7098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6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1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7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7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9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93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9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40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9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7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3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0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6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0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0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02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7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24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451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02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49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\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50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036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95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46391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683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008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https://www.naftaliharris.com/blog/visualizing-dbscan-clustering/</a:t>
            </a:r>
          </a:p>
        </p:txBody>
      </p:sp>
    </p:spTree>
    <p:extLst>
      <p:ext uri="{BB962C8B-B14F-4D97-AF65-F5344CB8AC3E}">
        <p14:creationId xmlns:p14="http://schemas.microsoft.com/office/powerpoint/2010/main" val="33800642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4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92701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71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035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21656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297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7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30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21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0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7" y="548679"/>
            <a:ext cx="9475973" cy="6309321"/>
            <a:chOff x="411163" y="0"/>
            <a:chExt cx="9494837" cy="6858000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70255"/>
                <a:ext cx="1007508" cy="987745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3450078" cy="2390775"/>
              <a:chOff x="259" y="570"/>
              <a:chExt cx="2409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409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2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725280" y="561955"/>
              <a:ext cx="399943" cy="30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Day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824" y="1976310"/>
            <a:ext cx="7326419" cy="2260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277" y="1126118"/>
            <a:ext cx="1458304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96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514-A42C-4D01-AC72-EFA377642E52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with 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95300" y="1219200"/>
            <a:ext cx="89154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523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. 제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7" y="0"/>
            <a:ext cx="9494837" cy="6858000"/>
            <a:chOff x="411163" y="0"/>
            <a:chExt cx="9494837" cy="6858000"/>
          </a:xfrm>
        </p:grpSpPr>
        <p:sp>
          <p:nvSpPr>
            <p:cNvPr id="11" name="Rectangle 69"/>
            <p:cNvSpPr>
              <a:spLocks noChangeArrowheads="1"/>
            </p:cNvSpPr>
            <p:nvPr userDrawn="1"/>
          </p:nvSpPr>
          <p:spPr bwMode="auto">
            <a:xfrm>
              <a:off x="415925" y="692150"/>
              <a:ext cx="9490075" cy="12001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69106"/>
                <a:ext cx="1007508" cy="98889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2532062" cy="2390775"/>
              <a:chOff x="259" y="570"/>
              <a:chExt cx="1768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768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6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622703" y="559713"/>
              <a:ext cx="75815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Lecture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696" y="1052736"/>
            <a:ext cx="7044788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57A8E0B-34EF-4489-8C33-D4093C3743C3}"/>
              </a:ext>
            </a:extLst>
          </p:cNvPr>
          <p:cNvSpPr txBox="1">
            <a:spLocks/>
          </p:cNvSpPr>
          <p:nvPr userDrawn="1"/>
        </p:nvSpPr>
        <p:spPr>
          <a:xfrm>
            <a:off x="1720979" y="2172941"/>
            <a:ext cx="2370229" cy="45787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US" altLang="ko-KR" sz="3200" b="1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32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CONTENTS</a:t>
            </a:r>
          </a:p>
          <a:p>
            <a:pPr algn="ctr">
              <a:defRPr/>
            </a:pPr>
            <a:endParaRPr lang="en-US" altLang="ko-KR" sz="32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25508-845F-42A6-BC88-95C128185B6E}"/>
              </a:ext>
            </a:extLst>
          </p:cNvPr>
          <p:cNvSpPr/>
          <p:nvPr userDrawn="1"/>
        </p:nvSpPr>
        <p:spPr>
          <a:xfrm>
            <a:off x="1935065" y="2689876"/>
            <a:ext cx="7621104" cy="3331412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D7AA74-3CF5-4255-96A4-200C3CEEEF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6696" y="2929242"/>
            <a:ext cx="7044787" cy="287602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여기에 내용을 넣으세요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504" y="682027"/>
            <a:ext cx="1212140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7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90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.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992563" y="1052736"/>
            <a:ext cx="8913437" cy="5805264"/>
            <a:chOff x="992563" y="1052736"/>
            <a:chExt cx="8913437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9">
              <a:extLst>
                <a:ext uri="{FF2B5EF4-FFF2-40B4-BE49-F238E27FC236}">
                  <a16:creationId xmlns:a16="http://schemas.microsoft.com/office/drawing/2014/main" id="{8F8E7E1E-FC6C-4EA3-934B-943111C0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110" y="2139864"/>
              <a:ext cx="7488000" cy="2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F4E47664-8ABF-41D8-9EAD-E958CFAA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10" y="2283864"/>
              <a:ext cx="7200000" cy="17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130">
              <a:extLst>
                <a:ext uri="{FF2B5EF4-FFF2-40B4-BE49-F238E27FC236}">
                  <a16:creationId xmlns:a16="http://schemas.microsoft.com/office/drawing/2014/main" id="{5A895C72-88DA-4F99-B6CD-C66EB09B9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92564" y="1916838"/>
              <a:ext cx="1998000" cy="1886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60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45">
              <a:extLst>
                <a:ext uri="{FF2B5EF4-FFF2-40B4-BE49-F238E27FC236}">
                  <a16:creationId xmlns:a16="http://schemas.microsoft.com/office/drawing/2014/main" id="{B344A3FB-34B2-4149-93C6-830919E66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992563" y="1916838"/>
              <a:ext cx="1870793" cy="1767237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054D3597-281E-4E78-B6C5-416B1E7E0A35}"/>
              </a:ext>
            </a:extLst>
          </p:cNvPr>
          <p:cNvSpPr txBox="1">
            <a:spLocks/>
          </p:cNvSpPr>
          <p:nvPr userDrawn="1"/>
        </p:nvSpPr>
        <p:spPr>
          <a:xfrm>
            <a:off x="9671584" y="6564769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34800-E070-401A-9581-E51835AC1A76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제목 개체 틀 14">
            <a:extLst>
              <a:ext uri="{FF2B5EF4-FFF2-40B4-BE49-F238E27FC236}">
                <a16:creationId xmlns:a16="http://schemas.microsoft.com/office/drawing/2014/main" id="{A4D6DF27-3AA7-4E6D-8E30-6589A84D3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6649" y="2749290"/>
            <a:ext cx="6312736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부제목을 추가하려면 </a:t>
            </a:r>
            <a:r>
              <a:rPr lang="ko-KR" altLang="en-US" dirty="0" err="1"/>
              <a:t>클릭하시오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30">
            <a:extLst>
              <a:ext uri="{FF2B5EF4-FFF2-40B4-BE49-F238E27FC236}">
                <a16:creationId xmlns:a16="http://schemas.microsoft.com/office/drawing/2014/main" id="{E5E617C3-7DBC-47D5-AE27-CF7240EFF7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6576" y="2117674"/>
            <a:ext cx="625918" cy="97645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6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747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365448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8" y="114006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14168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6. 인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7130817" y="1052736"/>
            <a:ext cx="2799869" cy="5805264"/>
            <a:chOff x="7106131" y="1052736"/>
            <a:chExt cx="2799869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123A7331-B8C2-462E-9934-C391A2354A7F}"/>
              </a:ext>
            </a:extLst>
          </p:cNvPr>
          <p:cNvSpPr txBox="1">
            <a:spLocks/>
          </p:cNvSpPr>
          <p:nvPr userDrawn="1"/>
        </p:nvSpPr>
        <p:spPr>
          <a:xfrm>
            <a:off x="1033301" y="2552855"/>
            <a:ext cx="7839397" cy="175229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ko-KR" altLang="en-US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감사합니다</a:t>
            </a:r>
            <a:r>
              <a:rPr lang="en-US" altLang="ko-KR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!</a:t>
            </a:r>
            <a:endParaRPr lang="en-US" altLang="ko-KR" sz="9600" spc="-300" dirty="0">
              <a:solidFill>
                <a:prstClr val="black">
                  <a:lumMod val="75000"/>
                  <a:lumOff val="25000"/>
                </a:prstClr>
              </a:solidFill>
              <a:latin typeface="나눔바른고딕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53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4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7" y="0"/>
            <a:ext cx="9494837" cy="6858000"/>
            <a:chOff x="411163" y="0"/>
            <a:chExt cx="9494837" cy="6858000"/>
          </a:xfrm>
        </p:grpSpPr>
        <p:sp>
          <p:nvSpPr>
            <p:cNvPr id="11" name="Rectangle 69"/>
            <p:cNvSpPr>
              <a:spLocks noChangeArrowheads="1"/>
            </p:cNvSpPr>
            <p:nvPr userDrawn="1"/>
          </p:nvSpPr>
          <p:spPr bwMode="auto">
            <a:xfrm>
              <a:off x="415925" y="692150"/>
              <a:ext cx="9490075" cy="12001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69106"/>
                <a:ext cx="1007508" cy="98889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2532062" cy="2390775"/>
              <a:chOff x="259" y="570"/>
              <a:chExt cx="1768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768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6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622703" y="559713"/>
              <a:ext cx="75815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Lecture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696" y="1052736"/>
            <a:ext cx="7044788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57A8E0B-34EF-4489-8C33-D4093C3743C3}"/>
              </a:ext>
            </a:extLst>
          </p:cNvPr>
          <p:cNvSpPr txBox="1">
            <a:spLocks/>
          </p:cNvSpPr>
          <p:nvPr userDrawn="1"/>
        </p:nvSpPr>
        <p:spPr>
          <a:xfrm>
            <a:off x="1720979" y="2172941"/>
            <a:ext cx="2370229" cy="45787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US" altLang="ko-KR" sz="3200" b="1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32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CONTENTS</a:t>
            </a:r>
          </a:p>
          <a:p>
            <a:pPr algn="ctr">
              <a:defRPr/>
            </a:pPr>
            <a:endParaRPr lang="en-US" altLang="ko-KR" sz="32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25508-845F-42A6-BC88-95C128185B6E}"/>
              </a:ext>
            </a:extLst>
          </p:cNvPr>
          <p:cNvSpPr/>
          <p:nvPr userDrawn="1"/>
        </p:nvSpPr>
        <p:spPr>
          <a:xfrm>
            <a:off x="1935065" y="2689876"/>
            <a:ext cx="7621104" cy="3331412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D7AA74-3CF5-4255-96A4-200C3CEEEF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6696" y="2929242"/>
            <a:ext cx="7044787" cy="287602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여기에 내용을 넣으세요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504" y="682027"/>
            <a:ext cx="1212140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7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2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992563" y="1052736"/>
            <a:ext cx="8913437" cy="5805264"/>
            <a:chOff x="992563" y="1052736"/>
            <a:chExt cx="8913437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9">
              <a:extLst>
                <a:ext uri="{FF2B5EF4-FFF2-40B4-BE49-F238E27FC236}">
                  <a16:creationId xmlns:a16="http://schemas.microsoft.com/office/drawing/2014/main" id="{8F8E7E1E-FC6C-4EA3-934B-943111C0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110" y="2139864"/>
              <a:ext cx="7488000" cy="2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F4E47664-8ABF-41D8-9EAD-E958CFAA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10" y="2283864"/>
              <a:ext cx="7200000" cy="17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130">
              <a:extLst>
                <a:ext uri="{FF2B5EF4-FFF2-40B4-BE49-F238E27FC236}">
                  <a16:creationId xmlns:a16="http://schemas.microsoft.com/office/drawing/2014/main" id="{5A895C72-88DA-4F99-B6CD-C66EB09B9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92564" y="1916838"/>
              <a:ext cx="1998000" cy="1886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60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45">
              <a:extLst>
                <a:ext uri="{FF2B5EF4-FFF2-40B4-BE49-F238E27FC236}">
                  <a16:creationId xmlns:a16="http://schemas.microsoft.com/office/drawing/2014/main" id="{B344A3FB-34B2-4149-93C6-830919E66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992563" y="1916838"/>
              <a:ext cx="1870793" cy="1767237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054D3597-281E-4E78-B6C5-416B1E7E0A35}"/>
              </a:ext>
            </a:extLst>
          </p:cNvPr>
          <p:cNvSpPr txBox="1">
            <a:spLocks/>
          </p:cNvSpPr>
          <p:nvPr userDrawn="1"/>
        </p:nvSpPr>
        <p:spPr>
          <a:xfrm>
            <a:off x="9671584" y="6564769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34800-E070-401A-9581-E51835AC1A76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제목 개체 틀 14">
            <a:extLst>
              <a:ext uri="{FF2B5EF4-FFF2-40B4-BE49-F238E27FC236}">
                <a16:creationId xmlns:a16="http://schemas.microsoft.com/office/drawing/2014/main" id="{A4D6DF27-3AA7-4E6D-8E30-6589A84D3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6649" y="2749290"/>
            <a:ext cx="6312736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부제목을 추가하려면 </a:t>
            </a:r>
            <a:r>
              <a:rPr lang="ko-KR" altLang="en-US" dirty="0" err="1"/>
              <a:t>클릭하시오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30">
            <a:extLst>
              <a:ext uri="{FF2B5EF4-FFF2-40B4-BE49-F238E27FC236}">
                <a16:creationId xmlns:a16="http://schemas.microsoft.com/office/drawing/2014/main" id="{E5E617C3-7DBC-47D5-AE27-CF7240EFF7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6576" y="2117674"/>
            <a:ext cx="625918" cy="97645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6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A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365448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8" y="114006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(2)-큰제목과 함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1052736"/>
            <a:ext cx="8937624" cy="5211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lang="ko-KR" altLang="en-US" sz="28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8" y="1628800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764581"/>
            <a:ext cx="8936043" cy="48001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59F19-FA3D-41C8-8410-21F51E116B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472" y="260349"/>
            <a:ext cx="9221340" cy="712145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ko-KR" altLang="en-US" dirty="0"/>
              <a:t>큰 제목을 추가하려면 클릭하십시오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93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내용(3)-구분선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365448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314513"/>
            <a:ext cx="8936043" cy="5250256"/>
          </a:xfrm>
        </p:spPr>
        <p:txBody>
          <a:bodyPr/>
          <a:lstStyle>
            <a:lvl1pPr marL="342900" indent="-342900" algn="just" latinLnBrk="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algn="just" latinLnBrk="0"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algn="just" latinLnBrk="0"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algn="just" latinLnBrk="0"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algn="just" latinLnBrk="0"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5027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290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메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-87561" y="146010"/>
            <a:ext cx="2232249" cy="805339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ko-KR" sz="40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MEMO</a:t>
            </a:r>
            <a:endParaRPr lang="en-US" altLang="ko-KR" sz="40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-1" y="0"/>
            <a:ext cx="3392828" cy="188640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951349"/>
            <a:ext cx="9361040" cy="5501987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118F8-8618-498F-B337-4571892E5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1268412"/>
            <a:ext cx="8784976" cy="4896892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55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인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7130817" y="1052736"/>
            <a:ext cx="2799869" cy="5805264"/>
            <a:chOff x="7106131" y="1052736"/>
            <a:chExt cx="2799869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123A7331-B8C2-462E-9934-C391A2354A7F}"/>
              </a:ext>
            </a:extLst>
          </p:cNvPr>
          <p:cNvSpPr txBox="1">
            <a:spLocks/>
          </p:cNvSpPr>
          <p:nvPr userDrawn="1"/>
        </p:nvSpPr>
        <p:spPr>
          <a:xfrm>
            <a:off x="1033301" y="2552855"/>
            <a:ext cx="7839397" cy="175229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ko-KR" altLang="en-US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감사합니다</a:t>
            </a:r>
            <a:r>
              <a:rPr lang="en-US" altLang="ko-KR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!</a:t>
            </a:r>
            <a:endParaRPr lang="en-US" altLang="ko-KR" sz="9600" spc="-300" dirty="0">
              <a:solidFill>
                <a:prstClr val="black">
                  <a:lumMod val="75000"/>
                  <a:lumOff val="25000"/>
                </a:prstClr>
              </a:solidFill>
              <a:latin typeface="나눔바른고딕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6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4">
            <a:extLst>
              <a:ext uri="{FF2B5EF4-FFF2-40B4-BE49-F238E27FC236}">
                <a16:creationId xmlns:a16="http://schemas.microsoft.com/office/drawing/2014/main" id="{B0F4B582-14E5-4B76-9ED1-B9CC9544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322230"/>
            <a:ext cx="8937623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E60481-F981-4290-9EBF-5789A1F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88" y="1416912"/>
            <a:ext cx="8937623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63E6520-2020-4FCD-8E5D-D3D0140FEC1D}"/>
              </a:ext>
            </a:extLst>
          </p:cNvPr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7" name="AutoShape 34">
              <a:extLst>
                <a:ext uri="{FF2B5EF4-FFF2-40B4-BE49-F238E27FC236}">
                  <a16:creationId xmlns:a16="http://schemas.microsoft.com/office/drawing/2014/main" id="{261BCFF1-C31B-44E8-BC3E-462445619A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" name="AutoShape 37">
              <a:extLst>
                <a:ext uri="{FF2B5EF4-FFF2-40B4-BE49-F238E27FC236}">
                  <a16:creationId xmlns:a16="http://schemas.microsoft.com/office/drawing/2014/main" id="{6970CB5D-C40C-4382-8CD8-B49130E29B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" name="AutoShape 38">
              <a:extLst>
                <a:ext uri="{FF2B5EF4-FFF2-40B4-BE49-F238E27FC236}">
                  <a16:creationId xmlns:a16="http://schemas.microsoft.com/office/drawing/2014/main" id="{541CDAE0-1D99-4AA8-90EF-16141D82BE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10" name="Rectangle 10">
            <a:extLst>
              <a:ext uri="{FF2B5EF4-FFF2-40B4-BE49-F238E27FC236}">
                <a16:creationId xmlns:a16="http://schemas.microsoft.com/office/drawing/2014/main" id="{D5EE747B-EEE9-49B2-B7E7-F714B63A9155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4274D4-33DA-49FE-8359-7A2A6A9DAD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43AAF8-263F-4E33-AF19-8798E8132E0A}"/>
              </a:ext>
            </a:extLst>
          </p:cNvPr>
          <p:cNvSpPr/>
          <p:nvPr userDrawn="1"/>
        </p:nvSpPr>
        <p:spPr bwMode="auto">
          <a:xfrm>
            <a:off x="484188" y="114006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4" r:id="rId2"/>
    <p:sldLayoutId id="2147483717" r:id="rId3"/>
    <p:sldLayoutId id="2147483710" r:id="rId4"/>
    <p:sldLayoutId id="2147483743" r:id="rId5"/>
    <p:sldLayoutId id="2147483740" r:id="rId6"/>
    <p:sldLayoutId id="2147483741" r:id="rId7"/>
    <p:sldLayoutId id="2147483738" r:id="rId8"/>
    <p:sldLayoutId id="2147483742" r:id="rId9"/>
    <p:sldLayoutId id="2147483745" r:id="rId10"/>
    <p:sldLayoutId id="2147483748" r:id="rId11"/>
    <p:sldLayoutId id="2147483766" r:id="rId12"/>
    <p:sldLayoutId id="2147483767" r:id="rId13"/>
    <p:sldLayoutId id="2147483768" r:id="rId14"/>
    <p:sldLayoutId id="2147483769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3200" b="1" kern="1200" dirty="0">
          <a:solidFill>
            <a:srgbClr val="000099"/>
          </a:solidFill>
          <a:latin typeface="+mn-ea"/>
          <a:ea typeface="+mn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3300"/>
        </a:buClr>
        <a:buFont typeface="Wingdings" panose="05000000000000000000" pitchFamily="2" charset="2"/>
        <a:buChar char="v"/>
        <a:defRPr kumimoji="1" lang="ko-KR" altLang="en-US" sz="2200" b="1" kern="1200" dirty="0" smtClean="0">
          <a:solidFill>
            <a:srgbClr val="000099"/>
          </a:solidFill>
          <a:latin typeface="+mn-ea"/>
          <a:ea typeface="+mn-ea"/>
          <a:cs typeface="+mn-cs"/>
        </a:defRPr>
      </a:lvl1pPr>
      <a:lvl2pPr marL="534988" marR="0" indent="-179388" algn="l" defTabSz="914400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lr>
          <a:srgbClr val="666633"/>
        </a:buClr>
        <a:buSzTx/>
        <a:buFont typeface="Wingdings" panose="05000000000000000000" pitchFamily="2" charset="2"/>
        <a:buChar char="§"/>
        <a:tabLst/>
        <a:defRPr kumimoji="1" lang="ko-KR" altLang="en-US" sz="1900" kern="1200" dirty="0" smtClean="0">
          <a:solidFill>
            <a:schemeClr val="tx1"/>
          </a:solidFill>
          <a:latin typeface="+mn-ea"/>
          <a:ea typeface="+mj-ea"/>
          <a:cs typeface="+mn-cs"/>
        </a:defRPr>
      </a:lvl2pPr>
      <a:lvl3pPr marL="715963" indent="-180975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•"/>
        <a:defRPr kumimoji="1" lang="ko-KR" altLang="en-US" sz="1700" kern="1200" dirty="0" smtClean="0">
          <a:solidFill>
            <a:schemeClr val="tx1"/>
          </a:solidFill>
          <a:latin typeface="+mn-ea"/>
          <a:ea typeface="+mn-ea"/>
          <a:cs typeface="+mn-cs"/>
        </a:defRPr>
      </a:lvl3pPr>
      <a:lvl4pPr marL="898525" indent="-177800" algn="l" rtl="0" eaLnBrk="1" fontAlgn="base" latinLnBrk="1" hangingPunct="1">
        <a:lnSpc>
          <a:spcPct val="110000"/>
        </a:lnSpc>
        <a:spcBef>
          <a:spcPct val="20000"/>
        </a:spcBef>
        <a:spcAft>
          <a:spcPts val="100"/>
        </a:spcAft>
        <a:buClr>
          <a:schemeClr val="bg1">
            <a:lumMod val="50000"/>
          </a:schemeClr>
        </a:buClr>
        <a:buSzPct val="90000"/>
        <a:buFont typeface="Arial" panose="020B0604020202020204" pitchFamily="34" charset="0"/>
        <a:buChar char="−"/>
        <a:tabLst>
          <a:tab pos="898525" algn="l"/>
        </a:tabLst>
        <a:defRPr kumimoji="1" lang="ko-KR" altLang="en-US" sz="1400" b="0" kern="1200" dirty="0" smtClean="0">
          <a:solidFill>
            <a:schemeClr val="tx1"/>
          </a:solidFill>
          <a:latin typeface="+mn-ea"/>
          <a:ea typeface="맑은 고딕" pitchFamily="50" charset="-127"/>
          <a:cs typeface="+mn-cs"/>
        </a:defRPr>
      </a:lvl4pPr>
      <a:lvl5pPr marL="1077913" indent="-141288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»"/>
        <a:defRPr kumimoji="1" sz="1200">
          <a:solidFill>
            <a:schemeClr val="tx1"/>
          </a:solidFill>
          <a:latin typeface="+mn-ea"/>
          <a:ea typeface="+mj-ea"/>
          <a:cs typeface="태-신헤드라인디D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9CC9-E5ED-4D0D-89B7-C12E535F0F65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043B-F017-4A1E-AE3B-FB35F7D7F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ygong/k-means-clustering-for-customer-segmentations-a-practical-real-world-example-196a10323b9f" TargetMode="External"/><Relationship Id="rId2" Type="http://schemas.openxmlformats.org/officeDocument/2006/relationships/hyperlink" Target="https://www.kaggle.com/karnikakapoor/customer-segmentation-cluster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linkedin.com/pulse/segmenting-clustering-airbnb-listings-zurich-georgios-chatzis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PC\Desktop\Untitled-4.png">
            <a:extLst>
              <a:ext uri="{FF2B5EF4-FFF2-40B4-BE49-F238E27FC236}">
                <a16:creationId xmlns:a16="http://schemas.microsoft.com/office/drawing/2014/main" id="{3E60C136-F491-0341-94CB-14E163AE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11"/>
          <a:stretch/>
        </p:blipFill>
        <p:spPr bwMode="auto">
          <a:xfrm>
            <a:off x="-19768" y="0"/>
            <a:ext cx="9906000" cy="62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13">
            <a:extLst>
              <a:ext uri="{FF2B5EF4-FFF2-40B4-BE49-F238E27FC236}">
                <a16:creationId xmlns:a16="http://schemas.microsoft.com/office/drawing/2014/main" id="{B3614F8C-7EFE-4C1B-8F97-E9522C52C201}"/>
              </a:ext>
            </a:extLst>
          </p:cNvPr>
          <p:cNvSpPr/>
          <p:nvPr/>
        </p:nvSpPr>
        <p:spPr>
          <a:xfrm>
            <a:off x="260648" y="2202815"/>
            <a:ext cx="2837636" cy="951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 sz="2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인공지능</a:t>
            </a:r>
            <a:endParaRPr lang="en-US" altLang="ko-KR" sz="2400" b="1" spc="-150" dirty="0">
              <a:gradFill flip="none" rotWithShape="1">
                <a:gsLst>
                  <a:gs pos="47910">
                    <a:prstClr val="white">
                      <a:lumMod val="85000"/>
                    </a:prstClr>
                  </a:gs>
                  <a:gs pos="23000">
                    <a:prstClr val="white"/>
                  </a:gs>
                  <a:gs pos="49000">
                    <a:prstClr val="white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itchFamily="2" charset="-127"/>
              <a:ea typeface="KoPub돋움체 Bold" pitchFamily="2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[ Artificial Intelligence ]</a:t>
            </a:r>
            <a:endParaRPr lang="ko-KR" altLang="en-US" sz="3600" b="1" spc="-150" dirty="0">
              <a:gradFill flip="none" rotWithShape="1">
                <a:gsLst>
                  <a:gs pos="47910">
                    <a:prstClr val="white">
                      <a:lumMod val="85000"/>
                    </a:prstClr>
                  </a:gs>
                  <a:gs pos="23000">
                    <a:prstClr val="white"/>
                  </a:gs>
                  <a:gs pos="49000">
                    <a:prstClr val="white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1EFB4-DB9F-4BBE-BF36-F8553E48720C}"/>
              </a:ext>
            </a:extLst>
          </p:cNvPr>
          <p:cNvSpPr txBox="1"/>
          <p:nvPr/>
        </p:nvSpPr>
        <p:spPr>
          <a:xfrm>
            <a:off x="7847423" y="6309320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무단 전재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 err="1">
                <a:solidFill>
                  <a:srgbClr val="FF0000"/>
                </a:solidFill>
              </a:rPr>
              <a:t>재배포</a:t>
            </a:r>
            <a:r>
              <a:rPr lang="ko-KR" altLang="en-US" sz="1400" dirty="0">
                <a:solidFill>
                  <a:srgbClr val="FF0000"/>
                </a:solidFill>
              </a:rPr>
              <a:t> 금지 </a:t>
            </a:r>
          </a:p>
        </p:txBody>
      </p:sp>
    </p:spTree>
    <p:extLst>
      <p:ext uri="{BB962C8B-B14F-4D97-AF65-F5344CB8AC3E}">
        <p14:creationId xmlns:p14="http://schemas.microsoft.com/office/powerpoint/2010/main" val="236038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K-Means Procedure</a:t>
            </a:r>
          </a:p>
          <a:p>
            <a:pPr marL="812800" lvl="1" indent="-457200" latinLnBrk="0">
              <a:buFont typeface="+mj-lt"/>
              <a:buAutoNum type="arabicPeriod"/>
            </a:pPr>
            <a:r>
              <a:rPr lang="en-US" dirty="0"/>
              <a:t>Step 1: Determine parameter k (k &gt; 0)</a:t>
            </a:r>
          </a:p>
          <a:p>
            <a:pPr marL="812800" lvl="1" indent="-457200" latinLnBrk="0">
              <a:buFont typeface="+mj-lt"/>
              <a:buAutoNum type="arabicPeriod"/>
            </a:pPr>
            <a:endParaRPr lang="en-US" dirty="0"/>
          </a:p>
          <a:p>
            <a:pPr marL="812800" lvl="1" indent="-457200" latinLnBrk="0">
              <a:buFont typeface="+mj-lt"/>
              <a:buAutoNum type="arabicPeriod"/>
            </a:pPr>
            <a:r>
              <a:rPr lang="en-US" dirty="0"/>
              <a:t>Step 2: Randomly choose k points for starting centroids.</a:t>
            </a:r>
          </a:p>
          <a:p>
            <a:pPr marL="812800" lvl="1" indent="-457200" latinLnBrk="0">
              <a:buFont typeface="+mj-lt"/>
              <a:buAutoNum type="arabicPeriod"/>
            </a:pPr>
            <a:endParaRPr lang="en-US" dirty="0"/>
          </a:p>
          <a:p>
            <a:pPr marL="812800" lvl="1" indent="-457200" latinLnBrk="0">
              <a:buFont typeface="+mj-lt"/>
              <a:buAutoNum type="arabicPeriod"/>
            </a:pPr>
            <a:r>
              <a:rPr lang="en-US" dirty="0"/>
              <a:t>Step 3: Form k clusters by assigning all points to the closest centroid</a:t>
            </a:r>
          </a:p>
          <a:p>
            <a:pPr marL="812800" lvl="1" indent="-457200" latinLnBrk="0">
              <a:buFont typeface="+mj-lt"/>
              <a:buAutoNum type="arabicPeriod"/>
            </a:pPr>
            <a:endParaRPr lang="en-US" dirty="0"/>
          </a:p>
          <a:p>
            <a:pPr marL="812800" lvl="1" indent="-457200" latinLnBrk="0">
              <a:buFont typeface="+mj-lt"/>
              <a:buAutoNum type="arabicPeriod"/>
            </a:pPr>
            <a:r>
              <a:rPr lang="en-US" dirty="0"/>
              <a:t>Step 4: </a:t>
            </a:r>
            <a:r>
              <a:rPr lang="en-US" dirty="0" err="1"/>
              <a:t>Recompute</a:t>
            </a:r>
            <a:r>
              <a:rPr lang="en-US" dirty="0"/>
              <a:t> the centroid of each cluster (Calculate the mean of each cluster)</a:t>
            </a:r>
          </a:p>
          <a:p>
            <a:pPr marL="812800" lvl="1" indent="-457200" latinLnBrk="0">
              <a:buFont typeface="+mj-lt"/>
              <a:buAutoNum type="arabicPeriod"/>
            </a:pPr>
            <a:endParaRPr lang="en-US" dirty="0"/>
          </a:p>
          <a:p>
            <a:pPr marL="812800" lvl="1" indent="-457200" latinLnBrk="0">
              <a:buFont typeface="+mj-lt"/>
              <a:buAutoNum type="arabicPeriod"/>
            </a:pPr>
            <a:r>
              <a:rPr lang="en-US" dirty="0"/>
              <a:t>Step 5: repeat Step 3 until the centroid don’t change</a:t>
            </a:r>
          </a:p>
          <a:p>
            <a:pPr lvl="1" latinLnBrk="0"/>
            <a:endParaRPr lang="en-US" dirty="0"/>
          </a:p>
          <a:p>
            <a:pPr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0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k-means example</a:t>
            </a:r>
          </a:p>
          <a:p>
            <a:pPr lvl="1" algn="just"/>
            <a:r>
              <a:rPr lang="en-US" altLang="ko-KR" dirty="0"/>
              <a:t>Step 1: Determine parameter </a:t>
            </a:r>
            <a:r>
              <a:rPr lang="en-US" altLang="ko-KR" i="1" dirty="0"/>
              <a:t>k</a:t>
            </a:r>
            <a:r>
              <a:rPr lang="en-US" altLang="ko-KR" dirty="0"/>
              <a:t> (</a:t>
            </a:r>
            <a:r>
              <a:rPr lang="en-US" altLang="ko-KR" i="1" dirty="0"/>
              <a:t>k</a:t>
            </a:r>
            <a:r>
              <a:rPr lang="en-US" altLang="ko-KR" dirty="0"/>
              <a:t> &gt; 0)</a:t>
            </a:r>
          </a:p>
          <a:p>
            <a:pPr lvl="1" algn="just"/>
            <a:r>
              <a:rPr lang="en-US" altLang="ko-KR" dirty="0"/>
              <a:t>Step 2: Randomly choose </a:t>
            </a:r>
            <a:r>
              <a:rPr lang="en-US" altLang="ko-KR" i="1" dirty="0"/>
              <a:t>k</a:t>
            </a:r>
            <a:r>
              <a:rPr lang="en-US" altLang="ko-KR" dirty="0"/>
              <a:t> points for starting centroids.</a:t>
            </a:r>
          </a:p>
          <a:p>
            <a:endParaRPr 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787640" y="2813070"/>
          <a:ext cx="2619105" cy="2992194"/>
        </p:xfrm>
        <a:graphic>
          <a:graphicData uri="http://schemas.openxmlformats.org/drawingml/2006/table">
            <a:tbl>
              <a:tblPr/>
              <a:tblGrid>
                <a:gridCol w="1107171">
                  <a:extLst>
                    <a:ext uri="{9D8B030D-6E8A-4147-A177-3AD203B41FA5}">
                      <a16:colId xmlns:a16="http://schemas.microsoft.com/office/drawing/2014/main" val="320994379"/>
                    </a:ext>
                  </a:extLst>
                </a:gridCol>
                <a:gridCol w="1511934">
                  <a:extLst>
                    <a:ext uri="{9D8B030D-6E8A-4147-A177-3AD203B41FA5}">
                      <a16:colId xmlns:a16="http://schemas.microsoft.com/office/drawing/2014/main" val="1812393456"/>
                    </a:ext>
                  </a:extLst>
                </a:gridCol>
              </a:tblGrid>
              <a:tr h="32484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Point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03125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3747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03483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(8, 4)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881138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(5,</a:t>
                      </a:r>
                      <a:r>
                        <a:rPr lang="en-US" sz="1400" b="0" baseline="0" dirty="0">
                          <a:effectLst/>
                          <a:latin typeface="+mn-lt"/>
                        </a:rPr>
                        <a:t> 8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37569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(7, 5)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77952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(6, 4)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538656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A7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(1, 2)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04895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(4, 9)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568363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878714" y="4067165"/>
            <a:ext cx="648392" cy="4114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940" y="2813070"/>
            <a:ext cx="3219509" cy="299219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87640" y="3140969"/>
            <a:ext cx="2619105" cy="28678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직사각형 17"/>
          <p:cNvSpPr/>
          <p:nvPr/>
        </p:nvSpPr>
        <p:spPr>
          <a:xfrm>
            <a:off x="1787640" y="4150324"/>
            <a:ext cx="2619105" cy="286789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1787640" y="5158436"/>
            <a:ext cx="2619105" cy="2867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직사각형 19"/>
          <p:cNvSpPr/>
          <p:nvPr/>
        </p:nvSpPr>
        <p:spPr>
          <a:xfrm>
            <a:off x="1250559" y="3099020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F0"/>
                </a:solidFill>
              </a:rPr>
              <a:t>C1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50558" y="4076697"/>
            <a:ext cx="5100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00B050"/>
                </a:solidFill>
              </a:rPr>
              <a:t>C2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50558" y="5048142"/>
            <a:ext cx="5100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23" name="타원 22"/>
          <p:cNvSpPr/>
          <p:nvPr/>
        </p:nvSpPr>
        <p:spPr>
          <a:xfrm>
            <a:off x="6762936" y="2958563"/>
            <a:ext cx="93518" cy="935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타원 23"/>
          <p:cNvSpPr/>
          <p:nvPr/>
        </p:nvSpPr>
        <p:spPr>
          <a:xfrm>
            <a:off x="7550566" y="3421998"/>
            <a:ext cx="93518" cy="935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타원 24"/>
          <p:cNvSpPr/>
          <p:nvPr/>
        </p:nvSpPr>
        <p:spPr>
          <a:xfrm>
            <a:off x="6503165" y="4855943"/>
            <a:ext cx="93518" cy="935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8649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ko-KR"/>
              <a:t>k-means example</a:t>
            </a:r>
          </a:p>
          <a:p>
            <a:pPr lvl="1" algn="just"/>
            <a:r>
              <a:rPr lang="en-US" altLang="ko-KR"/>
              <a:t>Step 3: Form k clusters by assigning all points to the closest centroid</a:t>
            </a:r>
          </a:p>
          <a:p>
            <a:endParaRPr 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208584" y="2708920"/>
          <a:ext cx="7463794" cy="2992194"/>
        </p:xfrm>
        <a:graphic>
          <a:graphicData uri="http://schemas.openxmlformats.org/drawingml/2006/table">
            <a:tbl>
              <a:tblPr/>
              <a:tblGrid>
                <a:gridCol w="953484">
                  <a:extLst>
                    <a:ext uri="{9D8B030D-6E8A-4147-A177-3AD203B41FA5}">
                      <a16:colId xmlns:a16="http://schemas.microsoft.com/office/drawing/2014/main" val="320994379"/>
                    </a:ext>
                  </a:extLst>
                </a:gridCol>
                <a:gridCol w="1302062">
                  <a:extLst>
                    <a:ext uri="{9D8B030D-6E8A-4147-A177-3AD203B41FA5}">
                      <a16:colId xmlns:a16="http://schemas.microsoft.com/office/drawing/2014/main" val="1812393456"/>
                    </a:ext>
                  </a:extLst>
                </a:gridCol>
                <a:gridCol w="1302062">
                  <a:extLst>
                    <a:ext uri="{9D8B030D-6E8A-4147-A177-3AD203B41FA5}">
                      <a16:colId xmlns:a16="http://schemas.microsoft.com/office/drawing/2014/main" val="199229396"/>
                    </a:ext>
                  </a:extLst>
                </a:gridCol>
                <a:gridCol w="1302062">
                  <a:extLst>
                    <a:ext uri="{9D8B030D-6E8A-4147-A177-3AD203B41FA5}">
                      <a16:colId xmlns:a16="http://schemas.microsoft.com/office/drawing/2014/main" val="3992365576"/>
                    </a:ext>
                  </a:extLst>
                </a:gridCol>
                <a:gridCol w="1302062">
                  <a:extLst>
                    <a:ext uri="{9D8B030D-6E8A-4147-A177-3AD203B41FA5}">
                      <a16:colId xmlns:a16="http://schemas.microsoft.com/office/drawing/2014/main" val="2267836046"/>
                    </a:ext>
                  </a:extLst>
                </a:gridCol>
                <a:gridCol w="1302062">
                  <a:extLst>
                    <a:ext uri="{9D8B030D-6E8A-4147-A177-3AD203B41FA5}">
                      <a16:colId xmlns:a16="http://schemas.microsoft.com/office/drawing/2014/main" val="4173292766"/>
                    </a:ext>
                  </a:extLst>
                </a:gridCol>
              </a:tblGrid>
              <a:tr h="32484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Point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(5, 8)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(1, 2)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Cluster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03125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3.60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8.06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3747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4.24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3.16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03483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(8, 4)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8.48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7.28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881138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(5,</a:t>
                      </a:r>
                      <a:r>
                        <a:rPr lang="en-US" sz="1400" b="0" baseline="0" dirty="0">
                          <a:effectLst/>
                          <a:latin typeface="+mn-lt"/>
                        </a:rPr>
                        <a:t> 8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3.60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7.21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37569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(7, 5)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7.07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3.60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6.70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77952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(6, 4)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7.21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4.12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5.38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538656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A7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(1, 2)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8.06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7.21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04895"/>
                  </a:ext>
                </a:extLst>
              </a:tr>
              <a:tr h="3248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(4, 9)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2.23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1.41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7.61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56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6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ko-KR"/>
              <a:t>k-means example</a:t>
            </a:r>
          </a:p>
          <a:p>
            <a:pPr lvl="1" algn="just"/>
            <a:r>
              <a:rPr lang="en-US" altLang="ko-KR"/>
              <a:t>Step 3: Form k clusters by assigning all points to the closest centroid</a:t>
            </a:r>
          </a:p>
          <a:p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785" y="2276873"/>
            <a:ext cx="4294909" cy="40813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63858" y="2204865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14181" y="3483347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71997" y="4482706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10" name="타원 9"/>
          <p:cNvSpPr/>
          <p:nvPr/>
        </p:nvSpPr>
        <p:spPr>
          <a:xfrm>
            <a:off x="4100959" y="2592466"/>
            <a:ext cx="124691" cy="12469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5222743" y="3254844"/>
            <a:ext cx="124691" cy="12469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/>
          <p:cNvSpPr/>
          <p:nvPr/>
        </p:nvSpPr>
        <p:spPr>
          <a:xfrm>
            <a:off x="3742904" y="5276240"/>
            <a:ext cx="124691" cy="1246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0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k-means example</a:t>
            </a:r>
          </a:p>
          <a:p>
            <a:pPr lvl="1" algn="just"/>
            <a:r>
              <a:rPr lang="en-US" altLang="ko-KR" dirty="0"/>
              <a:t>Step 4: </a:t>
            </a:r>
            <a:r>
              <a:rPr lang="en-US" altLang="ko-KR" dirty="0" err="1"/>
              <a:t>Recompute</a:t>
            </a:r>
            <a:r>
              <a:rPr lang="en-US" altLang="ko-KR" dirty="0"/>
              <a:t> the centroid of each cluster (Calculate the mean of each cluster)</a:t>
            </a:r>
          </a:p>
          <a:p>
            <a:endParaRPr 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008784" y="2780929"/>
          <a:ext cx="4237434" cy="3168351"/>
        </p:xfrm>
        <a:graphic>
          <a:graphicData uri="http://schemas.openxmlformats.org/drawingml/2006/table">
            <a:tbl>
              <a:tblPr/>
              <a:tblGrid>
                <a:gridCol w="831399">
                  <a:extLst>
                    <a:ext uri="{9D8B030D-6E8A-4147-A177-3AD203B41FA5}">
                      <a16:colId xmlns:a16="http://schemas.microsoft.com/office/drawing/2014/main" val="320994379"/>
                    </a:ext>
                  </a:extLst>
                </a:gridCol>
                <a:gridCol w="1135345">
                  <a:extLst>
                    <a:ext uri="{9D8B030D-6E8A-4147-A177-3AD203B41FA5}">
                      <a16:colId xmlns:a16="http://schemas.microsoft.com/office/drawing/2014/main" val="1812393456"/>
                    </a:ext>
                  </a:extLst>
                </a:gridCol>
                <a:gridCol w="1135345">
                  <a:extLst>
                    <a:ext uri="{9D8B030D-6E8A-4147-A177-3AD203B41FA5}">
                      <a16:colId xmlns:a16="http://schemas.microsoft.com/office/drawing/2014/main" val="4173292766"/>
                    </a:ext>
                  </a:extLst>
                </a:gridCol>
                <a:gridCol w="1135345">
                  <a:extLst>
                    <a:ext uri="{9D8B030D-6E8A-4147-A177-3AD203B41FA5}">
                      <a16:colId xmlns:a16="http://schemas.microsoft.com/office/drawing/2014/main" val="3204208886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Point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Cluster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Mean of C#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03125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374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(8, 4)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(6, 6)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881138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(5,</a:t>
                      </a:r>
                      <a:r>
                        <a:rPr lang="en-US" sz="1400" b="0" baseline="0" dirty="0">
                          <a:effectLst/>
                          <a:latin typeface="+mn-lt"/>
                        </a:rPr>
                        <a:t> 8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37569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(7, 5)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7795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(6, 4)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538656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(4, 9)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789441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A7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(1, 2)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(1.5, 3.5)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04895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65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21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ko-KR"/>
              <a:t>k-means example</a:t>
            </a:r>
          </a:p>
          <a:p>
            <a:pPr lvl="1" algn="just"/>
            <a:r>
              <a:rPr lang="en-US" altLang="ko-KR"/>
              <a:t>Step 4: Recompute the centroid of each cluster (Calculate the mean of each cluster)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255" y="2799137"/>
            <a:ext cx="3141951" cy="300438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416041" y="3038391"/>
            <a:ext cx="93518" cy="935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타원 7"/>
          <p:cNvSpPr/>
          <p:nvPr/>
        </p:nvSpPr>
        <p:spPr>
          <a:xfrm>
            <a:off x="6284856" y="4624994"/>
            <a:ext cx="93518" cy="935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타원 8"/>
          <p:cNvSpPr/>
          <p:nvPr/>
        </p:nvSpPr>
        <p:spPr>
          <a:xfrm>
            <a:off x="7509164" y="3995306"/>
            <a:ext cx="93518" cy="935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34" y="2799137"/>
            <a:ext cx="3161561" cy="30043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04518" y="2667808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F0"/>
                </a:solidFill>
              </a:rPr>
              <a:t>C1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67261" y="3647336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C2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10623" y="4396855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4592438" y="4095587"/>
            <a:ext cx="648392" cy="4114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0170" y="3195206"/>
            <a:ext cx="1134686" cy="1429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150169" y="3195206"/>
            <a:ext cx="2307040" cy="800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150170" y="3085149"/>
            <a:ext cx="1265871" cy="110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206912" y="2864016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 centroids</a:t>
            </a:r>
          </a:p>
        </p:txBody>
      </p:sp>
      <p:sp>
        <p:nvSpPr>
          <p:cNvPr id="23" name="타원 22"/>
          <p:cNvSpPr/>
          <p:nvPr/>
        </p:nvSpPr>
        <p:spPr>
          <a:xfrm>
            <a:off x="1535561" y="5004853"/>
            <a:ext cx="93518" cy="935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타원 23"/>
          <p:cNvSpPr/>
          <p:nvPr/>
        </p:nvSpPr>
        <p:spPr>
          <a:xfrm>
            <a:off x="1799737" y="3025921"/>
            <a:ext cx="93518" cy="935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타원 24"/>
          <p:cNvSpPr/>
          <p:nvPr/>
        </p:nvSpPr>
        <p:spPr>
          <a:xfrm>
            <a:off x="2617864" y="3514207"/>
            <a:ext cx="93518" cy="935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8805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k-means example</a:t>
            </a:r>
          </a:p>
          <a:p>
            <a:pPr lvl="1" algn="just"/>
            <a:r>
              <a:rPr lang="en-US" altLang="ko-KR"/>
              <a:t>Step 5: repeat Step 3 until the centroid don’t change</a:t>
            </a:r>
          </a:p>
          <a:p>
            <a:pPr lvl="1" algn="just"/>
            <a:r>
              <a:rPr lang="en-US" altLang="ko-KR"/>
              <a:t>Step 3: Form </a:t>
            </a:r>
            <a:r>
              <a:rPr lang="en-US" altLang="ko-KR" i="1"/>
              <a:t>k</a:t>
            </a:r>
            <a:r>
              <a:rPr lang="en-US" altLang="ko-KR"/>
              <a:t> clusters by assigning all points to the closest centroid</a:t>
            </a:r>
          </a:p>
          <a:p>
            <a:pPr lvl="1" algn="just"/>
            <a:endParaRPr lang="en-US" altLang="ko-KR"/>
          </a:p>
          <a:p>
            <a:endParaRPr 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221104" y="2991942"/>
          <a:ext cx="7620326" cy="3101355"/>
        </p:xfrm>
        <a:graphic>
          <a:graphicData uri="http://schemas.openxmlformats.org/drawingml/2006/table">
            <a:tbl>
              <a:tblPr/>
              <a:tblGrid>
                <a:gridCol w="973481">
                  <a:extLst>
                    <a:ext uri="{9D8B030D-6E8A-4147-A177-3AD203B41FA5}">
                      <a16:colId xmlns:a16="http://schemas.microsoft.com/office/drawing/2014/main" val="320994379"/>
                    </a:ext>
                  </a:extLst>
                </a:gridCol>
                <a:gridCol w="1329369">
                  <a:extLst>
                    <a:ext uri="{9D8B030D-6E8A-4147-A177-3AD203B41FA5}">
                      <a16:colId xmlns:a16="http://schemas.microsoft.com/office/drawing/2014/main" val="1812393456"/>
                    </a:ext>
                  </a:extLst>
                </a:gridCol>
                <a:gridCol w="1329369">
                  <a:extLst>
                    <a:ext uri="{9D8B030D-6E8A-4147-A177-3AD203B41FA5}">
                      <a16:colId xmlns:a16="http://schemas.microsoft.com/office/drawing/2014/main" val="199229396"/>
                    </a:ext>
                  </a:extLst>
                </a:gridCol>
                <a:gridCol w="1329369">
                  <a:extLst>
                    <a:ext uri="{9D8B030D-6E8A-4147-A177-3AD203B41FA5}">
                      <a16:colId xmlns:a16="http://schemas.microsoft.com/office/drawing/2014/main" val="3992365576"/>
                    </a:ext>
                  </a:extLst>
                </a:gridCol>
                <a:gridCol w="1329369">
                  <a:extLst>
                    <a:ext uri="{9D8B030D-6E8A-4147-A177-3AD203B41FA5}">
                      <a16:colId xmlns:a16="http://schemas.microsoft.com/office/drawing/2014/main" val="2267836046"/>
                    </a:ext>
                  </a:extLst>
                </a:gridCol>
                <a:gridCol w="1329369">
                  <a:extLst>
                    <a:ext uri="{9D8B030D-6E8A-4147-A177-3AD203B41FA5}">
                      <a16:colId xmlns:a16="http://schemas.microsoft.com/office/drawing/2014/main" val="4173292766"/>
                    </a:ext>
                  </a:extLst>
                </a:gridCol>
              </a:tblGrid>
              <a:tr h="344595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Point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(6, 6)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(1.5, 3.5)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Cluster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03125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5.65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6.51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3747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4.12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1.58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03483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(8, 4)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8.48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2.82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6.51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881138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(5,</a:t>
                      </a:r>
                      <a:r>
                        <a:rPr lang="en-US" sz="1400" b="0" baseline="0" dirty="0">
                          <a:effectLst/>
                          <a:latin typeface="+mn-lt"/>
                        </a:rPr>
                        <a:t> 8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3.60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2.23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5.70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37569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(7, 5)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7.07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1.41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5.70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77952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(6, 4)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7.21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4.52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538656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A7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(1, 2)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8.06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6.40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1.58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04895"/>
                  </a:ext>
                </a:extLst>
              </a:tr>
              <a:tr h="34459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(4, 9)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2.23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3.60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6.04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56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74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k-means example</a:t>
            </a:r>
          </a:p>
          <a:p>
            <a:pPr lvl="1" algn="just"/>
            <a:r>
              <a:rPr lang="en-US" altLang="ko-KR"/>
              <a:t>Step 5: repeat Step 3 until the centroid don’t change</a:t>
            </a:r>
          </a:p>
          <a:p>
            <a:pPr lvl="1" algn="just"/>
            <a:r>
              <a:rPr lang="en-US" altLang="ko-KR"/>
              <a:t>Step 3: Form </a:t>
            </a:r>
            <a:r>
              <a:rPr lang="en-US" altLang="ko-KR" i="1"/>
              <a:t>k</a:t>
            </a:r>
            <a:r>
              <a:rPr lang="en-US" altLang="ko-KR"/>
              <a:t> clusters by assigning all points to the closest centroid</a:t>
            </a:r>
          </a:p>
          <a:p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20" y="3099018"/>
            <a:ext cx="3156603" cy="292227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074307" y="3280947"/>
            <a:ext cx="93518" cy="935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직사각형 6"/>
          <p:cNvSpPr/>
          <p:nvPr/>
        </p:nvSpPr>
        <p:spPr>
          <a:xfrm>
            <a:off x="4167826" y="3280946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F0"/>
                </a:solidFill>
              </a:rPr>
              <a:t>C1</a:t>
            </a:r>
          </a:p>
        </p:txBody>
      </p:sp>
      <p:sp>
        <p:nvSpPr>
          <p:cNvPr id="8" name="타원 7"/>
          <p:cNvSpPr/>
          <p:nvPr/>
        </p:nvSpPr>
        <p:spPr>
          <a:xfrm>
            <a:off x="5160299" y="4276829"/>
            <a:ext cx="93518" cy="935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253818" y="3977932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C2</a:t>
            </a:r>
          </a:p>
        </p:txBody>
      </p:sp>
      <p:sp>
        <p:nvSpPr>
          <p:cNvPr id="10" name="타원 9"/>
          <p:cNvSpPr/>
          <p:nvPr/>
        </p:nvSpPr>
        <p:spPr>
          <a:xfrm>
            <a:off x="3946499" y="4866512"/>
            <a:ext cx="93518" cy="935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3830706" y="4474096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223945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ko-KR"/>
              <a:t>k-means example</a:t>
            </a:r>
          </a:p>
          <a:p>
            <a:pPr lvl="1" algn="just"/>
            <a:r>
              <a:rPr lang="en-US" altLang="ko-KR"/>
              <a:t>Step 4: Recompute the centroid of each cluster (Calculate the mean of each cluster)</a:t>
            </a:r>
          </a:p>
          <a:p>
            <a:endParaRPr 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576736" y="2780928"/>
          <a:ext cx="4680520" cy="3240360"/>
        </p:xfrm>
        <a:graphic>
          <a:graphicData uri="http://schemas.openxmlformats.org/drawingml/2006/table">
            <a:tbl>
              <a:tblPr/>
              <a:tblGrid>
                <a:gridCol w="918334">
                  <a:extLst>
                    <a:ext uri="{9D8B030D-6E8A-4147-A177-3AD203B41FA5}">
                      <a16:colId xmlns:a16="http://schemas.microsoft.com/office/drawing/2014/main" val="320994379"/>
                    </a:ext>
                  </a:extLst>
                </a:gridCol>
                <a:gridCol w="1254062">
                  <a:extLst>
                    <a:ext uri="{9D8B030D-6E8A-4147-A177-3AD203B41FA5}">
                      <a16:colId xmlns:a16="http://schemas.microsoft.com/office/drawing/2014/main" val="1812393456"/>
                    </a:ext>
                  </a:extLst>
                </a:gridCol>
                <a:gridCol w="1254062">
                  <a:extLst>
                    <a:ext uri="{9D8B030D-6E8A-4147-A177-3AD203B41FA5}">
                      <a16:colId xmlns:a16="http://schemas.microsoft.com/office/drawing/2014/main" val="4173292766"/>
                    </a:ext>
                  </a:extLst>
                </a:gridCol>
                <a:gridCol w="1254062">
                  <a:extLst>
                    <a:ext uri="{9D8B030D-6E8A-4147-A177-3AD203B41FA5}">
                      <a16:colId xmlns:a16="http://schemas.microsoft.com/office/drawing/2014/main" val="320420888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Point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Cluster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Mean of C#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0312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(3, 9.5)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374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(4, 9)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07878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(8, 4)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(6.5, 5.25)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88113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(5,</a:t>
                      </a:r>
                      <a:r>
                        <a:rPr lang="en-US" sz="1400" b="0" baseline="0" dirty="0">
                          <a:effectLst/>
                          <a:latin typeface="+mn-lt"/>
                        </a:rPr>
                        <a:t> 8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3756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(7, 5)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7795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(6, 4)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53865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A7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(1, 2)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(1.5, 3.5)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0489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65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60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ko-KR"/>
              <a:t>k-means example</a:t>
            </a:r>
          </a:p>
          <a:p>
            <a:pPr lvl="1" algn="just"/>
            <a:r>
              <a:rPr lang="en-US" altLang="ko-KR"/>
              <a:t>Step 4: Recompute the centroid of each cluster (Calculate the mean of each cluster)</a:t>
            </a:r>
          </a:p>
          <a:p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08" y="2886075"/>
            <a:ext cx="3156603" cy="2922270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1965595" y="3068004"/>
            <a:ext cx="93518" cy="935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직사각형 26"/>
          <p:cNvSpPr/>
          <p:nvPr/>
        </p:nvSpPr>
        <p:spPr>
          <a:xfrm>
            <a:off x="2059114" y="3068003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F0"/>
                </a:solidFill>
              </a:rPr>
              <a:t>C1</a:t>
            </a:r>
          </a:p>
        </p:txBody>
      </p:sp>
      <p:sp>
        <p:nvSpPr>
          <p:cNvPr id="28" name="타원 27"/>
          <p:cNvSpPr/>
          <p:nvPr/>
        </p:nvSpPr>
        <p:spPr>
          <a:xfrm>
            <a:off x="3051587" y="4063886"/>
            <a:ext cx="93518" cy="935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직사각형 28"/>
          <p:cNvSpPr/>
          <p:nvPr/>
        </p:nvSpPr>
        <p:spPr>
          <a:xfrm>
            <a:off x="3145106" y="3764989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C2</a:t>
            </a:r>
          </a:p>
        </p:txBody>
      </p:sp>
      <p:sp>
        <p:nvSpPr>
          <p:cNvPr id="30" name="타원 29"/>
          <p:cNvSpPr/>
          <p:nvPr/>
        </p:nvSpPr>
        <p:spPr>
          <a:xfrm>
            <a:off x="1837787" y="4653569"/>
            <a:ext cx="93518" cy="935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직사각형 30"/>
          <p:cNvSpPr/>
          <p:nvPr/>
        </p:nvSpPr>
        <p:spPr>
          <a:xfrm>
            <a:off x="1721994" y="4261153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32" name="오른쪽 화살표 31"/>
          <p:cNvSpPr/>
          <p:nvPr/>
        </p:nvSpPr>
        <p:spPr>
          <a:xfrm>
            <a:off x="4592438" y="4095587"/>
            <a:ext cx="648392" cy="4114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558" y="2886076"/>
            <a:ext cx="3108896" cy="2922764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6606175" y="3189476"/>
            <a:ext cx="93518" cy="935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타원 33"/>
          <p:cNvSpPr/>
          <p:nvPr/>
        </p:nvSpPr>
        <p:spPr>
          <a:xfrm>
            <a:off x="7555007" y="4207810"/>
            <a:ext cx="93518" cy="935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타원 34"/>
          <p:cNvSpPr/>
          <p:nvPr/>
        </p:nvSpPr>
        <p:spPr>
          <a:xfrm>
            <a:off x="6192617" y="4653569"/>
            <a:ext cx="93518" cy="935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150169" y="3195205"/>
            <a:ext cx="1042448" cy="1458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150170" y="3195205"/>
            <a:ext cx="2363151" cy="1012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150169" y="3195207"/>
            <a:ext cx="1456006" cy="15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206912" y="2864016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 centroids</a:t>
            </a:r>
          </a:p>
        </p:txBody>
      </p:sp>
    </p:spTree>
    <p:extLst>
      <p:ext uri="{BB962C8B-B14F-4D97-AF65-F5344CB8AC3E}">
        <p14:creationId xmlns:p14="http://schemas.microsoft.com/office/powerpoint/2010/main" val="22495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2EA497-348E-4B21-8DB3-732916E8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Clustering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50524-C750-4B95-9A7A-6CB700131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altLang="ko-KR" dirty="0"/>
              <a:t>What is Clustering?</a:t>
            </a:r>
          </a:p>
          <a:p>
            <a:pPr marL="457200" indent="-457200">
              <a:buFont typeface="+mj-lt"/>
              <a:buAutoNum type="alphaUcPeriod"/>
            </a:pPr>
            <a:endParaRPr lang="en-US" altLang="ko-KR" dirty="0"/>
          </a:p>
          <a:p>
            <a:pPr marL="457200" indent="-457200">
              <a:buFont typeface="+mj-lt"/>
              <a:buAutoNum type="alphaUcPeriod"/>
            </a:pPr>
            <a:r>
              <a:rPr lang="en-US" altLang="ko-KR" dirty="0"/>
              <a:t>Clustering techniques</a:t>
            </a:r>
          </a:p>
          <a:p>
            <a:pPr marL="457200" indent="-457200">
              <a:buFont typeface="+mj-lt"/>
              <a:buAutoNum type="alphaUcPeriod"/>
            </a:pPr>
            <a:endParaRPr lang="en-US" altLang="ko-KR" dirty="0"/>
          </a:p>
          <a:p>
            <a:pPr marL="457200" indent="-457200">
              <a:buFont typeface="+mj-lt"/>
              <a:buAutoNum type="alphaUcPeriod"/>
            </a:pPr>
            <a:r>
              <a:rPr lang="en-US" altLang="ko-KR" dirty="0"/>
              <a:t>Evaluation of clustering</a:t>
            </a:r>
          </a:p>
          <a:p>
            <a:pPr marL="457200" indent="-457200">
              <a:buFont typeface="+mj-lt"/>
              <a:buAutoNum type="alphaUcPeriod"/>
            </a:pPr>
            <a:endParaRPr lang="en-US" altLang="ko-KR" dirty="0"/>
          </a:p>
          <a:p>
            <a:pPr marL="457200" indent="-457200">
              <a:buFont typeface="+mj-lt"/>
              <a:buAutoNum type="alphaUcPeriod"/>
            </a:pPr>
            <a:r>
              <a:rPr lang="en-US" altLang="ko-KR" dirty="0"/>
              <a:t>Use Case: Mall Customer Clustering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EBF671-43FB-49D5-B123-11D5E5DBA0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20DB34-B467-4F98-AFA7-FE58CBEFDD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82163" y="6564313"/>
            <a:ext cx="223837" cy="215900"/>
          </a:xfrm>
          <a:prstGeom prst="rect">
            <a:avLst/>
          </a:prstGeo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904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k-means example</a:t>
            </a:r>
          </a:p>
          <a:p>
            <a:pPr lvl="1" algn="just"/>
            <a:r>
              <a:rPr lang="en-US" altLang="ko-KR"/>
              <a:t>Step 5: repeat Step 3 until the centroid don’t change</a:t>
            </a:r>
          </a:p>
          <a:p>
            <a:pPr lvl="1" algn="just"/>
            <a:r>
              <a:rPr lang="en-US" altLang="ko-KR"/>
              <a:t>Step 3: Form </a:t>
            </a:r>
            <a:r>
              <a:rPr lang="en-US" altLang="ko-KR" i="1"/>
              <a:t>k</a:t>
            </a:r>
            <a:r>
              <a:rPr lang="en-US" altLang="ko-KR"/>
              <a:t> clusters by assigning all points to the closest centroid</a:t>
            </a:r>
          </a:p>
          <a:p>
            <a:endParaRPr 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221104" y="2996952"/>
          <a:ext cx="7764344" cy="2992194"/>
        </p:xfrm>
        <a:graphic>
          <a:graphicData uri="http://schemas.openxmlformats.org/drawingml/2006/table">
            <a:tbl>
              <a:tblPr/>
              <a:tblGrid>
                <a:gridCol w="991879">
                  <a:extLst>
                    <a:ext uri="{9D8B030D-6E8A-4147-A177-3AD203B41FA5}">
                      <a16:colId xmlns:a16="http://schemas.microsoft.com/office/drawing/2014/main" val="320994379"/>
                    </a:ext>
                  </a:extLst>
                </a:gridCol>
                <a:gridCol w="1354493">
                  <a:extLst>
                    <a:ext uri="{9D8B030D-6E8A-4147-A177-3AD203B41FA5}">
                      <a16:colId xmlns:a16="http://schemas.microsoft.com/office/drawing/2014/main" val="1812393456"/>
                    </a:ext>
                  </a:extLst>
                </a:gridCol>
                <a:gridCol w="1354493">
                  <a:extLst>
                    <a:ext uri="{9D8B030D-6E8A-4147-A177-3AD203B41FA5}">
                      <a16:colId xmlns:a16="http://schemas.microsoft.com/office/drawing/2014/main" val="199229396"/>
                    </a:ext>
                  </a:extLst>
                </a:gridCol>
                <a:gridCol w="1354493">
                  <a:extLst>
                    <a:ext uri="{9D8B030D-6E8A-4147-A177-3AD203B41FA5}">
                      <a16:colId xmlns:a16="http://schemas.microsoft.com/office/drawing/2014/main" val="3992365576"/>
                    </a:ext>
                  </a:extLst>
                </a:gridCol>
                <a:gridCol w="1354493">
                  <a:extLst>
                    <a:ext uri="{9D8B030D-6E8A-4147-A177-3AD203B41FA5}">
                      <a16:colId xmlns:a16="http://schemas.microsoft.com/office/drawing/2014/main" val="2267836046"/>
                    </a:ext>
                  </a:extLst>
                </a:gridCol>
                <a:gridCol w="1354493">
                  <a:extLst>
                    <a:ext uri="{9D8B030D-6E8A-4147-A177-3AD203B41FA5}">
                      <a16:colId xmlns:a16="http://schemas.microsoft.com/office/drawing/2014/main" val="4173292766"/>
                    </a:ext>
                  </a:extLst>
                </a:gridCol>
              </a:tblGrid>
              <a:tr h="32803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Point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(3, 9.5)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(6.5, 5.25)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(1.5, 3.5)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Cluster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03125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1.11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6.54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6.51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3747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4.60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4.5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1.58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03483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(8, 4)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7.43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1.95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6.51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881138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(5,</a:t>
                      </a:r>
                      <a:r>
                        <a:rPr lang="en-US" sz="1400" b="0" baseline="0" dirty="0">
                          <a:effectLst/>
                          <a:latin typeface="+mn-lt"/>
                        </a:rPr>
                        <a:t> 8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2.5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3.13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5.70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37569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(7, 5)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6.02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5.70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77952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(6, 4)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6.26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1.34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4.52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538656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A7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(1, 2)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7.76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6.38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1.58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04895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(4, 9)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1.11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4.5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6.04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56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614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2897241"/>
            <a:ext cx="2893868" cy="27415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k-means example</a:t>
            </a:r>
          </a:p>
          <a:p>
            <a:pPr lvl="1" algn="just"/>
            <a:r>
              <a:rPr lang="en-US" altLang="ko-KR"/>
              <a:t>Step 5: repeat Step 3 until the centroid don’t change</a:t>
            </a:r>
          </a:p>
          <a:p>
            <a:pPr lvl="1" algn="just"/>
            <a:r>
              <a:rPr lang="en-US" altLang="ko-KR"/>
              <a:t>Step 3: Form </a:t>
            </a:r>
            <a:r>
              <a:rPr lang="en-US" altLang="ko-KR" i="1"/>
              <a:t>k</a:t>
            </a:r>
            <a:r>
              <a:rPr lang="en-US" altLang="ko-KR"/>
              <a:t> clusters by assigning all points to the closest centroid</a:t>
            </a:r>
          </a:p>
          <a:p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6696132" y="3358536"/>
            <a:ext cx="93518" cy="935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직사각형 6"/>
          <p:cNvSpPr/>
          <p:nvPr/>
        </p:nvSpPr>
        <p:spPr>
          <a:xfrm>
            <a:off x="6486821" y="3012879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F0"/>
                </a:solidFill>
              </a:rPr>
              <a:t>C1</a:t>
            </a:r>
          </a:p>
        </p:txBody>
      </p:sp>
      <p:sp>
        <p:nvSpPr>
          <p:cNvPr id="8" name="타원 7"/>
          <p:cNvSpPr/>
          <p:nvPr/>
        </p:nvSpPr>
        <p:spPr>
          <a:xfrm>
            <a:off x="7444939" y="4196018"/>
            <a:ext cx="93518" cy="935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직사각형 8"/>
          <p:cNvSpPr/>
          <p:nvPr/>
        </p:nvSpPr>
        <p:spPr>
          <a:xfrm>
            <a:off x="7491698" y="3850361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C2</a:t>
            </a:r>
          </a:p>
        </p:txBody>
      </p:sp>
      <p:sp>
        <p:nvSpPr>
          <p:cNvPr id="10" name="타원 9"/>
          <p:cNvSpPr/>
          <p:nvPr/>
        </p:nvSpPr>
        <p:spPr>
          <a:xfrm>
            <a:off x="6196849" y="4597106"/>
            <a:ext cx="93518" cy="935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5924164" y="4204690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C3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99E606-C953-4CFF-99D1-F9AAD8608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559" y="2787386"/>
            <a:ext cx="3108896" cy="292276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BAED3789-95ED-46AD-BEE6-806FA6554249}"/>
              </a:ext>
            </a:extLst>
          </p:cNvPr>
          <p:cNvSpPr/>
          <p:nvPr/>
        </p:nvSpPr>
        <p:spPr>
          <a:xfrm>
            <a:off x="2492176" y="3090786"/>
            <a:ext cx="93518" cy="935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68159F-9BD9-49A2-BA72-1FE4734E2E09}"/>
              </a:ext>
            </a:extLst>
          </p:cNvPr>
          <p:cNvSpPr/>
          <p:nvPr/>
        </p:nvSpPr>
        <p:spPr>
          <a:xfrm>
            <a:off x="3441008" y="4109120"/>
            <a:ext cx="93518" cy="935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C714C2E-FF9E-4100-B90F-041445804901}"/>
              </a:ext>
            </a:extLst>
          </p:cNvPr>
          <p:cNvSpPr/>
          <p:nvPr/>
        </p:nvSpPr>
        <p:spPr>
          <a:xfrm>
            <a:off x="2078618" y="4554879"/>
            <a:ext cx="93518" cy="935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2FC52AF-7E8C-4AB7-8E80-4A37242EED27}"/>
              </a:ext>
            </a:extLst>
          </p:cNvPr>
          <p:cNvSpPr/>
          <p:nvPr/>
        </p:nvSpPr>
        <p:spPr bwMode="auto">
          <a:xfrm>
            <a:off x="4668149" y="4024543"/>
            <a:ext cx="645880" cy="24347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13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ko-KR"/>
              <a:t>k-means example</a:t>
            </a:r>
          </a:p>
          <a:p>
            <a:pPr lvl="1" algn="just"/>
            <a:r>
              <a:rPr lang="en-US" altLang="ko-KR"/>
              <a:t>Step 4: Recompute the centroid of each cluster (Calculate the mean of each cluster)</a:t>
            </a:r>
          </a:p>
          <a:p>
            <a:endParaRPr 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360713" y="2852937"/>
          <a:ext cx="5184576" cy="3168351"/>
        </p:xfrm>
        <a:graphic>
          <a:graphicData uri="http://schemas.openxmlformats.org/drawingml/2006/table">
            <a:tbl>
              <a:tblPr/>
              <a:tblGrid>
                <a:gridCol w="1017231">
                  <a:extLst>
                    <a:ext uri="{9D8B030D-6E8A-4147-A177-3AD203B41FA5}">
                      <a16:colId xmlns:a16="http://schemas.microsoft.com/office/drawing/2014/main" val="320994379"/>
                    </a:ext>
                  </a:extLst>
                </a:gridCol>
                <a:gridCol w="1389115">
                  <a:extLst>
                    <a:ext uri="{9D8B030D-6E8A-4147-A177-3AD203B41FA5}">
                      <a16:colId xmlns:a16="http://schemas.microsoft.com/office/drawing/2014/main" val="1812393456"/>
                    </a:ext>
                  </a:extLst>
                </a:gridCol>
                <a:gridCol w="1389115">
                  <a:extLst>
                    <a:ext uri="{9D8B030D-6E8A-4147-A177-3AD203B41FA5}">
                      <a16:colId xmlns:a16="http://schemas.microsoft.com/office/drawing/2014/main" val="4173292766"/>
                    </a:ext>
                  </a:extLst>
                </a:gridCol>
                <a:gridCol w="1389115">
                  <a:extLst>
                    <a:ext uri="{9D8B030D-6E8A-4147-A177-3AD203B41FA5}">
                      <a16:colId xmlns:a16="http://schemas.microsoft.com/office/drawing/2014/main" val="3204208886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Point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Cluster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Mean of C#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03125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A1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(3.66, 9)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374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A8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(4, 9)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078781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(5,</a:t>
                      </a:r>
                      <a:r>
                        <a:rPr lang="en-US" sz="1400" b="0" baseline="0" dirty="0">
                          <a:effectLst/>
                          <a:latin typeface="+mn-lt"/>
                        </a:rPr>
                        <a:t> 8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C1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653968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(8, 4)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(7,</a:t>
                      </a:r>
                      <a:r>
                        <a:rPr lang="en-US" sz="1400" b="0" baseline="0" dirty="0">
                          <a:effectLst/>
                          <a:latin typeface="+mn-lt"/>
                        </a:rPr>
                        <a:t> 4.33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881138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A5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(7, 5)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7795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A6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(6, 4)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C2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538656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A7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(1, 2)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(1.5, 3.5)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04895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A2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+mn-lt"/>
                        </a:rPr>
                        <a:t>(2, 5)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79404" marR="79404" marT="79404" marB="794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65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38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80" y="2348880"/>
            <a:ext cx="3166651" cy="29946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Understanding clustering</a:t>
            </a:r>
            <a:endParaRPr 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k-means example</a:t>
            </a:r>
          </a:p>
          <a:p>
            <a:pPr lvl="1"/>
            <a:r>
              <a:rPr lang="en-US"/>
              <a:t>Final cluster result</a:t>
            </a:r>
          </a:p>
        </p:txBody>
      </p:sp>
      <p:sp>
        <p:nvSpPr>
          <p:cNvPr id="6" name="타원 5"/>
          <p:cNvSpPr/>
          <p:nvPr/>
        </p:nvSpPr>
        <p:spPr>
          <a:xfrm>
            <a:off x="6935466" y="2835536"/>
            <a:ext cx="93518" cy="935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직사각형 6"/>
          <p:cNvSpPr/>
          <p:nvPr/>
        </p:nvSpPr>
        <p:spPr>
          <a:xfrm>
            <a:off x="6726154" y="2489879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F0"/>
                </a:solidFill>
              </a:rPr>
              <a:t>C1</a:t>
            </a:r>
          </a:p>
        </p:txBody>
      </p:sp>
      <p:sp>
        <p:nvSpPr>
          <p:cNvPr id="8" name="타원 7"/>
          <p:cNvSpPr/>
          <p:nvPr/>
        </p:nvSpPr>
        <p:spPr>
          <a:xfrm>
            <a:off x="7856880" y="3960510"/>
            <a:ext cx="93518" cy="935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직사각형 8"/>
          <p:cNvSpPr/>
          <p:nvPr/>
        </p:nvSpPr>
        <p:spPr>
          <a:xfrm>
            <a:off x="7531774" y="3568094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C2</a:t>
            </a:r>
          </a:p>
        </p:txBody>
      </p:sp>
      <p:sp>
        <p:nvSpPr>
          <p:cNvPr id="10" name="타원 9"/>
          <p:cNvSpPr/>
          <p:nvPr/>
        </p:nvSpPr>
        <p:spPr>
          <a:xfrm>
            <a:off x="6341819" y="4194824"/>
            <a:ext cx="93518" cy="935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6318960" y="3854882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C3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7ED9D6-3845-4F4A-BD0D-63FB11BE1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84" y="2459399"/>
            <a:ext cx="2893868" cy="2741559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91C9810-42E3-4B72-A591-B1638E8A9BCE}"/>
              </a:ext>
            </a:extLst>
          </p:cNvPr>
          <p:cNvSpPr/>
          <p:nvPr/>
        </p:nvSpPr>
        <p:spPr>
          <a:xfrm>
            <a:off x="2529644" y="2920694"/>
            <a:ext cx="93518" cy="9351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AB52A1-6E89-4494-9622-5DF51E66647B}"/>
              </a:ext>
            </a:extLst>
          </p:cNvPr>
          <p:cNvSpPr/>
          <p:nvPr/>
        </p:nvSpPr>
        <p:spPr>
          <a:xfrm>
            <a:off x="2320333" y="2575037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F0"/>
                </a:solidFill>
              </a:rPr>
              <a:t>C1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CA11C20-ABE9-4AC3-B319-04B356B1DBBA}"/>
              </a:ext>
            </a:extLst>
          </p:cNvPr>
          <p:cNvSpPr/>
          <p:nvPr/>
        </p:nvSpPr>
        <p:spPr>
          <a:xfrm>
            <a:off x="3278451" y="3758176"/>
            <a:ext cx="93518" cy="935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30E1DF-D724-475A-B748-2C8B9F35D131}"/>
              </a:ext>
            </a:extLst>
          </p:cNvPr>
          <p:cNvSpPr/>
          <p:nvPr/>
        </p:nvSpPr>
        <p:spPr>
          <a:xfrm>
            <a:off x="3325210" y="3412519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C2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BD10949-BD66-48A1-AE76-9C071BFEDAB8}"/>
              </a:ext>
            </a:extLst>
          </p:cNvPr>
          <p:cNvSpPr/>
          <p:nvPr/>
        </p:nvSpPr>
        <p:spPr>
          <a:xfrm>
            <a:off x="2030361" y="4159264"/>
            <a:ext cx="93518" cy="935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B3ABBD-3C22-4E0F-92DD-5C42AAB09B89}"/>
              </a:ext>
            </a:extLst>
          </p:cNvPr>
          <p:cNvSpPr/>
          <p:nvPr/>
        </p:nvSpPr>
        <p:spPr>
          <a:xfrm>
            <a:off x="1757676" y="3766848"/>
            <a:ext cx="5116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8FA8370-C0E0-4E48-A609-7DC26C6599A8}"/>
              </a:ext>
            </a:extLst>
          </p:cNvPr>
          <p:cNvSpPr/>
          <p:nvPr/>
        </p:nvSpPr>
        <p:spPr bwMode="auto">
          <a:xfrm>
            <a:off x="4722038" y="3691670"/>
            <a:ext cx="645880" cy="24347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558DD2-554A-4543-B872-E4C533C0395D}"/>
              </a:ext>
            </a:extLst>
          </p:cNvPr>
          <p:cNvSpPr/>
          <p:nvPr/>
        </p:nvSpPr>
        <p:spPr bwMode="auto">
          <a:xfrm>
            <a:off x="5480448" y="2132856"/>
            <a:ext cx="3551914" cy="3600400"/>
          </a:xfrm>
          <a:prstGeom prst="roundRect">
            <a:avLst>
              <a:gd name="adj" fmla="val 980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21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K-Means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1844824"/>
            <a:ext cx="7776864" cy="30469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from </a:t>
            </a:r>
            <a:r>
              <a:rPr lang="en-US" sz="1600" dirty="0" err="1"/>
              <a:t>sklearn.cluster</a:t>
            </a:r>
            <a:r>
              <a:rPr lang="en-US" sz="1600" dirty="0"/>
              <a:t> import </a:t>
            </a:r>
            <a:r>
              <a:rPr lang="en-US" sz="1600" dirty="0" err="1"/>
              <a:t>KMeans</a:t>
            </a:r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endParaRPr lang="en-US" sz="1600" dirty="0"/>
          </a:p>
          <a:p>
            <a:r>
              <a:rPr lang="en-US" sz="1600" dirty="0"/>
              <a:t>X = </a:t>
            </a:r>
            <a:r>
              <a:rPr lang="en-US" sz="1600" dirty="0" err="1"/>
              <a:t>np.array</a:t>
            </a:r>
            <a:r>
              <a:rPr lang="en-US" sz="1600" dirty="0"/>
              <a:t>([[2, 10], [2, 5], [8, 4],[5, 8], [7, 5], [6, 4], [1, 2], [4, 9]])</a:t>
            </a:r>
          </a:p>
          <a:p>
            <a:endParaRPr lang="en-US" sz="1600" dirty="0"/>
          </a:p>
          <a:p>
            <a:r>
              <a:rPr lang="en-US" sz="1600" dirty="0" err="1"/>
              <a:t>kmeans</a:t>
            </a:r>
            <a:r>
              <a:rPr lang="en-US" sz="1600" dirty="0"/>
              <a:t> = </a:t>
            </a:r>
            <a:r>
              <a:rPr lang="en-US" sz="1600" dirty="0" err="1"/>
              <a:t>KMeans</a:t>
            </a:r>
            <a:r>
              <a:rPr lang="en-US" sz="1600" dirty="0"/>
              <a:t>(</a:t>
            </a:r>
            <a:r>
              <a:rPr lang="en-US" sz="1600" dirty="0" err="1"/>
              <a:t>n_clusters</a:t>
            </a:r>
            <a:r>
              <a:rPr lang="en-US" sz="1600" dirty="0"/>
              <a:t>=3).fit(X)</a:t>
            </a:r>
          </a:p>
          <a:p>
            <a:endParaRPr lang="en-US" sz="1600" dirty="0"/>
          </a:p>
          <a:p>
            <a:r>
              <a:rPr lang="en-US" sz="1600" dirty="0"/>
              <a:t>print("Labels: ", </a:t>
            </a:r>
            <a:r>
              <a:rPr lang="en-US" sz="1600" dirty="0" err="1"/>
              <a:t>kmeans.labels</a:t>
            </a:r>
            <a:r>
              <a:rPr lang="en-US" sz="1600" dirty="0"/>
              <a:t>_)</a:t>
            </a:r>
          </a:p>
          <a:p>
            <a:endParaRPr lang="en-US" sz="1600" dirty="0"/>
          </a:p>
          <a:p>
            <a:r>
              <a:rPr lang="en-US" sz="1600" dirty="0"/>
              <a:t>print("Cluster Centers: ", </a:t>
            </a:r>
            <a:r>
              <a:rPr lang="en-US" sz="1600" dirty="0" err="1"/>
              <a:t>kmeans.cluster_centers</a:t>
            </a:r>
            <a:r>
              <a:rPr lang="en-US" sz="1600" dirty="0"/>
              <a:t>_)</a:t>
            </a:r>
          </a:p>
          <a:p>
            <a:endParaRPr lang="en-US" sz="1600" dirty="0"/>
          </a:p>
          <a:p>
            <a:r>
              <a:rPr lang="en-US" sz="1600" dirty="0"/>
              <a:t>print("Predict Values: ", </a:t>
            </a:r>
            <a:r>
              <a:rPr lang="en-US" sz="1600" dirty="0" err="1"/>
              <a:t>kmeans.predict</a:t>
            </a:r>
            <a:r>
              <a:rPr lang="en-US" sz="1600" dirty="0"/>
              <a:t>([[1, 1]]))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F7BBA-5B71-4C96-8E6F-77DCE430B5A2}"/>
              </a:ext>
            </a:extLst>
          </p:cNvPr>
          <p:cNvSpPr txBox="1"/>
          <p:nvPr/>
        </p:nvSpPr>
        <p:spPr>
          <a:xfrm>
            <a:off x="1053070" y="5128734"/>
            <a:ext cx="7776864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Labels:  		[2 1 0 2 0 0 1 2]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Cluster Centers:  	[[7.         4.33333333]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[1.5        3.5       ]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[3.66666667 9.        ]]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Predict Values:  	[1]</a:t>
            </a:r>
          </a:p>
        </p:txBody>
      </p:sp>
    </p:spTree>
    <p:extLst>
      <p:ext uri="{BB962C8B-B14F-4D97-AF65-F5344CB8AC3E}">
        <p14:creationId xmlns:p14="http://schemas.microsoft.com/office/powerpoint/2010/main" val="340560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K-Means visualization in Python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2060848"/>
            <a:ext cx="7776864" cy="35394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from </a:t>
            </a:r>
            <a:r>
              <a:rPr lang="en-US" sz="1600" dirty="0" err="1"/>
              <a:t>sklearn.cluster</a:t>
            </a:r>
            <a:r>
              <a:rPr lang="en-US" sz="1600" dirty="0"/>
              <a:t> import </a:t>
            </a:r>
            <a:r>
              <a:rPr lang="en-US" sz="1600" dirty="0" err="1"/>
              <a:t>KMeans</a:t>
            </a:r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X = </a:t>
            </a:r>
            <a:r>
              <a:rPr lang="en-US" sz="1600" dirty="0" err="1"/>
              <a:t>np.array</a:t>
            </a:r>
            <a:r>
              <a:rPr lang="en-US" sz="1600" dirty="0"/>
              <a:t>([[2, 10], [2, 5], [8, 4],[5, 8], [7, 5], [6, 4], [1, 2], [4, 9]])</a:t>
            </a:r>
          </a:p>
          <a:p>
            <a:endParaRPr lang="en-US" sz="1600" dirty="0"/>
          </a:p>
          <a:p>
            <a:r>
              <a:rPr lang="en-US" sz="1600" dirty="0" err="1"/>
              <a:t>kmeans</a:t>
            </a:r>
            <a:r>
              <a:rPr lang="en-US" sz="1600" dirty="0"/>
              <a:t> = </a:t>
            </a:r>
            <a:r>
              <a:rPr lang="en-US" sz="1600" dirty="0" err="1"/>
              <a:t>KMeans</a:t>
            </a:r>
            <a:r>
              <a:rPr lang="en-US" sz="1600" dirty="0"/>
              <a:t>(</a:t>
            </a:r>
            <a:r>
              <a:rPr lang="en-US" sz="1600" dirty="0" err="1"/>
              <a:t>n_clusters</a:t>
            </a:r>
            <a:r>
              <a:rPr lang="en-US" sz="1600" dirty="0"/>
              <a:t>=3).fit(X)</a:t>
            </a:r>
          </a:p>
          <a:p>
            <a:endParaRPr lang="en-US" sz="1600" dirty="0"/>
          </a:p>
          <a:p>
            <a:r>
              <a:rPr lang="en-US" sz="1600" dirty="0" err="1"/>
              <a:t>plt.scatter</a:t>
            </a:r>
            <a:r>
              <a:rPr lang="en-US" sz="1600" dirty="0"/>
              <a:t>(X[:,0], X[:,1], c=</a:t>
            </a:r>
            <a:r>
              <a:rPr lang="en-US" sz="1600" dirty="0" err="1"/>
              <a:t>kmeans.labels</a:t>
            </a:r>
            <a:r>
              <a:rPr lang="en-US" sz="1600" dirty="0"/>
              <a:t>_, </a:t>
            </a:r>
            <a:r>
              <a:rPr lang="en-US" sz="1600" dirty="0" err="1"/>
              <a:t>cmap</a:t>
            </a:r>
            <a:r>
              <a:rPr lang="en-US" sz="1600" dirty="0"/>
              <a:t>='rainbow')</a:t>
            </a:r>
          </a:p>
          <a:p>
            <a:endParaRPr lang="en-US" sz="1600" dirty="0"/>
          </a:p>
          <a:p>
            <a:r>
              <a:rPr lang="en-US" sz="1600" dirty="0" err="1"/>
              <a:t>plt.scatter</a:t>
            </a:r>
            <a:r>
              <a:rPr lang="en-US" sz="1600" dirty="0"/>
              <a:t>(</a:t>
            </a:r>
            <a:r>
              <a:rPr lang="en-US" sz="1600" dirty="0" err="1"/>
              <a:t>kmeans.cluster_centers</a:t>
            </a:r>
            <a:r>
              <a:rPr lang="en-US" sz="1600" dirty="0"/>
              <a:t>_[:,0] ,</a:t>
            </a:r>
            <a:r>
              <a:rPr lang="en-US" sz="1600" dirty="0" err="1"/>
              <a:t>kmeans.cluster_centers</a:t>
            </a:r>
            <a:r>
              <a:rPr lang="en-US" sz="1600" dirty="0"/>
              <a:t>_[:,1], color='black', 		marker="+", s=200)</a:t>
            </a:r>
          </a:p>
          <a:p>
            <a:endParaRPr lang="en-US" sz="1600" dirty="0"/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3821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K-Means visualization in Python</a:t>
            </a:r>
          </a:p>
          <a:p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039" y="1972728"/>
            <a:ext cx="51149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0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K-Means visualization in Python</a:t>
            </a:r>
          </a:p>
          <a:p>
            <a:pPr lvl="1"/>
            <a:r>
              <a:rPr lang="en-US" dirty="0"/>
              <a:t>r15 dataset (</a:t>
            </a:r>
            <a:r>
              <a:rPr lang="en-US" sz="2000" dirty="0"/>
              <a:t>r15.csv</a:t>
            </a:r>
            <a:r>
              <a:rPr lang="en-US" dirty="0"/>
              <a:t>) -&gt; </a:t>
            </a:r>
            <a:r>
              <a:rPr lang="en-US" dirty="0" err="1"/>
              <a:t>n_clusters</a:t>
            </a:r>
            <a:r>
              <a:rPr lang="en-US" dirty="0"/>
              <a:t>=15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2348880"/>
            <a:ext cx="7776864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from </a:t>
            </a:r>
            <a:r>
              <a:rPr lang="en-US" sz="1600" dirty="0" err="1"/>
              <a:t>sklearn.cluster</a:t>
            </a:r>
            <a:r>
              <a:rPr lang="en-US" sz="1600" dirty="0"/>
              <a:t> import </a:t>
            </a:r>
            <a:r>
              <a:rPr lang="en-US" sz="1600" dirty="0" err="1"/>
              <a:t>KMeans</a:t>
            </a:r>
            <a:endParaRPr lang="en-US" sz="1600" dirty="0"/>
          </a:p>
          <a:p>
            <a:r>
              <a:rPr lang="en-US" sz="1600" dirty="0"/>
              <a:t>import pandas as </a:t>
            </a:r>
            <a:r>
              <a:rPr lang="en-US" sz="1600" dirty="0" err="1"/>
              <a:t>pd</a:t>
            </a:r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sample_df</a:t>
            </a:r>
            <a:r>
              <a:rPr lang="en-US" sz="1600" dirty="0"/>
              <a:t> = </a:t>
            </a:r>
            <a:r>
              <a:rPr lang="en-US" sz="1600" dirty="0" err="1"/>
              <a:t>pd.read_csv</a:t>
            </a:r>
            <a:r>
              <a:rPr lang="en-US" sz="1600" dirty="0"/>
              <a:t>("D:/r15.csv")</a:t>
            </a:r>
          </a:p>
          <a:p>
            <a:endParaRPr lang="en-US" sz="1600" dirty="0"/>
          </a:p>
          <a:p>
            <a:r>
              <a:rPr lang="en-US" sz="1600" dirty="0" err="1"/>
              <a:t>training_points</a:t>
            </a:r>
            <a:r>
              <a:rPr lang="en-US" sz="1600" dirty="0"/>
              <a:t> = </a:t>
            </a:r>
            <a:r>
              <a:rPr lang="en-US" sz="1600" dirty="0" err="1"/>
              <a:t>sample_df</a:t>
            </a:r>
            <a:r>
              <a:rPr lang="en-US" sz="1600" dirty="0"/>
              <a:t>[["col1", "col2"]]</a:t>
            </a:r>
          </a:p>
          <a:p>
            <a:r>
              <a:rPr lang="en-US" sz="1600" dirty="0" err="1"/>
              <a:t>training_labels</a:t>
            </a:r>
            <a:r>
              <a:rPr lang="en-US" sz="1600" dirty="0"/>
              <a:t> = </a:t>
            </a:r>
            <a:r>
              <a:rPr lang="en-US" sz="1600" dirty="0" err="1"/>
              <a:t>sample_df</a:t>
            </a:r>
            <a:r>
              <a:rPr lang="en-US" sz="1600" dirty="0"/>
              <a:t>["target"]</a:t>
            </a:r>
          </a:p>
          <a:p>
            <a:endParaRPr lang="en-US" sz="1600" dirty="0"/>
          </a:p>
          <a:p>
            <a:r>
              <a:rPr lang="en-US" sz="1600" dirty="0" err="1"/>
              <a:t>kmeans</a:t>
            </a:r>
            <a:r>
              <a:rPr lang="en-US" sz="1600" dirty="0"/>
              <a:t> = </a:t>
            </a:r>
            <a:r>
              <a:rPr lang="en-US" sz="1600" dirty="0" err="1"/>
              <a:t>KMeans</a:t>
            </a:r>
            <a:r>
              <a:rPr lang="en-US" sz="1600" dirty="0"/>
              <a:t>(</a:t>
            </a:r>
            <a:r>
              <a:rPr lang="en-US" sz="1600" dirty="0" err="1"/>
              <a:t>n_clusters</a:t>
            </a:r>
            <a:r>
              <a:rPr lang="en-US" sz="1600" dirty="0"/>
              <a:t>=15).fit(</a:t>
            </a:r>
            <a:r>
              <a:rPr lang="en-US" sz="1600" dirty="0" err="1"/>
              <a:t>training_points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plt.scatter</a:t>
            </a:r>
            <a:r>
              <a:rPr lang="en-US" sz="1600" dirty="0"/>
              <a:t>(</a:t>
            </a:r>
            <a:r>
              <a:rPr lang="en-US" sz="1600" dirty="0" err="1"/>
              <a:t>training_points</a:t>
            </a:r>
            <a:r>
              <a:rPr lang="en-US" sz="1600" dirty="0"/>
              <a:t>["col1"], </a:t>
            </a:r>
            <a:r>
              <a:rPr lang="en-US" sz="1600" dirty="0" err="1"/>
              <a:t>training_points</a:t>
            </a:r>
            <a:r>
              <a:rPr lang="en-US" sz="1600" dirty="0"/>
              <a:t>["col2"], c=</a:t>
            </a:r>
            <a:r>
              <a:rPr lang="en-US" sz="1600" dirty="0" err="1"/>
              <a:t>kmeans.labels</a:t>
            </a:r>
            <a:r>
              <a:rPr lang="en-US" sz="1600" dirty="0"/>
              <a:t>_,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cmap</a:t>
            </a:r>
            <a:r>
              <a:rPr lang="en-US" sz="1600" dirty="0"/>
              <a:t>='rainbow')</a:t>
            </a:r>
          </a:p>
          <a:p>
            <a:endParaRPr lang="en-US" sz="1600" dirty="0"/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3586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K-Means visualization in Python</a:t>
            </a:r>
          </a:p>
          <a:p>
            <a:pPr lvl="1"/>
            <a:r>
              <a:rPr lang="en-US" dirty="0"/>
              <a:t>r15 dataset (</a:t>
            </a:r>
            <a:r>
              <a:rPr lang="en-US" sz="2000" dirty="0"/>
              <a:t>r15.csv</a:t>
            </a:r>
            <a:r>
              <a:rPr lang="en-US" dirty="0"/>
              <a:t>) -&gt; </a:t>
            </a:r>
            <a:r>
              <a:rPr lang="en-US" dirty="0" err="1"/>
              <a:t>n_clusters</a:t>
            </a:r>
            <a:r>
              <a:rPr lang="en-US" dirty="0"/>
              <a:t>=15</a:t>
            </a:r>
          </a:p>
          <a:p>
            <a:pPr lvl="1"/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02" y="2348880"/>
            <a:ext cx="5400000" cy="407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K-Means visualization in Python</a:t>
            </a:r>
          </a:p>
          <a:p>
            <a:pPr lvl="1"/>
            <a:r>
              <a:rPr lang="en-US" dirty="0"/>
              <a:t>spiral dataset (spiral</a:t>
            </a:r>
            <a:r>
              <a:rPr lang="en-US" sz="2000" dirty="0"/>
              <a:t>.csv</a:t>
            </a:r>
            <a:r>
              <a:rPr lang="en-US" dirty="0"/>
              <a:t>) -&gt; </a:t>
            </a:r>
            <a:r>
              <a:rPr lang="en-US" dirty="0" err="1"/>
              <a:t>n_clusters</a:t>
            </a:r>
            <a:r>
              <a:rPr lang="en-US" dirty="0"/>
              <a:t>=3</a:t>
            </a:r>
          </a:p>
          <a:p>
            <a:pPr lvl="1"/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652" y="2348880"/>
            <a:ext cx="5219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5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Clustering?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7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Agglomerative clustering</a:t>
            </a:r>
          </a:p>
          <a:p>
            <a:pPr lvl="1" latinLnBrk="0"/>
            <a:r>
              <a:rPr lang="en-US" dirty="0"/>
              <a:t>Grouping data objects into a hierarchy or “tree” of clusters</a:t>
            </a:r>
          </a:p>
          <a:p>
            <a:pPr lvl="1" latinLnBrk="0"/>
            <a:endParaRPr lang="en-US" dirty="0"/>
          </a:p>
          <a:p>
            <a:pPr lvl="1" latinLnBrk="0"/>
            <a:r>
              <a:rPr lang="en-US" dirty="0" err="1"/>
              <a:t>Dendrogram</a:t>
            </a:r>
            <a:r>
              <a:rPr lang="en-US" dirty="0"/>
              <a:t> is used to represent the process of hierarchical clustering</a:t>
            </a:r>
          </a:p>
          <a:p>
            <a:pPr lvl="1" latinLnBrk="0"/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010" y="3212976"/>
            <a:ext cx="3420983" cy="29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30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Agglomerative clustering</a:t>
            </a:r>
          </a:p>
          <a:p>
            <a:pPr lvl="1"/>
            <a:r>
              <a:rPr lang="en-US" dirty="0"/>
              <a:t>Bottom-up strategy</a:t>
            </a:r>
          </a:p>
          <a:p>
            <a:pPr lvl="1"/>
            <a:r>
              <a:rPr lang="en-US" dirty="0"/>
              <a:t>Starts by letting each object form its own cluster</a:t>
            </a:r>
          </a:p>
          <a:p>
            <a:pPr lvl="1"/>
            <a:r>
              <a:rPr lang="en-US" dirty="0"/>
              <a:t>Iteratively merges clusters into larger and larger clusters</a:t>
            </a:r>
          </a:p>
          <a:p>
            <a:pPr lvl="2"/>
            <a:r>
              <a:rPr lang="en-US" dirty="0"/>
              <a:t>Until all the objects are in a single cluster</a:t>
            </a:r>
          </a:p>
          <a:p>
            <a:pPr lvl="1"/>
            <a:endParaRPr lang="en-US" dirty="0"/>
          </a:p>
          <a:p>
            <a:r>
              <a:rPr lang="en-US" dirty="0"/>
              <a:t>Agglomerative hierarchical clustering : Procedure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dirty="0"/>
              <a:t>Each object forms one cluster</a:t>
            </a:r>
          </a:p>
          <a:p>
            <a:pPr marL="812800" lvl="1" indent="-457200">
              <a:buFont typeface="+mj-lt"/>
              <a:buAutoNum type="arabicPeriod"/>
            </a:pPr>
            <a:endParaRPr lang="en-US" dirty="0"/>
          </a:p>
          <a:p>
            <a:pPr marL="812800" lvl="1" indent="-457200">
              <a:buFont typeface="+mj-lt"/>
              <a:buAutoNum type="arabicPeriod"/>
            </a:pPr>
            <a:r>
              <a:rPr lang="en-US" dirty="0"/>
              <a:t>Merges the two closest (similar) clusters at the lowest level into one cluster</a:t>
            </a:r>
          </a:p>
          <a:p>
            <a:pPr marL="812800" lvl="1" indent="-457200">
              <a:buFont typeface="+mj-lt"/>
              <a:buAutoNum type="arabicPeriod"/>
            </a:pPr>
            <a:endParaRPr lang="en-US" dirty="0"/>
          </a:p>
          <a:p>
            <a:pPr marL="812800" lvl="1" indent="-457200">
              <a:buFont typeface="+mj-lt"/>
              <a:buAutoNum type="arabicPeriod"/>
            </a:pPr>
            <a:r>
              <a:rPr lang="en-US" dirty="0"/>
              <a:t>Repeat step 2 until it becomes a single cluster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66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Agglomerative clustering example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72" y="2132856"/>
            <a:ext cx="4059859" cy="41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25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Agglomerative clustering example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26" y="2545995"/>
            <a:ext cx="4674800" cy="62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3704" y="2091626"/>
            <a:ext cx="4021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Agglomerative clustering of data (tree)</a:t>
            </a:r>
            <a:endParaRPr lang="ko-KR" altLang="en-US" sz="1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04528" y="2060848"/>
            <a:ext cx="4038600" cy="4206002"/>
            <a:chOff x="713282" y="2318266"/>
            <a:chExt cx="4038600" cy="420600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282" y="2687598"/>
              <a:ext cx="4038600" cy="383667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232533" y="2318266"/>
              <a:ext cx="9973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Data set</a:t>
              </a:r>
              <a:endParaRPr lang="ko-KR" altLang="en-US" sz="1600" b="1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715115" y="2635684"/>
            <a:ext cx="824459" cy="629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0636" y="4811756"/>
            <a:ext cx="824459" cy="629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0635" y="5441343"/>
            <a:ext cx="824459" cy="629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11597" y="4811755"/>
            <a:ext cx="824459" cy="629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11597" y="5441343"/>
            <a:ext cx="824459" cy="629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37678" y="5126548"/>
            <a:ext cx="824459" cy="629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88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Agglomerative clustering example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713282" y="2318266"/>
            <a:ext cx="4038600" cy="4206002"/>
            <a:chOff x="713282" y="2318266"/>
            <a:chExt cx="4038600" cy="420600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282" y="2687598"/>
              <a:ext cx="4038600" cy="383667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205033" y="2318266"/>
              <a:ext cx="9973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Data set</a:t>
              </a:r>
              <a:endParaRPr lang="ko-KR" altLang="en-US" sz="1600" b="1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723869" y="2893102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29390" y="5069174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29389" y="5698761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20351" y="5069173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0351" y="5698761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446432" y="5383966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243107" y="2318266"/>
            <a:ext cx="4021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Agglomerative clustering of data (tree)</a:t>
            </a:r>
            <a:endParaRPr lang="ko-KR" altLang="en-US" sz="1600" b="1" dirty="0"/>
          </a:p>
        </p:txBody>
      </p:sp>
      <p:sp>
        <p:nvSpPr>
          <p:cNvPr id="27" name="직사각형 26"/>
          <p:cNvSpPr/>
          <p:nvPr/>
        </p:nvSpPr>
        <p:spPr>
          <a:xfrm>
            <a:off x="2205033" y="4916774"/>
            <a:ext cx="1055097" cy="1607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84263" y="4918747"/>
            <a:ext cx="1055097" cy="1607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497" y="2780928"/>
            <a:ext cx="5053091" cy="1625357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6065004" y="3770278"/>
            <a:ext cx="599605" cy="464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637983" y="3785267"/>
            <a:ext cx="599605" cy="464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85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Agglomerative clustering example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632520" y="2175674"/>
            <a:ext cx="4038600" cy="4206002"/>
            <a:chOff x="713282" y="2318266"/>
            <a:chExt cx="4038600" cy="420600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282" y="2687598"/>
              <a:ext cx="4038600" cy="383667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205033" y="2318266"/>
              <a:ext cx="9973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Data set</a:t>
              </a:r>
              <a:endParaRPr lang="ko-KR" altLang="en-US" sz="1600" b="1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643107" y="2750510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48628" y="4926582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48627" y="5556169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39589" y="4926581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239589" y="5556169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65670" y="5241374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209671" y="2175674"/>
            <a:ext cx="4021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Agglomerative clustering of data (tree)</a:t>
            </a:r>
            <a:endParaRPr lang="ko-KR" altLang="en-US" sz="1600" b="1" dirty="0"/>
          </a:p>
        </p:txBody>
      </p:sp>
      <p:sp>
        <p:nvSpPr>
          <p:cNvPr id="42" name="직사각형 41"/>
          <p:cNvSpPr/>
          <p:nvPr/>
        </p:nvSpPr>
        <p:spPr>
          <a:xfrm>
            <a:off x="2124271" y="4774182"/>
            <a:ext cx="1055097" cy="1607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03501" y="4776155"/>
            <a:ext cx="1055097" cy="1607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366" y="2550748"/>
            <a:ext cx="4524480" cy="2255058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7521839" y="4274616"/>
            <a:ext cx="548390" cy="4522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08951" y="4623751"/>
            <a:ext cx="2313120" cy="1955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98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Agglomerative clustering example</a:t>
            </a:r>
          </a:p>
          <a:p>
            <a:endParaRPr 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98003" y="1988840"/>
            <a:ext cx="4038600" cy="4206002"/>
            <a:chOff x="713282" y="2318266"/>
            <a:chExt cx="4038600" cy="42060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282" y="2687598"/>
              <a:ext cx="4038600" cy="383667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05033" y="2318266"/>
              <a:ext cx="9973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Data set</a:t>
              </a:r>
              <a:endParaRPr lang="ko-KR" altLang="en-US" sz="1600" b="1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708590" y="2563676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4111" y="4739748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14110" y="5369335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05072" y="4739747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05072" y="5369335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31153" y="5054540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563" y="1988200"/>
            <a:ext cx="4021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Agglomerative clustering of data (tree)</a:t>
            </a:r>
            <a:endParaRPr lang="ko-KR" altLang="en-US" sz="1600" b="1" dirty="0"/>
          </a:p>
        </p:txBody>
      </p:sp>
      <p:sp>
        <p:nvSpPr>
          <p:cNvPr id="15" name="직사각형 14"/>
          <p:cNvSpPr/>
          <p:nvPr/>
        </p:nvSpPr>
        <p:spPr>
          <a:xfrm>
            <a:off x="2189754" y="4587348"/>
            <a:ext cx="1055097" cy="1607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8984" y="4589321"/>
            <a:ext cx="1055097" cy="1607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4434" y="4436917"/>
            <a:ext cx="2313120" cy="19551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854" y="2563676"/>
            <a:ext cx="4623288" cy="2987125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6152715" y="5053626"/>
            <a:ext cx="833202" cy="4522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4347" y="4197604"/>
            <a:ext cx="4047344" cy="220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Agglomerative clustering example</a:t>
            </a:r>
          </a:p>
          <a:p>
            <a:endParaRPr 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32520" y="1916832"/>
            <a:ext cx="4038600" cy="4206002"/>
            <a:chOff x="713282" y="2318266"/>
            <a:chExt cx="4038600" cy="4206002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282" y="2687598"/>
              <a:ext cx="4038600" cy="383667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205033" y="2318266"/>
              <a:ext cx="9973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Data set</a:t>
              </a:r>
              <a:endParaRPr lang="ko-KR" altLang="en-US" sz="1600" b="1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43107" y="2491668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8628" y="4667740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48627" y="5297327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39589" y="4667739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39589" y="5297327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365670" y="4982532"/>
            <a:ext cx="824459" cy="62958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263718" y="1947610"/>
            <a:ext cx="4021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Agglomerative clustering of data (tree)</a:t>
            </a:r>
            <a:endParaRPr lang="ko-KR" altLang="en-US" sz="1600" b="1" dirty="0"/>
          </a:p>
        </p:txBody>
      </p:sp>
      <p:sp>
        <p:nvSpPr>
          <p:cNvPr id="32" name="직사각형 31"/>
          <p:cNvSpPr/>
          <p:nvPr/>
        </p:nvSpPr>
        <p:spPr>
          <a:xfrm>
            <a:off x="2124271" y="4515340"/>
            <a:ext cx="1055097" cy="1607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03501" y="4517313"/>
            <a:ext cx="1055097" cy="1607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08951" y="4364909"/>
            <a:ext cx="2313120" cy="19551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88864" y="4125596"/>
            <a:ext cx="4047344" cy="220274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940" y="2330263"/>
            <a:ext cx="4701426" cy="3617656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4958685" y="5396988"/>
            <a:ext cx="947045" cy="4522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4550" y="2330263"/>
            <a:ext cx="4276570" cy="3998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5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Agglomerative clustering in Python</a:t>
            </a:r>
          </a:p>
          <a:p>
            <a:pPr lvl="1"/>
            <a:r>
              <a:rPr lang="en-US" dirty="0"/>
              <a:t>r15 dataset (</a:t>
            </a:r>
            <a:r>
              <a:rPr lang="en-US" sz="2000" dirty="0"/>
              <a:t>r15.csv</a:t>
            </a:r>
            <a:r>
              <a:rPr lang="en-US" dirty="0"/>
              <a:t>) -&gt; </a:t>
            </a:r>
            <a:r>
              <a:rPr lang="en-US" dirty="0" err="1"/>
              <a:t>n_clusters</a:t>
            </a:r>
            <a:r>
              <a:rPr lang="en-US" dirty="0"/>
              <a:t>=15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2348880"/>
            <a:ext cx="7776864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from </a:t>
            </a:r>
            <a:r>
              <a:rPr lang="en-US" sz="1600" dirty="0" err="1"/>
              <a:t>sklearn.cluster</a:t>
            </a:r>
            <a:r>
              <a:rPr lang="en-US" sz="1600" dirty="0"/>
              <a:t> import </a:t>
            </a:r>
            <a:r>
              <a:rPr lang="en-US" sz="1600" dirty="0" err="1"/>
              <a:t>AgglomerativeClustering</a:t>
            </a:r>
            <a:endParaRPr lang="en-US" sz="1600" dirty="0"/>
          </a:p>
          <a:p>
            <a:r>
              <a:rPr lang="en-US" sz="1600" dirty="0"/>
              <a:t>import pandas as </a:t>
            </a:r>
            <a:r>
              <a:rPr lang="en-US" sz="1600" dirty="0" err="1"/>
              <a:t>pd</a:t>
            </a:r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sample_df</a:t>
            </a:r>
            <a:r>
              <a:rPr lang="en-US" sz="1600" dirty="0"/>
              <a:t> = </a:t>
            </a:r>
            <a:r>
              <a:rPr lang="en-US" sz="1600" dirty="0" err="1"/>
              <a:t>pd.read_csv</a:t>
            </a:r>
            <a:r>
              <a:rPr lang="en-US" sz="1600" dirty="0"/>
              <a:t>("D:/r15.csv")</a:t>
            </a:r>
          </a:p>
          <a:p>
            <a:endParaRPr lang="en-US" sz="1600" dirty="0"/>
          </a:p>
          <a:p>
            <a:r>
              <a:rPr lang="en-US" sz="1600" dirty="0" err="1"/>
              <a:t>training_points</a:t>
            </a:r>
            <a:r>
              <a:rPr lang="en-US" sz="1600" dirty="0"/>
              <a:t> = </a:t>
            </a:r>
            <a:r>
              <a:rPr lang="en-US" sz="1600" dirty="0" err="1"/>
              <a:t>sample_df</a:t>
            </a:r>
            <a:r>
              <a:rPr lang="en-US" sz="1600" dirty="0"/>
              <a:t>[["col1", "col2"]]</a:t>
            </a:r>
          </a:p>
          <a:p>
            <a:r>
              <a:rPr lang="en-US" sz="1600" dirty="0" err="1"/>
              <a:t>training_labels</a:t>
            </a:r>
            <a:r>
              <a:rPr lang="en-US" sz="1600" dirty="0"/>
              <a:t> = </a:t>
            </a:r>
            <a:r>
              <a:rPr lang="en-US" sz="1600" dirty="0" err="1"/>
              <a:t>sample_df</a:t>
            </a:r>
            <a:r>
              <a:rPr lang="en-US" sz="1600" dirty="0"/>
              <a:t>["target"]</a:t>
            </a:r>
          </a:p>
          <a:p>
            <a:endParaRPr lang="en-US" sz="1600" dirty="0"/>
          </a:p>
          <a:p>
            <a:r>
              <a:rPr lang="en-US" sz="1600" dirty="0" err="1"/>
              <a:t>agglo</a:t>
            </a:r>
            <a:r>
              <a:rPr lang="en-US" sz="1600" dirty="0"/>
              <a:t> = </a:t>
            </a:r>
            <a:r>
              <a:rPr lang="en-US" sz="1600" dirty="0" err="1"/>
              <a:t>AgglomerativeClustering</a:t>
            </a:r>
            <a:r>
              <a:rPr lang="en-US" sz="1600" dirty="0"/>
              <a:t>(</a:t>
            </a:r>
            <a:r>
              <a:rPr lang="en-US" sz="1600" dirty="0" err="1"/>
              <a:t>n_clusters</a:t>
            </a:r>
            <a:r>
              <a:rPr lang="en-US" sz="1600" dirty="0"/>
              <a:t>=15).fit(</a:t>
            </a:r>
            <a:r>
              <a:rPr lang="en-US" sz="1600" dirty="0" err="1"/>
              <a:t>training_points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plt.scatter</a:t>
            </a:r>
            <a:r>
              <a:rPr lang="en-US" sz="1600" dirty="0"/>
              <a:t>(</a:t>
            </a:r>
            <a:r>
              <a:rPr lang="en-US" sz="1600" dirty="0" err="1"/>
              <a:t>training_points</a:t>
            </a:r>
            <a:r>
              <a:rPr lang="en-US" sz="1600" dirty="0"/>
              <a:t>["col1"], </a:t>
            </a:r>
            <a:r>
              <a:rPr lang="en-US" sz="1600" dirty="0" err="1"/>
              <a:t>training_points</a:t>
            </a:r>
            <a:r>
              <a:rPr lang="en-US" sz="1600" dirty="0"/>
              <a:t>["col2"], c=</a:t>
            </a:r>
            <a:r>
              <a:rPr lang="en-US" sz="1600" dirty="0" err="1"/>
              <a:t>agglo.labels</a:t>
            </a:r>
            <a:r>
              <a:rPr lang="en-US" sz="1600" dirty="0"/>
              <a:t>_,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cmap</a:t>
            </a:r>
            <a:r>
              <a:rPr lang="en-US" sz="1600" dirty="0"/>
              <a:t>='rainbow')</a:t>
            </a:r>
          </a:p>
          <a:p>
            <a:endParaRPr lang="en-US" sz="1600" dirty="0"/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4028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Agglomerative clustering in Python</a:t>
            </a:r>
          </a:p>
          <a:p>
            <a:pPr lvl="1"/>
            <a:r>
              <a:rPr lang="en-US" dirty="0"/>
              <a:t>r15 dataset (</a:t>
            </a:r>
            <a:r>
              <a:rPr lang="en-US" sz="2000" dirty="0"/>
              <a:t>r15.csv</a:t>
            </a:r>
            <a:r>
              <a:rPr lang="en-US" dirty="0"/>
              <a:t>) -&gt; </a:t>
            </a:r>
            <a:r>
              <a:rPr lang="en-US" dirty="0" err="1"/>
              <a:t>n_clusters</a:t>
            </a:r>
            <a:r>
              <a:rPr lang="en-US" dirty="0"/>
              <a:t>=15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127" y="2420888"/>
            <a:ext cx="5238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Concept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  <a:p>
            <a:pPr lvl="1"/>
            <a:r>
              <a:rPr lang="en-US" dirty="0"/>
              <a:t>The process of partitioning a set of data objects into subsets</a:t>
            </a:r>
          </a:p>
          <a:p>
            <a:pPr lvl="2"/>
            <a:r>
              <a:rPr lang="en-US" dirty="0"/>
              <a:t>A subset is called cluster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altLang="ko-KR" dirty="0"/>
              <a:t>Clustering data objects that are similar to each other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47" y="2636912"/>
            <a:ext cx="488290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4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Agglomerative clustering in Python</a:t>
            </a:r>
          </a:p>
          <a:p>
            <a:pPr lvl="1"/>
            <a:r>
              <a:rPr lang="en-US" dirty="0"/>
              <a:t>spiral dataset (spiral</a:t>
            </a:r>
            <a:r>
              <a:rPr lang="en-US" sz="2000" dirty="0"/>
              <a:t>.csv</a:t>
            </a:r>
            <a:r>
              <a:rPr lang="en-US" dirty="0"/>
              <a:t>) -&gt; </a:t>
            </a:r>
            <a:r>
              <a:rPr lang="en-US" dirty="0" err="1"/>
              <a:t>n_clusters</a:t>
            </a:r>
            <a:r>
              <a:rPr lang="en-US" dirty="0"/>
              <a:t>=3</a:t>
            </a:r>
          </a:p>
          <a:p>
            <a:pPr lvl="1"/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464" y="2420888"/>
            <a:ext cx="51720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0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What is DBSCAN?</a:t>
            </a:r>
          </a:p>
          <a:p>
            <a:pPr lvl="1" latinLnBrk="0"/>
            <a:r>
              <a:rPr lang="en-US" dirty="0"/>
              <a:t>Clustering based on density-connected points</a:t>
            </a:r>
          </a:p>
          <a:p>
            <a:pPr lvl="1" latinLnBrk="0"/>
            <a:r>
              <a:rPr lang="en-US" dirty="0"/>
              <a:t>Continues growing a given cluster as long as the density in the “neighborhood” exceeds some threshold</a:t>
            </a:r>
          </a:p>
          <a:p>
            <a:pPr lvl="1" latinLnBrk="0"/>
            <a:endParaRPr lang="en-US" dirty="0"/>
          </a:p>
        </p:txBody>
      </p:sp>
      <p:pic>
        <p:nvPicPr>
          <p:cNvPr id="10242" name="Picture 2" descr="Understanding DBSCAN Algorithm and Implementation from Scr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29" y="3212976"/>
            <a:ext cx="7526545" cy="280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43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DBSCAN parameters</a:t>
            </a:r>
          </a:p>
          <a:p>
            <a:pPr lvl="1"/>
            <a:r>
              <a:rPr lang="en-US" dirty="0"/>
              <a:t>Epsilon (𝜺)</a:t>
            </a:r>
          </a:p>
          <a:p>
            <a:pPr lvl="2"/>
            <a:r>
              <a:rPr lang="en-US" dirty="0"/>
              <a:t>Maximum radius of the neighborhood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minPts</a:t>
            </a:r>
            <a:endParaRPr lang="en-US" dirty="0"/>
          </a:p>
          <a:p>
            <a:pPr lvl="2"/>
            <a:r>
              <a:rPr lang="en-US" dirty="0"/>
              <a:t>Minimum number of points in an Eps-neighborhood of that point</a:t>
            </a:r>
          </a:p>
          <a:p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74" y="3861048"/>
            <a:ext cx="4890856" cy="25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35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DBSCAN parameters</a:t>
            </a:r>
          </a:p>
          <a:p>
            <a:pPr lvl="1" latinLnBrk="0"/>
            <a:r>
              <a:rPr lang="en-US" dirty="0"/>
              <a:t>A Core object is an object that meets the minimum number of points in the 𝜀-neighborhood</a:t>
            </a:r>
          </a:p>
          <a:p>
            <a:pPr lvl="1" latinLnBrk="0"/>
            <a:r>
              <a:rPr lang="en-US" dirty="0"/>
              <a:t>The object </a:t>
            </a:r>
            <a:r>
              <a:rPr lang="en-US" i="1" dirty="0"/>
              <a:t>q</a:t>
            </a:r>
            <a:r>
              <a:rPr lang="en-US" dirty="0"/>
              <a:t> is a core object</a:t>
            </a:r>
          </a:p>
          <a:p>
            <a:pPr latinLnBrk="0"/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74" y="3140968"/>
            <a:ext cx="4890856" cy="25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11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DBSCAN example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8" y="1988840"/>
            <a:ext cx="6168118" cy="42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70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DBSCAN example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997" y="1844824"/>
            <a:ext cx="4353010" cy="44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40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DBSCAN example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28" y="1844824"/>
            <a:ext cx="4608512" cy="41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87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DBSCAN example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262" y="2276872"/>
            <a:ext cx="4320480" cy="40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03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DBSCAN example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270" y="1886615"/>
            <a:ext cx="4176464" cy="47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17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DBSCAN in Python</a:t>
            </a:r>
          </a:p>
          <a:p>
            <a:pPr lvl="1"/>
            <a:r>
              <a:rPr lang="en-US" dirty="0"/>
              <a:t>r15 dataset (</a:t>
            </a:r>
            <a:r>
              <a:rPr lang="en-US" sz="2000" dirty="0"/>
              <a:t>r15.csv</a:t>
            </a:r>
            <a:r>
              <a:rPr lang="en-US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2348880"/>
            <a:ext cx="7776864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from </a:t>
            </a:r>
            <a:r>
              <a:rPr lang="en-US" sz="1600" dirty="0" err="1"/>
              <a:t>sklearn.cluster</a:t>
            </a:r>
            <a:r>
              <a:rPr lang="en-US" sz="1600" dirty="0"/>
              <a:t> import DBSCAN</a:t>
            </a:r>
          </a:p>
          <a:p>
            <a:r>
              <a:rPr lang="en-US" sz="1600" dirty="0"/>
              <a:t>import pandas as </a:t>
            </a:r>
            <a:r>
              <a:rPr lang="en-US" sz="1600" dirty="0" err="1"/>
              <a:t>pd</a:t>
            </a:r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sample_df</a:t>
            </a:r>
            <a:r>
              <a:rPr lang="en-US" sz="1600" dirty="0"/>
              <a:t> = </a:t>
            </a:r>
            <a:r>
              <a:rPr lang="en-US" sz="1600" dirty="0" err="1"/>
              <a:t>pd.read_csv</a:t>
            </a:r>
            <a:r>
              <a:rPr lang="en-US" sz="1600" dirty="0"/>
              <a:t>("D:/r15.csv")</a:t>
            </a:r>
          </a:p>
          <a:p>
            <a:endParaRPr lang="en-US" sz="1600" dirty="0"/>
          </a:p>
          <a:p>
            <a:r>
              <a:rPr lang="en-US" sz="1600" dirty="0" err="1"/>
              <a:t>training_points</a:t>
            </a:r>
            <a:r>
              <a:rPr lang="en-US" sz="1600" dirty="0"/>
              <a:t> = </a:t>
            </a:r>
            <a:r>
              <a:rPr lang="en-US" sz="1600" dirty="0" err="1"/>
              <a:t>sample_df</a:t>
            </a:r>
            <a:r>
              <a:rPr lang="en-US" sz="1600" dirty="0"/>
              <a:t>[["col1", "col2"]]</a:t>
            </a:r>
          </a:p>
          <a:p>
            <a:r>
              <a:rPr lang="en-US" sz="1600" dirty="0" err="1"/>
              <a:t>training_labels</a:t>
            </a:r>
            <a:r>
              <a:rPr lang="en-US" sz="1600" dirty="0"/>
              <a:t> = </a:t>
            </a:r>
            <a:r>
              <a:rPr lang="en-US" sz="1600" dirty="0" err="1"/>
              <a:t>sample_df</a:t>
            </a:r>
            <a:r>
              <a:rPr lang="en-US" sz="1600" dirty="0"/>
              <a:t>["target"]</a:t>
            </a:r>
          </a:p>
          <a:p>
            <a:endParaRPr lang="en-US" sz="1600" dirty="0"/>
          </a:p>
          <a:p>
            <a:r>
              <a:rPr lang="en-US" sz="1600" dirty="0" err="1"/>
              <a:t>dbscan</a:t>
            </a:r>
            <a:r>
              <a:rPr lang="en-US" sz="1600" dirty="0"/>
              <a:t> = DBSCAN(eps=0.6, </a:t>
            </a:r>
            <a:r>
              <a:rPr lang="en-US" sz="1600" dirty="0" err="1"/>
              <a:t>min_samples</a:t>
            </a:r>
            <a:r>
              <a:rPr lang="en-US" sz="1600" dirty="0"/>
              <a:t>=10).fit(</a:t>
            </a:r>
            <a:r>
              <a:rPr lang="en-US" sz="1600" dirty="0" err="1"/>
              <a:t>training_points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plt.scatter</a:t>
            </a:r>
            <a:r>
              <a:rPr lang="en-US" sz="1600" dirty="0"/>
              <a:t>(</a:t>
            </a:r>
            <a:r>
              <a:rPr lang="en-US" sz="1600" dirty="0" err="1"/>
              <a:t>training_points</a:t>
            </a:r>
            <a:r>
              <a:rPr lang="en-US" sz="1600" dirty="0"/>
              <a:t>["col1"], </a:t>
            </a:r>
            <a:r>
              <a:rPr lang="en-US" sz="1600" dirty="0" err="1"/>
              <a:t>training_points</a:t>
            </a:r>
            <a:r>
              <a:rPr lang="en-US" sz="1600" dirty="0"/>
              <a:t>["col2"], c=</a:t>
            </a:r>
            <a:r>
              <a:rPr lang="en-US" sz="1600" dirty="0" err="1"/>
              <a:t>dbscan.labels</a:t>
            </a:r>
            <a:r>
              <a:rPr lang="en-US" sz="1600" dirty="0"/>
              <a:t>_, 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cmap</a:t>
            </a:r>
            <a:r>
              <a:rPr lang="en-US" sz="1600" dirty="0"/>
              <a:t>='rainbow')</a:t>
            </a:r>
          </a:p>
          <a:p>
            <a:endParaRPr lang="en-US" sz="1600" dirty="0"/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47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Concept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Clustering example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77" y="2172753"/>
            <a:ext cx="7639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79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DBSCAN in Python</a:t>
            </a:r>
          </a:p>
          <a:p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752" y="2006066"/>
            <a:ext cx="51435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640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50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DBSCAN in Python</a:t>
            </a:r>
          </a:p>
          <a:p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364" y="1958441"/>
            <a:ext cx="52482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13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Clustering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34410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556168" y="6459855"/>
            <a:ext cx="224420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52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Clustering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Why evaluate?</a:t>
            </a:r>
          </a:p>
          <a:p>
            <a:pPr lvl="1"/>
            <a:r>
              <a:rPr lang="en-US" dirty="0"/>
              <a:t>Comparison on r15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Comparison on spiral</a:t>
            </a:r>
          </a:p>
          <a:p>
            <a:pPr lvl="1"/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554" y="2132856"/>
            <a:ext cx="2141828" cy="16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6" y="2132856"/>
            <a:ext cx="2154680" cy="16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56" y="2132856"/>
            <a:ext cx="2141827" cy="16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48" y="2132856"/>
            <a:ext cx="2122082" cy="16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5168" y="3751787"/>
            <a:ext cx="1333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&lt;Ground Truth&gt;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1758" y="3760149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&lt;K-Means&gt;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18325" y="3760149"/>
            <a:ext cx="14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&lt;Agglomerative&gt;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6870" y="3751786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&lt;DBSCAN&gt;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879" y="4581128"/>
            <a:ext cx="2149540" cy="162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2918" y="4604370"/>
            <a:ext cx="2135097" cy="16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1829" y="4604370"/>
            <a:ext cx="2145721" cy="16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79" y="4587765"/>
            <a:ext cx="2134914" cy="162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4242" y="6279085"/>
            <a:ext cx="1333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&lt;Ground Truth&gt;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40832" y="628744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&lt;K-Means&gt;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7399" y="6287447"/>
            <a:ext cx="142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&lt;Agglomerative&gt;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5944" y="6279084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&lt;DBSCAN&gt;</a:t>
            </a:r>
          </a:p>
        </p:txBody>
      </p:sp>
    </p:spTree>
    <p:extLst>
      <p:ext uri="{BB962C8B-B14F-4D97-AF65-F5344CB8AC3E}">
        <p14:creationId xmlns:p14="http://schemas.microsoft.com/office/powerpoint/2010/main" val="8284055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53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Clustering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Adjusted Rand Index</a:t>
            </a:r>
          </a:p>
          <a:p>
            <a:pPr lvl="1"/>
            <a:r>
              <a:rPr lang="en-US" dirty="0"/>
              <a:t>Computes a similarity measure between two clustering</a:t>
            </a:r>
          </a:p>
          <a:p>
            <a:endParaRPr lang="en-US" dirty="0"/>
          </a:p>
          <a:p>
            <a:r>
              <a:rPr lang="en-US" dirty="0"/>
              <a:t>Calculated used the following formula: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has two parameters</a:t>
            </a:r>
          </a:p>
          <a:p>
            <a:pPr lvl="1"/>
            <a:r>
              <a:rPr lang="en-US" dirty="0" err="1"/>
              <a:t>labels_true</a:t>
            </a:r>
            <a:endParaRPr lang="en-US" dirty="0"/>
          </a:p>
          <a:p>
            <a:pPr lvl="2"/>
            <a:r>
              <a:rPr lang="en-US" dirty="0"/>
              <a:t>Ground truth class labels</a:t>
            </a:r>
          </a:p>
          <a:p>
            <a:pPr lvl="1"/>
            <a:r>
              <a:rPr lang="en-US" dirty="0" err="1"/>
              <a:t>labels_pred</a:t>
            </a:r>
            <a:endParaRPr lang="en-US" dirty="0"/>
          </a:p>
          <a:p>
            <a:pPr lvl="2"/>
            <a:r>
              <a:rPr lang="en-US" dirty="0"/>
              <a:t>Clusters label to evaluate</a:t>
            </a:r>
          </a:p>
          <a:p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314" y="2996952"/>
            <a:ext cx="6048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09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54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Adjusted Rand Index for K-Means</a:t>
            </a:r>
          </a:p>
          <a:p>
            <a:pPr lvl="1"/>
            <a:r>
              <a:rPr lang="en-US" dirty="0"/>
              <a:t>r15 dataset (</a:t>
            </a:r>
            <a:r>
              <a:rPr lang="en-US" sz="2000" dirty="0"/>
              <a:t>r15.csv</a:t>
            </a:r>
            <a:r>
              <a:rPr lang="en-US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2348880"/>
            <a:ext cx="7776864" cy="35394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from </a:t>
            </a:r>
            <a:r>
              <a:rPr lang="en-US" sz="1600" dirty="0" err="1"/>
              <a:t>sklearn.cluster</a:t>
            </a:r>
            <a:r>
              <a:rPr lang="en-US" sz="1600" dirty="0"/>
              <a:t> import </a:t>
            </a:r>
            <a:r>
              <a:rPr lang="en-US" sz="1600" dirty="0" err="1"/>
              <a:t>KMeans</a:t>
            </a:r>
            <a:endParaRPr lang="en-US" sz="1600" dirty="0"/>
          </a:p>
          <a:p>
            <a:r>
              <a:rPr lang="en-US" sz="1600" dirty="0"/>
              <a:t>import pandas as </a:t>
            </a:r>
            <a:r>
              <a:rPr lang="en-US" sz="1600" dirty="0" err="1"/>
              <a:t>pd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sklearn.metrics.cluster</a:t>
            </a:r>
            <a:r>
              <a:rPr lang="en-US" sz="1600" dirty="0"/>
              <a:t> import </a:t>
            </a:r>
            <a:r>
              <a:rPr lang="en-US" sz="1600" dirty="0" err="1"/>
              <a:t>adjusted_rand_score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sample_df</a:t>
            </a:r>
            <a:r>
              <a:rPr lang="en-US" sz="1600" dirty="0"/>
              <a:t> = </a:t>
            </a:r>
            <a:r>
              <a:rPr lang="en-US" sz="1600" dirty="0" err="1"/>
              <a:t>pd.read_csv</a:t>
            </a:r>
            <a:r>
              <a:rPr lang="en-US" sz="1600" dirty="0"/>
              <a:t>("D:/r15.csv")</a:t>
            </a:r>
          </a:p>
          <a:p>
            <a:endParaRPr lang="en-US" sz="1600" dirty="0"/>
          </a:p>
          <a:p>
            <a:r>
              <a:rPr lang="en-US" sz="1600" dirty="0" err="1"/>
              <a:t>training_points</a:t>
            </a:r>
            <a:r>
              <a:rPr lang="en-US" sz="1600" dirty="0"/>
              <a:t> = </a:t>
            </a:r>
            <a:r>
              <a:rPr lang="en-US" sz="1600" dirty="0" err="1"/>
              <a:t>sample_df</a:t>
            </a:r>
            <a:r>
              <a:rPr lang="en-US" sz="1600" dirty="0"/>
              <a:t>[["col1", "col2"]]</a:t>
            </a:r>
          </a:p>
          <a:p>
            <a:r>
              <a:rPr lang="en-US" sz="1600" dirty="0" err="1"/>
              <a:t>training_labels</a:t>
            </a:r>
            <a:r>
              <a:rPr lang="en-US" sz="1600" dirty="0"/>
              <a:t> = </a:t>
            </a:r>
            <a:r>
              <a:rPr lang="en-US" sz="1600" dirty="0" err="1"/>
              <a:t>sample_df</a:t>
            </a:r>
            <a:r>
              <a:rPr lang="en-US" sz="1600" dirty="0"/>
              <a:t>["target"]</a:t>
            </a:r>
          </a:p>
          <a:p>
            <a:endParaRPr lang="en-US" sz="1600" dirty="0"/>
          </a:p>
          <a:p>
            <a:r>
              <a:rPr lang="en-US" sz="1600" dirty="0" err="1"/>
              <a:t>kmeans</a:t>
            </a:r>
            <a:r>
              <a:rPr lang="en-US" sz="1600" dirty="0"/>
              <a:t> = </a:t>
            </a:r>
            <a:r>
              <a:rPr lang="en-US" sz="1600" dirty="0" err="1"/>
              <a:t>KMeans</a:t>
            </a:r>
            <a:r>
              <a:rPr lang="en-US" sz="1600" dirty="0"/>
              <a:t>(</a:t>
            </a:r>
            <a:r>
              <a:rPr lang="en-US" sz="1600" dirty="0" err="1"/>
              <a:t>n_clusters</a:t>
            </a:r>
            <a:r>
              <a:rPr lang="en-US" sz="1600" dirty="0"/>
              <a:t>=15).fit(</a:t>
            </a:r>
            <a:r>
              <a:rPr lang="en-US" sz="1600" dirty="0" err="1"/>
              <a:t>training_points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arc = </a:t>
            </a:r>
            <a:r>
              <a:rPr lang="en-US" sz="1600" dirty="0" err="1"/>
              <a:t>adjusted_rand_score</a:t>
            </a:r>
            <a:r>
              <a:rPr lang="en-US" sz="1600" dirty="0"/>
              <a:t>(</a:t>
            </a:r>
            <a:r>
              <a:rPr lang="en-US" sz="1600" dirty="0" err="1"/>
              <a:t>training_labels</a:t>
            </a:r>
            <a:r>
              <a:rPr lang="en-US" sz="1600" dirty="0"/>
              <a:t>, </a:t>
            </a:r>
            <a:r>
              <a:rPr lang="en-US" sz="1600" dirty="0" err="1"/>
              <a:t>kmeans.labels</a:t>
            </a:r>
            <a:r>
              <a:rPr lang="en-US" sz="1600" dirty="0"/>
              <a:t>_)</a:t>
            </a:r>
          </a:p>
          <a:p>
            <a:endParaRPr lang="en-US" sz="1600" dirty="0"/>
          </a:p>
          <a:p>
            <a:r>
              <a:rPr lang="en-US" sz="1600" dirty="0"/>
              <a:t>print(arc)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F7BBA-5B71-4C96-8E6F-77DCE430B5A2}"/>
              </a:ext>
            </a:extLst>
          </p:cNvPr>
          <p:cNvSpPr txBox="1"/>
          <p:nvPr/>
        </p:nvSpPr>
        <p:spPr>
          <a:xfrm>
            <a:off x="1053070" y="6125232"/>
            <a:ext cx="7776864" cy="33855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0.9927781994136302</a:t>
            </a:r>
          </a:p>
        </p:txBody>
      </p:sp>
    </p:spTree>
    <p:extLst>
      <p:ext uri="{BB962C8B-B14F-4D97-AF65-F5344CB8AC3E}">
        <p14:creationId xmlns:p14="http://schemas.microsoft.com/office/powerpoint/2010/main" val="313271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727139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56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Customer Segmentation</a:t>
            </a:r>
          </a:p>
          <a:p>
            <a:pPr lvl="1"/>
            <a:r>
              <a:rPr lang="en-US" dirty="0">
                <a:hlinkClick r:id="rId2"/>
              </a:rPr>
              <a:t>https://www.kaggle.com/karnikakapoor/customer-segmentation-clustering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SaaS Data Analysis</a:t>
            </a:r>
          </a:p>
          <a:p>
            <a:pPr lvl="1"/>
            <a:r>
              <a:rPr lang="en-US" dirty="0">
                <a:hlinkClick r:id="rId3"/>
              </a:rPr>
              <a:t>https://medium.com/@sygong/k-means-clustering-for-customer-segmentations-a-practical-real-world-example-196a10323b9f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Anime recommendation based on user clustering</a:t>
            </a:r>
          </a:p>
          <a:p>
            <a:pPr lvl="1"/>
            <a:r>
              <a:rPr lang="en-US" dirty="0">
                <a:hlinkClick r:id="rId2"/>
              </a:rPr>
              <a:t>https://www.kaggle.com/karnikakapoor/customer-segmentation-clustering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fontAlgn="auto"/>
            <a:r>
              <a:rPr lang="en-US" altLang="en-US" dirty="0"/>
              <a:t>Segmenting and Clustering Airbnb Listings in Zurich, Switzerland</a:t>
            </a:r>
          </a:p>
          <a:p>
            <a:pPr lvl="1"/>
            <a:r>
              <a:rPr lang="en-US" altLang="en-US" dirty="0">
                <a:hlinkClick r:id="rId4"/>
              </a:rPr>
              <a:t>https://www.linkedin.com/pulse/segmenting-clustering-airbnb-listings-zurich-georgios-chatzis/</a:t>
            </a:r>
            <a:r>
              <a:rPr lang="en-US" altLang="en-US" dirty="0"/>
              <a:t> </a:t>
            </a:r>
            <a:br>
              <a:rPr lang="en-US" altLang="en-US" b="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3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57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Task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Submit your source code for the following task: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dirty="0"/>
              <a:t>Try all source code in the lecture</a:t>
            </a:r>
          </a:p>
          <a:p>
            <a:pPr lvl="1"/>
            <a:endParaRPr lang="en-US" dirty="0"/>
          </a:p>
          <a:p>
            <a:r>
              <a:rPr lang="en-US" dirty="0"/>
              <a:t>Submission: source code, result screenshots and result explanation</a:t>
            </a:r>
          </a:p>
          <a:p>
            <a:pPr lvl="1"/>
            <a:endParaRPr lang="en-US" dirty="0"/>
          </a:p>
          <a:p>
            <a:r>
              <a:rPr lang="en-US" dirty="0"/>
              <a:t>Deadline</a:t>
            </a:r>
            <a:r>
              <a:rPr lang="en-US"/>
              <a:t>: May 25, </a:t>
            </a:r>
            <a:r>
              <a:rPr lang="en-US" dirty="0"/>
              <a:t>2022, 11:59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310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75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Concept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  <a:p>
            <a:pPr lvl="1"/>
            <a:r>
              <a:rPr lang="en-US" dirty="0"/>
              <a:t>Classification: KNN, Decision Tree</a:t>
            </a:r>
          </a:p>
          <a:p>
            <a:pPr lvl="1"/>
            <a:r>
              <a:rPr lang="en-US" dirty="0"/>
              <a:t>Regression: Linear and Logistic regression</a:t>
            </a:r>
          </a:p>
          <a:p>
            <a:pPr lvl="1"/>
            <a:r>
              <a:rPr lang="en-US" dirty="0"/>
              <a:t>Clustering: K-Means, Agglomerative Filtering, DBSCAN</a:t>
            </a:r>
          </a:p>
          <a:p>
            <a:pPr lvl="1"/>
            <a:endParaRPr lang="en-US" dirty="0"/>
          </a:p>
        </p:txBody>
      </p:sp>
      <p:pic>
        <p:nvPicPr>
          <p:cNvPr id="15362" name="Picture 2" descr="Examples of real-life problems in the context of supervised and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4" y="3501008"/>
            <a:ext cx="79533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71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Concept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en-US" altLang="ko-KR" dirty="0"/>
              <a:t>Applications</a:t>
            </a:r>
          </a:p>
          <a:p>
            <a:pPr lvl="1" algn="just"/>
            <a:r>
              <a:rPr lang="en-US" altLang="ko-KR" dirty="0"/>
              <a:t>Segmenting customers into groups with similar demographics or buying patterns for targeted marketing campaigns</a:t>
            </a:r>
          </a:p>
          <a:p>
            <a:pPr lvl="1" algn="just"/>
            <a:endParaRPr lang="en-US" altLang="ko-KR" dirty="0"/>
          </a:p>
          <a:p>
            <a:pPr lvl="1" algn="just"/>
            <a:r>
              <a:rPr lang="en-US" altLang="ko-KR" dirty="0"/>
              <a:t>Detecting anomalous behavior</a:t>
            </a:r>
          </a:p>
          <a:p>
            <a:pPr lvl="2" algn="just"/>
            <a:r>
              <a:rPr lang="en-US" altLang="ko-KR" dirty="0"/>
              <a:t>Unauthorized network intrusions, by identifying patterns of use falling outside the known clusters</a:t>
            </a:r>
          </a:p>
          <a:p>
            <a:pPr lvl="1" algn="just"/>
            <a:endParaRPr lang="en-US" altLang="ko-KR" dirty="0"/>
          </a:p>
          <a:p>
            <a:pPr lvl="1" algn="just"/>
            <a:r>
              <a:rPr lang="en-US" altLang="ko-KR" dirty="0"/>
              <a:t>Simplifying extremely large datasets</a:t>
            </a:r>
          </a:p>
          <a:p>
            <a:pPr lvl="2" algn="just"/>
            <a:r>
              <a:rPr lang="en-US" altLang="ko-KR" dirty="0"/>
              <a:t>Group features with similar values into a smaller number of homogeneous categories</a:t>
            </a:r>
            <a:endParaRPr lang="ko-KR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7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644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K-Means</a:t>
            </a:r>
          </a:p>
          <a:p>
            <a:pPr lvl="1" latinLnBrk="0"/>
            <a:r>
              <a:rPr lang="en-US" dirty="0"/>
              <a:t>K is number of clusters</a:t>
            </a:r>
          </a:p>
          <a:p>
            <a:pPr lvl="1" latinLnBrk="0"/>
            <a:endParaRPr lang="en-US" dirty="0"/>
          </a:p>
          <a:p>
            <a:pPr lvl="1" latinLnBrk="0"/>
            <a:r>
              <a:rPr lang="en-US" dirty="0"/>
              <a:t>A centroid-based technique</a:t>
            </a:r>
          </a:p>
          <a:p>
            <a:pPr lvl="2" latinLnBrk="0"/>
            <a:r>
              <a:rPr lang="en-US" dirty="0"/>
              <a:t>Centroid is the average of objects belonging to each cluster</a:t>
            </a:r>
          </a:p>
          <a:p>
            <a:pPr lvl="2" latinLnBrk="0"/>
            <a:endParaRPr lang="en-US" dirty="0"/>
          </a:p>
          <a:p>
            <a:pPr lvl="1" latinLnBrk="0"/>
            <a:r>
              <a:rPr lang="en-US" dirty="0"/>
              <a:t>Groups each object with the closest centroid</a:t>
            </a:r>
          </a:p>
          <a:p>
            <a:pPr lvl="1" latinLnBrk="0"/>
            <a:endParaRPr lang="en-US" dirty="0"/>
          </a:p>
          <a:p>
            <a:pPr lvl="1" latinLnBrk="0"/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78" y="4134311"/>
            <a:ext cx="7474247" cy="243045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 bwMode="auto">
          <a:xfrm>
            <a:off x="4592960" y="5133516"/>
            <a:ext cx="792088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25455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28364</TotalTime>
  <Words>2481</Words>
  <Application>Microsoft Office PowerPoint</Application>
  <PresentationFormat>A4 용지(210x297mm)</PresentationFormat>
  <Paragraphs>684</Paragraphs>
  <Slides>59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59</vt:i4>
      </vt:variant>
    </vt:vector>
  </HeadingPairs>
  <TitlesOfParts>
    <vt:vector size="74" baseType="lpstr">
      <vt:lpstr>Arial</vt:lpstr>
      <vt:lpstr>Wingdings</vt:lpstr>
      <vt:lpstr>D2Coding</vt:lpstr>
      <vt:lpstr>나눔바른고딕</vt:lpstr>
      <vt:lpstr>ＨＧｺﾞｼｯｸE-PRO</vt:lpstr>
      <vt:lpstr>맑은 고딕</vt:lpstr>
      <vt:lpstr>태-신헤드라인디D</vt:lpstr>
      <vt:lpstr>KoPub돋움체 Bold</vt:lpstr>
      <vt:lpstr>나눔고딕 ExtraBold</vt:lpstr>
      <vt:lpstr>굴림</vt:lpstr>
      <vt:lpstr>HY울릉도B</vt:lpstr>
      <vt:lpstr>Consolas</vt:lpstr>
      <vt:lpstr>HY울릉도M</vt:lpstr>
      <vt:lpstr>1_기본 디자인</vt:lpstr>
      <vt:lpstr>디자인 사용자 지정</vt:lpstr>
      <vt:lpstr>PowerPoint 프레젠테이션</vt:lpstr>
      <vt:lpstr>Clustering</vt:lpstr>
      <vt:lpstr>What is Clustering?</vt:lpstr>
      <vt:lpstr>Clustering Concept</vt:lpstr>
      <vt:lpstr>Clustering Concept</vt:lpstr>
      <vt:lpstr>Clustering Concept</vt:lpstr>
      <vt:lpstr>Clustering Concept</vt:lpstr>
      <vt:lpstr>Clustering Techniques</vt:lpstr>
      <vt:lpstr>Clustering Techniques</vt:lpstr>
      <vt:lpstr>Clustering Techniques</vt:lpstr>
      <vt:lpstr>Understanding clustering</vt:lpstr>
      <vt:lpstr>Understanding clustering</vt:lpstr>
      <vt:lpstr>Understanding clustering</vt:lpstr>
      <vt:lpstr>Understanding clustering</vt:lpstr>
      <vt:lpstr>Understanding clustering</vt:lpstr>
      <vt:lpstr>Understanding clustering</vt:lpstr>
      <vt:lpstr>Understanding clustering</vt:lpstr>
      <vt:lpstr>Understanding clustering</vt:lpstr>
      <vt:lpstr>Understanding clustering</vt:lpstr>
      <vt:lpstr>Understanding clustering</vt:lpstr>
      <vt:lpstr>Understanding clustering</vt:lpstr>
      <vt:lpstr>Understanding clustering</vt:lpstr>
      <vt:lpstr>Understanding clustering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Clustering Techniques</vt:lpstr>
      <vt:lpstr>Evaluation of Clustering</vt:lpstr>
      <vt:lpstr>Evaluation of Clustering</vt:lpstr>
      <vt:lpstr>Evaluation of Clustering</vt:lpstr>
      <vt:lpstr>Clustering Techniques</vt:lpstr>
      <vt:lpstr>Use Case</vt:lpstr>
      <vt:lpstr>Useful</vt:lpstr>
      <vt:lpstr>Final Task</vt:lpstr>
      <vt:lpstr>PowerPoint 프레젠테이션</vt:lpstr>
    </vt:vector>
  </TitlesOfParts>
  <Company>거목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거목</dc:creator>
  <cp:lastModifiedBy>user</cp:lastModifiedBy>
  <cp:revision>1717</cp:revision>
  <dcterms:created xsi:type="dcterms:W3CDTF">2004-05-07T00:53:56Z</dcterms:created>
  <dcterms:modified xsi:type="dcterms:W3CDTF">2024-04-09T03:49:51Z</dcterms:modified>
</cp:coreProperties>
</file>