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1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72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73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43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2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4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2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77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6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0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1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4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6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99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548814"/>
            <a:ext cx="10572000" cy="1026768"/>
          </a:xfrm>
        </p:spPr>
        <p:txBody>
          <a:bodyPr/>
          <a:lstStyle/>
          <a:p>
            <a:pPr algn="ctr"/>
            <a:r>
              <a:rPr lang="en-US" sz="6600" dirty="0" smtClean="0">
                <a:latin typeface="Agency FB" panose="020B0503020202020204" pitchFamily="34" charset="0"/>
              </a:rPr>
              <a:t>The Clean Coder</a:t>
            </a:r>
            <a:endParaRPr lang="en-US" sz="6600" dirty="0"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0244" y="2193951"/>
            <a:ext cx="4046077" cy="43497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Robert C. Martin ( Uncle Bob ) </a:t>
            </a:r>
            <a:endParaRPr lang="en-US" sz="2800" dirty="0">
              <a:ln w="0"/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95956" y="1575582"/>
            <a:ext cx="6474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Code Of Conduct For Professional Programmer</a:t>
            </a:r>
            <a:endParaRPr lang="en-US" sz="2400" b="1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63116" y="3029904"/>
            <a:ext cx="72657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دستورالعمل هایی برای برنامه نویسان حرفه ای</a:t>
            </a:r>
            <a:endParaRPr 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57890"/>
            <a:ext cx="231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تیرماه 1398</a:t>
            </a:r>
            <a:endParaRPr lang="en-US" sz="20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55729" y="4200324"/>
            <a:ext cx="26805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ارائه دهنده : رضا پویا</a:t>
            </a:r>
            <a:endParaRPr lang="en-US" sz="3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85693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602" y="1767985"/>
            <a:ext cx="10571998" cy="970450"/>
          </a:xfrm>
        </p:spPr>
        <p:txBody>
          <a:bodyPr/>
          <a:lstStyle/>
          <a:p>
            <a:pPr algn="r" rtl="1"/>
            <a:r>
              <a:rPr lang="fa-IR" sz="4400" dirty="0">
                <a:latin typeface="Adobe Arabic" panose="02040503050201020203" pitchFamily="18" charset="-78"/>
                <a:cs typeface="Adobe Arabic" panose="02040503050201020203" pitchFamily="18" charset="-78"/>
              </a:rPr>
              <a:t>در زمینه ی فنی ، اطلاعات کافی داشته باشید.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50" y="2738435"/>
            <a:ext cx="10612249" cy="4339650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b="1" i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آشنایی با ابزارهای کمکی :</a:t>
            </a:r>
          </a:p>
          <a:p>
            <a:pPr lvl="1" algn="r" rtl="1"/>
            <a:r>
              <a:rPr lang="fa-IR" sz="2800" b="1" i="1" dirty="0"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endParaRPr lang="fa-IR" sz="24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UML</a:t>
            </a:r>
            <a:endParaRPr lang="en-US" sz="24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دیاگرام های جریان داده /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DFD</a:t>
            </a: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Structure Charts</a:t>
            </a:r>
            <a:endParaRPr lang="en-US" sz="24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شبکه های پتری /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Petri Nets</a:t>
            </a: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endParaRPr lang="en-US" sz="24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جداول انتقال حالت / 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State Transition Diagrams and Tables</a:t>
            </a:r>
            <a:endParaRPr lang="fa-IR" sz="24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فلوچارت ها /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Flowcharts</a:t>
            </a: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جداول تصمیم گیری /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Decision  Tables</a:t>
            </a:r>
            <a:endParaRPr lang="fa-IR" sz="24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endParaRPr lang="fa-IR" sz="24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lvl="1" algn="r" rtl="1"/>
            <a:endParaRPr lang="en-US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19387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0" y="2034688"/>
            <a:ext cx="7818249" cy="970450"/>
          </a:xfrm>
        </p:spPr>
        <p:txBody>
          <a:bodyPr/>
          <a:lstStyle/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یادگیری مداوم داشته باشید. </a:t>
            </a:r>
            <a:endParaRPr lang="fa-I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9351" y="3213098"/>
            <a:ext cx="9888349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کتاب بخوانید . 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مقاله بخوانید. 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فیلم آموزشی نگاه کنید 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به کنفرانس ها بروید 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عضو گروه های برنامه نویسی شوید . </a:t>
            </a:r>
          </a:p>
          <a:p>
            <a:pPr lvl="1" algn="r" rtl="1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04301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0" y="2034688"/>
            <a:ext cx="7818249" cy="970450"/>
          </a:xfrm>
        </p:spPr>
        <p:txBody>
          <a:bodyPr/>
          <a:lstStyle/>
          <a:p>
            <a:pPr algn="r" rtl="1"/>
            <a:r>
              <a:rPr lang="fa-IR" sz="4400" dirty="0">
                <a:latin typeface="Adobe Arabic" panose="02040503050201020203" pitchFamily="18" charset="-78"/>
                <a:cs typeface="Adobe Arabic" panose="02040503050201020203" pitchFamily="18" charset="-78"/>
              </a:rPr>
              <a:t>تمرین کنید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. </a:t>
            </a:r>
            <a:endParaRPr lang="fa-I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9351" y="3213098"/>
            <a:ext cx="9888349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Kata</a:t>
            </a:r>
            <a:endParaRPr lang="fa-I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Wase</a:t>
            </a:r>
            <a:endParaRPr lang="fa-I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Code Dojo</a:t>
            </a:r>
            <a:endParaRPr lang="fa-I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1463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0" y="2034688"/>
            <a:ext cx="7818249" cy="970450"/>
          </a:xfrm>
        </p:spPr>
        <p:txBody>
          <a:bodyPr/>
          <a:lstStyle/>
          <a:p>
            <a:pPr algn="r" rtl="1"/>
            <a:r>
              <a:rPr lang="fa-IR" sz="4400" dirty="0">
                <a:latin typeface="Adobe Arabic" panose="02040503050201020203" pitchFamily="18" charset="-78"/>
                <a:cs typeface="Adobe Arabic" panose="02040503050201020203" pitchFamily="18" charset="-78"/>
              </a:rPr>
              <a:t>همکاری کنید</a:t>
            </a:r>
            <a:r>
              <a:rPr lang="fa-IR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endParaRPr lang="fa-I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9351" y="3213098"/>
            <a:ext cx="9888349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 rtl="1"/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یکی بهترین روش دیگر برای یادگیری و تمرین کردن ، همکاری با سایرین است . زمانی که با سایر برنامه نویسان همکاری می کنید ، از یکدیگر می آموزید . </a:t>
            </a:r>
            <a:endParaRPr lang="fa-I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492500" y="4167205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آموزش دهید.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endParaRPr lang="fa-I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9351" y="5345615"/>
            <a:ext cx="9888349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 rtl="1"/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یکی از بهترین روش های یادگیری ، آموزش دادن به سایرین است . حرفه ای ها ، آموزش دادن به تازه کارها را وظیفه ی شخصی خود می دانند . </a:t>
            </a:r>
            <a:endParaRPr lang="fa-I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31236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0" y="2034688"/>
            <a:ext cx="7818249" cy="970450"/>
          </a:xfrm>
        </p:spPr>
        <p:txBody>
          <a:bodyPr/>
          <a:lstStyle/>
          <a:p>
            <a:pPr algn="r" rtl="1"/>
            <a:r>
              <a:rPr lang="fa-IR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دامین خود را بشناسید.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endParaRPr lang="fa-I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9351" y="3109118"/>
            <a:ext cx="9888349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 rtl="1"/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دانستن دامین ( تجارت ) مسئله ای که برای آن برنامه نویسی می کنند ، وظیفه ای هر برنامه نویسی است . برای مثال اگر برنامه حسابداری می نویسید ، باید در زمینه ی حسابداری اطلاعات کافی داشته باشید. </a:t>
            </a:r>
            <a:endParaRPr lang="fa-I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492500" y="4167205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مشکل استخدام کننده ی شما ، مشکل شماست.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endParaRPr lang="fa-I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9351" y="5241635"/>
            <a:ext cx="9888349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 rtl="1"/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مشکل استخدام کننده ی شما ، مشکل شماست.</a:t>
            </a: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شما باید در مورد این مشکلات اطلاعات داشته باشید و به دنبال بهترین راه حل بگردید .  نباید در دام « ما – در برابر – آنها » بیافتید . 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21143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1" y="1837035"/>
            <a:ext cx="7818249" cy="970450"/>
          </a:xfrm>
        </p:spPr>
        <p:txBody>
          <a:bodyPr/>
          <a:lstStyle/>
          <a:p>
            <a:pPr algn="r" rtl="1"/>
            <a:r>
              <a:rPr lang="fa-IR" sz="4400" dirty="0">
                <a:latin typeface="Adobe Arabic" panose="02040503050201020203" pitchFamily="18" charset="-78"/>
                <a:cs typeface="Adobe Arabic" panose="02040503050201020203" pitchFamily="18" charset="-78"/>
              </a:rPr>
              <a:t>فروتن باشید</a:t>
            </a:r>
            <a:r>
              <a:rPr lang="fa-IR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endParaRPr lang="fa-I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9650" y="2807485"/>
            <a:ext cx="9888349" cy="18158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برنامه نویسی  عمل « خلق » کردن است . 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برنامه نویسی  عمل « دستور دادن » است .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برنامه نویسی عملی عالی از «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خودبزرگ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بین و متکبر </a:t>
            </a: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» است. </a:t>
            </a: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</a:p>
          <a:p>
            <a:pPr algn="r" rtl="1"/>
            <a:endParaRPr lang="fa-I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900" y="4332270"/>
            <a:ext cx="10713850" cy="224676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 rtl="1"/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حرفه ای ها می دانند که «خودبزرگ بین و متکبر »  هستند . یک حرفه ای ، به کاری که می کند افتخار می کند و با اعتماد به نفسی که دارد  ، ریسک می کند . با این حال یک حرفه ای می داند که زمان هایی هم می آید که تصمیماتش اشتباه بوده ، توانایی کافی نداشته و نتوانسته تحلیل ریسک درستی انجام دهد ، و به خاطر شکستش مورد تمسخر قرار می گیرد . اگر تمسخر جایز بود آن را می پذیرد ،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، ولی دیگران را تمسخر نمی کند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. اگر تمسخرها بی مورد بودند ، فقط به آنها می خندد و از آنها رد می شود ، چون می داند که ممکن است خودش هم اشتباه کند . 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84108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266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دوم 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: 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« نه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2500"/>
            <a:ext cx="10629900" cy="533400"/>
          </a:xfrm>
        </p:spPr>
        <p:txBody>
          <a:bodyPr anchor="t">
            <a:noAutofit/>
          </a:bodyPr>
          <a:lstStyle/>
          <a:p>
            <a:pPr marL="0" indent="0" algn="r" rtl="1">
              <a:buNone/>
            </a:pPr>
            <a:r>
              <a:rPr lang="fa-I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حرفه ای ها ، حقیقت را می گویند . </a:t>
            </a:r>
            <a:r>
              <a:rPr lang="fa-I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حرفه ای ها شجاعت لازم برای « نه » گفتن به مدیران را دارند. </a:t>
            </a:r>
            <a:endParaRPr lang="fa-IR" sz="3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7200" y="4331091"/>
            <a:ext cx="720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انجام بده ، یا انجام نده . هیچ « تلاشی » وجود نداره . 	</a:t>
            </a:r>
            <a:endParaRPr lang="en-US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584450"/>
            <a:ext cx="3187700" cy="40165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07509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47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دوم 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: 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« نه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29251" y="1964035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معامله کنید </a:t>
            </a:r>
            <a:endParaRPr lang="fa-I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6900" y="2934485"/>
            <a:ext cx="10713850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 rtl="1"/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بهترین خروجی ، هدفی است که شما و مدیرانتان با هم به اشتراک می گذارید . برای پیدا کردن این هدف باید معامله کنید .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929250" y="3888592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چرا « دلیل » مهم نیست !  </a:t>
            </a:r>
            <a:endParaRPr lang="fa-I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900" y="4905208"/>
            <a:ext cx="10713850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 rtl="1"/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دلیل اینکه امکان انجام کاری وجود ندارد ، نسبت به « حقیقت عدم انجام کار » در اهمیت بسیار پائین تری وجود دارد . </a:t>
            </a: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اگر جزئیات زیادی بگوئید ، ممکن است مدیر سعی کند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 </a:t>
            </a: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در کار شما دخالت کند یا اصطلاحا شما را «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micro management</a:t>
            </a: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» کند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52644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47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دوم 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: 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« نه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29251" y="1964035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خطر بالا </a:t>
            </a:r>
            <a:endParaRPr lang="fa-I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400" y="2934485"/>
            <a:ext cx="10904350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 rtl="1"/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وقتی هزینه ی شکست بسیار بالاست ، باید کاملا مصمم باشید تا بهترین و دقیق ترین اطلاعات را به مدیران بدهید .</a:t>
            </a:r>
          </a:p>
          <a:p>
            <a:pPr algn="just" rtl="1"/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تغییرات در تخمین انجام کارها را به سرعت اطلاع رسانی کنید .  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929250" y="3888592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چرا « دلیل » مهم نیست !  </a:t>
            </a:r>
            <a:endParaRPr lang="fa-I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900" y="4905208"/>
            <a:ext cx="10713850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 rtl="1"/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دلیل اینکه چرا امکان انجام کاری وجود ندارد ، نسبت به « حقیقت عدم انجام کار » در اهمیت بسیار پائین تری وجود دارد . </a:t>
            </a: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اگر جزئیات زیادی بگوئید ، ممکن است مدیر سعی کند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در کار شما دخالت کند یا اصطلاحا شما را «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micro management</a:t>
            </a: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» کند.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92569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47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دوم 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: 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« نه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29251" y="1964035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یک بازیگر تیم بودن</a:t>
            </a:r>
            <a:endParaRPr lang="fa-I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400" y="2934485"/>
            <a:ext cx="10904350" cy="18158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just" rtl="1">
              <a:buFont typeface="Wingdings" panose="05000000000000000000" pitchFamily="2" charset="2"/>
              <a:buChar char="ü"/>
            </a:pP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یک بازیگر تیم بودن به این معناست که کار خود را به خوبی انجام دهید ، وقتی هم تیمی های شما به مشکلی در کارشان برخوردند ، به آنها کمک کنید .</a:t>
            </a:r>
          </a:p>
          <a:p>
            <a:pPr marL="457200" indent="-457200" algn="just" rtl="1">
              <a:buFont typeface="Wingdings" panose="05000000000000000000" pitchFamily="2" charset="2"/>
              <a:buChar char="ü"/>
            </a:pP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یک بازیگر تیم به صورت مرتب با دیگر اعضای تیم ارتباط برقرار می کند و حواسش به سایرین هست . </a:t>
            </a:r>
          </a:p>
          <a:p>
            <a:pPr marL="457200" indent="-457200" algn="just" rtl="1">
              <a:buFont typeface="Wingdings" panose="05000000000000000000" pitchFamily="2" charset="2"/>
              <a:buChar char="ü"/>
            </a:pP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بازیگر تیم کسی نیست که همیشه « بعله » بگوید . 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5317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57200"/>
            <a:ext cx="10571998" cy="960438"/>
          </a:xfrm>
        </p:spPr>
        <p:txBody>
          <a:bodyPr/>
          <a:lstStyle/>
          <a:p>
            <a:pPr algn="r"/>
            <a:r>
              <a:rPr lang="fa-IR" sz="44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درباره ی نویسنده </a:t>
            </a:r>
            <a:endParaRPr lang="en-US" sz="44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289" y="2671885"/>
            <a:ext cx="2488209" cy="31555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622300" y="2479920"/>
            <a:ext cx="80137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رابرت سیسیل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مارتین</a:t>
            </a:r>
            <a:r>
              <a:rPr lang="en-US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( </a:t>
            </a:r>
            <a:r>
              <a:rPr lang="en-US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Robert C. Martin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/ معروف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به عمو باب ) یک  مهندس ، برنامه نویس  ، مربی و نویسنده ی  آمریکایی است  .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آقای باب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مارتین بیشتر به خاطر نقش موثرش در نوشتن مانیفست </a:t>
            </a:r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Agile 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و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همچنین توسعه ی چند اصل طراحی نرم افزار و تهیه ی </a:t>
            </a:r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SOLID </a:t>
            </a:r>
            <a:r>
              <a:rPr lang="en-US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Principles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شناخته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می شود.  ایشان اولین مدیر اتحادیه ی </a:t>
            </a:r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Agile 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بودند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. </a:t>
            </a:r>
          </a:p>
          <a:p>
            <a:pPr algn="just" rtl="1"/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در حال حاضر آقای مارتین دو شرکت  </a:t>
            </a:r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Uncle Bob Consulting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و </a:t>
            </a:r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Clean Coders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را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مدیریت می کند که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شرکت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اول خدمات مشاوره ای و آموزشی ارائه می دهد و شرکت دوم  ویدئوهای آموزشی تهیه می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کند . </a:t>
            </a:r>
            <a:endParaRPr lang="en-US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24209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47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دوم 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: 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« نه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29251" y="1964035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یک بازیگر تیم بودن</a:t>
            </a:r>
            <a:endParaRPr lang="fa-I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400" y="2934485"/>
            <a:ext cx="10904350" cy="18158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just" rtl="1">
              <a:buFont typeface="Wingdings" panose="05000000000000000000" pitchFamily="2" charset="2"/>
              <a:buChar char="ü"/>
            </a:pP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یک بازیگر تیم بودن به این معناست که کار خود را به خوبی انجام دهید ، وقتی هم تیمی های شما به مشکلی در کارشان برخوردند ، به آنها کمک کنید .</a:t>
            </a:r>
          </a:p>
          <a:p>
            <a:pPr marL="457200" indent="-457200" algn="just" rtl="1">
              <a:buFont typeface="Wingdings" panose="05000000000000000000" pitchFamily="2" charset="2"/>
              <a:buChar char="ü"/>
            </a:pP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یک بازیگر تیم به صورت مرتب با دیگر اعضای تیم ارتباط برقرار می کند و حواسش به سایرین هست . </a:t>
            </a:r>
          </a:p>
          <a:p>
            <a:pPr marL="457200" indent="-457200" algn="just" rtl="1">
              <a:buFont typeface="Wingdings" panose="05000000000000000000" pitchFamily="2" charset="2"/>
              <a:buChar char="ü"/>
            </a:pP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بازیگر تیم کسی نیست که همیشه « بعله » بگوید . 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66029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47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دوم 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: 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« نه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29251" y="1760835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تلاش کردن</a:t>
            </a:r>
            <a:endParaRPr lang="fa-I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69" y="2598763"/>
            <a:ext cx="3187700" cy="40165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266700" y="806728"/>
            <a:ext cx="3019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انجام بده ، یا انجام نده .</a:t>
            </a:r>
          </a:p>
          <a:p>
            <a:pPr algn="ctr" rtl="1"/>
            <a:r>
              <a:rPr lang="fa-IR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هیچ « تلاشی » وجود نداره . 	</a:t>
            </a:r>
            <a:endParaRPr lang="en-US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4748" y="2810129"/>
            <a:ext cx="86395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7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برداشت های مختلفی که  از « تلاش می کنم » یا « سعی می کنم » برداشت می شه: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sz="27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من بیشتر تلاش می کنم !  ( آیا تا به حال تلاش نمی کردی !؟ ) 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sz="27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قول به تلاش بیشتر به معنای قبول این است که شما از همه ی توانتان استفاده نمی کردید . 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sz="27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قول به تلاش بیشتر یعنی هدف با زحمت بیشتر قابل دستیابی است ، بنابراین با قول به تلاش بیشتر شما تعهد می کنید که « موفق » باشید و این باری اضافی بر دوشتان خواهد بود . 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sz="27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اگر تلاش شما به نتیجه ی دلخواه نرسید ، یعنی شما شکست خوردید . 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sz="27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قول به تلاش بیشتر یعنی قول می دهید که نقشه و رفتارتان را عوض می کنید. 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sz="27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اگر هیچ کدام از موارد بالا درست نیست یعنی شما دارید « </a:t>
            </a:r>
            <a:r>
              <a:rPr lang="fa-IR" sz="2700" i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دروغ می گوئید </a:t>
            </a:r>
            <a:r>
              <a:rPr lang="fa-IR" sz="27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» </a:t>
            </a:r>
            <a:endParaRPr lang="en-US" sz="27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1368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47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دوم 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: 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« نه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29251" y="1964035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پرخاشگری منفعلانه </a:t>
            </a:r>
            <a:endParaRPr lang="fa-I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400" y="2934485"/>
            <a:ext cx="10904350" cy="28623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 rtl="1"/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نوعی بیان غیرمستقیم خصومت است مثلاً به شکل فردافکنی 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( تعلل ) ،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 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طعن ، یکدندگی ، ترشرویی ،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یا انجام ندادن عمدی و چندبارهٔ وظایفی که به شخص محول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شده‌است . </a:t>
            </a:r>
          </a:p>
          <a:p>
            <a:pPr algn="just" rtl="1"/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شما می توانید سند سازی کنید و در لحظه ی موعود علیه هم تیمی یا مدیران خود استفاده کنید و یا می توانید در صورت لزوم به صورت صریح موضوع را با سایرین در میان بگذارید . </a:t>
            </a:r>
          </a:p>
          <a:p>
            <a:pPr algn="just" rtl="1"/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ctr" rtl="1"/>
            <a:r>
              <a:rPr lang="fa-I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پرخاشگری منفعلانه انجام ندهید . </a:t>
            </a:r>
            <a:endParaRPr lang="fa-I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07056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47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دوم 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: 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« نه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29251" y="1964035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هزینه ی « بعله » گفتن </a:t>
            </a:r>
            <a:endParaRPr lang="fa-I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400" y="3186133"/>
            <a:ext cx="10904350" cy="200054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 rtl="1"/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تیم های سالم ، می خواهند راه هایی پیدا کنند که « </a:t>
            </a:r>
            <a:r>
              <a:rPr lang="fa-IR" sz="2800" b="1" i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بعله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» بگویند .</a:t>
            </a:r>
          </a:p>
          <a:p>
            <a:pPr algn="just" rtl="1"/>
            <a:endParaRPr lang="fa-IR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just" rtl="1"/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گاهی اوقات برای اینکه « </a:t>
            </a:r>
            <a:r>
              <a:rPr lang="fa-IR" sz="2800" b="1" i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بعله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» درست را بگوئید ، نباید از « </a:t>
            </a:r>
            <a:r>
              <a:rPr lang="fa-IR" sz="2800" b="1" i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نه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» گفتن ترسید . </a:t>
            </a:r>
          </a:p>
          <a:p>
            <a:pPr algn="just" rtl="1"/>
            <a:endParaRPr lang="fa-I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67377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سوم 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: 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« بعله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472826"/>
            <a:ext cx="6000496" cy="4000331"/>
          </a:xfrm>
        </p:spPr>
      </p:pic>
    </p:spTree>
    <p:extLst>
      <p:ext uri="{BB962C8B-B14F-4D97-AF65-F5344CB8AC3E}">
        <p14:creationId xmlns:p14="http://schemas.microsoft.com/office/powerpoint/2010/main" val="4159001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سوم 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: 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« بعله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62551" y="1653277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زبان « تعهد 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034" y="2623727"/>
            <a:ext cx="104590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i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سه قسمت ایجاد یک تعهد : 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شما می گوئید که « قصد » انجام کاری را دارید. 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شما « می خواهید » آن کار را انجام دهید .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شما « واقعا آن را انجام می دهید » . </a:t>
            </a:r>
            <a:endParaRPr lang="en-US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1769" y="4782110"/>
            <a:ext cx="104590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i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نشانه های عدم تعهد : 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باید / نیاز داریم 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امیدوارم / </a:t>
            </a:r>
            <a:r>
              <a:rPr lang="fa-IR" sz="280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انشاء الله</a:t>
            </a:r>
          </a:p>
          <a:p>
            <a:pPr lvl="1" algn="r" rtl="1"/>
            <a:endParaRPr lang="fa-IR" sz="28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1421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266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556" y="1041400"/>
            <a:ext cx="10750988" cy="533400"/>
          </a:xfrm>
        </p:spPr>
        <p:txBody>
          <a:bodyPr anchor="t">
            <a:noAutofit/>
          </a:bodyPr>
          <a:lstStyle/>
          <a:p>
            <a:pPr marL="0" indent="0" algn="r" rtl="1">
              <a:buNone/>
            </a:pPr>
            <a:r>
              <a:rPr lang="fa-I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مهمترین اصل حرفه ای گری ، مسئولیت پذیری است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11600" y="2235200"/>
            <a:ext cx="68453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ضرر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نزنید.</a:t>
            </a:r>
            <a:endParaRPr lang="fa-IR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وجدان کاری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sz="28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( اخلاق حرفه‌ای )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داشته باشید. </a:t>
            </a:r>
            <a:endParaRPr lang="fa-IR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در زمینه ی فنی ، اطلاعات کافی داشته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باشید. </a:t>
            </a:r>
            <a:endParaRPr lang="fa-IR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یادگیری مداوم داشته باشید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  <a:endParaRPr lang="fa-IR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تمرین کنید 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همکاری کنید.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آموزش دادن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. </a:t>
            </a:r>
            <a:endParaRPr lang="fa-IR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دامین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خود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رو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بشناسید.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فروتن باشید. </a:t>
            </a:r>
            <a:endParaRPr lang="en-US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8708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5800" y="2177580"/>
            <a:ext cx="2123698" cy="655638"/>
          </a:xfrm>
        </p:spPr>
        <p:txBody>
          <a:bodyPr/>
          <a:lstStyle/>
          <a:p>
            <a:pPr algn="r" rtl="1"/>
            <a:r>
              <a:rPr lang="fa-IR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ضرر نزنید </a:t>
            </a:r>
            <a:r>
              <a:rPr lang="en-US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!!!</a:t>
            </a:r>
            <a:endParaRPr lang="en-US" sz="4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98" y="4300122"/>
            <a:ext cx="3111112" cy="17287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4254500" y="2920367"/>
            <a:ext cx="6949698" cy="31085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باگ ایجاد </a:t>
            </a: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نکنید .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معذرت خواهی </a:t>
            </a: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کنید .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تیم کنترل کیفیت نباید خطایی </a:t>
            </a: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بیابد. 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باید مطمئن باشید که کدتان کار می کند 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تست های خودکار داشته باشید 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به ساختار صدمه </a:t>
            </a: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نزنید. 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باید بتوانید هر لحظه که اراده می کنید ، کدتان را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Refactor </a:t>
            </a: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کنید </a:t>
            </a: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. 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8398" y="5461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0308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0" y="2034688"/>
            <a:ext cx="7818249" cy="97045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وجدان کاری  ( اخلاق حرفه‌ای ) داشته باشید.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51" y="3365498"/>
            <a:ext cx="10391398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حرفه ی شما ، مسئولیت شماست .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استخدام کننده ی شما وظیفه ای برای افزایش سطح مهارت و دانش  شما ندارد .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وقت خود را تقسیم کنید : </a:t>
            </a:r>
          </a:p>
          <a:p>
            <a:pPr marL="1371600" lvl="2" indent="-457200" algn="r" rtl="1">
              <a:buFont typeface="Wingdings" panose="05000000000000000000" pitchFamily="2" charset="2"/>
              <a:buChar char="ü"/>
            </a:pP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40 ساعت کار</a:t>
            </a:r>
          </a:p>
          <a:p>
            <a:pPr marL="1371600" lvl="2" indent="-457200" algn="r" rtl="1">
              <a:buFont typeface="Wingdings" panose="05000000000000000000" pitchFamily="2" charset="2"/>
              <a:buChar char="ü"/>
            </a:pPr>
            <a:r>
              <a:rPr lang="fa-I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20 ساعت برای خودتان 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11614"/>
            <a:ext cx="2952850" cy="16563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0229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602" y="1767985"/>
            <a:ext cx="10571998" cy="970450"/>
          </a:xfrm>
        </p:spPr>
        <p:txBody>
          <a:bodyPr/>
          <a:lstStyle/>
          <a:p>
            <a:pPr algn="r" rtl="1"/>
            <a:r>
              <a:rPr lang="fa-IR" sz="4400" dirty="0">
                <a:latin typeface="Adobe Arabic" panose="02040503050201020203" pitchFamily="18" charset="-78"/>
                <a:cs typeface="Adobe Arabic" panose="02040503050201020203" pitchFamily="18" charset="-78"/>
              </a:rPr>
              <a:t>در زمینه ی فنی ، اطلاعات کافی داشته باشید.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50" y="2738435"/>
            <a:ext cx="10612249" cy="2554545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lvl="1" algn="r" rtl="1"/>
            <a:r>
              <a:rPr lang="fa-IR" sz="28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باید در زمینه های زیر دانش فنی داشته باشید :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endParaRPr lang="fa-IR" sz="2800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b="1" i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الگوهای طراحی : </a:t>
            </a: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باید بتوانید 24 الگوی طراحی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مشخص شده در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کتاب 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GOF</a:t>
            </a: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را شرح دهید و به معماری ساخت یافته ی شی گرا بر اساس الگوهای طراحی ، آشنایی داشته باشد . 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endParaRPr lang="fa-IR" sz="24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lvl="1" algn="r" rtl="1"/>
            <a:endParaRPr lang="en-US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02" y="4569982"/>
            <a:ext cx="1748366" cy="21787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220" y="4569982"/>
            <a:ext cx="1680986" cy="217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602" y="1767985"/>
            <a:ext cx="10571998" cy="970450"/>
          </a:xfrm>
        </p:spPr>
        <p:txBody>
          <a:bodyPr/>
          <a:lstStyle/>
          <a:p>
            <a:pPr algn="r" rtl="1"/>
            <a:r>
              <a:rPr lang="fa-IR" sz="4400" dirty="0">
                <a:latin typeface="Adobe Arabic" panose="02040503050201020203" pitchFamily="18" charset="-78"/>
                <a:cs typeface="Adobe Arabic" panose="02040503050201020203" pitchFamily="18" charset="-78"/>
              </a:rPr>
              <a:t>در زمینه ی فنی ، اطلاعات کافی داشته باشید.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50" y="2738435"/>
            <a:ext cx="10612249" cy="1754326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lvl="1" algn="r" rtl="1"/>
            <a:endParaRPr lang="fa-IR" sz="2800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b="1" i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اصول طراحی : </a:t>
            </a: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باید درک درستی از اصول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SOLID </a:t>
            </a: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داشته باشید 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endParaRPr lang="fa-IR" sz="24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lvl="1" algn="r" rtl="1"/>
            <a:endParaRPr lang="en-US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1" y="4142769"/>
            <a:ext cx="2882900" cy="250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5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602" y="1767985"/>
            <a:ext cx="10571998" cy="970450"/>
          </a:xfrm>
        </p:spPr>
        <p:txBody>
          <a:bodyPr/>
          <a:lstStyle/>
          <a:p>
            <a:pPr algn="r" rtl="1"/>
            <a:r>
              <a:rPr lang="fa-IR" sz="4400" dirty="0">
                <a:latin typeface="Adobe Arabic" panose="02040503050201020203" pitchFamily="18" charset="-78"/>
                <a:cs typeface="Adobe Arabic" panose="02040503050201020203" pitchFamily="18" charset="-78"/>
              </a:rPr>
              <a:t>در زمینه ی فنی ، اطلاعات کافی داشته باشید.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50" y="2738435"/>
            <a:ext cx="10612249" cy="3970318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b="1" i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آشنایی با متدهای توسعه ی پروژه :</a:t>
            </a:r>
          </a:p>
          <a:p>
            <a:pPr lvl="1" algn="r" rtl="1"/>
            <a:r>
              <a:rPr lang="fa-IR" sz="2800" b="1" i="1" dirty="0"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fa-IR" sz="2800" b="1" i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باید با موارد زیر آشنا باشید :</a:t>
            </a:r>
          </a:p>
          <a:p>
            <a:pPr lvl="1" algn="r" rtl="1"/>
            <a:endParaRPr lang="fa-IR" sz="24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SCRUM</a:t>
            </a: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XP</a:t>
            </a: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LEAN</a:t>
            </a: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Kanban</a:t>
            </a: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Waterfall</a:t>
            </a:r>
            <a:endParaRPr lang="fa-IR" sz="24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endParaRPr lang="fa-IR" sz="24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lvl="1" algn="r" rtl="1"/>
            <a:endParaRPr lang="en-US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87800" y="4738982"/>
            <a:ext cx="271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آنالیز ساخت یافته 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طراحی ساخت یافت </a:t>
            </a:r>
            <a:endParaRPr lang="en-US" sz="2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68292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602" y="1767985"/>
            <a:ext cx="10571998" cy="970450"/>
          </a:xfrm>
        </p:spPr>
        <p:txBody>
          <a:bodyPr/>
          <a:lstStyle/>
          <a:p>
            <a:pPr algn="r" rtl="1"/>
            <a:r>
              <a:rPr lang="fa-IR" sz="4400" dirty="0">
                <a:latin typeface="Adobe Arabic" panose="02040503050201020203" pitchFamily="18" charset="-78"/>
                <a:cs typeface="Adobe Arabic" panose="02040503050201020203" pitchFamily="18" charset="-78"/>
              </a:rPr>
              <a:t>در زمینه ی فنی ، اطلاعات کافی داشته باشید.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50" y="2738435"/>
            <a:ext cx="10612249" cy="3600986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b="1" i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انتظام و تعهد به :</a:t>
            </a:r>
          </a:p>
          <a:p>
            <a:pPr lvl="1" algn="r" rtl="1"/>
            <a:endParaRPr lang="fa-IR" sz="2800" b="1" i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1257300" lvl="2" indent="-342900" algn="r" rtl="1">
              <a:buFont typeface="Wingdings" panose="05000000000000000000" pitchFamily="2" charset="2"/>
              <a:buChar char="ü"/>
            </a:pP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اجرای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TDD</a:t>
            </a:r>
          </a:p>
          <a:p>
            <a:pPr marL="1257300" lvl="2" indent="-342900" algn="r" rtl="1">
              <a:buFont typeface="Wingdings" panose="05000000000000000000" pitchFamily="2" charset="2"/>
              <a:buChar char="ü"/>
            </a:pP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طراحی شی گرا / 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 Object-Oriented design</a:t>
            </a:r>
            <a:endParaRPr lang="en-US" sz="24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1257300" lvl="2" indent="-342900" algn="r" rtl="1">
              <a:buFont typeface="Wingdings" panose="05000000000000000000" pitchFamily="2" charset="2"/>
              <a:buChar char="ü"/>
            </a:pP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برنامه نویسی ساخت یافته / 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Structured Programming</a:t>
            </a:r>
            <a:endParaRPr lang="en-US" sz="24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1257300" lvl="2" indent="-342900" algn="r" rtl="1">
              <a:buFont typeface="Wingdings" panose="05000000000000000000" pitchFamily="2" charset="2"/>
              <a:buChar char="ü"/>
            </a:pP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برنامه نویسی دو-نفره /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Pair-Programing</a:t>
            </a:r>
          </a:p>
          <a:p>
            <a:pPr marL="1257300" lvl="2" indent="-342900" algn="r" rtl="1">
              <a:buFont typeface="Wingdings" panose="05000000000000000000" pitchFamily="2" charset="2"/>
              <a:buChar char="ü"/>
            </a:pP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یکپارچه سازی مداوم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/ </a:t>
            </a:r>
            <a:r>
              <a:rPr lang="fa-IR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  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Continuous Integration</a:t>
            </a:r>
            <a:endParaRPr lang="fa-IR" sz="24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endParaRPr lang="fa-IR" sz="24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lvl="1" algn="r" rtl="1"/>
            <a:endParaRPr lang="en-US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2" y="185734"/>
            <a:ext cx="3674738" cy="27560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2" y="4102100"/>
            <a:ext cx="5369941" cy="262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32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714</TotalTime>
  <Words>1554</Words>
  <Application>Microsoft Office PowerPoint</Application>
  <PresentationFormat>Widescreen</PresentationFormat>
  <Paragraphs>161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Adobe Arabic</vt:lpstr>
      <vt:lpstr>Agency FB</vt:lpstr>
      <vt:lpstr>Arial</vt:lpstr>
      <vt:lpstr>Calibri</vt:lpstr>
      <vt:lpstr>Century Gothic</vt:lpstr>
      <vt:lpstr>Wingdings</vt:lpstr>
      <vt:lpstr>Wingdings 2</vt:lpstr>
      <vt:lpstr>Quotable</vt:lpstr>
      <vt:lpstr>The Clean Coder</vt:lpstr>
      <vt:lpstr>درباره ی نویسنده </vt:lpstr>
      <vt:lpstr>فصل اول : حرفه ای گری </vt:lpstr>
      <vt:lpstr>ضرر نزنید !!!</vt:lpstr>
      <vt:lpstr>وجدان کاری  ( اخلاق حرفه‌ای ) داشته باشید. </vt:lpstr>
      <vt:lpstr>در زمینه ی فنی ، اطلاعات کافی داشته باشید. </vt:lpstr>
      <vt:lpstr>در زمینه ی فنی ، اطلاعات کافی داشته باشید. </vt:lpstr>
      <vt:lpstr>در زمینه ی فنی ، اطلاعات کافی داشته باشید. </vt:lpstr>
      <vt:lpstr>در زمینه ی فنی ، اطلاعات کافی داشته باشید. </vt:lpstr>
      <vt:lpstr>در زمینه ی فنی ، اطلاعات کافی داشته باشید. </vt:lpstr>
      <vt:lpstr>یادگیری مداوم داشته باشید. </vt:lpstr>
      <vt:lpstr>تمرین کنید. </vt:lpstr>
      <vt:lpstr>همکاری کنید. </vt:lpstr>
      <vt:lpstr>دامین خود را بشناسید. </vt:lpstr>
      <vt:lpstr>فروتن باشید. </vt:lpstr>
      <vt:lpstr>فصل دوم : « نه » بگوئید </vt:lpstr>
      <vt:lpstr>فصل دوم : « نه » بگوئید </vt:lpstr>
      <vt:lpstr>فصل دوم : « نه » بگوئید </vt:lpstr>
      <vt:lpstr>فصل دوم : « نه » بگوئید </vt:lpstr>
      <vt:lpstr>فصل دوم : « نه » بگوئید </vt:lpstr>
      <vt:lpstr>فصل دوم : « نه » بگوئید </vt:lpstr>
      <vt:lpstr>فصل دوم : « نه » بگوئید </vt:lpstr>
      <vt:lpstr>فصل دوم : « نه » بگوئید </vt:lpstr>
      <vt:lpstr>فصل سوم : « بعله » بگوئید </vt:lpstr>
      <vt:lpstr>فصل سوم : « بعله » بگوئید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Pouya</dc:creator>
  <cp:lastModifiedBy>Reza Pouya</cp:lastModifiedBy>
  <cp:revision>59</cp:revision>
  <dcterms:created xsi:type="dcterms:W3CDTF">2019-07-01T05:48:04Z</dcterms:created>
  <dcterms:modified xsi:type="dcterms:W3CDTF">2019-07-10T13:24:23Z</dcterms:modified>
</cp:coreProperties>
</file>