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9" r:id="rId28"/>
    <p:sldId id="284" r:id="rId29"/>
    <p:sldId id="285" r:id="rId30"/>
    <p:sldId id="286" r:id="rId31"/>
    <p:sldId id="287" r:id="rId32"/>
    <p:sldId id="288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10" r:id="rId48"/>
    <p:sldId id="304" r:id="rId49"/>
    <p:sldId id="306" r:id="rId50"/>
    <p:sldId id="307" r:id="rId51"/>
    <p:sldId id="308" r:id="rId52"/>
    <p:sldId id="311" r:id="rId53"/>
    <p:sldId id="312" r:id="rId54"/>
    <p:sldId id="313" r:id="rId55"/>
    <p:sldId id="314" r:id="rId56"/>
    <p:sldId id="315" r:id="rId57"/>
    <p:sldId id="316" r:id="rId58"/>
    <p:sldId id="317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100" d="100"/>
          <a:sy n="100" d="100"/>
        </p:scale>
        <p:origin x="-18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1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9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572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73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43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2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44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22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77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6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0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1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14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6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99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  <p:sldLayoutId id="2147483915" r:id="rId13"/>
    <p:sldLayoutId id="214748391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eb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eb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548814"/>
            <a:ext cx="10572000" cy="1026768"/>
          </a:xfrm>
        </p:spPr>
        <p:txBody>
          <a:bodyPr/>
          <a:lstStyle/>
          <a:p>
            <a:pPr algn="ctr"/>
            <a:r>
              <a:rPr lang="en-US" sz="6600" dirty="0">
                <a:latin typeface="Agency FB" panose="020B0503020202020204" pitchFamily="34" charset="0"/>
              </a:rPr>
              <a:t>The Clean Coder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2518" y="2193951"/>
            <a:ext cx="4533803" cy="434974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Robert C. Martin ( Uncle Bob 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95956" y="1575582"/>
            <a:ext cx="6474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Code Of Conduct For Professional Programmer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00399" y="2737516"/>
            <a:ext cx="72657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دستورالعمل هایی برای برنامه نویسان حرفه ای</a:t>
            </a:r>
            <a:endParaRPr lang="en-US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457890"/>
            <a:ext cx="3127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dirty="0">
                <a:latin typeface="Calibri" panose="020F0502020204030204" pitchFamily="34" charset="0"/>
                <a:cs typeface="Calibri" panose="020F0502020204030204" pitchFamily="34" charset="0"/>
              </a:rPr>
              <a:t>تیرماه 1398 – اسفند 1400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98145" y="5282418"/>
            <a:ext cx="14702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6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رضا پویا</a:t>
            </a:r>
            <a:endParaRPr lang="en-US" sz="3200" b="1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693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602" y="1767985"/>
            <a:ext cx="10571998" cy="970450"/>
          </a:xfrm>
        </p:spPr>
        <p:txBody>
          <a:bodyPr/>
          <a:lstStyle/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در زمینه ی فنی ، اطلاعات کافی داشته باشید.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9350" y="2738435"/>
            <a:ext cx="10612249" cy="4339650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/>
          <a:p>
            <a:pPr marL="914400" lvl="1" indent="-457200" algn="r" rtl="1">
              <a:buFont typeface="Wingdings" panose="05000000000000000000" pitchFamily="2" charset="2"/>
              <a:buChar char="ü"/>
            </a:pPr>
            <a:r>
              <a:rPr lang="fa-I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آشنایی با ابزارهای کمکی :</a:t>
            </a:r>
          </a:p>
          <a:p>
            <a:pPr lvl="1" algn="r" rtl="1"/>
            <a:r>
              <a:rPr lang="fa-I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fa-I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UML</a:t>
            </a: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دیاگرام های جریان داده /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DFD</a:t>
            </a: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Structure Charts</a:t>
            </a: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شبکه های پتری /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Petri Nets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جداول انتقال حالت /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State Transition Diagrams and Tables</a:t>
            </a:r>
            <a:endParaRPr lang="fa-I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فلوچارت ها /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Flowcharts</a:t>
            </a: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جداول تصمیم گیری /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Decision  Tables</a:t>
            </a:r>
            <a:endParaRPr lang="fa-I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endParaRPr lang="fa-I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r" rtl="1"/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387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0" y="2034688"/>
            <a:ext cx="7818249" cy="970450"/>
          </a:xfrm>
        </p:spPr>
        <p:txBody>
          <a:bodyPr/>
          <a:lstStyle/>
          <a:p>
            <a:pPr algn="r" rtl="1"/>
            <a:r>
              <a:rPr lang="fa-I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یادگیری مداوم داشته باشید.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9351" y="3213098"/>
            <a:ext cx="9888349" cy="267765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کتاب بخوانید . 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مقاله بخوانید. 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فیلم آموزشی نگاه کنید 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به کنفرانس ها بروید 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عضو گروه های برنامه نویسی شوید . </a:t>
            </a:r>
          </a:p>
          <a:p>
            <a:pPr lvl="1" algn="r" rtl="1"/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301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0" y="2034688"/>
            <a:ext cx="7818249" cy="970450"/>
          </a:xfrm>
        </p:spPr>
        <p:txBody>
          <a:bodyPr/>
          <a:lstStyle/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تمرین کنید</a:t>
            </a:r>
            <a:r>
              <a:rPr lang="fa-I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9351" y="3213098"/>
            <a:ext cx="9888349" cy="138499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Kata</a:t>
            </a:r>
            <a:endParaRPr lang="fa-I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Wase</a:t>
            </a:r>
            <a:endParaRPr lang="fa-I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Code Dojo</a:t>
            </a:r>
            <a:endParaRPr lang="fa-I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631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0" y="2034688"/>
            <a:ext cx="7818249" cy="970450"/>
          </a:xfrm>
        </p:spPr>
        <p:txBody>
          <a:bodyPr/>
          <a:lstStyle/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همکاری کنید.</a:t>
            </a:r>
            <a:r>
              <a:rPr lang="fa-I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9351" y="3213098"/>
            <a:ext cx="9888349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 rtl="1"/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یکی بهترین روش دیگر برای یادگیری و تمرین کردن ، همکاری با سایرین است . زمانی که با سایر برنامه نویسان همکاری می کنید ، از یکدیگر می آموزید 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492500" y="4167205"/>
            <a:ext cx="781824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آموزش دهید.</a:t>
            </a:r>
            <a:r>
              <a:rPr lang="fa-I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9351" y="5345615"/>
            <a:ext cx="9888349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 rtl="1"/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یکی از بهترین روش های یادگیری ، آموزش دادن به سایرین است . حرفه ای ها ، آموزش دادن به تازه کارها را وظیفه ی شخصی خود می دانند . </a:t>
            </a:r>
          </a:p>
        </p:txBody>
      </p:sp>
    </p:spTree>
    <p:extLst>
      <p:ext uri="{BB962C8B-B14F-4D97-AF65-F5344CB8AC3E}">
        <p14:creationId xmlns:p14="http://schemas.microsoft.com/office/powerpoint/2010/main" val="2231236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5237" y="1976438"/>
            <a:ext cx="7818249" cy="685800"/>
          </a:xfrm>
        </p:spPr>
        <p:txBody>
          <a:bodyPr/>
          <a:lstStyle/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دامین خود را بشناسید.</a:t>
            </a:r>
            <a:r>
              <a:rPr lang="fa-I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5409" y="2662238"/>
            <a:ext cx="10132291" cy="138499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 rtl="1"/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دانستن دامین ( تجارت ) مسئله ای که برای آن برنامه نویسی می کنند ، وظیفه ای هر برنامه نویسی است . برای مثال اگر برنامه حسابداری می نویسید ، باید در زمینه ی حسابداری اطلاعات کافی داشته باشید.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83328" y="4167205"/>
            <a:ext cx="9627422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مشکل استخدام کننده ی شما ، مشکل شماست.</a:t>
            </a:r>
            <a:r>
              <a:rPr lang="fa-I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4501" y="5241635"/>
            <a:ext cx="10363200" cy="138499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 rtl="1"/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مشکل استخدام کننده ی شما ، مشکل شماست.</a:t>
            </a: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شما باید در مورد این مشکلات اطلاعات داشته باشید و به دنبال بهترین راه حل بگردید .  نباید در دام « ما – در برابر – آنها » بیافتید . </a:t>
            </a:r>
          </a:p>
        </p:txBody>
      </p:sp>
    </p:spTree>
    <p:extLst>
      <p:ext uri="{BB962C8B-B14F-4D97-AF65-F5344CB8AC3E}">
        <p14:creationId xmlns:p14="http://schemas.microsoft.com/office/powerpoint/2010/main" val="1121143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1" y="1559867"/>
            <a:ext cx="7818249" cy="970450"/>
          </a:xfrm>
        </p:spPr>
        <p:txBody>
          <a:bodyPr/>
          <a:lstStyle/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فروتن باشید.</a:t>
            </a:r>
            <a:r>
              <a:rPr lang="fa-I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9650" y="2524131"/>
            <a:ext cx="9888349" cy="181588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برنامه نویسی  عمل « خلق » کردن است . 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برنامه نویسی  عمل « دستور دادن » است .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برنامه نویسی عملی عالی از « </a:t>
            </a: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خودبزرگ بین و متکبر </a:t>
            </a: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» است.  </a:t>
            </a:r>
          </a:p>
          <a:p>
            <a:pPr algn="r" rtl="1"/>
            <a:endParaRPr lang="fa-I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6900" y="4332270"/>
            <a:ext cx="10713850" cy="230832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 rtl="1"/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حرفه ای ها می دانند که «خودبزرگ بین و متکبر »  هستند . یک حرفه ای ، به کاری که می کند افتخار می کند و با اعتماد به نفسی که دارد  ، ریسک می کند . با این حال یک حرفه ای می داند که زمان هایی هم می آید که تصمیماتش اشتباه بوده ، توانایی کافی نداشته و نتوانسته تحلیل ریسک درستی انجام دهد ، و به خاطر شکستش مورد تمسخر قرار می گیرد . اگر تمسخر جایز بود آن را می پذیرد ، ، ولی دیگران را تمسخر نمی کند . اگر تمسخرها بی مورد بودند ، فقط به آنها می خندد و از آنها رد می شود ، چون می داند که ممکن است خودش هم اشتباه کند . </a:t>
            </a:r>
            <a:endParaRPr lang="fa-I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108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2667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دوم : « نه » بگوئید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952500"/>
            <a:ext cx="10834255" cy="533400"/>
          </a:xfrm>
        </p:spPr>
        <p:txBody>
          <a:bodyPr anchor="t">
            <a:noAutofit/>
          </a:bodyPr>
          <a:lstStyle/>
          <a:p>
            <a:pPr marL="0" indent="0" algn="r" rtl="1">
              <a:buNone/>
            </a:pPr>
            <a:r>
              <a:rPr lang="fa-I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حرفه ای ها ، حقیقت را می گویند . حرفه ای ها شجاعت لازم برای « نه » گفتن به مدیران را دارند.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54400" y="4331091"/>
            <a:ext cx="720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انجام بده ، یا انجام نده . هیچ « تلاشی » وجود نداره . 	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584450"/>
            <a:ext cx="3187700" cy="40165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07509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6477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دوم : « نه » بگوئید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29251" y="1964035"/>
            <a:ext cx="781824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معامله کنید </a:t>
            </a:r>
            <a:endParaRPr lang="fa-I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6900" y="2934485"/>
            <a:ext cx="10713850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 rtl="1"/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 بهترین خروجی ، هدفی است که شما و مدیرانتان با هم به اشتراک می گذارید . برای پیدا کردن این هدف باید معامله کنید .</a:t>
            </a:r>
            <a:endParaRPr lang="fa-I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644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6477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دوم : « نه » بگوئید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29249" y="2103894"/>
            <a:ext cx="7818249" cy="64687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خطر بالا </a:t>
            </a:r>
            <a:endParaRPr lang="fa-I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4501" y="2769081"/>
            <a:ext cx="10904350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 rtl="1"/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وقتی هزینه ی شکست بسیار بالاست ، باید کاملا مصمم باشید تا بهترین و دقیق ترین اطلاعات را به مدیران بدهید .</a:t>
            </a:r>
          </a:p>
          <a:p>
            <a:pPr algn="just" rtl="1"/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تغییرات در تخمین انجام کارها را به سرعت اطلاع رسانی کنید .  </a:t>
            </a:r>
            <a:endParaRPr lang="fa-I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929250" y="3888592"/>
            <a:ext cx="781824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چرا « دلیل » مهم نیست !  </a:t>
            </a:r>
            <a:endParaRPr lang="fa-I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6900" y="4905208"/>
            <a:ext cx="10713850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 rtl="1"/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دلیل اینکه چرا امکان انجام کاری وجود ندارد ، نسبت به « حقیقت عدم انجام کار » در اهمیت بسیار پائین تری وجود دارد . </a:t>
            </a:r>
            <a:r>
              <a:rPr lang="fa-I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اگر جزئیات زیادی بگوئید ، ممکن است مدیر سعی کند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a-I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در کار شما دخالت کند یا اصطلاحا شما را «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micro management</a:t>
            </a:r>
            <a:r>
              <a:rPr lang="fa-I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» کند.</a:t>
            </a:r>
          </a:p>
        </p:txBody>
      </p:sp>
    </p:spTree>
    <p:extLst>
      <p:ext uri="{BB962C8B-B14F-4D97-AF65-F5344CB8AC3E}">
        <p14:creationId xmlns:p14="http://schemas.microsoft.com/office/powerpoint/2010/main" val="1492569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6477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دوم : « نه » بگوئید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29251" y="1964035"/>
            <a:ext cx="781824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یک بازیگر تیم بودن</a:t>
            </a:r>
            <a:endParaRPr lang="fa-I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400" y="2934485"/>
            <a:ext cx="10904350" cy="280506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 algn="just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یک بازیگر تیم بودن به این معناست که کار خود را به خوبی انجام دهید ، وقتی هم تیمی های شما به مشکلی در کارشان برخوردند ، به آنها کمک کنید .</a:t>
            </a:r>
          </a:p>
          <a:p>
            <a:pPr marL="457200" indent="-457200" algn="just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یک بازیگر تیم به صورت مرتب با دیگر اعضای تیم ارتباط برقرار می کند و حواسش به سایرین هست . </a:t>
            </a:r>
          </a:p>
          <a:p>
            <a:pPr marL="457200" indent="-457200" algn="just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بازیگر تیم کسی نیست که همیشه « بعله » بگوید . </a:t>
            </a:r>
          </a:p>
        </p:txBody>
      </p:sp>
    </p:spTree>
    <p:extLst>
      <p:ext uri="{BB962C8B-B14F-4D97-AF65-F5344CB8AC3E}">
        <p14:creationId xmlns:p14="http://schemas.microsoft.com/office/powerpoint/2010/main" val="385317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57200"/>
            <a:ext cx="10571998" cy="960438"/>
          </a:xfrm>
        </p:spPr>
        <p:txBody>
          <a:bodyPr/>
          <a:lstStyle/>
          <a:p>
            <a:pPr algn="r"/>
            <a:r>
              <a:rPr lang="fa-IR" sz="4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درباره ی نویسنده </a:t>
            </a:r>
            <a:endParaRPr lang="en-US" sz="440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289" y="2671885"/>
            <a:ext cx="2488209" cy="315550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619502" y="2671885"/>
            <a:ext cx="8013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رابرت سیسیل مارتین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 (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Robert C. Martin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 / معروف به عمو باب ) یک  مهندس ، برنامه نویس  ، مربی و نویسنده ی  آمریکایی است  . آقای باب مارتین بیشتر به خاطر نقش موثرش در نوشتن مانیفست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Agile  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 و همچنین توسعه ی چند اصل طراحی نرم افزار و تهیه ی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SOLID Principles 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 شناخته می شود.  ایشان اولین مدیر اتحادیه ی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Agile  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 بودند . </a:t>
            </a:r>
          </a:p>
          <a:p>
            <a:pPr algn="just" rtl="1"/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در حال حاضر آقای مارتین دو شرکت 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Uncle Bob Consulting 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 و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Clean Coders 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 را مدیریت می کند که شرکت اول خدمات مشاوره ای و آموزشی ارائه می دهد و شرکت دوم  ویدئوهای آموزشی تهیه می کند .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209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6477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دوم : « نه » بگوئید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29251" y="1760835"/>
            <a:ext cx="781824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>
                <a:latin typeface="Calibri" panose="020F0502020204030204" pitchFamily="34" charset="0"/>
                <a:cs typeface="Calibri" panose="020F0502020204030204" pitchFamily="34" charset="0"/>
              </a:rPr>
              <a:t>تلاش کردن</a:t>
            </a:r>
            <a:endParaRPr lang="fa-I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69" y="2598763"/>
            <a:ext cx="3187700" cy="40165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182769" y="831510"/>
            <a:ext cx="3816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انجام بده ، یا انجام نده .</a:t>
            </a:r>
          </a:p>
          <a:p>
            <a:pPr algn="ctr" rtl="1"/>
            <a:r>
              <a:rPr lang="fa-I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هیچ « تلاشی » وجود نداره . 	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70469" y="2731285"/>
            <a:ext cx="82164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برداشت های مختلفی که  از « تلاش می کنم » یا « سعی می کنم » وجود دارد :</a:t>
            </a:r>
          </a:p>
          <a:p>
            <a:pPr marL="342900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 من بیشتر تلاش می کنم !  ( آیا تا به حال تلاش نمی کردی !؟ ) </a:t>
            </a:r>
          </a:p>
          <a:p>
            <a:pPr marL="342900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قول به تلاش بیشتر به معنای قبول این است که شما از همه ی توانتان استفاده نمی کردید . </a:t>
            </a:r>
          </a:p>
          <a:p>
            <a:pPr marL="342900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قول به تلاش بیشتر یعنی هدف با زحمت بیشتر قابل دستیابی است ، بنابراین با قول به تلاش بیشتر شما تعهد می کنید که « موفق » باشید و این باری اضافی بر دوشتان خواهد بود . </a:t>
            </a:r>
          </a:p>
          <a:p>
            <a:pPr marL="342900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اگر تلاش شما به نتیجه ی دلخواه نرسید ، یعنی شما شکست خوردید . </a:t>
            </a:r>
          </a:p>
          <a:p>
            <a:pPr marL="342900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قول به تلاش بیشتر یعنی قول می دهید که نقشه و رفتارتان را عوض می کنید. </a:t>
            </a:r>
          </a:p>
          <a:p>
            <a:pPr marL="342900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اگر هیچ کدام از موارد بالا درست نیست یعنی شما دارید « </a:t>
            </a:r>
            <a:r>
              <a:rPr lang="fa-IR" sz="2400" i="1" dirty="0">
                <a:latin typeface="Calibri" panose="020F0502020204030204" pitchFamily="34" charset="0"/>
                <a:cs typeface="Calibri" panose="020F0502020204030204" pitchFamily="34" charset="0"/>
              </a:rPr>
              <a:t>دروغ می گوئید 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»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68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6477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دوم : « نه » بگوئید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29251" y="1964035"/>
            <a:ext cx="781824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پرخاشگری منفعلانه </a:t>
            </a:r>
            <a:endParaRPr lang="fa-I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400" y="2934485"/>
            <a:ext cx="10904350" cy="28623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 rtl="1"/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نوعی بیان غیرمستقیم خصومت است مثلاً به شکل فردافِکنی ( تعلل ) ، طعن ، یکدندگی ، ترشرویی ، یا انجام ندادن عمدی و چندبارهٔ وظایفی که به شخص محول شده‌است . </a:t>
            </a:r>
          </a:p>
          <a:p>
            <a:pPr algn="just" rtl="1"/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شما می توانید سند سازی کنید و در لحظه ی موعود علیه هم تیمی یا مدیران خود استفاده کنید و یا می توانید در صورت لزوم به صورت صریح موضوع را با سایرین در میان بگذارید . </a:t>
            </a:r>
          </a:p>
          <a:p>
            <a:pPr algn="just" rtl="1"/>
            <a:endParaRPr lang="fa-I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rtl="1"/>
            <a:r>
              <a:rPr lang="fa-IR" sz="4000" b="1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پرخاشگری منفعلانه انجام ندهید .  </a:t>
            </a:r>
          </a:p>
        </p:txBody>
      </p:sp>
    </p:spTree>
    <p:extLst>
      <p:ext uri="{BB962C8B-B14F-4D97-AF65-F5344CB8AC3E}">
        <p14:creationId xmlns:p14="http://schemas.microsoft.com/office/powerpoint/2010/main" val="4007056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6477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دوم : « نه » بگوئید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29251" y="1964035"/>
            <a:ext cx="781824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هزینه ی « بعله » گفتن </a:t>
            </a:r>
            <a:endParaRPr lang="fa-I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400" y="3186133"/>
            <a:ext cx="10904350" cy="200054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 rtl="1"/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تیم های سالم ، می خواهند راه هایی پیدا کنند که « </a:t>
            </a:r>
            <a:r>
              <a:rPr lang="fa-I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بعله</a:t>
            </a: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 » بگویند .</a:t>
            </a:r>
          </a:p>
          <a:p>
            <a:pPr algn="just" rtl="1"/>
            <a:endParaRPr lang="fa-I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rtl="1"/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گاهی اوقات برای اینکه « </a:t>
            </a:r>
            <a:r>
              <a:rPr lang="fa-I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بعله</a:t>
            </a: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 » درست را بگوئید ، نباید از « </a:t>
            </a:r>
            <a:r>
              <a:rPr lang="fa-I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نه</a:t>
            </a: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 » گفتن ترسید . </a:t>
            </a:r>
          </a:p>
          <a:p>
            <a:pPr algn="just" rtl="1"/>
            <a:endParaRPr lang="fa-I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377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سوم : « بعله » بگوئید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472826"/>
            <a:ext cx="6000496" cy="4000331"/>
          </a:xfrm>
        </p:spPr>
      </p:pic>
    </p:spTree>
    <p:extLst>
      <p:ext uri="{BB962C8B-B14F-4D97-AF65-F5344CB8AC3E}">
        <p14:creationId xmlns:p14="http://schemas.microsoft.com/office/powerpoint/2010/main" val="4159001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سوم : « بعله » بگوئید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62551" y="1653277"/>
            <a:ext cx="781824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زبان « تعهد 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034" y="2623727"/>
            <a:ext cx="104590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سه قسمت ایجاد یک تعهد : </a:t>
            </a: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شما می گوئید که « قصد » انجام کاری را دارید. </a:t>
            </a: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شما « می خواهید » آن کار را انجام دهید .</a:t>
            </a: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شما « واقعا آن را انجام می دهید » . 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1769" y="4782110"/>
            <a:ext cx="104590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نشانه های عدم تعهد : </a:t>
            </a: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باید / نیاز داریم </a:t>
            </a: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امیدوارم / </a:t>
            </a:r>
            <a:r>
              <a:rPr lang="fa-IR" sz="2800">
                <a:latin typeface="Calibri" panose="020F0502020204030204" pitchFamily="34" charset="0"/>
                <a:cs typeface="Calibri" panose="020F0502020204030204" pitchFamily="34" charset="0"/>
              </a:rPr>
              <a:t>انشاء الله</a:t>
            </a:r>
          </a:p>
          <a:p>
            <a:pPr lvl="1" algn="r" rtl="1"/>
            <a:endParaRPr lang="fa-I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213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سوم : « بعله » بگوئید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62551" y="1653277"/>
            <a:ext cx="781824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تعهد چگونه است ؟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1200" y="2623727"/>
            <a:ext cx="105698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شما فقط می توانید در مورد چیزی تعهد بدهید که بر روی تمام جنبه های آن ، کنترل کامل دارید 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به کارهایی که می توانید برای رسیدن به هدف انجام دهید ، تعهد کنید .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تعهد یعنی از به انجام نرساندن کار احساس بدی دارید.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اگر کار نمی رسد یا امکان ندارد ، هر چه سریعتر اطلاع رسانی کنید .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تعهدتان باید با نظم کاریتان همراه باشد. </a:t>
            </a:r>
            <a:r>
              <a:rPr lang="fa-IR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fa-IR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بدون تست و ریفکتور سریعتر نمی شوید</a:t>
            </a:r>
            <a:r>
              <a:rPr lang="fa-IR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باید استانداردهای کاری خودتان را حفظ کنید .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اضافه کاری کردن ، هزینه دارد .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حرفه ای ها حد خودشان را می دانند.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979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چهارم : کُد زنی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CBA61B-3C48-4D83-9FF6-61C842D38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752901"/>
            <a:ext cx="5766955" cy="372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18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چهارم : کُد زنی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1200" y="2239263"/>
            <a:ext cx="11010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کد زنی فرایندی ذهنی و چالش برانگیز و فرسوده کننده است که نیاز به سطحی از تمرکز دارد که کارهای کمی با آن برابری می کنند.</a:t>
            </a:r>
          </a:p>
          <a:p>
            <a:pPr algn="r" rtl="1"/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A58C7E-C836-4E66-A88E-CB3EF184A613}"/>
              </a:ext>
            </a:extLst>
          </p:cNvPr>
          <p:cNvSpPr txBox="1"/>
          <p:nvPr/>
        </p:nvSpPr>
        <p:spPr>
          <a:xfrm>
            <a:off x="155864" y="3429000"/>
            <a:ext cx="11566236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کد شما باید :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باید کار کند.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باید مشکلات واقعی مشتری را حل کند نه آنچه او فکر می کند به آن نیاز دارد ( مذاکره کنیم )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باید درون سیستم فعلی بنشیند با سیستم فعلی کار کند.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باید توسط سایر برنامه نویس ها قابل خواندن باشند.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932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چهارم : کُد زنی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A58C7E-C836-4E66-A88E-CB3EF184A613}"/>
              </a:ext>
            </a:extLst>
          </p:cNvPr>
          <p:cNvSpPr txBox="1"/>
          <p:nvPr/>
        </p:nvSpPr>
        <p:spPr>
          <a:xfrm>
            <a:off x="155864" y="2026468"/>
            <a:ext cx="11566236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نکاتی که باید در نظر بگیرید: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اگر خسته اید یا تمرکز ندارید، کد نزنید ؛ چون مجبور می شوید با هزینه ی بیشتری آنها را اصلاح کنید.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کدهای نیمه شب ، باگ های پایدار می شوند.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مواظب کد زنی در زمان ناراحتی و نگرانی باشید. ( می توانید تقسیم زمانی کنید ، نگرانی – کار )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 Flow Zone</a:t>
            </a: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: از این حالت دوری کنید ؛ در این حالت کُد </a:t>
            </a:r>
            <a:r>
              <a:rPr lang="fa-IR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بیشتری</a:t>
            </a: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می زنید ولی تصویر بزرگتر را فراموش می کنید . </a:t>
            </a:r>
            <a:r>
              <a:rPr lang="fa-IR" sz="2400" b="1" i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البته بعضی ها با این نظر موافق نیستند )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Pair Programing</a:t>
            </a: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کنید.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موسیقی ، </a:t>
            </a:r>
            <a:r>
              <a:rPr lang="fa-IR" b="1" i="1" dirty="0">
                <a:latin typeface="Calibri" panose="020F0502020204030204" pitchFamily="34" charset="0"/>
                <a:cs typeface="Calibri" panose="020F0502020204030204" pitchFamily="34" charset="0"/>
              </a:rPr>
              <a:t>به رفتن به 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The Flow Zone</a:t>
            </a:r>
            <a:r>
              <a:rPr lang="fa-IR" b="1" i="1" dirty="0">
                <a:latin typeface="Calibri" panose="020F0502020204030204" pitchFamily="34" charset="0"/>
                <a:cs typeface="Calibri" panose="020F0502020204030204" pitchFamily="34" charset="0"/>
              </a:rPr>
              <a:t> کمک می کند.</a:t>
            </a:r>
            <a:endParaRPr lang="en-US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049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چهارم : کُد زنی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A58C7E-C836-4E66-A88E-CB3EF184A613}"/>
              </a:ext>
            </a:extLst>
          </p:cNvPr>
          <p:cNvSpPr txBox="1"/>
          <p:nvPr/>
        </p:nvSpPr>
        <p:spPr>
          <a:xfrm>
            <a:off x="155864" y="2026468"/>
            <a:ext cx="11566236" cy="4605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نکاتی که باید در نظر بگیرید: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وقفه ها :</a:t>
            </a:r>
          </a:p>
          <a:p>
            <a:pPr marL="1371600" lvl="2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b="1" i="1" dirty="0">
                <a:latin typeface="Calibri" panose="020F0502020204030204" pitchFamily="34" charset="0"/>
                <a:cs typeface="Calibri" panose="020F0502020204030204" pitchFamily="34" charset="0"/>
              </a:rPr>
              <a:t>می توانید 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Pair Programing</a:t>
            </a:r>
            <a:r>
              <a:rPr lang="fa-IR" b="1" i="1" dirty="0">
                <a:latin typeface="Calibri" panose="020F0502020204030204" pitchFamily="34" charset="0"/>
                <a:cs typeface="Calibri" panose="020F0502020204030204" pitchFamily="34" charset="0"/>
              </a:rPr>
              <a:t> کنید.</a:t>
            </a:r>
          </a:p>
          <a:p>
            <a:pPr marL="1371600" lvl="2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TDD</a:t>
            </a:r>
            <a:r>
              <a:rPr lang="fa-IR" b="1" i="1" dirty="0">
                <a:latin typeface="Calibri" panose="020F0502020204030204" pitchFamily="34" charset="0"/>
                <a:cs typeface="Calibri" panose="020F0502020204030204" pitchFamily="34" charset="0"/>
              </a:rPr>
              <a:t> می تواند به شما کمک کند.</a:t>
            </a:r>
          </a:p>
          <a:p>
            <a:pPr marL="1371600" lvl="2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b="1" i="1" dirty="0">
                <a:latin typeface="Calibri" panose="020F0502020204030204" pitchFamily="34" charset="0"/>
                <a:cs typeface="Calibri" panose="020F0502020204030204" pitchFamily="34" charset="0"/>
              </a:rPr>
              <a:t>به عنوان یک حرفه ای باید به صورت مودبانه حاضر باشید به دیگران کمک کنید.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خلاقیت خود را تقویت کنید.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زمان دیباگ کردن را هم جزء کدنویسی حساب کنید. (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TDD</a:t>
            </a: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می تواند کمک زیادی کند )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آهسته و پیوسته کد بزنید ( کد نویسی مثل دوی ماراتن هست )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حد و حدود خودتان را بدانید.</a:t>
            </a:r>
          </a:p>
        </p:txBody>
      </p:sp>
    </p:spTree>
    <p:extLst>
      <p:ext uri="{BB962C8B-B14F-4D97-AF65-F5344CB8AC3E}">
        <p14:creationId xmlns:p14="http://schemas.microsoft.com/office/powerpoint/2010/main" val="2638554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2667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556" y="1041400"/>
            <a:ext cx="10750988" cy="533400"/>
          </a:xfrm>
        </p:spPr>
        <p:txBody>
          <a:bodyPr anchor="t">
            <a:noAutofit/>
          </a:bodyPr>
          <a:lstStyle/>
          <a:p>
            <a:pPr marL="0" indent="0" algn="r" rtl="1">
              <a:buNone/>
            </a:pPr>
            <a:r>
              <a:rPr lang="fa-IR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مهمترین اصل حرفه ای گری ، مسئولیت پذیری است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80955" y="2235200"/>
            <a:ext cx="72759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ضرر نزنید.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وجدان کاری  </a:t>
            </a: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( اخلاق حرفه‌ای )</a:t>
            </a: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 داشته باشید.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در زمینه ی فنی ، اطلاعات کافی داشته باشید.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یادگیری مداوم داشته باشید.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تمرین کنید 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همکاری کنید.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آموزش دادن.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دامین خود رو بشناسید.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فروتن باشید. 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083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چهارم : کُد زنی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A58C7E-C836-4E66-A88E-CB3EF184A613}"/>
              </a:ext>
            </a:extLst>
          </p:cNvPr>
          <p:cNvSpPr txBox="1"/>
          <p:nvPr/>
        </p:nvSpPr>
        <p:spPr>
          <a:xfrm>
            <a:off x="155864" y="2026468"/>
            <a:ext cx="11566236" cy="4559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نکاتی که باید در نظر بگیرید: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امید :</a:t>
            </a:r>
          </a:p>
          <a:p>
            <a:pPr marL="1371600" lvl="2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امید یکی از بزرگترین نابود کننده ی پروژه هاست.</a:t>
            </a:r>
          </a:p>
          <a:p>
            <a:pPr marL="1371600" lvl="2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امید را وارد تخمین هایتان نکنید .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عجله کردن :</a:t>
            </a:r>
          </a:p>
          <a:p>
            <a:pPr marL="1371600" lvl="2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در برابر مدیریت ، تخمین های خود را نگه دارید. تخمین های اولیه معمولا  دقیقتر هستند.</a:t>
            </a:r>
          </a:p>
          <a:p>
            <a:pPr marL="1371600" lvl="2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هیچ راهی برای عجله کردن نیست ، نمی توانید کاری کنید که سریعتر کد بزنید ، سریعتر یک مشکل را حل کنید ؛ اگر سعی کنید ، فقط خودتان را کند تر می کنید.</a:t>
            </a:r>
          </a:p>
          <a:p>
            <a:pPr marL="1371600" lvl="2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fa-IR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830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چهارم : کُد زنی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A58C7E-C836-4E66-A88E-CB3EF184A613}"/>
              </a:ext>
            </a:extLst>
          </p:cNvPr>
          <p:cNvSpPr txBox="1"/>
          <p:nvPr/>
        </p:nvSpPr>
        <p:spPr>
          <a:xfrm>
            <a:off x="155864" y="1943341"/>
            <a:ext cx="11566236" cy="4559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نکاتی که باید در نظر بگیرید: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اضافه کاری :</a:t>
            </a:r>
          </a:p>
          <a:p>
            <a:pPr marL="1371600" lvl="2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بعضی اوقات لازم هستند ، ولی نباید با آن موافقت کنید مگر :</a:t>
            </a:r>
          </a:p>
          <a:p>
            <a:pPr marL="1828800" lvl="3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به صورت شخصی بتوانید برای آن وقت بگذارید. </a:t>
            </a:r>
          </a:p>
          <a:p>
            <a:pPr marL="1828800" lvl="3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کوتاه مدت باشد . </a:t>
            </a:r>
          </a:p>
          <a:p>
            <a:pPr marL="1828800" lvl="3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مدیرتان یک نقشه برای زمان شکست خوردن اضافه کاری داشته باشد . </a:t>
            </a:r>
          </a:p>
          <a:p>
            <a:pPr marL="1828800" lvl="3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پس از پایان اضافه کاری ، به همان مدت استراحت کنید .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False Delivery</a:t>
            </a: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: تحویل دادن چیزی که کار نمی کند .</a:t>
            </a:r>
          </a:p>
          <a:p>
            <a:pPr marL="1371600" lvl="2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بدترین کار ممکن است . </a:t>
            </a:r>
          </a:p>
        </p:txBody>
      </p:sp>
    </p:spTree>
    <p:extLst>
      <p:ext uri="{BB962C8B-B14F-4D97-AF65-F5344CB8AC3E}">
        <p14:creationId xmlns:p14="http://schemas.microsoft.com/office/powerpoint/2010/main" val="8851559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چهارم : کُد زنی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A58C7E-C836-4E66-A88E-CB3EF184A613}"/>
              </a:ext>
            </a:extLst>
          </p:cNvPr>
          <p:cNvSpPr txBox="1"/>
          <p:nvPr/>
        </p:nvSpPr>
        <p:spPr>
          <a:xfrm>
            <a:off x="155864" y="1943341"/>
            <a:ext cx="11566236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نکاتی که باید در نظر بگیرید: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انجام شدن کار (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Done</a:t>
            </a: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) را تعریف کنید .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کمک کردن به دیگران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کمک گرفتن از دیگران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راهنمایی کردن دیگران </a:t>
            </a:r>
          </a:p>
        </p:txBody>
      </p:sp>
    </p:spTree>
    <p:extLst>
      <p:ext uri="{BB962C8B-B14F-4D97-AF65-F5344CB8AC3E}">
        <p14:creationId xmlns:p14="http://schemas.microsoft.com/office/powerpoint/2010/main" val="2119226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پنجم : 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Test Driven Development ( TDD 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2CA425-0631-4073-9BDB-10142B278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120" y="2101020"/>
            <a:ext cx="4999759" cy="455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911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پنجم : 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TDD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9EF470-CEE3-431A-AD47-AD0F7E19DC02}"/>
              </a:ext>
            </a:extLst>
          </p:cNvPr>
          <p:cNvSpPr txBox="1"/>
          <p:nvPr/>
        </p:nvSpPr>
        <p:spPr>
          <a:xfrm>
            <a:off x="155864" y="1943341"/>
            <a:ext cx="11566236" cy="3451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3 قانون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TDD</a:t>
            </a: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</a:p>
          <a:p>
            <a:pPr marL="914400" lvl="1" indent="-457200" algn="r" rtl="1">
              <a:lnSpc>
                <a:spcPct val="150000"/>
              </a:lnSpc>
              <a:buFont typeface="+mj-lt"/>
              <a:buAutoNum type="arabicPeriod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شما مجاز به نوشتن هیچ کد عملیاتی نیستید مگر اینکه ابتدا یک « تست شکست خورده » نوشته باشید.</a:t>
            </a:r>
          </a:p>
          <a:p>
            <a:pPr marL="914400" lvl="1" indent="-457200" algn="r" rtl="1">
              <a:lnSpc>
                <a:spcPct val="150000"/>
              </a:lnSpc>
              <a:buFont typeface="+mj-lt"/>
              <a:buAutoNum type="arabicPeriod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در لحظه مجاز به نوشتن بیش از یک « تست واحد » که قابل شکست خوردن باشد ، نیستید . کامپایل نشدن هم به عنوان شکست خوردن تست محسوب می شود.</a:t>
            </a:r>
          </a:p>
          <a:p>
            <a:pPr marL="914400" lvl="1" indent="-457200" algn="r" rtl="1">
              <a:lnSpc>
                <a:spcPct val="150000"/>
              </a:lnSpc>
              <a:buFont typeface="+mj-lt"/>
              <a:buAutoNum type="arabicPeriod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شما اجازه ی نوشتن کدهای عملیاتی بیش از آنچه « تست واحد » شکست خورده را بگذراند را ندارید.</a:t>
            </a:r>
          </a:p>
        </p:txBody>
      </p:sp>
    </p:spTree>
    <p:extLst>
      <p:ext uri="{BB962C8B-B14F-4D97-AF65-F5344CB8AC3E}">
        <p14:creationId xmlns:p14="http://schemas.microsoft.com/office/powerpoint/2010/main" val="17113413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پنجم : 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TDD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9EF470-CEE3-431A-AD47-AD0F7E19DC02}"/>
              </a:ext>
            </a:extLst>
          </p:cNvPr>
          <p:cNvSpPr txBox="1"/>
          <p:nvPr/>
        </p:nvSpPr>
        <p:spPr>
          <a:xfrm>
            <a:off x="155864" y="1911776"/>
            <a:ext cx="11566236" cy="383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مزایای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TDD</a:t>
            </a: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اطمینان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کاهش احتمال خطا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افزایش شهامت و اطمینان به نفس  ( برای تمیز و ریفکتور کردن کد ها )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مستند سازی :</a:t>
            </a:r>
          </a:p>
          <a:p>
            <a:pPr marL="1371600" lvl="2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« تست های واحد » مستندهایی هستند که سیستم را در پائین ترین سطح خود ، شرح می دهند . اینها حقایق مض هستند.  </a:t>
            </a:r>
          </a:p>
        </p:txBody>
      </p:sp>
    </p:spTree>
    <p:extLst>
      <p:ext uri="{BB962C8B-B14F-4D97-AF65-F5344CB8AC3E}">
        <p14:creationId xmlns:p14="http://schemas.microsoft.com/office/powerpoint/2010/main" val="30758165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پنجم : 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TDD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9EF470-CEE3-431A-AD47-AD0F7E19DC02}"/>
              </a:ext>
            </a:extLst>
          </p:cNvPr>
          <p:cNvSpPr txBox="1"/>
          <p:nvPr/>
        </p:nvSpPr>
        <p:spPr>
          <a:xfrm>
            <a:off x="155864" y="2867739"/>
            <a:ext cx="11566236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مزایای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TDD</a:t>
            </a: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طراحی بهینه :</a:t>
            </a:r>
          </a:p>
          <a:p>
            <a:pPr marL="1371600" lvl="2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TDD</a:t>
            </a: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باعث می شود که طراحی خوب داشته باشیم .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اگر برای کدهایتان تست نمی نویسید و نمی توانید درست کار کردن آنها را ثابت کنید ، پس حرفه ای نیستید.</a:t>
            </a:r>
          </a:p>
        </p:txBody>
      </p:sp>
    </p:spTree>
    <p:extLst>
      <p:ext uri="{BB962C8B-B14F-4D97-AF65-F5344CB8AC3E}">
        <p14:creationId xmlns:p14="http://schemas.microsoft.com/office/powerpoint/2010/main" val="20029110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پنجم : 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TDD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9EF470-CEE3-431A-AD47-AD0F7E19DC02}"/>
              </a:ext>
            </a:extLst>
          </p:cNvPr>
          <p:cNvSpPr txBox="1"/>
          <p:nvPr/>
        </p:nvSpPr>
        <p:spPr>
          <a:xfrm>
            <a:off x="155864" y="3429000"/>
            <a:ext cx="11566236" cy="1789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کی نباید از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TDD</a:t>
            </a: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 استفاده کنید :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گاهی نمی توان و نباید از 3 قانون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TDD</a:t>
            </a: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پیروی کرد . هیچ حرفه ای نباید از یک قانون در زمانی که صدمه ی بیشتری می زند ، پیروی کند.</a:t>
            </a:r>
          </a:p>
        </p:txBody>
      </p:sp>
    </p:spTree>
    <p:extLst>
      <p:ext uri="{BB962C8B-B14F-4D97-AF65-F5344CB8AC3E}">
        <p14:creationId xmlns:p14="http://schemas.microsoft.com/office/powerpoint/2010/main" val="38229958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ششم : تمرین کردن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18F03-BE6A-4408-86FA-D18E2B6CE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548360"/>
            <a:ext cx="7103447" cy="395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6024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ششم : تمرین کردن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9EF470-CEE3-431A-AD47-AD0F7E19DC02}"/>
              </a:ext>
            </a:extLst>
          </p:cNvPr>
          <p:cNvSpPr txBox="1"/>
          <p:nvPr/>
        </p:nvSpPr>
        <p:spPr>
          <a:xfrm>
            <a:off x="155864" y="2369128"/>
            <a:ext cx="11566236" cy="2897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تمرین کردن :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سریع و درست انجام دادن هر کاری نیاز به تمرین مداوم دارد.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همانگونه که یک نویسنده ، یک موسیقی دان ، یک ورزشکار حرفه ای تمرین می کند ، شما هم باید تمرین کنید.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روش های مختلفی برای تمرین کردن وجود دارد.</a:t>
            </a:r>
          </a:p>
        </p:txBody>
      </p:sp>
    </p:spTree>
    <p:extLst>
      <p:ext uri="{BB962C8B-B14F-4D97-AF65-F5344CB8AC3E}">
        <p14:creationId xmlns:p14="http://schemas.microsoft.com/office/powerpoint/2010/main" val="295861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4027" y="2177580"/>
            <a:ext cx="4415471" cy="655638"/>
          </a:xfrm>
        </p:spPr>
        <p:txBody>
          <a:bodyPr/>
          <a:lstStyle/>
          <a:p>
            <a:pPr algn="r" rtl="1"/>
            <a:r>
              <a:rPr lang="fa-IR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ضرر نزنید </a:t>
            </a:r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!!!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98" y="4300122"/>
            <a:ext cx="3111112" cy="17287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4254500" y="2920367"/>
            <a:ext cx="6949698" cy="35394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باگ ایجاد نکنید 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معذرت خواهی کنید 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تیم کنترل کیفیت نباید خطایی بیابد.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باید مطمئن باشید که کدتان کار می کند .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تست های خودکار داشته باشید 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به ساختار صدمه نزنید.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باید بتوانید هر لحظه که اراده می کنید ، کدتان را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Refactor </a:t>
            </a: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کنید . 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8398" y="5461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0820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ششم : تمرین کردن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9EF470-CEE3-431A-AD47-AD0F7E19DC02}"/>
              </a:ext>
            </a:extLst>
          </p:cNvPr>
          <p:cNvSpPr txBox="1"/>
          <p:nvPr/>
        </p:nvSpPr>
        <p:spPr>
          <a:xfrm>
            <a:off x="155864" y="2369128"/>
            <a:ext cx="11566236" cy="3820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روش های تمرین کردن کدنویسی: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Kata</a:t>
            </a: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</a:p>
          <a:p>
            <a:pPr marL="1371600" lvl="2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هدف کمالگرایی است . در این حالت شما واقعا مسئله ای را حل نمی کنید بلکه نحوه ی حل کردن مسئله و تصمیمات مورد نظر را تحلیل می کنید و ذهن ، جسم و انگشتان خود را تمرین می دهید . برای یادگیری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TDD</a:t>
            </a: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و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CI</a:t>
            </a: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مناسب است .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Wase</a:t>
            </a: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: یک کاتای دو نفره :</a:t>
            </a:r>
          </a:p>
          <a:p>
            <a:pPr marL="1371600" lvl="2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یکی « تست واحد » را می نویسد و دیگری حل می کند.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Randori</a:t>
            </a: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: مانند یک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Wase</a:t>
            </a: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نوبتی است. </a:t>
            </a:r>
          </a:p>
        </p:txBody>
      </p:sp>
    </p:spTree>
    <p:extLst>
      <p:ext uri="{BB962C8B-B14F-4D97-AF65-F5344CB8AC3E}">
        <p14:creationId xmlns:p14="http://schemas.microsoft.com/office/powerpoint/2010/main" val="13740612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ششم : تمرین کردن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9EF470-CEE3-431A-AD47-AD0F7E19DC02}"/>
              </a:ext>
            </a:extLst>
          </p:cNvPr>
          <p:cNvSpPr txBox="1"/>
          <p:nvPr/>
        </p:nvSpPr>
        <p:spPr>
          <a:xfrm>
            <a:off x="155864" y="2369128"/>
            <a:ext cx="11566236" cy="372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روش های تمرین کردن کدنویسی: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افزایش وسعت تجربیات خود : </a:t>
            </a:r>
          </a:p>
          <a:p>
            <a:pPr marL="1371600" lvl="2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یک زبان دیگر بیاموزید.</a:t>
            </a:r>
          </a:p>
          <a:p>
            <a:pPr marL="1371600" lvl="2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در یک حوزه ی دیگر برنامه نویسی کنید .</a:t>
            </a:r>
          </a:p>
          <a:p>
            <a:pPr marL="1371600" lvl="2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مانع از سکون در معلوماتتان می شود و در هنگام تغییر شغل به دردتان می خورد.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شرکت در پروژه های «  منبع باز  »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تمرین حرفه ای </a:t>
            </a:r>
          </a:p>
        </p:txBody>
      </p:sp>
    </p:spTree>
    <p:extLst>
      <p:ext uri="{BB962C8B-B14F-4D97-AF65-F5344CB8AC3E}">
        <p14:creationId xmlns:p14="http://schemas.microsoft.com/office/powerpoint/2010/main" val="22309359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هفتم : تست پذیرش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Acceptance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DF9AE6-DE2D-4809-B369-1B24803A7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36" y="2258291"/>
            <a:ext cx="80772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090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هفتم : تست پذیرش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Acceptance 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8D3AAF-BA86-4C58-A859-B94F7FE37DF9}"/>
              </a:ext>
            </a:extLst>
          </p:cNvPr>
          <p:cNvSpPr txBox="1"/>
          <p:nvPr/>
        </p:nvSpPr>
        <p:spPr>
          <a:xfrm>
            <a:off x="488373" y="2108018"/>
            <a:ext cx="1123372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وظیفه ی یک توسعه دهنده ی حرفه ای به همان اندازه که نقش توسعه دهنده است ، نقش ارتباط گر نیز هست 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3D9B27-9BD9-46A2-9DE5-822BC3578145}"/>
              </a:ext>
            </a:extLst>
          </p:cNvPr>
          <p:cNvSpPr txBox="1"/>
          <p:nvPr/>
        </p:nvSpPr>
        <p:spPr>
          <a:xfrm>
            <a:off x="431800" y="2749392"/>
            <a:ext cx="11239500" cy="446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مشکلات ارتباط :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درک نیازمندی های واقعی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عدم رسیدن به زمان بندی اولیه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نمونه ی اولیه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اضطراب تخمین :</a:t>
            </a:r>
          </a:p>
          <a:p>
            <a:pPr marL="1371600" lvl="2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تخمین ها نیازی به دقیق بودن ندارند .</a:t>
            </a:r>
          </a:p>
          <a:p>
            <a:pPr marL="1371600" lvl="2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اگر نیازمندی تغییر کند ، تخمین ها بیهوده خواهند بود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کج فهمی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fa-IR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0568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هفتم : تست پذیرش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Acceptance 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3D9B27-9BD9-46A2-9DE5-822BC3578145}"/>
              </a:ext>
            </a:extLst>
          </p:cNvPr>
          <p:cNvSpPr txBox="1"/>
          <p:nvPr/>
        </p:nvSpPr>
        <p:spPr>
          <a:xfrm>
            <a:off x="133350" y="1902223"/>
            <a:ext cx="11588750" cy="4384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Acceptance Test</a:t>
            </a: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با همکاری بین توسعه دهنده ها و ذینفعان نوشته می شود تا معنی « انجام شدن » وظایف را شرح دهد.</a:t>
            </a:r>
          </a:p>
          <a:p>
            <a:pPr marL="800100" lvl="1" indent="-3429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هدف « تست های پذیرش » ایجاد زبان مشترک ، شفافیت و دقت در آنچه باید انجام شود هست . </a:t>
            </a:r>
          </a:p>
          <a:p>
            <a:pPr marL="800100" lvl="1" indent="-3429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با مورد قبول قراردادن موارد بالا ، توسعه دهندگان ، ذینفعان و تستر های می فهمیند که سیستم چگونه باید کار کند .</a:t>
            </a:r>
          </a:p>
          <a:p>
            <a:pPr marL="800100" lvl="1" indent="-3429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باید به صورت خودکار باشند.</a:t>
            </a:r>
          </a:p>
          <a:p>
            <a:pPr marL="800100" lvl="1" indent="-3429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این تست ها باید توسط تحلیلگران سیستم و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QA</a:t>
            </a: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نوشته شوند و توسط توسعه دهنده ها ، بازبینی شوند.</a:t>
            </a:r>
          </a:p>
          <a:p>
            <a:pPr marL="1257300" lvl="2" indent="-3429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i="1" dirty="0">
                <a:latin typeface="Calibri" panose="020F0502020204030204" pitchFamily="34" charset="0"/>
                <a:cs typeface="Calibri" panose="020F0502020204030204" pitchFamily="34" charset="0"/>
              </a:rPr>
              <a:t>اگر توسعه دهنده ای آن ها را بنویسد ، خودش نباید مسئول نوشتن کدی که آنها را می گذراند باشد</a:t>
            </a:r>
            <a:r>
              <a:rPr lang="fa-IR" sz="2000" i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800100" lvl="1" indent="-3429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باید تا جای ممکن ، « دیر » نوشته شوند ، بهتر است چند روز قبل از اضافه کردن « ویژگی » به «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Sprint</a:t>
            </a: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» نوشته شوند. </a:t>
            </a:r>
          </a:p>
          <a:p>
            <a:pPr marL="800100" lvl="1" indent="-3429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باید با نویسندگان تست ، برای تست بهتر ، مذاکره کنید.</a:t>
            </a:r>
          </a:p>
        </p:txBody>
      </p:sp>
    </p:spTree>
    <p:extLst>
      <p:ext uri="{BB962C8B-B14F-4D97-AF65-F5344CB8AC3E}">
        <p14:creationId xmlns:p14="http://schemas.microsoft.com/office/powerpoint/2010/main" val="9312793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هفتم : تست پذیرش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Acceptance 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3D9B27-9BD9-46A2-9DE5-822BC3578145}"/>
              </a:ext>
            </a:extLst>
          </p:cNvPr>
          <p:cNvSpPr txBox="1"/>
          <p:nvPr/>
        </p:nvSpPr>
        <p:spPr>
          <a:xfrm>
            <a:off x="133350" y="1902223"/>
            <a:ext cx="11588750" cy="419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فرق تست واحد با تست پذیرش :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Unit Test</a:t>
            </a: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1371600" lvl="2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تست های واحد توسط برنامه نویسان برای برنامه نویسان نوشته می شوند .</a:t>
            </a:r>
          </a:p>
          <a:p>
            <a:pPr marL="1371600" lvl="2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تست های واحد ، اسنادی هستند که کوچکترین سطح ساختار و رفتار کد را توضیح می دهند و مخاطب آنها ، سایر برنامه نویسان است.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Acceptance Test</a:t>
            </a: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</a:p>
          <a:p>
            <a:pPr marL="1371600" lvl="2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مخاطب تست های پذیرش ، برنامه نویسان و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Business</a:t>
            </a: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است . </a:t>
            </a:r>
          </a:p>
          <a:p>
            <a:pPr marL="1371600" lvl="2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این ها اسناد رسمی هستند که نشان می دهند که سیستم از لحاظ تجاری / بیزینسی چگونه باید رفتار کند . </a:t>
            </a:r>
          </a:p>
        </p:txBody>
      </p:sp>
    </p:spTree>
    <p:extLst>
      <p:ext uri="{BB962C8B-B14F-4D97-AF65-F5344CB8AC3E}">
        <p14:creationId xmlns:p14="http://schemas.microsoft.com/office/powerpoint/2010/main" val="37435506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هفتم : تست پذیرش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Acceptance 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3D9B27-9BD9-46A2-9DE5-822BC3578145}"/>
              </a:ext>
            </a:extLst>
          </p:cNvPr>
          <p:cNvSpPr txBox="1"/>
          <p:nvPr/>
        </p:nvSpPr>
        <p:spPr>
          <a:xfrm>
            <a:off x="133350" y="3178573"/>
            <a:ext cx="11588750" cy="2241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چند نکته :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باید تست ها در ساختار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</a:t>
            </a: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، ادغام شوند و با هر بار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Commit</a:t>
            </a: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اجرا شوند .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به محض پیدا شدن یک خطا در تست ها ، باید بلافاصله برطرف شوند .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fa-IR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1876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هشتم : استراتژی های تست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2F20EB-61EA-4721-BF5F-DB340C264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613" y="2325688"/>
            <a:ext cx="6202774" cy="431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25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هشتم : استراتژی های تست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3D9B27-9BD9-46A2-9DE5-822BC3578145}"/>
              </a:ext>
            </a:extLst>
          </p:cNvPr>
          <p:cNvSpPr txBox="1"/>
          <p:nvPr/>
        </p:nvSpPr>
        <p:spPr>
          <a:xfrm>
            <a:off x="133350" y="2437050"/>
            <a:ext cx="11588750" cy="4088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استراتژی های تست :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QA </a:t>
            </a: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نباید چیزی پیدا کند .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QA</a:t>
            </a: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جزئی از تیم توسعه هست .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QA</a:t>
            </a: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باید با تیم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Business</a:t>
            </a: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کار کند تا مشخصات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Acceptance Test</a:t>
            </a: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ها را در بیاورد .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QA</a:t>
            </a: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باید رفتار واقعی سیستم را مشاهده کند و به تیم توسعه اعلان کند .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تیم بیزینس ،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مسئول نوشتن تست های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Happy Path</a:t>
            </a: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هست .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QA</a:t>
            </a: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باید تست های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Un-Happy Path</a:t>
            </a: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را بنویسد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algn="r" rtl="1">
              <a:lnSpc>
                <a:spcPct val="150000"/>
              </a:lnSpc>
            </a:pPr>
            <a:endParaRPr lang="fa-IR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0857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هشتم : استراتژی های تست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3D9B27-9BD9-46A2-9DE5-822BC3578145}"/>
              </a:ext>
            </a:extLst>
          </p:cNvPr>
          <p:cNvSpPr txBox="1"/>
          <p:nvPr/>
        </p:nvSpPr>
        <p:spPr>
          <a:xfrm>
            <a:off x="133350" y="1732200"/>
            <a:ext cx="11588750" cy="4845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3200" b="1" dirty="0">
                <a:latin typeface="Calibri" panose="020F0502020204030204" pitchFamily="34" charset="0"/>
                <a:cs typeface="Calibri" panose="020F0502020204030204" pitchFamily="34" charset="0"/>
              </a:rPr>
              <a:t>هرم تست :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Unit Test</a:t>
            </a: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تست هایی روزانه برنامه نویس ها بری انجام کارشان هست . 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Component Test</a:t>
            </a: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قوانین تجاری را تست می کنند ، باید 50 درصد سیستم را پوشش دهند .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Happy Path Test</a:t>
            </a: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Integration Test</a:t>
            </a: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مطمئن می شوند که کامپوننت ها به درستی می توانند با یکدیگر کار کنند .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معماران سیستم و طراحان ارشد این تست ها را می نویسند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جزئ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CI</a:t>
            </a: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نیستند و بنا به صلاح دید نویسنده ی تست ، به صورت هفتگی ، ماهانه و دستی اجرا می شوند . 	</a:t>
            </a:r>
          </a:p>
        </p:txBody>
      </p:sp>
    </p:spTree>
    <p:extLst>
      <p:ext uri="{BB962C8B-B14F-4D97-AF65-F5344CB8AC3E}">
        <p14:creationId xmlns:p14="http://schemas.microsoft.com/office/powerpoint/2010/main" val="139611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0" y="2034688"/>
            <a:ext cx="7818249" cy="970450"/>
          </a:xfrm>
        </p:spPr>
        <p:txBody>
          <a:bodyPr/>
          <a:lstStyle/>
          <a:p>
            <a:pPr algn="r" rtl="1"/>
            <a:r>
              <a:rPr lang="fa-I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وجدان کاری  ( اخلاق حرفه‌ای ) داشته باشید.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9351" y="3365498"/>
            <a:ext cx="10391398" cy="267765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حرفه ی شما ، مسئولیت شماست .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استخدام کننده ی شما وظیفه ای برای افزایش سطح مهارت و دانش  شما ندارد .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وقت خود را تقسیم کنید : </a:t>
            </a:r>
          </a:p>
          <a:p>
            <a:pPr marL="1371600" lvl="2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40 ساعت کار</a:t>
            </a:r>
          </a:p>
          <a:p>
            <a:pPr marL="1371600" lvl="2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20 ساعت برای خودتان </a:t>
            </a:r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111614"/>
            <a:ext cx="2952850" cy="16563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022962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هشتم : استراتژی های تست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3D9B27-9BD9-46A2-9DE5-822BC3578145}"/>
              </a:ext>
            </a:extLst>
          </p:cNvPr>
          <p:cNvSpPr txBox="1"/>
          <p:nvPr/>
        </p:nvSpPr>
        <p:spPr>
          <a:xfrm>
            <a:off x="133350" y="1732200"/>
            <a:ext cx="11588750" cy="5030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3200" b="1" dirty="0">
                <a:latin typeface="Calibri" panose="020F0502020204030204" pitchFamily="34" charset="0"/>
                <a:cs typeface="Calibri" panose="020F0502020204030204" pitchFamily="34" charset="0"/>
              </a:rPr>
              <a:t>هرم تست :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Test</a:t>
            </a: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تست های نهایی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Integration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توسط معماران سیستم و رهبران فنی انجام می شود .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Throughput Tests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Performance Test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هدف این نوع تست ، بررسی صحت عملکرد کلی سیستم و کارایی مناسب آن است.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Manual  </a:t>
            </a:r>
            <a:r>
              <a:rPr lang="en-US" sz="2000" b="1" dirty="0"/>
              <a:t>Exploratory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تست های دستی سیستم از دید کاربر نهایی است که در لحظه انجام می شوند .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در این تست ، تستر آزادی عمل کامل دارد. </a:t>
            </a:r>
          </a:p>
        </p:txBody>
      </p:sp>
    </p:spTree>
    <p:extLst>
      <p:ext uri="{BB962C8B-B14F-4D97-AF65-F5344CB8AC3E}">
        <p14:creationId xmlns:p14="http://schemas.microsoft.com/office/powerpoint/2010/main" val="18033623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هشتم : استراتژی های تست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3D9B27-9BD9-46A2-9DE5-822BC3578145}"/>
              </a:ext>
            </a:extLst>
          </p:cNvPr>
          <p:cNvSpPr txBox="1"/>
          <p:nvPr/>
        </p:nvSpPr>
        <p:spPr>
          <a:xfrm>
            <a:off x="133350" y="2713275"/>
            <a:ext cx="11588750" cy="1983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منبع برای مطالعه بیشتر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در مورد تستها :</a:t>
            </a:r>
          </a:p>
          <a:p>
            <a:pPr marL="800100" lvl="1" indent="-3429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https://www.onpathtesting.com/blog/qa-testers-what-is-the-agile-testing-pyramid</a:t>
            </a:r>
          </a:p>
          <a:p>
            <a:pPr marL="800100" lvl="1" indent="-3429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https://martinfowler.com/articles/practical-test-pyramid.html</a:t>
            </a:r>
          </a:p>
          <a:p>
            <a:pPr marL="800100" lvl="1" indent="-3429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https://www.guru99.com/exploratory-testing.html</a:t>
            </a:r>
            <a:endParaRPr lang="fa-I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208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نهم : مدیریت زمان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3D9B27-9BD9-46A2-9DE5-822BC3578145}"/>
              </a:ext>
            </a:extLst>
          </p:cNvPr>
          <p:cNvSpPr txBox="1"/>
          <p:nvPr/>
        </p:nvSpPr>
        <p:spPr>
          <a:xfrm>
            <a:off x="828675" y="3429000"/>
            <a:ext cx="1158875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به عنوان یک حرفه ای ، وظیفه ی مدیریت زمانتان بر عهده ی خود شما است. </a:t>
            </a:r>
            <a:endParaRPr lang="fa-I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5835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نهم : مدیریت زمان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CD663-1432-437D-A055-671337577ADC}"/>
              </a:ext>
            </a:extLst>
          </p:cNvPr>
          <p:cNvSpPr txBox="1"/>
          <p:nvPr/>
        </p:nvSpPr>
        <p:spPr>
          <a:xfrm>
            <a:off x="381000" y="1899831"/>
            <a:ext cx="11341100" cy="4559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3200" b="1" dirty="0">
                <a:latin typeface="Calibri" panose="020F0502020204030204" pitchFamily="34" charset="0"/>
                <a:cs typeface="Calibri" panose="020F0502020204030204" pitchFamily="34" charset="0"/>
              </a:rPr>
              <a:t>مدیریت زمان : 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جلسات :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باید هزینه هر جلسه به ازای هر نفر در هر ساعت در نظر گرفته شود . 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2 حقیقت در مورد آنها وجود دارد :</a:t>
            </a:r>
          </a:p>
          <a:p>
            <a:pPr marL="1371600" lvl="2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لازم هستند.</a:t>
            </a:r>
          </a:p>
          <a:p>
            <a:pPr marL="1371600" lvl="2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کشنده ی زمان هستند.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حرفه ای ها می دانند که زمانشان ارزش دارد ، کدی برای نوشتن دارند و زمان بندی که باید به آن برسند ، برای همین سعی می کنند از جلسات غیر ضروری دوری کنند . </a:t>
            </a:r>
          </a:p>
        </p:txBody>
      </p:sp>
    </p:spTree>
    <p:extLst>
      <p:ext uri="{BB962C8B-B14F-4D97-AF65-F5344CB8AC3E}">
        <p14:creationId xmlns:p14="http://schemas.microsoft.com/office/powerpoint/2010/main" val="30055235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نهم : مدیریت زمان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CD663-1432-437D-A055-671337577ADC}"/>
              </a:ext>
            </a:extLst>
          </p:cNvPr>
          <p:cNvSpPr txBox="1"/>
          <p:nvPr/>
        </p:nvSpPr>
        <p:spPr>
          <a:xfrm>
            <a:off x="381000" y="1899831"/>
            <a:ext cx="11341100" cy="4190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3200" b="1" dirty="0">
                <a:latin typeface="Calibri" panose="020F0502020204030204" pitchFamily="34" charset="0"/>
                <a:cs typeface="Calibri" panose="020F0502020204030204" pitchFamily="34" charset="0"/>
              </a:rPr>
              <a:t>مدیریت زمان : 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رد کردن جلسات: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شما قرار نیست در هر جلسه ای که از شما خواسته شد ، شرکت کنید .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شرکت در جلسات زیاد ، غیر حرفه ای هست .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کسی که شما را به جلسه فرا می خواند ، مسئول مدیریت زمان شما نیست .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شما مسئول پروژه ی خود هستید.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یکی از وظایف اصلی مدیران ، دور نگه داشتن شما از جلسات هست . </a:t>
            </a:r>
            <a:endParaRPr lang="fa-I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8493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نهم : مدیریت زمان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CD663-1432-437D-A055-671337577ADC}"/>
              </a:ext>
            </a:extLst>
          </p:cNvPr>
          <p:cNvSpPr txBox="1"/>
          <p:nvPr/>
        </p:nvSpPr>
        <p:spPr>
          <a:xfrm>
            <a:off x="381000" y="1899831"/>
            <a:ext cx="11341100" cy="30820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3200" b="1" dirty="0">
                <a:latin typeface="Calibri" panose="020F0502020204030204" pitchFamily="34" charset="0"/>
                <a:cs typeface="Calibri" panose="020F0502020204030204" pitchFamily="34" charset="0"/>
              </a:rPr>
              <a:t>مدیریت زمان : 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ترک کردن جلسه :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وقتی جلسه ای خسته کننده شد ، سعی کنید از آن خارج شوید .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بپرسید که آیا حضورتان ضروری هست ؟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مودبانه از جلسه خارج شوید . </a:t>
            </a:r>
            <a:endParaRPr lang="fa-I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4452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نهم : مدیریت زمان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CD663-1432-437D-A055-671337577ADC}"/>
              </a:ext>
            </a:extLst>
          </p:cNvPr>
          <p:cNvSpPr txBox="1"/>
          <p:nvPr/>
        </p:nvSpPr>
        <p:spPr>
          <a:xfrm>
            <a:off x="381000" y="1899831"/>
            <a:ext cx="11341100" cy="4753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3200" b="1" dirty="0">
                <a:latin typeface="Calibri" panose="020F0502020204030204" pitchFamily="34" charset="0"/>
                <a:cs typeface="Calibri" panose="020F0502020204030204" pitchFamily="34" charset="0"/>
              </a:rPr>
              <a:t>مدیریت زمان : 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جلساتتان با هدف باشد :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پیش از ورود به جلسه ، هدفتان از جلسه را مشخص کنید .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Stand up Meeting</a:t>
            </a: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اصل اساسی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Agile</a:t>
            </a: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هستند . </a:t>
            </a:r>
          </a:p>
          <a:p>
            <a:pPr marL="1371600" lvl="2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باید به 3 سوال جواب بدهید ( جواب هر کدام در 20 ثانیه باید داده شود ) :</a:t>
            </a:r>
          </a:p>
          <a:p>
            <a:pPr marL="1828800" lvl="3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دیروز چه می کردید ؟ </a:t>
            </a:r>
          </a:p>
          <a:p>
            <a:pPr marL="1828800" lvl="3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امروز چه می کنم ؟</a:t>
            </a:r>
          </a:p>
          <a:p>
            <a:pPr marL="1828800" lvl="3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چه مشکلی و چه چالشی دارم ؟ </a:t>
            </a:r>
          </a:p>
        </p:txBody>
      </p:sp>
    </p:spTree>
    <p:extLst>
      <p:ext uri="{BB962C8B-B14F-4D97-AF65-F5344CB8AC3E}">
        <p14:creationId xmlns:p14="http://schemas.microsoft.com/office/powerpoint/2010/main" val="5385680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نهم : مدیریت زمان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CD663-1432-437D-A055-671337577ADC}"/>
              </a:ext>
            </a:extLst>
          </p:cNvPr>
          <p:cNvSpPr txBox="1"/>
          <p:nvPr/>
        </p:nvSpPr>
        <p:spPr>
          <a:xfrm>
            <a:off x="381000" y="1899831"/>
            <a:ext cx="11341100" cy="419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3200" b="1" dirty="0">
                <a:latin typeface="Calibri" panose="020F0502020204030204" pitchFamily="34" charset="0"/>
                <a:cs typeface="Calibri" panose="020F0502020204030204" pitchFamily="34" charset="0"/>
              </a:rPr>
              <a:t>مدیریت زمان : 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Iteration and planning </a:t>
            </a:r>
            <a:endParaRPr lang="fa-IR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تخصیص زمان باید انجام شده باشد .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ارزش تجاری هر بک لاگ باید قبلا انجام شده باشد .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در یک سازمان خوب  ، از قبل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Acceptance Test / Component Test</a:t>
            </a: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ها نوشته شده اند .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نهایتا باید 5 درصد زمان یک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Sprint</a:t>
            </a: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را بگیرند.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به ازای هر آیتم ، بیش از 5 تا 10 دقیقه وقت بیشتری نگذارید ، اگر وقت بیشتری نیاز داشت باید با بخشی از تیم در زمانی دیگر ، بررسی شود.</a:t>
            </a:r>
          </a:p>
        </p:txBody>
      </p:sp>
    </p:spTree>
    <p:extLst>
      <p:ext uri="{BB962C8B-B14F-4D97-AF65-F5344CB8AC3E}">
        <p14:creationId xmlns:p14="http://schemas.microsoft.com/office/powerpoint/2010/main" val="30903979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نهم : مدیریت زمان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CD663-1432-437D-A055-671337577ADC}"/>
              </a:ext>
            </a:extLst>
          </p:cNvPr>
          <p:cNvSpPr txBox="1"/>
          <p:nvPr/>
        </p:nvSpPr>
        <p:spPr>
          <a:xfrm>
            <a:off x="381000" y="1899831"/>
            <a:ext cx="11341100" cy="4568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3200" b="1" dirty="0">
                <a:latin typeface="Calibri" panose="020F0502020204030204" pitchFamily="34" charset="0"/>
                <a:cs typeface="Calibri" panose="020F0502020204030204" pitchFamily="34" charset="0"/>
              </a:rPr>
              <a:t>مدیریت زمان : 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Iteration Retrospective And Demo </a:t>
            </a:r>
            <a:endParaRPr lang="fa-IR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رترو : نهایتا 10 دقیقه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دمو : نهایتان 25 دقیقه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بحث کردن / قبول نکردن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« هر موضوعی که در 5 دقیقه گفتگو حل نشود ، با بحث کردن ، حل نمی شود . »  کِنت بک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رفتار پرخاشگرانه نکنید .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پرخاشگری منفعلانه نکنید .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گاهی اوقات می توانید با پرتاب یک سکه ، نتیجه را مشخص کنید. </a:t>
            </a:r>
          </a:p>
        </p:txBody>
      </p:sp>
    </p:spTree>
    <p:extLst>
      <p:ext uri="{BB962C8B-B14F-4D97-AF65-F5344CB8AC3E}">
        <p14:creationId xmlns:p14="http://schemas.microsoft.com/office/powerpoint/2010/main" val="95912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602" y="1767985"/>
            <a:ext cx="10571998" cy="970450"/>
          </a:xfrm>
        </p:spPr>
        <p:txBody>
          <a:bodyPr/>
          <a:lstStyle/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در زمینه ی فنی ، اطلاعات کافی داشته باشید.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9350" y="2738435"/>
            <a:ext cx="10612249" cy="2123658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/>
          <a:p>
            <a:pPr lvl="1" algn="r" rtl="1"/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باید در زمینه های زیر دانش فنی داشته باشید :</a:t>
            </a: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endParaRPr lang="fa-IR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r>
              <a:rPr lang="fa-I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الگوهای طراحی : 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باید بتوانید 24 الگوی طراحی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مشخص شده در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 کتاب 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GOF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 را شرح دهید و به معماری ساخت یافته ی شی گرا بر اساس الگوهای طراحی ، آشنایی داشته باشد . </a:t>
            </a:r>
          </a:p>
          <a:p>
            <a:pPr lvl="1" algn="r" rtl="1"/>
            <a:endParaRPr lang="fa-I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602" y="4569982"/>
            <a:ext cx="1748366" cy="21787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220" y="4569982"/>
            <a:ext cx="1680986" cy="217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602" y="1767985"/>
            <a:ext cx="10571998" cy="970450"/>
          </a:xfrm>
        </p:spPr>
        <p:txBody>
          <a:bodyPr/>
          <a:lstStyle/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در زمینه ی فنی ، اطلاعات کافی داشته باشید.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9350" y="2738435"/>
            <a:ext cx="10612249" cy="1754326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/>
          <a:p>
            <a:pPr lvl="1" algn="r" rtl="1"/>
            <a:endParaRPr lang="fa-IR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r>
              <a:rPr lang="fa-I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اصول طراحی : 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باید درک درستی از اصول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SOLID 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 داشته باشید </a:t>
            </a: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endParaRPr lang="fa-I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r" rtl="1"/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3708885"/>
            <a:ext cx="33813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53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602" y="1767985"/>
            <a:ext cx="10571998" cy="970450"/>
          </a:xfrm>
        </p:spPr>
        <p:txBody>
          <a:bodyPr/>
          <a:lstStyle/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در زمینه ی فنی ، اطلاعات کافی داشته باشید.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9350" y="2738435"/>
            <a:ext cx="10612249" cy="3970318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/>
          <a:p>
            <a:pPr marL="914400" lvl="1" indent="-457200" algn="r" rtl="1">
              <a:buFont typeface="Wingdings" panose="05000000000000000000" pitchFamily="2" charset="2"/>
              <a:buChar char="ü"/>
            </a:pPr>
            <a:r>
              <a:rPr lang="fa-I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آشنایی با متدهای توسعه ی پروژه :</a:t>
            </a:r>
          </a:p>
          <a:p>
            <a:pPr lvl="1" algn="r" rtl="1"/>
            <a:r>
              <a:rPr lang="fa-I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	 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باید با موارد زیر آشنا باشید :</a:t>
            </a:r>
          </a:p>
          <a:p>
            <a:pPr lvl="1" algn="r" rtl="1"/>
            <a:endParaRPr lang="fa-I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SCRUM</a:t>
            </a: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XP</a:t>
            </a: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LEAN</a:t>
            </a: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Kanban</a:t>
            </a: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Waterfall</a:t>
            </a:r>
            <a:endParaRPr lang="fa-I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endParaRPr lang="fa-I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r" rtl="1"/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87800" y="4738982"/>
            <a:ext cx="271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آنالیز ساخت یافته 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طراحی ساخت یافت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292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602" y="1767985"/>
            <a:ext cx="10571998" cy="970450"/>
          </a:xfrm>
        </p:spPr>
        <p:txBody>
          <a:bodyPr/>
          <a:lstStyle/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در زمینه ی فنی ، اطلاعات کافی داشته باشید.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79751" y="2923315"/>
            <a:ext cx="10612249" cy="3600986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/>
          <a:p>
            <a:pPr marL="914400" lvl="1" indent="-457200" algn="r" rtl="1">
              <a:buFont typeface="Wingdings" panose="05000000000000000000" pitchFamily="2" charset="2"/>
              <a:buChar char="ü"/>
            </a:pPr>
            <a:r>
              <a:rPr lang="fa-I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انتظام و تعهد به :</a:t>
            </a:r>
          </a:p>
          <a:p>
            <a:pPr lvl="1" algn="r" rtl="1"/>
            <a:endParaRPr lang="fa-IR" sz="28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اجرای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TDD</a:t>
            </a:r>
          </a:p>
          <a:p>
            <a:pPr marL="1257300" lvl="2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طراحی شی گرا /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Object-Oriented design</a:t>
            </a:r>
          </a:p>
          <a:p>
            <a:pPr marL="1257300" lvl="2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برنامه نویسی ساخت یافته /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Structured Programming</a:t>
            </a:r>
          </a:p>
          <a:p>
            <a:pPr marL="1257300" lvl="2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برنامه نویسی دو-نفره /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Pair-Programing</a:t>
            </a:r>
          </a:p>
          <a:p>
            <a:pPr marL="1257300" lvl="2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یکپارچه سازی مداوم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Continuous Integration</a:t>
            </a:r>
            <a:endParaRPr lang="fa-I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endParaRPr lang="fa-I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r" rtl="1"/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62" y="185734"/>
            <a:ext cx="3416120" cy="25620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62" y="4102100"/>
            <a:ext cx="4726865" cy="230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32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1008</TotalTime>
  <Words>3708</Words>
  <Application>Microsoft Office PowerPoint</Application>
  <PresentationFormat>Widescreen</PresentationFormat>
  <Paragraphs>376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Adobe Arabic</vt:lpstr>
      <vt:lpstr>Agency FB</vt:lpstr>
      <vt:lpstr>Arial</vt:lpstr>
      <vt:lpstr>Calibri</vt:lpstr>
      <vt:lpstr>Century Gothic</vt:lpstr>
      <vt:lpstr>Wingdings</vt:lpstr>
      <vt:lpstr>Wingdings 2</vt:lpstr>
      <vt:lpstr>Quotable</vt:lpstr>
      <vt:lpstr>The Clean Coder</vt:lpstr>
      <vt:lpstr>درباره ی نویسنده </vt:lpstr>
      <vt:lpstr>فصل اول : حرفه ای گری </vt:lpstr>
      <vt:lpstr>ضرر نزنید !!!</vt:lpstr>
      <vt:lpstr>وجدان کاری  ( اخلاق حرفه‌ای ) داشته باشید. </vt:lpstr>
      <vt:lpstr>در زمینه ی فنی ، اطلاعات کافی داشته باشید. </vt:lpstr>
      <vt:lpstr>در زمینه ی فنی ، اطلاعات کافی داشته باشید. </vt:lpstr>
      <vt:lpstr>در زمینه ی فنی ، اطلاعات کافی داشته باشید. </vt:lpstr>
      <vt:lpstr>در زمینه ی فنی ، اطلاعات کافی داشته باشید. </vt:lpstr>
      <vt:lpstr>در زمینه ی فنی ، اطلاعات کافی داشته باشید. </vt:lpstr>
      <vt:lpstr>یادگیری مداوم داشته باشید. </vt:lpstr>
      <vt:lpstr>تمرین کنید. </vt:lpstr>
      <vt:lpstr>همکاری کنید. </vt:lpstr>
      <vt:lpstr>دامین خود را بشناسید. </vt:lpstr>
      <vt:lpstr>فروتن باشید. </vt:lpstr>
      <vt:lpstr>فصل دوم : « نه » بگوئید </vt:lpstr>
      <vt:lpstr>فصل دوم : « نه » بگوئید </vt:lpstr>
      <vt:lpstr>فصل دوم : « نه » بگوئید </vt:lpstr>
      <vt:lpstr>فصل دوم : « نه » بگوئید </vt:lpstr>
      <vt:lpstr>فصل دوم : « نه » بگوئید </vt:lpstr>
      <vt:lpstr>فصل دوم : « نه » بگوئید </vt:lpstr>
      <vt:lpstr>فصل دوم : « نه » بگوئید </vt:lpstr>
      <vt:lpstr>فصل سوم : « بعله » بگوئید </vt:lpstr>
      <vt:lpstr>فصل سوم : « بعله » بگوئید </vt:lpstr>
      <vt:lpstr>فصل سوم : « بعله » بگوئید </vt:lpstr>
      <vt:lpstr>فصل چهارم : کُد زنی</vt:lpstr>
      <vt:lpstr>فصل چهارم : کُد زنی</vt:lpstr>
      <vt:lpstr>فصل چهارم : کُد زنی</vt:lpstr>
      <vt:lpstr>فصل چهارم : کُد زنی</vt:lpstr>
      <vt:lpstr>فصل چهارم : کُد زنی</vt:lpstr>
      <vt:lpstr>فصل چهارم : کُد زنی</vt:lpstr>
      <vt:lpstr>فصل چهارم : کُد زنی</vt:lpstr>
      <vt:lpstr>فصل پنجم : Test Driven Development ( TDD )</vt:lpstr>
      <vt:lpstr>فصل پنجم : TDD</vt:lpstr>
      <vt:lpstr>فصل پنجم : TDD</vt:lpstr>
      <vt:lpstr>فصل پنجم : TDD</vt:lpstr>
      <vt:lpstr>فصل پنجم : TDD</vt:lpstr>
      <vt:lpstr>فصل ششم : تمرین کردن</vt:lpstr>
      <vt:lpstr>فصل ششم : تمرین کردن</vt:lpstr>
      <vt:lpstr>فصل ششم : تمرین کردن</vt:lpstr>
      <vt:lpstr>فصل ششم : تمرین کردن</vt:lpstr>
      <vt:lpstr>فصل هفتم : تست پذیرش/  Acceptance Test</vt:lpstr>
      <vt:lpstr>فصل هفتم : تست پذیرش/  Acceptance Test</vt:lpstr>
      <vt:lpstr>فصل هفتم : تست پذیرش/  Acceptance Test</vt:lpstr>
      <vt:lpstr>فصل هفتم : تست پذیرش/  Acceptance Test</vt:lpstr>
      <vt:lpstr>فصل هفتم : تست پذیرش/  Acceptance Test</vt:lpstr>
      <vt:lpstr>فصل هشتم : استراتژی های تست</vt:lpstr>
      <vt:lpstr>فصل هشتم : استراتژی های تست</vt:lpstr>
      <vt:lpstr>فصل هشتم : استراتژی های تست</vt:lpstr>
      <vt:lpstr>فصل هشتم : استراتژی های تست</vt:lpstr>
      <vt:lpstr>فصل هشتم : استراتژی های تست</vt:lpstr>
      <vt:lpstr>فصل نهم : مدیریت زمان</vt:lpstr>
      <vt:lpstr>فصل نهم : مدیریت زمان</vt:lpstr>
      <vt:lpstr>فصل نهم : مدیریت زمان</vt:lpstr>
      <vt:lpstr>فصل نهم : مدیریت زمان</vt:lpstr>
      <vt:lpstr>فصل نهم : مدیریت زمان</vt:lpstr>
      <vt:lpstr>فصل نهم : مدیریت زمان</vt:lpstr>
      <vt:lpstr>فصل نهم : مدیریت زمان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Pouya</dc:creator>
  <cp:lastModifiedBy>Reza P</cp:lastModifiedBy>
  <cp:revision>165</cp:revision>
  <dcterms:created xsi:type="dcterms:W3CDTF">2019-07-01T05:48:04Z</dcterms:created>
  <dcterms:modified xsi:type="dcterms:W3CDTF">2022-02-22T19:16:14Z</dcterms:modified>
</cp:coreProperties>
</file>