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92" d="100"/>
          <a:sy n="92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1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72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7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43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2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44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2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77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6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0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1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4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6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2/17/2022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99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548814"/>
            <a:ext cx="10572000" cy="1026768"/>
          </a:xfrm>
        </p:spPr>
        <p:txBody>
          <a:bodyPr/>
          <a:lstStyle/>
          <a:p>
            <a:pPr algn="ctr"/>
            <a:r>
              <a:rPr lang="en-US" sz="6600" dirty="0">
                <a:latin typeface="Agency FB" panose="020B0503020202020204" pitchFamily="34" charset="0"/>
              </a:rPr>
              <a:t>The Clean Coder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0244" y="2193951"/>
            <a:ext cx="4046077" cy="434974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bg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Robert C. Martin ( Uncle Bob 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5956" y="1575582"/>
            <a:ext cx="647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Code Of Conduct For Professional Programmer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3116" y="3029904"/>
            <a:ext cx="72657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دستورالعمل هایی برای برنامه نویسان حرفه ای</a:t>
            </a:r>
            <a:endParaRPr lang="en-US" sz="4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57890"/>
            <a:ext cx="3127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000" dirty="0">
                <a:latin typeface="Calibri" panose="020F0502020204030204" pitchFamily="34" charset="0"/>
                <a:cs typeface="Calibri" panose="020F0502020204030204" pitchFamily="34" charset="0"/>
              </a:rPr>
              <a:t>تیرماه 1398 – اسفند 1400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7569" y="4292658"/>
            <a:ext cx="32768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ارائه دهنده : رضا پویا</a:t>
            </a:r>
            <a:endParaRPr lang="en-US" sz="32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69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4339650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آشنایی با ابزارهای کمکی :</a:t>
            </a:r>
          </a:p>
          <a:p>
            <a:pPr lvl="1" algn="r" rtl="1"/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UML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دیاگرام های جریان داده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DFD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Structure Charts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شبکه های پتری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Petri Nets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جداول انتقال حالت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State Transition Diagrams and Tables</a:t>
            </a: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فلوچارت ها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Flowcharts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جداول تصمیم گیری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Decision  Tables</a:t>
            </a: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38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یادگیری مداوم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1" y="3213098"/>
            <a:ext cx="9888349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کتاب بخوانید 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مقاله بخوانید.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فیلم آموزشی نگاه کنید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به کنفرانس ها بروید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عضو گروه های برنامه نویسی شوید . </a:t>
            </a:r>
          </a:p>
          <a:p>
            <a:pPr lvl="1" algn="r" rtl="1"/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30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تمرین کنید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1" y="3213098"/>
            <a:ext cx="9888349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Kata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Wase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Code Dojo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63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همکاری کنید.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1" y="3213098"/>
            <a:ext cx="9888349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یکی بهترین روش دیگر برای یادگیری و تمرین کردن ، همکاری با سایرین است . زمانی که با سایر برنامه نویسان همکاری می کنید ، از یکدیگر می آموزید 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92500" y="416720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آموزش دهید.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9351" y="5345615"/>
            <a:ext cx="9888349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یکی از بهترین روش های یادگیری ، آموزش دادن به سایرین است . حرفه ای ها ، آموزش دادن به تازه کارها را وظیفه ی شخصی خود می دانند . </a:t>
            </a:r>
          </a:p>
        </p:txBody>
      </p:sp>
    </p:spTree>
    <p:extLst>
      <p:ext uri="{BB962C8B-B14F-4D97-AF65-F5344CB8AC3E}">
        <p14:creationId xmlns:p14="http://schemas.microsoft.com/office/powerpoint/2010/main" val="2231236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5237" y="1976438"/>
            <a:ext cx="7818249" cy="68580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دامین خود را بشناسید.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409" y="2662238"/>
            <a:ext cx="10132291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دانستن دامین ( تجارت ) مسئله ای که برای آن برنامه نویسی می کنند ، وظیفه ای هر برنامه نویسی است . برای مثال اگر برنامه حسابداری می نویسید ، باید در زمینه ی حسابداری اطلاعات کافی داشته باشید.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83328" y="4167205"/>
            <a:ext cx="9627422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مشکل استخدام کننده ی شما ، مشکل شماست.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4501" y="5241635"/>
            <a:ext cx="10363200" cy="138499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مشکل استخدام کننده ی شما ، مشکل شماست.</a:t>
            </a: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شما باید در مورد این مشکلات اطلاعات داشته باشید و به دنبال بهترین راه حل بگردید .  نباید در دام « ما – در برابر – آنها » بیافتید . </a:t>
            </a:r>
          </a:p>
        </p:txBody>
      </p:sp>
    </p:spTree>
    <p:extLst>
      <p:ext uri="{BB962C8B-B14F-4D97-AF65-F5344CB8AC3E}">
        <p14:creationId xmlns:p14="http://schemas.microsoft.com/office/powerpoint/2010/main" val="1121143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1" y="1559867"/>
            <a:ext cx="7818249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فروتن باشید.</a:t>
            </a:r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9650" y="2524131"/>
            <a:ext cx="9888349" cy="181588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برنامه نویسی  عمل « خلق » کردن است .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برنامه نویسی  عمل « دستور دادن » است 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برنامه نویسی عملی عالی از « </a:t>
            </a: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خودبزرگ بین و متکبر </a:t>
            </a: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» است.  </a:t>
            </a:r>
          </a:p>
          <a:p>
            <a:pPr algn="r" rtl="1"/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6900" y="4332270"/>
            <a:ext cx="1071385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حرفه ای ها می دانند که «خودبزرگ بین و متکبر »  هستند . یک حرفه ای ، به کاری که می کند افتخار می کند و با اعتماد به نفسی که دارد  ، ریسک می کند . با این حال یک حرفه ای می داند که زمان هایی هم می آید که تصمیماتش اشتباه بوده ، توانایی کافی نداشته و نتوانسته تحلیل ریسک درستی انجام دهد ، و به خاطر شکستش مورد تمسخر قرار می گیرد . اگر تمسخر جایز بود آن را می پذیرد ، ، ولی دیگران را تمسخر نمی کند . اگر تمسخرها بی مورد بودند ، فقط به آنها می خندد و از آنها رد می شود ، چون می داند که ممکن است خودش هم اشتباه کند . </a:t>
            </a:r>
            <a:endParaRPr lang="fa-I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10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66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952500"/>
            <a:ext cx="10834255" cy="533400"/>
          </a:xfrm>
        </p:spPr>
        <p:txBody>
          <a:bodyPr anchor="t">
            <a:noAutofit/>
          </a:bodyPr>
          <a:lstStyle/>
          <a:p>
            <a:pPr marL="0" indent="0" algn="r" rtl="1">
              <a:buNone/>
            </a:pPr>
            <a:r>
              <a:rPr lang="fa-I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حرفه ای ها ، حقیقت را می گویند . حرفه ای ها شجاعت لازم برای « نه » گفتن به مدیران را دارند.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4400" y="4331091"/>
            <a:ext cx="720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انجام بده ، یا انجام نده . هیچ « تلاشی » وجود نداره . 	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584450"/>
            <a:ext cx="3187700" cy="4016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7509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معامله کنید 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900" y="2934485"/>
            <a:ext cx="10713850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 بهترین خروجی ، هدفی است که شما و مدیرانتان با هم به اشتراک می گذارید . برای پیدا کردن این هدف باید معامله کنید .</a:t>
            </a:r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44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49" y="2103894"/>
            <a:ext cx="7818249" cy="64687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خطر بالا 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4501" y="2769081"/>
            <a:ext cx="1090435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وقتی هزینه ی شکست بسیار بالاست ، باید کاملا مصمم باشید تا بهترین و دقیق ترین اطلاعات را به مدیران بدهید .</a:t>
            </a:r>
          </a:p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تغییرات در تخمین انجام کارها را به سرعت اطلاع رسانی کنید .  </a:t>
            </a:r>
            <a:endParaRPr lang="fa-I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929250" y="3888592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چرا « دلیل » مهم نیست !  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6900" y="4905208"/>
            <a:ext cx="1071385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دلیل اینکه چرا امکان انجام کاری وجود ندارد ، نسبت به « حقیقت عدم انجام کار » در اهمیت بسیار پائین تری وجود دارد . </a:t>
            </a:r>
            <a:r>
              <a:rPr lang="fa-I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اگر جزئیات زیادی بگوئید ، ممکن است مدیر سعی کند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در کار شما دخالت کند یا اصطلاحا شما را «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micro management</a:t>
            </a:r>
            <a:r>
              <a:rPr lang="fa-I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» کند.</a:t>
            </a:r>
          </a:p>
        </p:txBody>
      </p:sp>
    </p:spTree>
    <p:extLst>
      <p:ext uri="{BB962C8B-B14F-4D97-AF65-F5344CB8AC3E}">
        <p14:creationId xmlns:p14="http://schemas.microsoft.com/office/powerpoint/2010/main" val="149256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یک بازیگر تیم بودن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0" y="2934485"/>
            <a:ext cx="10904350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just" rtl="1">
              <a:buFont typeface="Wingdings" panose="05000000000000000000" pitchFamily="2" charset="2"/>
              <a:buChar char="ü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یک بازیگر تیم بودن به این معناست که کار خود را به خوبی انجام دهید ، وقتی هم تیمی های شما به مشکلی در کارشان برخوردند ، به آنها کمک کنید .</a:t>
            </a:r>
          </a:p>
          <a:p>
            <a:pPr marL="457200" indent="-457200" algn="just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یک بازیگر تیم به صورت مرتب با دیگر اعضای تیم ارتباط برقرار می کند و حواسش به سایرین هست . </a:t>
            </a:r>
          </a:p>
          <a:p>
            <a:pPr marL="457200" indent="-457200" algn="just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بازیگر تیم کسی نیست که همیشه « بعله » بگوید . </a:t>
            </a:r>
          </a:p>
        </p:txBody>
      </p:sp>
    </p:spTree>
    <p:extLst>
      <p:ext uri="{BB962C8B-B14F-4D97-AF65-F5344CB8AC3E}">
        <p14:creationId xmlns:p14="http://schemas.microsoft.com/office/powerpoint/2010/main" val="3853177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57200"/>
            <a:ext cx="10571998" cy="960438"/>
          </a:xfrm>
        </p:spPr>
        <p:txBody>
          <a:bodyPr/>
          <a:lstStyle/>
          <a:p>
            <a:pPr algn="r"/>
            <a:r>
              <a:rPr lang="fa-IR" sz="4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درباره ی نویسنده </a:t>
            </a:r>
            <a:endParaRPr lang="en-US" sz="44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289" y="2671885"/>
            <a:ext cx="2488209" cy="31555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619502" y="2671885"/>
            <a:ext cx="8013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رابرت سیسیل مارتین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(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Robert C. Martin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/ معروف به عمو باب ) یک  مهندس ، برنامه نویس  ، مربی و نویسنده ی  آمریکایی است  . آقای باب مارتین بیشتر به خاطر نقش موثرش در نوشتن مانیفست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Agile 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و همچنین توسعه ی چند اصل طراحی نرم افزار و تهیه ی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SOLID Principles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شناخته می شود.  ایشان اولین مدیر اتحادیه ی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Agile 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بودند . </a:t>
            </a:r>
          </a:p>
          <a:p>
            <a:pPr algn="just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در حال حاضر آقای مارتین دو شرکت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Uncle Bob Consulting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و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Clean Coders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را مدیریت می کند که شرکت اول خدمات مشاوره ای و آموزشی ارائه می دهد و شرکت دوم  ویدئوهای آموزشی تهیه می کند .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09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7608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latin typeface="Calibri" panose="020F0502020204030204" pitchFamily="34" charset="0"/>
                <a:cs typeface="Calibri" panose="020F0502020204030204" pitchFamily="34" charset="0"/>
              </a:rPr>
              <a:t>تلاش کردن</a:t>
            </a:r>
            <a:endParaRPr lang="fa-I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9" y="2598763"/>
            <a:ext cx="3187700" cy="40165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82769" y="831510"/>
            <a:ext cx="3816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انجام بده ، یا انجام نده .</a:t>
            </a:r>
          </a:p>
          <a:p>
            <a:pPr algn="ctr" rtl="1"/>
            <a:r>
              <a:rPr lang="fa-I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هیچ « تلاشی » وجود نداره . 	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70469" y="2731285"/>
            <a:ext cx="82164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برداشت های مختلفی که  از « تلاش می کنم » یا « سعی می کنم » وجود دارد :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من بیشتر تلاش می کنم !  ( آیا تا به حال تلاش نمی کردی !؟ )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قول به تلاش بیشتر به معنای قبول این است که شما از همه ی توانتان استفاده نمی کردید 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قول به تلاش بیشتر یعنی هدف با زحمت بیشتر قابل دستیابی است ، بنابراین با قول به تلاش بیشتر شما تعهد می کنید که « موفق » باشید و این باری اضافی بر دوشتان خواهد بود 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اگر تلاش شما به نتیجه ی دلخواه نرسید ، یعنی شما شکست خوردید 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قول به تلاش بیشتر یعنی قول می دهید که نقشه و رفتارتان را عوض می کنید.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اگر هیچ کدام از موارد بالا درست نیست یعنی شما دارید « </a:t>
            </a:r>
            <a:r>
              <a:rPr lang="fa-IR" sz="2400" i="1" dirty="0">
                <a:latin typeface="Calibri" panose="020F0502020204030204" pitchFamily="34" charset="0"/>
                <a:cs typeface="Calibri" panose="020F0502020204030204" pitchFamily="34" charset="0"/>
              </a:rPr>
              <a:t>دروغ می گوئید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»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8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پرخاشگری منفعلانه 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0" y="2934485"/>
            <a:ext cx="1090435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نوعی بیان غیرمستقیم خصومت است مثلاً به شکل فردافکنی ( تعلل ) ، طعن ، یکدندگی ، ترشرویی ، یا انجام ندادن عمدی و چندبارهٔ وظایفی که به شخص محول شده‌است . </a:t>
            </a:r>
          </a:p>
          <a:p>
            <a:pPr algn="just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شما می توانید سند سازی کنید و در لحظه ی موعود علیه هم تیمی یا مدیران خود استفاده کنید و یا می توانید در صورت لزوم به صورت صریح موضوع را با سایرین در میان بگذارید . </a:t>
            </a:r>
          </a:p>
          <a:p>
            <a:pPr algn="just" rtl="1"/>
            <a:endParaRPr lang="fa-I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1"/>
            <a:r>
              <a:rPr lang="fa-IR" sz="40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پرخاشگری منفعلانه انجام ندهید .  </a:t>
            </a:r>
          </a:p>
        </p:txBody>
      </p:sp>
    </p:spTree>
    <p:extLst>
      <p:ext uri="{BB962C8B-B14F-4D97-AF65-F5344CB8AC3E}">
        <p14:creationId xmlns:p14="http://schemas.microsoft.com/office/powerpoint/2010/main" val="4007056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647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دوم : « نه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929251" y="1964035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هزینه ی « بعله » گفتن </a:t>
            </a:r>
            <a:endParaRPr lang="fa-I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400" y="3186133"/>
            <a:ext cx="10904350" cy="20005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تیم های سالم ، می خواهند راه هایی پیدا کنند که « </a:t>
            </a: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بعله</a:t>
            </a: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 » بگویند .</a:t>
            </a:r>
          </a:p>
          <a:p>
            <a:pPr algn="just" rtl="1"/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 rtl="1"/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گاهی اوقات برای اینکه « </a:t>
            </a: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بعله</a:t>
            </a: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 » درست را بگوئید ، نباید از « </a:t>
            </a: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نه</a:t>
            </a: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 » گفتن ترسید . </a:t>
            </a:r>
          </a:p>
          <a:p>
            <a:pPr algn="just" rtl="1"/>
            <a:endParaRPr lang="fa-I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77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سوم : « بعله » بگوئید 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72826"/>
            <a:ext cx="6000496" cy="4000331"/>
          </a:xfrm>
        </p:spPr>
      </p:pic>
    </p:spTree>
    <p:extLst>
      <p:ext uri="{BB962C8B-B14F-4D97-AF65-F5344CB8AC3E}">
        <p14:creationId xmlns:p14="http://schemas.microsoft.com/office/powerpoint/2010/main" val="4159001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سوم : « بعله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62551" y="1653277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زبان « تعهد 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034" y="2623727"/>
            <a:ext cx="104590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سه قسمت ایجاد یک تعهد :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شما می گوئید که « قصد » انجام کاری را دارید.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شما « می خواهید » آن کار را انجام دهید .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شما « واقعا آن را انجام می دهید » .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1769" y="4782110"/>
            <a:ext cx="104590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نشانه های عدم تعهد :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باید / نیاز داریم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امیدوارم / </a:t>
            </a:r>
            <a:r>
              <a:rPr lang="fa-IR" sz="2800">
                <a:latin typeface="Calibri" panose="020F0502020204030204" pitchFamily="34" charset="0"/>
                <a:cs typeface="Calibri" panose="020F0502020204030204" pitchFamily="34" charset="0"/>
              </a:rPr>
              <a:t>انشاء الله</a:t>
            </a:r>
          </a:p>
          <a:p>
            <a:pPr lvl="1" algn="r" rtl="1"/>
            <a:endParaRPr lang="fa-I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213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سوم : « بعله » بگوئید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62551" y="1653277"/>
            <a:ext cx="781824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تعهد چگونه است ؟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1200" y="2623727"/>
            <a:ext cx="10569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شما فقط می توانید در مورد چیزی تعهد بدهید که بر روی تمام جنبه های آن ، کنترل کامل دارید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به کارهایی که می توانید برای رسیدن به هدف انجام دهید ، تعهد کنید 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تعهد یعنی از به انجام نرساندن کار احساس بدی دارید.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اگر کار نمی رسد یا امکان ندارد ، هر چه سریعتر اطلاع رسانی کنید 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تعهدتان باید با نظم کاریتان همراه باشد. </a:t>
            </a:r>
            <a:r>
              <a:rPr lang="fa-I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</a:t>
            </a:r>
            <a:r>
              <a:rPr lang="fa-IR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بدون تست و ریفکتور سریعتر نمی شوید</a:t>
            </a:r>
            <a:r>
              <a:rPr lang="fa-I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باید استانداردهای کاری خودتان را حفظ کنید 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اضافه کاری کردن ، هزینه دارد 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حرفه ای ها حد خودشان را می دانند.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79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چهارم : کُد زنی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1200" y="2239263"/>
            <a:ext cx="11010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کد زنی فرایندی ذهنی و چالش برانگیز و فرسوده کننده است که نیاز به سطحی از تمرکز دارد که کارهای کمی با آن برابری می کنند.</a:t>
            </a:r>
          </a:p>
          <a:p>
            <a:pPr algn="r" rt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58C7E-C836-4E66-A88E-CB3EF184A613}"/>
              </a:ext>
            </a:extLst>
          </p:cNvPr>
          <p:cNvSpPr txBox="1"/>
          <p:nvPr/>
        </p:nvSpPr>
        <p:spPr>
          <a:xfrm>
            <a:off x="155864" y="3429000"/>
            <a:ext cx="115662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کد شما باید 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باید کار کند.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باید مشکلات واقعی مشتری را حل کند نه آنچه او فکر می کند به آن نیاز دارد ( مذاکره کنیم )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باید درون سیستم فعلی بنشیند با سیستم فعلی کار کند.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باید توسط سایر برنامه نویس ها قابل خواندن باشند.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18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چهارم : کُد زنی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58C7E-C836-4E66-A88E-CB3EF184A613}"/>
              </a:ext>
            </a:extLst>
          </p:cNvPr>
          <p:cNvSpPr txBox="1"/>
          <p:nvPr/>
        </p:nvSpPr>
        <p:spPr>
          <a:xfrm>
            <a:off x="155864" y="2026468"/>
            <a:ext cx="11566236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نکاتی که باید در نظر بگیرید: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اگر خسته اید یا تمرکز ندارید، کد نزنید ؛ چون مجبور می شوید با هزینه ی بیشتری آنها را اصلاح کنید.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کدهای نیمه شب ، باگ های پایدار می شوند.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مواظب کد زنی در زمان ناراحتی و نگرانی باشید. ( می توانید تقسیم زمانی کنید ، نگرانی – کار )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Flow Zone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از این حالت دوری کنید ؛ هر چند کد بیشتری می زنید ولی تصویر بزرگتر را فراموش می کنید.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Pair Programing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کنید.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موسیقی ، </a:t>
            </a:r>
            <a:r>
              <a:rPr lang="fa-IR" b="1" i="1" dirty="0">
                <a:latin typeface="Calibri" panose="020F0502020204030204" pitchFamily="34" charset="0"/>
                <a:cs typeface="Calibri" panose="020F0502020204030204" pitchFamily="34" charset="0"/>
              </a:rPr>
              <a:t>به رفتن به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The Flow Zone</a:t>
            </a:r>
            <a:r>
              <a:rPr lang="fa-IR" b="1" i="1" dirty="0">
                <a:latin typeface="Calibri" panose="020F0502020204030204" pitchFamily="34" charset="0"/>
                <a:cs typeface="Calibri" panose="020F0502020204030204" pitchFamily="34" charset="0"/>
              </a:rPr>
              <a:t> کمک می کند.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049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چهارم : کُد زنی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58C7E-C836-4E66-A88E-CB3EF184A613}"/>
              </a:ext>
            </a:extLst>
          </p:cNvPr>
          <p:cNvSpPr txBox="1"/>
          <p:nvPr/>
        </p:nvSpPr>
        <p:spPr>
          <a:xfrm>
            <a:off x="155864" y="2026468"/>
            <a:ext cx="11566236" cy="460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نکاتی که باید در نظر بگیرید: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وقفه ها :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b="1" i="1" dirty="0">
                <a:latin typeface="Calibri" panose="020F0502020204030204" pitchFamily="34" charset="0"/>
                <a:cs typeface="Calibri" panose="020F0502020204030204" pitchFamily="34" charset="0"/>
              </a:rPr>
              <a:t>می توانید </a:t>
            </a: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Pair Programing</a:t>
            </a:r>
            <a:r>
              <a:rPr lang="fa-IR" b="1" i="1" dirty="0">
                <a:latin typeface="Calibri" panose="020F0502020204030204" pitchFamily="34" charset="0"/>
                <a:cs typeface="Calibri" panose="020F0502020204030204" pitchFamily="34" charset="0"/>
              </a:rPr>
              <a:t> کنید.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i="1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  <a:r>
              <a:rPr lang="fa-IR" b="1" i="1" dirty="0">
                <a:latin typeface="Calibri" panose="020F0502020204030204" pitchFamily="34" charset="0"/>
                <a:cs typeface="Calibri" panose="020F0502020204030204" pitchFamily="34" charset="0"/>
              </a:rPr>
              <a:t> می تواند به شما کمک کند.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b="1" i="1" dirty="0">
                <a:latin typeface="Calibri" panose="020F0502020204030204" pitchFamily="34" charset="0"/>
                <a:cs typeface="Calibri" panose="020F0502020204030204" pitchFamily="34" charset="0"/>
              </a:rPr>
              <a:t>به عنوان یک حرفه ای باید به صورت مودبانه حاضر باشید به دیگران کمک کنید.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خلاقیت خود را تقویت کنید.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زمان دیباگ کردن را هم جزء کدنویسی حساب کنید. (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می تواند کمک زیادی کند )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آهسته و پیوسته کد بزنید ( کد نویسی مثل دوی ماراتن هست )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حد و حدود خودتان را بدانید.</a:t>
            </a:r>
          </a:p>
        </p:txBody>
      </p:sp>
    </p:spTree>
    <p:extLst>
      <p:ext uri="{BB962C8B-B14F-4D97-AF65-F5344CB8AC3E}">
        <p14:creationId xmlns:p14="http://schemas.microsoft.com/office/powerpoint/2010/main" val="2638554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چهارم : کُد زنی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58C7E-C836-4E66-A88E-CB3EF184A613}"/>
              </a:ext>
            </a:extLst>
          </p:cNvPr>
          <p:cNvSpPr txBox="1"/>
          <p:nvPr/>
        </p:nvSpPr>
        <p:spPr>
          <a:xfrm>
            <a:off x="155864" y="2026468"/>
            <a:ext cx="11566236" cy="455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نکاتی که باید در نظر بگیرید: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امید :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امید یکی از بزرگترین نابود کننده ی پروژه هاست.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امید را وارد تخمین هایتان نکنید 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عجله کردن :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در برابر مدیریت ، تخمین های خود را نگه دارید. تخمین های اولیه معمولا  دقیقتر هستند.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هیچ راهی برای عجله کردن نیست ، نمی توانید کاری کنید که سریعتر کد بزنید ، سریعتر یک مشکل را حل کنید ؛ اگر سعی کنید ، فقط خودتان را کند تر می کنید.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fa-IR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83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2667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56" y="1041400"/>
            <a:ext cx="10750988" cy="533400"/>
          </a:xfrm>
        </p:spPr>
        <p:txBody>
          <a:bodyPr anchor="t">
            <a:noAutofit/>
          </a:bodyPr>
          <a:lstStyle/>
          <a:p>
            <a:pPr marL="0" indent="0" algn="r" rtl="1">
              <a:buNone/>
            </a:pPr>
            <a:r>
              <a:rPr lang="fa-IR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مهمترین اصل حرفه ای گری ، مسئولیت پذیری است 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80955" y="2235200"/>
            <a:ext cx="72759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ضرر نزنید.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وجدان کاری  </a:t>
            </a: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( اخلاق حرفه‌ای )</a:t>
            </a: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 داشته باشید.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در زمینه ی فنی ، اطلاعات کافی داشته باشید.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یادگیری مداوم داشته باشید.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تمرین کنید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همکاری کنید.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آموزش دادن.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دامین خود رو بشناسید.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Calibri" panose="020F0502020204030204" pitchFamily="34" charset="0"/>
                <a:cs typeface="Calibri" panose="020F0502020204030204" pitchFamily="34" charset="0"/>
              </a:rPr>
              <a:t>فروتن باشید.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083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چهارم : کُد زنی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58C7E-C836-4E66-A88E-CB3EF184A613}"/>
              </a:ext>
            </a:extLst>
          </p:cNvPr>
          <p:cNvSpPr txBox="1"/>
          <p:nvPr/>
        </p:nvSpPr>
        <p:spPr>
          <a:xfrm>
            <a:off x="155864" y="1943341"/>
            <a:ext cx="11566236" cy="455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نکاتی که باید در نظر بگیرید: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اضافه کاری :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بعضی اوقات لازم هستند ، ولی نباید با آن موافقت کنید مگر :</a:t>
            </a:r>
          </a:p>
          <a:p>
            <a:pPr marL="1828800" lvl="3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به صورت شخصی بتوانید برای آن وقت بگذارید. </a:t>
            </a:r>
          </a:p>
          <a:p>
            <a:pPr marL="1828800" lvl="3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کوتاه مدت باشد . </a:t>
            </a:r>
          </a:p>
          <a:p>
            <a:pPr marL="1828800" lvl="3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مدیریتان یک نقشه برای زمان شکست خوردن اضافه کاری داشته باشد . </a:t>
            </a:r>
          </a:p>
          <a:p>
            <a:pPr marL="1828800" lvl="3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پس از پایان اضافه کاری ، به همان مدت استراحت کنید 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False Delivery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: تحویل دادن چیزی که کار نمی کند .</a:t>
            </a:r>
          </a:p>
          <a:p>
            <a:pPr marL="1371600" lvl="2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بدترین کار ممکن است . </a:t>
            </a:r>
          </a:p>
        </p:txBody>
      </p:sp>
    </p:spTree>
    <p:extLst>
      <p:ext uri="{BB962C8B-B14F-4D97-AF65-F5344CB8AC3E}">
        <p14:creationId xmlns:p14="http://schemas.microsoft.com/office/powerpoint/2010/main" val="885155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71500"/>
            <a:ext cx="11341100" cy="685800"/>
          </a:xfrm>
        </p:spPr>
        <p:txBody>
          <a:bodyPr/>
          <a:lstStyle/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چهارم : کُد زنی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58C7E-C836-4E66-A88E-CB3EF184A613}"/>
              </a:ext>
            </a:extLst>
          </p:cNvPr>
          <p:cNvSpPr txBox="1"/>
          <p:nvPr/>
        </p:nvSpPr>
        <p:spPr>
          <a:xfrm>
            <a:off x="155864" y="1943341"/>
            <a:ext cx="1156623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2400" b="1" i="1" dirty="0">
                <a:latin typeface="Calibri" panose="020F0502020204030204" pitchFamily="34" charset="0"/>
                <a:cs typeface="Calibri" panose="020F0502020204030204" pitchFamily="34" charset="0"/>
              </a:rPr>
              <a:t>نکاتی که باید در نظر بگیرید: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انجام شدن کار (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 ) را تعریف کنید .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کمک کردن به دیگران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کمک گرفتن از دیگران </a:t>
            </a:r>
          </a:p>
          <a:p>
            <a:pPr marL="914400" lvl="1" indent="-45720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راهنمایی کردن دیگران </a:t>
            </a:r>
          </a:p>
        </p:txBody>
      </p:sp>
    </p:spTree>
    <p:extLst>
      <p:ext uri="{BB962C8B-B14F-4D97-AF65-F5344CB8AC3E}">
        <p14:creationId xmlns:p14="http://schemas.microsoft.com/office/powerpoint/2010/main" val="211922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4027" y="2177580"/>
            <a:ext cx="4415471" cy="655638"/>
          </a:xfrm>
        </p:spPr>
        <p:txBody>
          <a:bodyPr/>
          <a:lstStyle/>
          <a:p>
            <a:pPr algn="r" rtl="1"/>
            <a:r>
              <a:rPr lang="fa-IR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ضرر نزنید 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!!!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8" y="4300122"/>
            <a:ext cx="3111112" cy="1728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4254500" y="2920367"/>
            <a:ext cx="6949698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باگ ایجاد نکنید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معذرت خواهی کنید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تیم کنترل کیفیت نباید خطایی بیابد.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باید مطمئن باشید که کدتان کار می کند 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تست های خودکار داشته باشید 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به ساختار صدمه نزنید. 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باید بتوانید هر لحظه که اراده می کنید ، کدتان را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Refactor </a:t>
            </a: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کنید .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58398" y="5461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082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0" y="2034688"/>
            <a:ext cx="7818249" cy="970450"/>
          </a:xfrm>
        </p:spPr>
        <p:txBody>
          <a:bodyPr/>
          <a:lstStyle/>
          <a:p>
            <a:pPr algn="r" rtl="1"/>
            <a:r>
              <a:rPr lang="fa-I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وجدان کاری  ( اخلاق حرفه‌ای )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1" y="3365498"/>
            <a:ext cx="10391398" cy="267765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حرفه ی شما ، مسئولیت شماست 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استخدام کننده ی شما وظیفه ای برای افزایش سطح مهارت و دانش  شما ندارد .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وقت خود را تقسیم کنید : </a:t>
            </a:r>
          </a:p>
          <a:p>
            <a:pPr marL="1371600" lvl="2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40 ساعت کار</a:t>
            </a:r>
          </a:p>
          <a:p>
            <a:pPr marL="1371600" lvl="2" indent="-457200" algn="r" rtl="1">
              <a:buFont typeface="Wingdings" panose="05000000000000000000" pitchFamily="2" charset="2"/>
              <a:buChar char="ü"/>
            </a:pPr>
            <a:r>
              <a:rPr lang="fa-I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20 ساعت برای خودتان 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11614"/>
            <a:ext cx="2952850" cy="1656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22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2123658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lvl="1" algn="r" rtl="1"/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باید در زمینه های زیر دانش فنی داشته باشید :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الگوهای طراحی :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باید بتوانید 24 الگوی طراحی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مشخص شده در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کتاب 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GOF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را شرح دهید و به معماری ساخت یافته ی شی گرا بر اساس الگوهای طراحی ، آشنایی داشته باشد . </a:t>
            </a:r>
          </a:p>
          <a:p>
            <a:pPr lvl="1" algn="r" rtl="1"/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Arabic" panose="02040503050201020203" pitchFamily="18" charset="-78"/>
                <a:cs typeface="Adobe Arabic" panose="02040503050201020203" pitchFamily="18" charset="-78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602" y="4569982"/>
            <a:ext cx="1748366" cy="21787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220" y="4569982"/>
            <a:ext cx="1680986" cy="217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1754326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lvl="1" algn="r" rtl="1"/>
            <a:endParaRPr lang="fa-IR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اصول طراحی :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باید درک درستی از اصول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SOLID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داشته باشید </a:t>
            </a: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3708885"/>
            <a:ext cx="33813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5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9350" y="2738435"/>
            <a:ext cx="10612249" cy="3970318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آشنایی با متدهای توسعه ی پروژه :</a:t>
            </a:r>
          </a:p>
          <a:p>
            <a:pPr lvl="1" algn="r" rtl="1"/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باید با موارد زیر آشنا باشید :</a:t>
            </a:r>
          </a:p>
          <a:p>
            <a:pPr lvl="1" algn="r" rtl="1"/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SCRUM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XP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LEAN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Kanban</a:t>
            </a:r>
          </a:p>
          <a:p>
            <a:pPr marL="1714500" lvl="3" indent="-342900" algn="r" rtl="1"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Waterfall</a:t>
            </a: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87800" y="4738982"/>
            <a:ext cx="271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آنالیز ساخت یافته 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طراحی ساخت یافت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92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02" y="1767985"/>
            <a:ext cx="10571998" cy="970450"/>
          </a:xfrm>
        </p:spPr>
        <p:txBody>
          <a:bodyPr/>
          <a:lstStyle/>
          <a:p>
            <a:pPr algn="r" rtl="1"/>
            <a:r>
              <a:rPr lang="fa-IR" sz="3600" dirty="0">
                <a:latin typeface="Calibri" panose="020F0502020204030204" pitchFamily="34" charset="0"/>
                <a:cs typeface="Calibri" panose="020F0502020204030204" pitchFamily="34" charset="0"/>
              </a:rPr>
              <a:t>در زمینه ی فنی ، اطلاعات کافی داشته باشید.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79751" y="2923315"/>
            <a:ext cx="10612249" cy="3600986"/>
          </a:xfrm>
          <a:prstGeom prst="rect">
            <a:avLst/>
          </a:prstGeom>
          <a:noFill/>
        </p:spPr>
        <p:txBody>
          <a:bodyPr wrap="square" numCol="1" rtlCol="0" anchor="t">
            <a:spAutoFit/>
          </a:bodyPr>
          <a:lstStyle/>
          <a:p>
            <a:pPr marL="914400" lvl="1" indent="-457200" algn="r" rtl="1">
              <a:buFont typeface="Wingdings" panose="05000000000000000000" pitchFamily="2" charset="2"/>
              <a:buChar char="ü"/>
            </a:pPr>
            <a:r>
              <a:rPr lang="fa-IR" sz="2800" b="1" i="1" dirty="0">
                <a:latin typeface="Calibri" panose="020F0502020204030204" pitchFamily="34" charset="0"/>
                <a:cs typeface="Calibri" panose="020F0502020204030204" pitchFamily="34" charset="0"/>
              </a:rPr>
              <a:t>انتظام و تعهد به :</a:t>
            </a:r>
          </a:p>
          <a:p>
            <a:pPr lvl="1" algn="r" rtl="1"/>
            <a:endParaRPr lang="fa-IR" sz="28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اجرای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TDD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طراحی شی گرا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Object-Oriented design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برنامه نویسی ساخت یافته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Structured Programming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برنامه نویسی دو-نفره /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Pair-Programing</a:t>
            </a:r>
          </a:p>
          <a:p>
            <a:pPr marL="1257300" lvl="2" indent="-342900" algn="r" rtl="1">
              <a:buFont typeface="Wingdings" panose="05000000000000000000" pitchFamily="2" charset="2"/>
              <a:buChar char="ü"/>
            </a:pP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یکپارچه سازی مداوم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fa-IR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Continuous Integration</a:t>
            </a: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r" rtl="1">
              <a:buFont typeface="Wingdings" panose="05000000000000000000" pitchFamily="2" charset="2"/>
              <a:buChar char="ü"/>
            </a:pPr>
            <a:endParaRPr lang="fa-I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r" rtl="1"/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4500" y="596900"/>
            <a:ext cx="11341100" cy="6858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fa-I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فصل اول : حرفه ای گری 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2" y="185734"/>
            <a:ext cx="3416120" cy="25620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2" y="4102100"/>
            <a:ext cx="4726865" cy="230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32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809</TotalTime>
  <Words>2137</Words>
  <Application>Microsoft Office PowerPoint</Application>
  <PresentationFormat>Widescreen</PresentationFormat>
  <Paragraphs>213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Adobe Arabic</vt:lpstr>
      <vt:lpstr>Agency FB</vt:lpstr>
      <vt:lpstr>Arial</vt:lpstr>
      <vt:lpstr>Calibri</vt:lpstr>
      <vt:lpstr>Century Gothic</vt:lpstr>
      <vt:lpstr>Wingdings</vt:lpstr>
      <vt:lpstr>Wingdings 2</vt:lpstr>
      <vt:lpstr>Quotable</vt:lpstr>
      <vt:lpstr>The Clean Coder</vt:lpstr>
      <vt:lpstr>درباره ی نویسنده </vt:lpstr>
      <vt:lpstr>فصل اول : حرفه ای گری </vt:lpstr>
      <vt:lpstr>ضرر نزنید !!!</vt:lpstr>
      <vt:lpstr>وجدان کاری  ( اخلاق حرفه‌ای ) داشته باشید. </vt:lpstr>
      <vt:lpstr>در زمینه ی فنی ، اطلاعات کافی داشته باشید. </vt:lpstr>
      <vt:lpstr>در زمینه ی فنی ، اطلاعات کافی داشته باشید. </vt:lpstr>
      <vt:lpstr>در زمینه ی فنی ، اطلاعات کافی داشته باشید. </vt:lpstr>
      <vt:lpstr>در زمینه ی فنی ، اطلاعات کافی داشته باشید. </vt:lpstr>
      <vt:lpstr>در زمینه ی فنی ، اطلاعات کافی داشته باشید. </vt:lpstr>
      <vt:lpstr>یادگیری مداوم داشته باشید. </vt:lpstr>
      <vt:lpstr>تمرین کنید. </vt:lpstr>
      <vt:lpstr>همکاری کنید. </vt:lpstr>
      <vt:lpstr>دامین خود را بشناسید. </vt:lpstr>
      <vt:lpstr>فروتن باشید.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دوم : « نه » بگوئید </vt:lpstr>
      <vt:lpstr>فصل سوم : « بعله » بگوئید </vt:lpstr>
      <vt:lpstr>فصل سوم : « بعله » بگوئید </vt:lpstr>
      <vt:lpstr>فصل سوم : « بعله » بگوئید </vt:lpstr>
      <vt:lpstr>فصل چهارم : کُد زنی</vt:lpstr>
      <vt:lpstr>فصل چهارم : کُد زنی</vt:lpstr>
      <vt:lpstr>فصل چهارم : کُد زنی</vt:lpstr>
      <vt:lpstr>فصل چهارم : کُد زنی</vt:lpstr>
      <vt:lpstr>فصل چهارم : کُد زنی</vt:lpstr>
      <vt:lpstr>فصل چهارم : کُد زنی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Pouya</dc:creator>
  <cp:lastModifiedBy>Reza P</cp:lastModifiedBy>
  <cp:revision>110</cp:revision>
  <dcterms:created xsi:type="dcterms:W3CDTF">2019-07-01T05:48:04Z</dcterms:created>
  <dcterms:modified xsi:type="dcterms:W3CDTF">2022-02-17T19:52:46Z</dcterms:modified>
</cp:coreProperties>
</file>