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1" r:id="rId6"/>
    <p:sldId id="284" r:id="rId7"/>
    <p:sldId id="262" r:id="rId8"/>
    <p:sldId id="285" r:id="rId9"/>
    <p:sldId id="286" r:id="rId10"/>
    <p:sldId id="287" r:id="rId11"/>
    <p:sldId id="288" r:id="rId12"/>
    <p:sldId id="289" r:id="rId13"/>
    <p:sldId id="273" r:id="rId14"/>
    <p:sldId id="29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3EE2A-1588-4F6F-9864-9CBAAD4F5EAD}" v="3" dt="2019-12-16T14:13:45.433"/>
    <p1510:client id="{266AAD3F-C9C6-4099-B022-DE35FFD38C6B}" v="3" dt="2019-12-15T17:46:40.238"/>
    <p1510:client id="{548F9F1B-EC3E-4063-BBD4-4888F862A53D}" v="349" dt="2020-12-17T16:33:56.815"/>
    <p1510:client id="{EEDBC021-8C3E-440F-A618-2527E061D038}" v="1" dt="2021-12-21T13:22:25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CEDD-4A1B-4F74-BA19-B960CA8E7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C5E6C-C636-4A34-9C6D-393C25790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771F-2134-4810-BCDB-D43A4B98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E203-E289-42A7-A460-A854904A52C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5577-3BED-40AE-BB09-5648C299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02F79-83FD-4ADE-B23D-9F3074D0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6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D91B-D897-47E2-8069-A123DC4E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5F669-CE6C-407A-B4B8-FDF0DAAB5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1C620-D719-408E-81C5-8070FDE3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E203-E289-42A7-A460-A854904A52C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7EBC1-5F12-4204-99E3-BAE8D3AC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41BE7-ABE0-47FA-8E77-56040817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9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51237-9601-4115-8258-7124573FE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C44E9-E6E2-4617-8D69-688FF4800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AB37-0776-4B88-8653-F8843C8C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E203-E289-42A7-A460-A854904A52C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1510-7EF1-4593-A6B3-ADC4660C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429B-0BD2-448C-B4F5-84DBED63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992D-D652-4626-8C8E-28651036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743C-EF36-4576-B1CD-D93D74C1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6CFC-57BB-49B3-BEA1-B5E5C1CC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E203-E289-42A7-A460-A854904A52C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31CB-5B3C-4370-9BC9-CC3E3C24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6E450-6CF9-42D4-92FB-124E7694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3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ABB1-753D-4FD7-8413-A113A13E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9C7E2-D116-4B32-BE2A-8F98D6904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2FE77-32BD-48B4-859F-3E583509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E203-E289-42A7-A460-A854904A52C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6A03D-CCE1-40A7-8B18-B376B5CD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E81E0-1474-4848-80FE-A1B32858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15BB-07A8-486B-AAC5-C7E8DE0F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337D2-F402-4A01-B8D6-9664FDA84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1B091-96E1-445D-9423-C8764CD2D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BF934-272E-4DA7-9CFC-D999CFDC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E203-E289-42A7-A460-A854904A52C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2818B-A605-4626-AAE0-B35255D5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9BD9-F38F-4359-B5C6-1D68C325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3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D422-5120-42D1-ABE4-A7DE0C47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86C9F-8D9F-47CA-8EB9-4E19FA2D3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21C91-18E6-4547-9D3F-3FEF46D76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87110-AF6E-49A5-B2AA-81B4CCB05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661F6-37CE-4EA5-A85D-696779D91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D421F-046B-4EDD-AE32-7C36923D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E203-E289-42A7-A460-A854904A52C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8419A-68AD-42AE-9624-5EB671E5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E2288-B452-417A-B343-37BA509D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7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953E-D9CE-442F-80F2-354C7DD7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8059A-80BD-4E11-A8CF-2A892233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E203-E289-42A7-A460-A854904A52C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D6A67-4943-4AB3-864A-473D3CB2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11182-6030-4CAD-9F61-DFF6F946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6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D339A-F703-4EEB-93FB-B3ACEA93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E203-E289-42A7-A460-A854904A52C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010CE-A8F5-402B-B367-F68EFEF3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7015D-D7EE-49BE-817D-98830263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2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66B1-675B-412B-9ED5-0A1AB5FD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5B3BA-610F-47AD-B33C-E25DFF99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67D60-22A8-4B64-94CA-CD09F76C9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B2A5C-5842-4F02-B644-EE56EEA9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E203-E289-42A7-A460-A854904A52C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0B8B9-6DB8-4321-B097-0D635E79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C64CC-8D13-4B82-A278-92AD8FFA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4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757D-7D28-40EF-8C1B-310A03DE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B4D82-4329-478C-8891-242ADD56F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1DFB6-A166-4A02-9160-FF8A701BF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1F792-07DD-4CF8-ACF3-0F021D22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E203-E289-42A7-A460-A854904A52C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C01C5-8ED1-4023-AECA-226EB6D7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BEC61-28D7-4F0B-B94E-74D1B09F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3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89B03-B8C4-427E-AA12-3452E81D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E280B-9225-4DDF-9070-9165E282A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30003-1626-4725-AA85-52D45EB4A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7E203-E289-42A7-A460-A854904A52C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FCDFF-2BB5-444C-ADC5-7C546660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A3FD0-3D95-4B6A-8ECC-B48FEA312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31B6-CB74-49B9-ADB9-0F634B7EFA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3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B504-B987-4A3A-8E20-D028B2528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104intersection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DC506-EC65-49C4-B236-BCDA3C17C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B-MAT-100</a:t>
            </a:r>
          </a:p>
        </p:txBody>
      </p:sp>
    </p:spTree>
    <p:extLst>
      <p:ext uri="{BB962C8B-B14F-4D97-AF65-F5344CB8AC3E}">
        <p14:creationId xmlns:p14="http://schemas.microsoft.com/office/powerpoint/2010/main" val="196058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B5B1-8122-421F-BDE1-F600536D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104intersection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9FD14-174B-467D-9973-61DE15306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Computing intersection(s) of a line with a surface</a:t>
            </a:r>
          </a:p>
          <a:p>
            <a:r>
              <a:rPr lang="en-US" dirty="0"/>
              <a:t>Inputs</a:t>
            </a:r>
          </a:p>
          <a:p>
            <a:pPr lvl="1"/>
            <a:r>
              <a:rPr lang="en-US" dirty="0"/>
              <a:t>Surface type (sphere, cylinder, cone)</a:t>
            </a:r>
          </a:p>
          <a:p>
            <a:pPr lvl="1"/>
            <a:r>
              <a:rPr lang="en-US" dirty="0"/>
              <a:t>Coordinates of a point on the line</a:t>
            </a:r>
          </a:p>
          <a:p>
            <a:pPr lvl="1"/>
            <a:r>
              <a:rPr lang="en-US" dirty="0"/>
              <a:t>Coordinates of a vector parallel to the line</a:t>
            </a:r>
          </a:p>
          <a:p>
            <a:pPr lvl="1"/>
            <a:r>
              <a:rPr lang="en-US" dirty="0"/>
              <a:t>Surface parameter (radius or angle)</a:t>
            </a:r>
          </a:p>
          <a:p>
            <a:r>
              <a:rPr lang="en-US" dirty="0"/>
              <a:t>Outputs</a:t>
            </a:r>
          </a:p>
          <a:p>
            <a:pPr lvl="1"/>
            <a:r>
              <a:rPr lang="en-US" dirty="0"/>
              <a:t>Type of surface</a:t>
            </a:r>
          </a:p>
          <a:p>
            <a:pPr lvl="1"/>
            <a:r>
              <a:rPr lang="en-US" dirty="0"/>
              <a:t>Line</a:t>
            </a:r>
          </a:p>
          <a:p>
            <a:pPr lvl="1"/>
            <a:r>
              <a:rPr lang="en-US" dirty="0"/>
              <a:t>Number of intersections</a:t>
            </a:r>
          </a:p>
          <a:p>
            <a:pPr lvl="1"/>
            <a:r>
              <a:rPr lang="en-US" dirty="0"/>
              <a:t>Coordinates of the intersections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5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6B0A-A0A3-4DDB-832F-546EDD53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of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092492-5916-41B7-BE30-889E8863DA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Beware of edge cases</a:t>
                </a:r>
              </a:p>
              <a:p>
                <a:pPr lvl="1"/>
                <a:r>
                  <a:rPr lang="en-US" dirty="0"/>
                  <a:t>No solutions</a:t>
                </a:r>
              </a:p>
              <a:p>
                <a:pPr lvl="1"/>
                <a:r>
                  <a:rPr lang="en-US" dirty="0"/>
                  <a:t>Infinite number of solutions</a:t>
                </a:r>
              </a:p>
              <a:p>
                <a:pPr lvl="1"/>
                <a:r>
                  <a:rPr lang="en-US" dirty="0"/>
                  <a:t>Linear equation instead of quadratic</a:t>
                </a:r>
              </a:p>
              <a:p>
                <a:pPr lvl="1"/>
                <a:r>
                  <a:rPr lang="en-US" dirty="0"/>
                  <a:t>Incorrect parameters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is undefined)</a:t>
                </a:r>
              </a:p>
              <a:p>
                <a:pPr lvl="1"/>
                <a:r>
                  <a:rPr lang="en-US" dirty="0"/>
                  <a:t>Division by 0</a:t>
                </a:r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092492-5916-41B7-BE30-889E8863D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34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07CC-652D-41F2-9DE2-418B0800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001F-02E9-49DB-A90A-A3DF3D22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surfaces</a:t>
            </a:r>
          </a:p>
          <a:p>
            <a:r>
              <a:rPr lang="en-US" dirty="0"/>
              <a:t>Multiple surfaces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AA7E-956E-4A89-816F-92514909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73DC-AF1E-4940-80E5-769E31D27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Rendering technique for generating an image by tracing a ray from a virtual eye through each pixel of the screen and if it intersects an object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30D1F-4D49-4FF4-8051-D2504887E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96" y="3383491"/>
            <a:ext cx="5224007" cy="34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9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9AD5-EBFD-4C37-A02B-CF4CED60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906BE-558E-4B58-B607-8F4510F2AF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733" y="161395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Computing the intersection(s) of a straight line with different types of shapes</a:t>
                </a:r>
              </a:p>
              <a:p>
                <a:pPr lvl="1"/>
                <a:r>
                  <a:rPr lang="en-US" dirty="0"/>
                  <a:t>Spheres</a:t>
                </a:r>
              </a:p>
              <a:p>
                <a:pPr lvl="1"/>
                <a:r>
                  <a:rPr lang="en-US" dirty="0"/>
                  <a:t>Cylinders</a:t>
                </a:r>
              </a:p>
              <a:p>
                <a:pPr lvl="1"/>
                <a:r>
                  <a:rPr lang="en-US" dirty="0"/>
                  <a:t>Cones</a:t>
                </a:r>
              </a:p>
              <a:p>
                <a:r>
                  <a:rPr lang="en-US" dirty="0"/>
                  <a:t>Can be done by solving quadratic equations: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906BE-558E-4B58-B607-8F4510F2AF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733" y="1613958"/>
                <a:ext cx="10515600" cy="4351338"/>
              </a:xfrm>
              <a:blipFill>
                <a:blip r:embed="rId2"/>
                <a:stretch>
                  <a:fillRect l="-1043" t="-2381" r="-1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46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9CAA-775F-4A83-9042-F839AD30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288705E-2E29-4C9A-BEEA-6F9FBB0DD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defined by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288705E-2E29-4C9A-BEEA-6F9FBB0DD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C0527B-C21C-4A97-869A-9FE9F2777D58}"/>
              </a:ext>
            </a:extLst>
          </p:cNvPr>
          <p:cNvCxnSpPr/>
          <p:nvPr/>
        </p:nvCxnSpPr>
        <p:spPr>
          <a:xfrm>
            <a:off x="1565507" y="2894900"/>
            <a:ext cx="3582786" cy="30929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80C01B-BFA1-4E25-8B44-2866D4BDFB0A}"/>
              </a:ext>
            </a:extLst>
          </p:cNvPr>
          <p:cNvCxnSpPr>
            <a:cxnSpLocks/>
          </p:cNvCxnSpPr>
          <p:nvPr/>
        </p:nvCxnSpPr>
        <p:spPr>
          <a:xfrm>
            <a:off x="2397967" y="3610947"/>
            <a:ext cx="765111" cy="65314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996E4-C9E9-4F58-8579-7AA2CF02F5D2}"/>
              </a:ext>
            </a:extLst>
          </p:cNvPr>
          <p:cNvSpPr txBox="1"/>
          <p:nvPr/>
        </p:nvSpPr>
        <p:spPr>
          <a:xfrm>
            <a:off x="2246323" y="323715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EB909-E240-4ADB-9AF3-D960EA5D9B71}"/>
              </a:ext>
            </a:extLst>
          </p:cNvPr>
          <p:cNvSpPr txBox="1"/>
          <p:nvPr/>
        </p:nvSpPr>
        <p:spPr>
          <a:xfrm>
            <a:off x="2998610" y="389475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9BAB65-6DAB-4BF6-B7F1-33EE351F01BF}"/>
              </a:ext>
            </a:extLst>
          </p:cNvPr>
          <p:cNvSpPr/>
          <p:nvPr/>
        </p:nvSpPr>
        <p:spPr>
          <a:xfrm>
            <a:off x="3908165" y="4914444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17EC4-71F9-40ED-A0D9-7B209D3D2551}"/>
              </a:ext>
            </a:extLst>
          </p:cNvPr>
          <p:cNvSpPr txBox="1"/>
          <p:nvPr/>
        </p:nvSpPr>
        <p:spPr>
          <a:xfrm>
            <a:off x="3847961" y="459083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L(t)</a:t>
            </a:r>
          </a:p>
        </p:txBody>
      </p:sp>
    </p:spTree>
    <p:extLst>
      <p:ext uri="{BB962C8B-B14F-4D97-AF65-F5344CB8AC3E}">
        <p14:creationId xmlns:p14="http://schemas.microsoft.com/office/powerpoint/2010/main" val="152912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E177-763B-4BF2-AF9A-1A8FB0D9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46044-6716-4AC2-88BC-F09DA60393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Equation of a sphere centered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with a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46044-6716-4AC2-88BC-F09DA60393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21D2D1B-7EF7-4897-8D0A-A0363CD0FE94}"/>
              </a:ext>
            </a:extLst>
          </p:cNvPr>
          <p:cNvGrpSpPr/>
          <p:nvPr/>
        </p:nvGrpSpPr>
        <p:grpSpPr>
          <a:xfrm>
            <a:off x="838200" y="2377910"/>
            <a:ext cx="4273305" cy="4275054"/>
            <a:chOff x="1508656" y="1661630"/>
            <a:chExt cx="4273305" cy="427505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82FE6AF-2F33-4625-9153-F80A8CF2CC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1028" y="2024743"/>
              <a:ext cx="2" cy="214604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38320DF-FD99-4810-916C-53946DCB4A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1029" y="4170784"/>
              <a:ext cx="2146040" cy="311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74CA9F-35DB-4F62-94FD-170A8E8CF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3548" y="4170784"/>
              <a:ext cx="1517484" cy="15174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334EA5-E9EF-4D79-82A0-490172549DF3}"/>
                </a:ext>
              </a:extLst>
            </p:cNvPr>
            <p:cNvSpPr txBox="1"/>
            <p:nvPr/>
          </p:nvSpPr>
          <p:spPr>
            <a:xfrm>
              <a:off x="3001847" y="3925663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A38BB8-B080-4BB0-8C0B-3E2275D11D23}"/>
                </a:ext>
              </a:extLst>
            </p:cNvPr>
            <p:cNvSpPr txBox="1"/>
            <p:nvPr/>
          </p:nvSpPr>
          <p:spPr>
            <a:xfrm>
              <a:off x="1508656" y="556735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17A435-CD02-49E5-B7E8-5977D952812E}"/>
                </a:ext>
              </a:extLst>
            </p:cNvPr>
            <p:cNvSpPr txBox="1"/>
            <p:nvPr/>
          </p:nvSpPr>
          <p:spPr>
            <a:xfrm>
              <a:off x="5477069" y="398300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D707D-5ED2-47FD-A5E2-CE9AE1328787}"/>
                </a:ext>
              </a:extLst>
            </p:cNvPr>
            <p:cNvSpPr txBox="1"/>
            <p:nvPr/>
          </p:nvSpPr>
          <p:spPr>
            <a:xfrm>
              <a:off x="3184994" y="166163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Z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DF5B381B-79D4-4736-9C9C-F560A7985C80}"/>
              </a:ext>
            </a:extLst>
          </p:cNvPr>
          <p:cNvSpPr/>
          <p:nvPr/>
        </p:nvSpPr>
        <p:spPr>
          <a:xfrm>
            <a:off x="1280357" y="3511753"/>
            <a:ext cx="2744404" cy="27444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FDB5C-D534-4170-9108-4AA5FCA181C7}"/>
              </a:ext>
            </a:extLst>
          </p:cNvPr>
          <p:cNvSpPr/>
          <p:nvPr/>
        </p:nvSpPr>
        <p:spPr>
          <a:xfrm>
            <a:off x="1280357" y="4495191"/>
            <a:ext cx="2744404" cy="7775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3B3404-2E03-4B06-9BBE-53B3F4C3DB15}"/>
              </a:ext>
            </a:extLst>
          </p:cNvPr>
          <p:cNvCxnSpPr>
            <a:cxnSpLocks/>
            <a:endCxn id="14" idx="7"/>
          </p:cNvCxnSpPr>
          <p:nvPr/>
        </p:nvCxnSpPr>
        <p:spPr>
          <a:xfrm flipV="1">
            <a:off x="2660570" y="4609057"/>
            <a:ext cx="962282" cy="27489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CE7EF4-54E1-446C-A788-650AB23DB97E}"/>
              </a:ext>
            </a:extLst>
          </p:cNvPr>
          <p:cNvSpPr txBox="1"/>
          <p:nvPr/>
        </p:nvSpPr>
        <p:spPr>
          <a:xfrm>
            <a:off x="2973235" y="44502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46330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E177-763B-4BF2-AF9A-1A8FB0D9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Cylinder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46044-6716-4AC2-88BC-F09DA60393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Equation of a cylinder around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-axis with a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46044-6716-4AC2-88BC-F09DA60393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21D2D1B-7EF7-4897-8D0A-A0363CD0FE94}"/>
              </a:ext>
            </a:extLst>
          </p:cNvPr>
          <p:cNvGrpSpPr/>
          <p:nvPr/>
        </p:nvGrpSpPr>
        <p:grpSpPr>
          <a:xfrm>
            <a:off x="838200" y="2377910"/>
            <a:ext cx="4273305" cy="4275054"/>
            <a:chOff x="1508656" y="1661630"/>
            <a:chExt cx="4273305" cy="427505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82FE6AF-2F33-4625-9153-F80A8CF2CC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1028" y="2024743"/>
              <a:ext cx="2" cy="214604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38320DF-FD99-4810-916C-53946DCB4A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1029" y="4170784"/>
              <a:ext cx="2146040" cy="311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74CA9F-35DB-4F62-94FD-170A8E8CF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3548" y="4170784"/>
              <a:ext cx="1517484" cy="15174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334EA5-E9EF-4D79-82A0-490172549DF3}"/>
                </a:ext>
              </a:extLst>
            </p:cNvPr>
            <p:cNvSpPr txBox="1"/>
            <p:nvPr/>
          </p:nvSpPr>
          <p:spPr>
            <a:xfrm>
              <a:off x="3001847" y="3925663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A38BB8-B080-4BB0-8C0B-3E2275D11D23}"/>
                </a:ext>
              </a:extLst>
            </p:cNvPr>
            <p:cNvSpPr txBox="1"/>
            <p:nvPr/>
          </p:nvSpPr>
          <p:spPr>
            <a:xfrm>
              <a:off x="1508656" y="556735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17A435-CD02-49E5-B7E8-5977D952812E}"/>
                </a:ext>
              </a:extLst>
            </p:cNvPr>
            <p:cNvSpPr txBox="1"/>
            <p:nvPr/>
          </p:nvSpPr>
          <p:spPr>
            <a:xfrm>
              <a:off x="5477069" y="398300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D707D-5ED2-47FD-A5E2-CE9AE1328787}"/>
                </a:ext>
              </a:extLst>
            </p:cNvPr>
            <p:cNvSpPr txBox="1"/>
            <p:nvPr/>
          </p:nvSpPr>
          <p:spPr>
            <a:xfrm>
              <a:off x="3184994" y="166163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Z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3B3404-2E03-4B06-9BBE-53B3F4C3DB15}"/>
              </a:ext>
            </a:extLst>
          </p:cNvPr>
          <p:cNvCxnSpPr>
            <a:cxnSpLocks/>
          </p:cNvCxnSpPr>
          <p:nvPr/>
        </p:nvCxnSpPr>
        <p:spPr>
          <a:xfrm flipV="1">
            <a:off x="2668343" y="3080256"/>
            <a:ext cx="962282" cy="27489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CE7EF4-54E1-446C-A788-650AB23DB97E}"/>
              </a:ext>
            </a:extLst>
          </p:cNvPr>
          <p:cNvSpPr txBox="1"/>
          <p:nvPr/>
        </p:nvSpPr>
        <p:spPr>
          <a:xfrm>
            <a:off x="2834905" y="29309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10B031-C764-4433-864F-925F1889D384}"/>
              </a:ext>
            </a:extLst>
          </p:cNvPr>
          <p:cNvCxnSpPr>
            <a:cxnSpLocks/>
            <a:stCxn id="25" idx="2"/>
            <a:endCxn id="24" idx="2"/>
          </p:cNvCxnSpPr>
          <p:nvPr/>
        </p:nvCxnSpPr>
        <p:spPr>
          <a:xfrm flipV="1">
            <a:off x="1279389" y="3355154"/>
            <a:ext cx="968" cy="27173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8FBB20-AFEA-4035-ACFB-B19C0AC9BEFB}"/>
              </a:ext>
            </a:extLst>
          </p:cNvPr>
          <p:cNvCxnSpPr>
            <a:cxnSpLocks/>
            <a:stCxn id="25" idx="6"/>
            <a:endCxn id="24" idx="6"/>
          </p:cNvCxnSpPr>
          <p:nvPr/>
        </p:nvCxnSpPr>
        <p:spPr>
          <a:xfrm flipV="1">
            <a:off x="4023793" y="3355154"/>
            <a:ext cx="968" cy="27173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A421625-2517-4CBC-BE9B-0211DEB4C4DB}"/>
              </a:ext>
            </a:extLst>
          </p:cNvPr>
          <p:cNvSpPr/>
          <p:nvPr/>
        </p:nvSpPr>
        <p:spPr>
          <a:xfrm>
            <a:off x="1280357" y="2966390"/>
            <a:ext cx="2744404" cy="7775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433C29-14CC-44CE-BC64-C3AC87393083}"/>
              </a:ext>
            </a:extLst>
          </p:cNvPr>
          <p:cNvSpPr/>
          <p:nvPr/>
        </p:nvSpPr>
        <p:spPr>
          <a:xfrm>
            <a:off x="1279389" y="5683718"/>
            <a:ext cx="2744404" cy="7775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D3483A-A068-4185-9901-731D5FB1D87F}"/>
              </a:ext>
            </a:extLst>
          </p:cNvPr>
          <p:cNvCxnSpPr>
            <a:cxnSpLocks/>
          </p:cNvCxnSpPr>
          <p:nvPr/>
        </p:nvCxnSpPr>
        <p:spPr>
          <a:xfrm flipH="1">
            <a:off x="2660573" y="4946650"/>
            <a:ext cx="7770" cy="18065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C8EF40-5021-4CE8-AD3D-8202CB553C47}"/>
              </a:ext>
            </a:extLst>
          </p:cNvPr>
          <p:cNvCxnSpPr>
            <a:cxnSpLocks/>
          </p:cNvCxnSpPr>
          <p:nvPr/>
        </p:nvCxnSpPr>
        <p:spPr>
          <a:xfrm flipV="1">
            <a:off x="2668343" y="5804819"/>
            <a:ext cx="962282" cy="27489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E177-763B-4BF2-AF9A-1A8FB0D9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46044-6716-4AC2-88BC-F09DA60393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Equation of a cone around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-axis with apex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angle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46044-6716-4AC2-88BC-F09DA60393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21D2D1B-7EF7-4897-8D0A-A0363CD0FE94}"/>
              </a:ext>
            </a:extLst>
          </p:cNvPr>
          <p:cNvGrpSpPr/>
          <p:nvPr/>
        </p:nvGrpSpPr>
        <p:grpSpPr>
          <a:xfrm>
            <a:off x="838200" y="2377910"/>
            <a:ext cx="4273305" cy="4275054"/>
            <a:chOff x="1508656" y="1661630"/>
            <a:chExt cx="4273305" cy="427505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82FE6AF-2F33-4625-9153-F80A8CF2CC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1028" y="2024743"/>
              <a:ext cx="2" cy="214604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38320DF-FD99-4810-916C-53946DCB4A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1029" y="4170784"/>
              <a:ext cx="2146040" cy="311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74CA9F-35DB-4F62-94FD-170A8E8CF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3548" y="4170784"/>
              <a:ext cx="1517484" cy="15174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334EA5-E9EF-4D79-82A0-490172549DF3}"/>
                </a:ext>
              </a:extLst>
            </p:cNvPr>
            <p:cNvSpPr txBox="1"/>
            <p:nvPr/>
          </p:nvSpPr>
          <p:spPr>
            <a:xfrm>
              <a:off x="3001847" y="3925663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A38BB8-B080-4BB0-8C0B-3E2275D11D23}"/>
                </a:ext>
              </a:extLst>
            </p:cNvPr>
            <p:cNvSpPr txBox="1"/>
            <p:nvPr/>
          </p:nvSpPr>
          <p:spPr>
            <a:xfrm>
              <a:off x="1508656" y="556735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17A435-CD02-49E5-B7E8-5977D952812E}"/>
                </a:ext>
              </a:extLst>
            </p:cNvPr>
            <p:cNvSpPr txBox="1"/>
            <p:nvPr/>
          </p:nvSpPr>
          <p:spPr>
            <a:xfrm>
              <a:off x="5477069" y="398300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D707D-5ED2-47FD-A5E2-CE9AE1328787}"/>
                </a:ext>
              </a:extLst>
            </p:cNvPr>
            <p:cNvSpPr txBox="1"/>
            <p:nvPr/>
          </p:nvSpPr>
          <p:spPr>
            <a:xfrm>
              <a:off x="3184994" y="166163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Z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10B031-C764-4433-864F-925F1889D384}"/>
              </a:ext>
            </a:extLst>
          </p:cNvPr>
          <p:cNvCxnSpPr>
            <a:cxnSpLocks/>
            <a:stCxn id="25" idx="6"/>
            <a:endCxn id="24" idx="2"/>
          </p:cNvCxnSpPr>
          <p:nvPr/>
        </p:nvCxnSpPr>
        <p:spPr>
          <a:xfrm flipH="1" flipV="1">
            <a:off x="1822162" y="3464851"/>
            <a:ext cx="1676820" cy="2847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8FBB20-AFEA-4035-ACFB-B19C0AC9BEFB}"/>
              </a:ext>
            </a:extLst>
          </p:cNvPr>
          <p:cNvCxnSpPr>
            <a:cxnSpLocks/>
            <a:stCxn id="25" idx="2"/>
            <a:endCxn id="24" idx="6"/>
          </p:cNvCxnSpPr>
          <p:nvPr/>
        </p:nvCxnSpPr>
        <p:spPr>
          <a:xfrm flipV="1">
            <a:off x="1822162" y="3464851"/>
            <a:ext cx="1676820" cy="2847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A421625-2517-4CBC-BE9B-0211DEB4C4DB}"/>
              </a:ext>
            </a:extLst>
          </p:cNvPr>
          <p:cNvSpPr/>
          <p:nvPr/>
        </p:nvSpPr>
        <p:spPr>
          <a:xfrm>
            <a:off x="1822162" y="3347312"/>
            <a:ext cx="1676820" cy="2350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433C29-14CC-44CE-BC64-C3AC87393083}"/>
              </a:ext>
            </a:extLst>
          </p:cNvPr>
          <p:cNvSpPr/>
          <p:nvPr/>
        </p:nvSpPr>
        <p:spPr>
          <a:xfrm>
            <a:off x="1822162" y="6190802"/>
            <a:ext cx="1676820" cy="2421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D3483A-A068-4185-9901-731D5FB1D87F}"/>
              </a:ext>
            </a:extLst>
          </p:cNvPr>
          <p:cNvCxnSpPr>
            <a:cxnSpLocks/>
          </p:cNvCxnSpPr>
          <p:nvPr/>
        </p:nvCxnSpPr>
        <p:spPr>
          <a:xfrm flipH="1">
            <a:off x="2660573" y="4953000"/>
            <a:ext cx="7770" cy="18002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>
            <a:extLst>
              <a:ext uri="{FF2B5EF4-FFF2-40B4-BE49-F238E27FC236}">
                <a16:creationId xmlns:a16="http://schemas.microsoft.com/office/drawing/2014/main" id="{F7E66827-193E-4ADF-A2E1-8BDA3A995447}"/>
              </a:ext>
            </a:extLst>
          </p:cNvPr>
          <p:cNvSpPr/>
          <p:nvPr/>
        </p:nvSpPr>
        <p:spPr>
          <a:xfrm>
            <a:off x="2402537" y="4348716"/>
            <a:ext cx="655076" cy="458946"/>
          </a:xfrm>
          <a:prstGeom prst="arc">
            <a:avLst>
              <a:gd name="adj1" fmla="val 15360712"/>
              <a:gd name="adj2" fmla="val 19228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B8986C-A0D2-4B35-AAE0-36FADC66F87B}"/>
              </a:ext>
            </a:extLst>
          </p:cNvPr>
          <p:cNvSpPr txBox="1"/>
          <p:nvPr/>
        </p:nvSpPr>
        <p:spPr>
          <a:xfrm>
            <a:off x="2651932" y="40337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θ</a:t>
            </a:r>
          </a:p>
        </p:txBody>
      </p:sp>
    </p:spTree>
    <p:extLst>
      <p:ext uri="{BB962C8B-B14F-4D97-AF65-F5344CB8AC3E}">
        <p14:creationId xmlns:p14="http://schemas.microsoft.com/office/powerpoint/2010/main" val="102078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5DF4-E0E5-4427-8162-865D0D0C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of a line with a sphere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000C9-D7F6-4469-9642-E8731D893C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1032" y="1715933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r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𝑢𝑣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r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r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000C9-D7F6-4469-9642-E8731D893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1032" y="1715933"/>
                <a:ext cx="10515600" cy="4351338"/>
              </a:xfrm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74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D892-5694-473B-BB94-2B4DE682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quadratic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65C366-8F75-4F29-9349-9168F09EA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2 solutions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1 solution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No solutions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, this needs to be handled specifically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65C366-8F75-4F29-9349-9168F09EA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32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0BF9078085134D96D2AB283E00B833" ma:contentTypeVersion="13" ma:contentTypeDescription="Crée un document." ma:contentTypeScope="" ma:versionID="916ff6213632ea78169e5e359a7e815b">
  <xsd:schema xmlns:xsd="http://www.w3.org/2001/XMLSchema" xmlns:xs="http://www.w3.org/2001/XMLSchema" xmlns:p="http://schemas.microsoft.com/office/2006/metadata/properties" xmlns:ns2="d0818ae2-bff1-417e-ab79-fd804b6957f4" xmlns:ns3="fd416e3c-ea41-4762-a51e-b75c9fe5c4c1" targetNamespace="http://schemas.microsoft.com/office/2006/metadata/properties" ma:root="true" ma:fieldsID="b0e19e1f6fd39e991d0342f1da632200" ns2:_="" ns3:_="">
    <xsd:import namespace="d0818ae2-bff1-417e-ab79-fd804b6957f4"/>
    <xsd:import namespace="fd416e3c-ea41-4762-a51e-b75c9fe5c4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18ae2-bff1-417e-ab79-fd804b695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16e3c-ea41-4762-a51e-b75c9fe5c4c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6B18B7-5920-4FF5-B038-0888881937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C49F09-B981-4BFD-973F-B8889E73D42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86CDCFB-8464-4C24-8CE9-F6B879EEBB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818ae2-bff1-417e-ab79-fd804b6957f4"/>
    <ds:schemaRef ds:uri="fd416e3c-ea41-4762-a51e-b75c9fe5c4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382</Words>
  <Application>Microsoft Office PowerPoint</Application>
  <PresentationFormat>Grand écran</PresentationFormat>
  <Paragraphs>91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Office Theme</vt:lpstr>
      <vt:lpstr>104intersection</vt:lpstr>
      <vt:lpstr>Ray tracing</vt:lpstr>
      <vt:lpstr>Goal</vt:lpstr>
      <vt:lpstr>Line</vt:lpstr>
      <vt:lpstr>Sphere</vt:lpstr>
      <vt:lpstr>Cylinder</vt:lpstr>
      <vt:lpstr>Cone</vt:lpstr>
      <vt:lpstr>Intersection of a line with a sphere</vt:lpstr>
      <vt:lpstr>Solving a quadratic equation</vt:lpstr>
      <vt:lpstr>104intersection</vt:lpstr>
      <vt:lpstr>Points of attention</vt:lpstr>
      <vt:lpstr>Suggested bonuses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102architect</dc:title>
  <dc:creator>romain bosa</dc:creator>
  <cp:lastModifiedBy>romain bosa</cp:lastModifiedBy>
  <cp:revision>55</cp:revision>
  <dcterms:created xsi:type="dcterms:W3CDTF">2018-11-18T18:03:27Z</dcterms:created>
  <dcterms:modified xsi:type="dcterms:W3CDTF">2022-01-03T12:36:21Z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0x0101004A0BF9078085134D96D2AB283E00B833</vt:lpwstr>
  </property>
</Properties>
</file>