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7F30DB-05A9-4582-B49F-8DA08C40ABE3}">
  <a:tblStyle styleId="{727F30DB-05A9-4582-B49F-8DA08C40ABE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248cce4e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248cce4e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248cce4e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248cce4e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248cce4e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248cce4e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248cce4e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248cce4e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248cce4e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248cce4e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248cce4ee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248cce4ee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248cce4e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d248cce4e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248cce4ee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d248cce4ee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248cce4e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d248cce4e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248cce4e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d248cce4e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248cce4e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248cce4e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248cce4e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248cce4e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248cce4e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248cce4e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248cce4ee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d248cce4ee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248cce4ee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d248cce4ee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d248cce4ee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d248cce4ee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d248cce4e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d248cce4e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d248cce4ee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d248cce4ee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248cce4ee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d248cce4ee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d248cce4e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d248cce4e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d248cce4ee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d248cce4ee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248cce4e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248cce4e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d2556188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d2556188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248cce4e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248cce4e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248cce4e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248cce4e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248cce4e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248cce4e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248cce4ee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248cce4ee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248cce4ee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248cce4ee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248cce4e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248cce4e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356725"/>
            <a:ext cx="8896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Leveraging Business Intelligence to Identify Profitable Movie Investment Opportunities</a:t>
            </a:r>
            <a:endParaRPr/>
          </a:p>
        </p:txBody>
      </p:sp>
      <p:sp>
        <p:nvSpPr>
          <p:cNvPr id="278" name="Google Shape;278;p13"/>
          <p:cNvSpPr txBox="1"/>
          <p:nvPr>
            <p:ph idx="1" type="subTitle"/>
          </p:nvPr>
        </p:nvSpPr>
        <p:spPr>
          <a:xfrm>
            <a:off x="211550" y="2700850"/>
            <a:ext cx="2497200" cy="19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a:t>
            </a:r>
            <a:r>
              <a:rPr lang="en"/>
              <a:t>By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Arafat Islam</a:t>
            </a:r>
            <a:endParaRPr/>
          </a:p>
          <a:p>
            <a:pPr indent="0" lvl="0" marL="0" rtl="0" algn="l">
              <a:spcBef>
                <a:spcPts val="0"/>
              </a:spcBef>
              <a:spcAft>
                <a:spcPts val="0"/>
              </a:spcAft>
              <a:buNone/>
            </a:pPr>
            <a:r>
              <a:rPr lang="en"/>
              <a:t>Tanvir Hasan</a:t>
            </a:r>
            <a:endParaRPr/>
          </a:p>
          <a:p>
            <a:pPr indent="0" lvl="0" marL="0" rtl="0" algn="l">
              <a:spcBef>
                <a:spcPts val="0"/>
              </a:spcBef>
              <a:spcAft>
                <a:spcPts val="0"/>
              </a:spcAft>
              <a:buNone/>
            </a:pPr>
            <a:r>
              <a:rPr lang="en"/>
              <a:t>Pauli Klemettilä </a:t>
            </a:r>
            <a:endParaRPr/>
          </a:p>
          <a:p>
            <a:pPr indent="0" lvl="0" marL="0" rtl="0" algn="l">
              <a:spcBef>
                <a:spcPts val="0"/>
              </a:spcBef>
              <a:spcAft>
                <a:spcPts val="0"/>
              </a:spcAft>
              <a:buNone/>
            </a:pPr>
            <a:r>
              <a:rPr lang="en"/>
              <a:t>Abdullah Reza</a:t>
            </a:r>
            <a:endParaRPr/>
          </a:p>
          <a:p>
            <a:pPr indent="0" lvl="0" marL="0" rtl="0" algn="l">
              <a:spcBef>
                <a:spcPts val="0"/>
              </a:spcBef>
              <a:spcAft>
                <a:spcPts val="0"/>
              </a:spcAft>
              <a:buNone/>
            </a:pPr>
            <a:r>
              <a:rPr lang="en"/>
              <a:t>Andrey Verbovskiy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2"/>
          <p:cNvPicPr preferRelativeResize="0"/>
          <p:nvPr/>
        </p:nvPicPr>
        <p:blipFill>
          <a:blip r:embed="rId3">
            <a:alphaModFix/>
          </a:blip>
          <a:stretch>
            <a:fillRect/>
          </a:stretch>
        </p:blipFill>
        <p:spPr>
          <a:xfrm>
            <a:off x="1207425" y="0"/>
            <a:ext cx="6729138"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idx="1" type="body"/>
          </p:nvPr>
        </p:nvSpPr>
        <p:spPr>
          <a:xfrm>
            <a:off x="5202550" y="1916900"/>
            <a:ext cx="3853800" cy="1945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300">
                <a:latin typeface="Maven Pro"/>
                <a:ea typeface="Maven Pro"/>
                <a:cs typeface="Maven Pro"/>
                <a:sym typeface="Maven Pro"/>
              </a:rPr>
              <a:t>The highest number of movie genre was </a:t>
            </a:r>
            <a:r>
              <a:rPr b="1" lang="en" sz="3100">
                <a:latin typeface="Maven Pro"/>
                <a:ea typeface="Maven Pro"/>
                <a:cs typeface="Maven Pro"/>
                <a:sym typeface="Maven Pro"/>
              </a:rPr>
              <a:t>DRAMA. </a:t>
            </a:r>
            <a:endParaRPr b="1" sz="3100">
              <a:latin typeface="Maven Pro"/>
              <a:ea typeface="Maven Pro"/>
              <a:cs typeface="Maven Pro"/>
              <a:sym typeface="Maven Pro"/>
            </a:endParaRPr>
          </a:p>
        </p:txBody>
      </p:sp>
      <p:sp>
        <p:nvSpPr>
          <p:cNvPr id="336" name="Google Shape;336;p23"/>
          <p:cNvSpPr txBox="1"/>
          <p:nvPr>
            <p:ph type="title"/>
          </p:nvPr>
        </p:nvSpPr>
        <p:spPr>
          <a:xfrm>
            <a:off x="0" y="0"/>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000000"/>
                </a:solidFill>
                <a:highlight>
                  <a:srgbClr val="FFFFFF"/>
                </a:highlight>
              </a:rPr>
              <a:t>Details of the data</a:t>
            </a:r>
            <a:endParaRPr/>
          </a:p>
        </p:txBody>
      </p:sp>
      <p:pic>
        <p:nvPicPr>
          <p:cNvPr id="337" name="Google Shape;337;p23"/>
          <p:cNvPicPr preferRelativeResize="0"/>
          <p:nvPr/>
        </p:nvPicPr>
        <p:blipFill>
          <a:blip r:embed="rId3">
            <a:alphaModFix/>
          </a:blip>
          <a:stretch>
            <a:fillRect/>
          </a:stretch>
        </p:blipFill>
        <p:spPr>
          <a:xfrm>
            <a:off x="-2" y="860900"/>
            <a:ext cx="5002925" cy="466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Popularity</a:t>
            </a:r>
            <a:endParaRPr/>
          </a:p>
        </p:txBody>
      </p:sp>
      <p:sp>
        <p:nvSpPr>
          <p:cNvPr id="343" name="Google Shape;343;p24"/>
          <p:cNvSpPr txBox="1"/>
          <p:nvPr>
            <p:ph idx="1" type="body"/>
          </p:nvPr>
        </p:nvSpPr>
        <p:spPr>
          <a:xfrm>
            <a:off x="2060350" y="2702700"/>
            <a:ext cx="6366900" cy="11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Customer rating wise popularity </a:t>
            </a:r>
            <a:endParaRPr sz="1400">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Movie genre distribution 1990-2017 </a:t>
            </a:r>
            <a:endParaRPr sz="1400">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Budget ranges across the genres in relation to popularity </a:t>
            </a:r>
            <a:endParaRPr sz="1400">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Movie genre distribution 1990-2017</a:t>
            </a:r>
            <a:endParaRPr/>
          </a:p>
        </p:txBody>
      </p:sp>
      <p:sp>
        <p:nvSpPr>
          <p:cNvPr id="349" name="Google Shape;349;p25"/>
          <p:cNvSpPr txBox="1"/>
          <p:nvPr/>
        </p:nvSpPr>
        <p:spPr>
          <a:xfrm>
            <a:off x="0" y="1353050"/>
            <a:ext cx="2160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ven Pro"/>
                <a:ea typeface="Maven Pro"/>
                <a:cs typeface="Maven Pro"/>
                <a:sym typeface="Maven Pro"/>
              </a:rPr>
              <a:t>Genre </a:t>
            </a:r>
            <a:r>
              <a:rPr b="1" lang="en">
                <a:latin typeface="Maven Pro"/>
                <a:ea typeface="Maven Pro"/>
                <a:cs typeface="Maven Pro"/>
                <a:sym typeface="Maven Pro"/>
              </a:rPr>
              <a:t>Stability:</a:t>
            </a:r>
            <a:r>
              <a:rPr lang="en">
                <a:latin typeface="Maven Pro"/>
                <a:ea typeface="Maven Pro"/>
                <a:cs typeface="Maven Pro"/>
                <a:sym typeface="Maven Pro"/>
              </a:rPr>
              <a:t> Action, adventure, comedy, and drama.</a:t>
            </a:r>
            <a:endParaRPr>
              <a:latin typeface="Maven Pro"/>
              <a:ea typeface="Maven Pro"/>
              <a:cs typeface="Maven Pro"/>
              <a:sym typeface="Maven Pro"/>
            </a:endParaRPr>
          </a:p>
          <a:p>
            <a:pPr indent="0" lvl="0" marL="0" rtl="0" algn="l">
              <a:spcBef>
                <a:spcPts val="0"/>
              </a:spcBef>
              <a:spcAft>
                <a:spcPts val="0"/>
              </a:spcAft>
              <a:buNone/>
            </a:pPr>
            <a:r>
              <a:rPr b="1" lang="en">
                <a:latin typeface="Maven Pro"/>
                <a:ea typeface="Maven Pro"/>
                <a:cs typeface="Maven Pro"/>
                <a:sym typeface="Maven Pro"/>
              </a:rPr>
              <a:t>Decline </a:t>
            </a:r>
            <a:r>
              <a:rPr lang="en">
                <a:latin typeface="Maven Pro"/>
                <a:ea typeface="Maven Pro"/>
                <a:cs typeface="Maven Pro"/>
                <a:sym typeface="Maven Pro"/>
              </a:rPr>
              <a:t>in Comedy and Fantasy</a:t>
            </a:r>
            <a:endParaRPr>
              <a:latin typeface="Maven Pro"/>
              <a:ea typeface="Maven Pro"/>
              <a:cs typeface="Maven Pro"/>
              <a:sym typeface="Maven Pro"/>
            </a:endParaRPr>
          </a:p>
          <a:p>
            <a:pPr indent="0" lvl="0" marL="0" rtl="0" algn="l">
              <a:spcBef>
                <a:spcPts val="0"/>
              </a:spcBef>
              <a:spcAft>
                <a:spcPts val="0"/>
              </a:spcAft>
              <a:buNone/>
            </a:pPr>
            <a:r>
              <a:rPr b="1" lang="en">
                <a:latin typeface="Maven Pro"/>
                <a:ea typeface="Maven Pro"/>
                <a:cs typeface="Maven Pro"/>
                <a:sym typeface="Maven Pro"/>
              </a:rPr>
              <a:t>Trends </a:t>
            </a:r>
            <a:r>
              <a:rPr lang="en">
                <a:latin typeface="Maven Pro"/>
                <a:ea typeface="Maven Pro"/>
                <a:cs typeface="Maven Pro"/>
                <a:sym typeface="Maven Pro"/>
              </a:rPr>
              <a:t>in Family and Animated Films</a:t>
            </a:r>
            <a:endParaRPr>
              <a:latin typeface="Maven Pro"/>
              <a:ea typeface="Maven Pro"/>
              <a:cs typeface="Maven Pro"/>
              <a:sym typeface="Maven Pro"/>
            </a:endParaRPr>
          </a:p>
        </p:txBody>
      </p:sp>
      <p:pic>
        <p:nvPicPr>
          <p:cNvPr id="350" name="Google Shape;350;p25"/>
          <p:cNvPicPr preferRelativeResize="0"/>
          <p:nvPr/>
        </p:nvPicPr>
        <p:blipFill>
          <a:blip r:embed="rId3">
            <a:alphaModFix/>
          </a:blip>
          <a:stretch>
            <a:fillRect/>
          </a:stretch>
        </p:blipFill>
        <p:spPr>
          <a:xfrm>
            <a:off x="2073775" y="575850"/>
            <a:ext cx="7070224" cy="42901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rating wise popularity </a:t>
            </a:r>
            <a:endParaRPr/>
          </a:p>
        </p:txBody>
      </p:sp>
      <p:sp>
        <p:nvSpPr>
          <p:cNvPr id="356" name="Google Shape;356;p26"/>
          <p:cNvSpPr txBox="1"/>
          <p:nvPr/>
        </p:nvSpPr>
        <p:spPr>
          <a:xfrm>
            <a:off x="856125" y="3578850"/>
            <a:ext cx="8125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Despite some variations, differences in genre popularity based only on ratings are unclear.</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Westerns and Documentaries are popular, but overall preferences are similar across genres.</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Drama, War, Music, History, Family, and Documentary genres are highly liked.</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Viewers prefer movies with deep stories, emotions, and insightful content.</a:t>
            </a:r>
            <a:endParaRPr>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p:txBody>
      </p:sp>
      <p:pic>
        <p:nvPicPr>
          <p:cNvPr id="357" name="Google Shape;357;p26"/>
          <p:cNvPicPr preferRelativeResize="0"/>
          <p:nvPr/>
        </p:nvPicPr>
        <p:blipFill>
          <a:blip r:embed="rId3">
            <a:alphaModFix/>
          </a:blip>
          <a:stretch>
            <a:fillRect/>
          </a:stretch>
        </p:blipFill>
        <p:spPr>
          <a:xfrm>
            <a:off x="172675" y="650500"/>
            <a:ext cx="8212224" cy="2443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97025" y="0"/>
            <a:ext cx="8976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 ranges across the genres in relation to popularity</a:t>
            </a:r>
            <a:endParaRPr/>
          </a:p>
        </p:txBody>
      </p:sp>
      <p:sp>
        <p:nvSpPr>
          <p:cNvPr id="363" name="Google Shape;363;p27"/>
          <p:cNvSpPr txBox="1"/>
          <p:nvPr/>
        </p:nvSpPr>
        <p:spPr>
          <a:xfrm>
            <a:off x="1120600" y="633350"/>
            <a:ext cx="7063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For most of the genres the popularity is equally distributed among budget ranges​ </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With exceptions being drama, family and science fiction.</a:t>
            </a:r>
            <a:endParaRPr>
              <a:latin typeface="Maven Pro"/>
              <a:ea typeface="Maven Pro"/>
              <a:cs typeface="Maven Pro"/>
              <a:sym typeface="Maven Pro"/>
            </a:endParaRPr>
          </a:p>
        </p:txBody>
      </p:sp>
      <p:pic>
        <p:nvPicPr>
          <p:cNvPr id="364" name="Google Shape;364;p27"/>
          <p:cNvPicPr preferRelativeResize="0"/>
          <p:nvPr/>
        </p:nvPicPr>
        <p:blipFill>
          <a:blip r:embed="rId3">
            <a:alphaModFix/>
          </a:blip>
          <a:stretch>
            <a:fillRect/>
          </a:stretch>
        </p:blipFill>
        <p:spPr>
          <a:xfrm>
            <a:off x="97025" y="1632563"/>
            <a:ext cx="9060450" cy="35109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Financial</a:t>
            </a:r>
            <a:endParaRPr/>
          </a:p>
        </p:txBody>
      </p:sp>
      <p:sp>
        <p:nvSpPr>
          <p:cNvPr id="370" name="Google Shape;370;p28"/>
          <p:cNvSpPr txBox="1"/>
          <p:nvPr>
            <p:ph idx="1" type="body"/>
          </p:nvPr>
        </p:nvSpPr>
        <p:spPr>
          <a:xfrm>
            <a:off x="2060350" y="2702700"/>
            <a:ext cx="6366900" cy="11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Average revenue to cost ratio </a:t>
            </a:r>
            <a:endParaRPr sz="1400">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Genres Budget </a:t>
            </a:r>
            <a:endParaRPr sz="1400">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Profit from investments</a:t>
            </a:r>
            <a:r>
              <a:rPr lang="en" sz="1400">
                <a:latin typeface="Maven Pro"/>
                <a:ea typeface="Maven Pro"/>
                <a:cs typeface="Maven Pro"/>
                <a:sym typeface="Maven Pro"/>
              </a:rPr>
              <a:t> </a:t>
            </a:r>
            <a:endParaRPr sz="1400">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revenue to cost ratio</a:t>
            </a:r>
            <a:endParaRPr/>
          </a:p>
        </p:txBody>
      </p:sp>
      <p:sp>
        <p:nvSpPr>
          <p:cNvPr id="376" name="Google Shape;376;p29"/>
          <p:cNvSpPr txBox="1"/>
          <p:nvPr/>
        </p:nvSpPr>
        <p:spPr>
          <a:xfrm>
            <a:off x="1106700" y="729325"/>
            <a:ext cx="80373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Maven Pro"/>
              <a:buChar char="●"/>
            </a:pPr>
            <a:r>
              <a:rPr lang="en">
                <a:latin typeface="Maven Pro"/>
                <a:ea typeface="Maven Pro"/>
                <a:cs typeface="Maven Pro"/>
                <a:sym typeface="Maven Pro"/>
              </a:rPr>
              <a:t>TV movie has the highest revenue to cost ratio though </a:t>
            </a:r>
            <a:r>
              <a:rPr lang="en">
                <a:latin typeface="Maven Pro"/>
                <a:ea typeface="Maven Pro"/>
                <a:cs typeface="Maven Pro"/>
                <a:sym typeface="Maven Pro"/>
              </a:rPr>
              <a:t>sample size for TV movies is low</a:t>
            </a:r>
            <a:endParaRPr>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a:highlight>
                  <a:srgbClr val="FFFFFF"/>
                </a:highlight>
                <a:latin typeface="Maven Pro"/>
                <a:ea typeface="Maven Pro"/>
                <a:cs typeface="Maven Pro"/>
                <a:sym typeface="Maven Pro"/>
              </a:rPr>
              <a:t>Horror movie for as it gives 6.5 dollars for each Dollar invested</a:t>
            </a:r>
            <a:endParaRPr>
              <a:latin typeface="Maven Pro"/>
              <a:ea typeface="Maven Pro"/>
              <a:cs typeface="Maven Pro"/>
              <a:sym typeface="Maven Pro"/>
            </a:endParaRPr>
          </a:p>
        </p:txBody>
      </p:sp>
      <p:pic>
        <p:nvPicPr>
          <p:cNvPr id="377" name="Google Shape;377;p29"/>
          <p:cNvPicPr preferRelativeResize="0"/>
          <p:nvPr/>
        </p:nvPicPr>
        <p:blipFill>
          <a:blip r:embed="rId3">
            <a:alphaModFix/>
          </a:blip>
          <a:stretch>
            <a:fillRect/>
          </a:stretch>
        </p:blipFill>
        <p:spPr>
          <a:xfrm>
            <a:off x="152400" y="1605025"/>
            <a:ext cx="8839200" cy="21611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Genres Budget</a:t>
            </a:r>
            <a:endParaRPr/>
          </a:p>
        </p:txBody>
      </p:sp>
      <p:sp>
        <p:nvSpPr>
          <p:cNvPr id="383" name="Google Shape;383;p30"/>
          <p:cNvSpPr txBox="1"/>
          <p:nvPr/>
        </p:nvSpPr>
        <p:spPr>
          <a:xfrm>
            <a:off x="1106700" y="729325"/>
            <a:ext cx="80373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Maven Pro"/>
              <a:buChar char="●"/>
            </a:pPr>
            <a:r>
              <a:rPr lang="en">
                <a:latin typeface="Maven Pro"/>
                <a:ea typeface="Maven Pro"/>
                <a:cs typeface="Maven Pro"/>
                <a:sym typeface="Maven Pro"/>
              </a:rPr>
              <a:t>Adventure films were the most expensive, with an average budget of $81.3 million, while Animation films came in second, with an average budget of $75.4 million.</a:t>
            </a:r>
            <a:endParaRPr>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a:latin typeface="Maven Pro"/>
                <a:ea typeface="Maven Pro"/>
                <a:cs typeface="Maven Pro"/>
                <a:sym typeface="Maven Pro"/>
              </a:rPr>
              <a:t>Foreign films had the lowest average budget at $2.7 million. </a:t>
            </a:r>
            <a:endParaRPr>
              <a:latin typeface="Maven Pro"/>
              <a:ea typeface="Maven Pro"/>
              <a:cs typeface="Maven Pro"/>
              <a:sym typeface="Maven Pro"/>
            </a:endParaRPr>
          </a:p>
        </p:txBody>
      </p:sp>
      <p:pic>
        <p:nvPicPr>
          <p:cNvPr id="384" name="Google Shape;384;p30"/>
          <p:cNvPicPr preferRelativeResize="0"/>
          <p:nvPr/>
        </p:nvPicPr>
        <p:blipFill>
          <a:blip r:embed="rId3">
            <a:alphaModFix/>
          </a:blip>
          <a:stretch>
            <a:fillRect/>
          </a:stretch>
        </p:blipFill>
        <p:spPr>
          <a:xfrm>
            <a:off x="200400" y="1912100"/>
            <a:ext cx="8839199" cy="31006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Profit from investments</a:t>
            </a:r>
            <a:endParaRPr/>
          </a:p>
        </p:txBody>
      </p:sp>
      <p:sp>
        <p:nvSpPr>
          <p:cNvPr id="390" name="Google Shape;390;p31"/>
          <p:cNvSpPr txBox="1"/>
          <p:nvPr/>
        </p:nvSpPr>
        <p:spPr>
          <a:xfrm>
            <a:off x="1118350" y="626600"/>
            <a:ext cx="80373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Maven Pro"/>
              <a:buChar char="●"/>
            </a:pPr>
            <a:r>
              <a:rPr lang="en">
                <a:latin typeface="Maven Pro"/>
                <a:ea typeface="Maven Pro"/>
                <a:cs typeface="Maven Pro"/>
                <a:sym typeface="Maven Pro"/>
              </a:rPr>
              <a:t>Average profit=SUM([Profit]) / COUNTD ([IMDB Id]), where profit=[Revenue] - [Budget]</a:t>
            </a:r>
            <a:endParaRPr>
              <a:latin typeface="Maven Pro"/>
              <a:ea typeface="Maven Pro"/>
              <a:cs typeface="Maven Pro"/>
              <a:sym typeface="Maven Pro"/>
            </a:endParaRPr>
          </a:p>
          <a:p>
            <a:pPr indent="-317500" lvl="0" marL="457200" rtl="0" algn="l">
              <a:lnSpc>
                <a:spcPct val="150000"/>
              </a:lnSpc>
              <a:spcBef>
                <a:spcPts val="0"/>
              </a:spcBef>
              <a:spcAft>
                <a:spcPts val="0"/>
              </a:spcAft>
              <a:buSzPts val="1400"/>
              <a:buFont typeface="Maven Pro"/>
              <a:buChar char="●"/>
            </a:pPr>
            <a:r>
              <a:rPr lang="en">
                <a:latin typeface="Maven Pro"/>
                <a:ea typeface="Maven Pro"/>
                <a:cs typeface="Maven Pro"/>
                <a:sym typeface="Maven Pro"/>
              </a:rPr>
              <a:t>Highest average profits per movie genre are earned by the Family (200M), Animation (190M), Adventure(165M), and Science Fiction (142M) genres. foreign, war, and documentary films are often regarded as riskier.</a:t>
            </a:r>
            <a:endParaRPr>
              <a:latin typeface="Maven Pro"/>
              <a:ea typeface="Maven Pro"/>
              <a:cs typeface="Maven Pro"/>
              <a:sym typeface="Maven Pro"/>
            </a:endParaRPr>
          </a:p>
        </p:txBody>
      </p:sp>
      <p:pic>
        <p:nvPicPr>
          <p:cNvPr id="391" name="Google Shape;391;p31"/>
          <p:cNvPicPr preferRelativeResize="0"/>
          <p:nvPr/>
        </p:nvPicPr>
        <p:blipFill>
          <a:blip r:embed="rId3">
            <a:alphaModFix/>
          </a:blip>
          <a:stretch>
            <a:fillRect/>
          </a:stretch>
        </p:blipFill>
        <p:spPr>
          <a:xfrm>
            <a:off x="1056750" y="1996401"/>
            <a:ext cx="7030500" cy="3147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540325" y="15605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Trends</a:t>
            </a:r>
            <a:endParaRPr/>
          </a:p>
        </p:txBody>
      </p:sp>
      <p:sp>
        <p:nvSpPr>
          <p:cNvPr id="397" name="Google Shape;397;p32"/>
          <p:cNvSpPr txBox="1"/>
          <p:nvPr>
            <p:ph idx="1" type="body"/>
          </p:nvPr>
        </p:nvSpPr>
        <p:spPr>
          <a:xfrm>
            <a:off x="2060350" y="2702700"/>
            <a:ext cx="6366900" cy="11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Revenue Trend </a:t>
            </a:r>
            <a:endParaRPr sz="1400">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Budget Trend </a:t>
            </a:r>
            <a:endParaRPr sz="1400">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sz="1400">
                <a:latin typeface="Maven Pro"/>
                <a:ea typeface="Maven Pro"/>
                <a:cs typeface="Maven Pro"/>
                <a:sym typeface="Maven Pro"/>
              </a:rPr>
              <a:t>Customer Preference Trend</a:t>
            </a:r>
            <a:r>
              <a:rPr lang="en" sz="1400">
                <a:latin typeface="Maven Pro"/>
                <a:ea typeface="Maven Pro"/>
                <a:cs typeface="Maven Pro"/>
                <a:sym typeface="Maven Pro"/>
              </a:rPr>
              <a:t> </a:t>
            </a:r>
            <a:endParaRPr sz="1400">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Trend</a:t>
            </a:r>
            <a:endParaRPr/>
          </a:p>
        </p:txBody>
      </p:sp>
      <p:pic>
        <p:nvPicPr>
          <p:cNvPr id="403" name="Google Shape;403;p33"/>
          <p:cNvPicPr preferRelativeResize="0"/>
          <p:nvPr/>
        </p:nvPicPr>
        <p:blipFill>
          <a:blip r:embed="rId3">
            <a:alphaModFix/>
          </a:blip>
          <a:stretch>
            <a:fillRect/>
          </a:stretch>
        </p:blipFill>
        <p:spPr>
          <a:xfrm>
            <a:off x="38400" y="527950"/>
            <a:ext cx="6122563" cy="3839400"/>
          </a:xfrm>
          <a:prstGeom prst="rect">
            <a:avLst/>
          </a:prstGeom>
          <a:noFill/>
          <a:ln>
            <a:noFill/>
          </a:ln>
        </p:spPr>
      </p:pic>
      <p:sp>
        <p:nvSpPr>
          <p:cNvPr id="404" name="Google Shape;404;p33"/>
          <p:cNvSpPr txBox="1"/>
          <p:nvPr/>
        </p:nvSpPr>
        <p:spPr>
          <a:xfrm>
            <a:off x="6160975" y="604525"/>
            <a:ext cx="3000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The family genre shows a significant upward trend, particularly post-2010, indicating a strong growth in revenue, surpassing all other genres by 2016. </a:t>
            </a:r>
            <a:endParaRPr>
              <a:latin typeface="Maven Pro"/>
              <a:ea typeface="Maven Pro"/>
              <a:cs typeface="Maven Pro"/>
              <a:sym typeface="Maven Pro"/>
            </a:endParaRPr>
          </a:p>
          <a:p>
            <a:pPr indent="0" lvl="0" marL="457200" rtl="0" algn="l">
              <a:spcBef>
                <a:spcPts val="0"/>
              </a:spcBef>
              <a:spcAft>
                <a:spcPts val="0"/>
              </a:spcAft>
              <a:buNone/>
            </a:pPr>
            <a:r>
              <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The fantasy genre shows an erratic performance and experiences a sharp decline in revenue after 2010.</a:t>
            </a:r>
            <a:endParaRPr>
              <a:latin typeface="Maven Pro"/>
              <a:ea typeface="Maven Pro"/>
              <a:cs typeface="Maven Pro"/>
              <a:sym typeface="Maven Pro"/>
            </a:endParaRPr>
          </a:p>
          <a:p>
            <a:pPr indent="0" lvl="0" marL="457200" rtl="0" algn="l">
              <a:spcBef>
                <a:spcPts val="0"/>
              </a:spcBef>
              <a:spcAft>
                <a:spcPts val="0"/>
              </a:spcAft>
              <a:buNone/>
            </a:pPr>
            <a:r>
              <a:t/>
            </a:r>
            <a:endParaRPr>
              <a:latin typeface="Maven Pro"/>
              <a:ea typeface="Maven Pro"/>
              <a:cs typeface="Maven Pro"/>
              <a:sym typeface="Maven Pro"/>
            </a:endParaRPr>
          </a:p>
          <a:p>
            <a:pPr indent="-317500" lvl="0" marL="457200" rtl="0" algn="l">
              <a:spcBef>
                <a:spcPts val="0"/>
              </a:spcBef>
              <a:spcAft>
                <a:spcPts val="0"/>
              </a:spcAft>
              <a:buSzPts val="1400"/>
              <a:buFont typeface="Maven Pro"/>
              <a:buChar char="●"/>
            </a:pPr>
            <a:r>
              <a:rPr lang="en">
                <a:latin typeface="Maven Pro"/>
                <a:ea typeface="Maven Pro"/>
                <a:cs typeface="Maven Pro"/>
                <a:sym typeface="Maven Pro"/>
              </a:rPr>
              <a:t>Adventure and science fiction genres show steady growth, while animation shows moderate growth with some fluctuations.</a:t>
            </a:r>
            <a:endParaRPr>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Budget Trend</a:t>
            </a:r>
            <a:endParaRPr/>
          </a:p>
        </p:txBody>
      </p:sp>
      <p:sp>
        <p:nvSpPr>
          <p:cNvPr id="410" name="Google Shape;410;p34"/>
          <p:cNvSpPr txBox="1"/>
          <p:nvPr/>
        </p:nvSpPr>
        <p:spPr>
          <a:xfrm>
            <a:off x="1118350" y="626600"/>
            <a:ext cx="80373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a:latin typeface="Maven Pro"/>
              <a:ea typeface="Maven Pro"/>
              <a:cs typeface="Maven Pro"/>
              <a:sym typeface="Maven Pro"/>
            </a:endParaRPr>
          </a:p>
        </p:txBody>
      </p:sp>
      <p:pic>
        <p:nvPicPr>
          <p:cNvPr id="411" name="Google Shape;411;p34"/>
          <p:cNvPicPr preferRelativeResize="0"/>
          <p:nvPr/>
        </p:nvPicPr>
        <p:blipFill>
          <a:blip r:embed="rId3">
            <a:alphaModFix/>
          </a:blip>
          <a:stretch>
            <a:fillRect/>
          </a:stretch>
        </p:blipFill>
        <p:spPr>
          <a:xfrm>
            <a:off x="46850" y="815950"/>
            <a:ext cx="6537125" cy="4099376"/>
          </a:xfrm>
          <a:prstGeom prst="rect">
            <a:avLst/>
          </a:prstGeom>
          <a:noFill/>
          <a:ln>
            <a:noFill/>
          </a:ln>
        </p:spPr>
      </p:pic>
      <p:sp>
        <p:nvSpPr>
          <p:cNvPr id="412" name="Google Shape;412;p34"/>
          <p:cNvSpPr txBox="1"/>
          <p:nvPr/>
        </p:nvSpPr>
        <p:spPr>
          <a:xfrm>
            <a:off x="6669900" y="1114450"/>
            <a:ext cx="2485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D0D0D"/>
              </a:buClr>
              <a:buSzPts val="1400"/>
              <a:buFont typeface="Maven Pro"/>
              <a:buChar char="●"/>
            </a:pPr>
            <a:r>
              <a:rPr lang="en">
                <a:solidFill>
                  <a:srgbClr val="0D0D0D"/>
                </a:solidFill>
                <a:latin typeface="Maven Pro"/>
                <a:ea typeface="Maven Pro"/>
                <a:cs typeface="Maven Pro"/>
                <a:sym typeface="Maven Pro"/>
              </a:rPr>
              <a:t>F</a:t>
            </a:r>
            <a:r>
              <a:rPr lang="en">
                <a:solidFill>
                  <a:srgbClr val="0D0D0D"/>
                </a:solidFill>
                <a:latin typeface="Maven Pro"/>
                <a:ea typeface="Maven Pro"/>
                <a:cs typeface="Maven Pro"/>
                <a:sym typeface="Maven Pro"/>
              </a:rPr>
              <a:t>amily genre shows a steep increase in budget allocation over time. </a:t>
            </a:r>
            <a:endParaRPr>
              <a:solidFill>
                <a:srgbClr val="0D0D0D"/>
              </a:solidFill>
              <a:latin typeface="Maven Pro"/>
              <a:ea typeface="Maven Pro"/>
              <a:cs typeface="Maven Pro"/>
              <a:sym typeface="Maven Pro"/>
            </a:endParaRPr>
          </a:p>
          <a:p>
            <a:pPr indent="-317500" lvl="0" marL="457200" rtl="0" algn="l">
              <a:spcBef>
                <a:spcPts val="0"/>
              </a:spcBef>
              <a:spcAft>
                <a:spcPts val="0"/>
              </a:spcAft>
              <a:buClr>
                <a:srgbClr val="0D0D0D"/>
              </a:buClr>
              <a:buSzPts val="1400"/>
              <a:buFont typeface="Maven Pro"/>
              <a:buChar char="●"/>
            </a:pPr>
            <a:r>
              <a:rPr lang="en">
                <a:solidFill>
                  <a:srgbClr val="0D0D0D"/>
                </a:solidFill>
                <a:latin typeface="Maven Pro"/>
                <a:ea typeface="Maven Pro"/>
                <a:cs typeface="Maven Pro"/>
                <a:sym typeface="Maven Pro"/>
              </a:rPr>
              <a:t>Fantasy and adventure genres also show increases in budget allocations, aligning closely with their revenue trends.</a:t>
            </a:r>
            <a:endParaRPr>
              <a:solidFill>
                <a:srgbClr val="0D0D0D"/>
              </a:solidFill>
              <a:latin typeface="Maven Pro"/>
              <a:ea typeface="Maven Pro"/>
              <a:cs typeface="Maven Pro"/>
              <a:sym typeface="Maven Pro"/>
            </a:endParaRPr>
          </a:p>
          <a:p>
            <a:pPr indent="-317500" lvl="0" marL="457200" rtl="0" algn="l">
              <a:spcBef>
                <a:spcPts val="0"/>
              </a:spcBef>
              <a:spcAft>
                <a:spcPts val="0"/>
              </a:spcAft>
              <a:buClr>
                <a:srgbClr val="0D0D0D"/>
              </a:buClr>
              <a:buSzPts val="1400"/>
              <a:buFont typeface="Maven Pro"/>
              <a:buChar char="●"/>
            </a:pPr>
            <a:r>
              <a:rPr lang="en">
                <a:solidFill>
                  <a:srgbClr val="0D0D0D"/>
                </a:solidFill>
                <a:highlight>
                  <a:srgbClr val="FFFFFF"/>
                </a:highlight>
                <a:latin typeface="Maven Pro"/>
                <a:ea typeface="Maven Pro"/>
                <a:cs typeface="Maven Pro"/>
                <a:sym typeface="Maven Pro"/>
              </a:rPr>
              <a:t>The budget for science fiction movies sees a steady increase</a:t>
            </a:r>
            <a:endParaRPr>
              <a:solidFill>
                <a:srgbClr val="0D0D0D"/>
              </a:solidFill>
              <a:latin typeface="Maven Pro"/>
              <a:ea typeface="Maven Pro"/>
              <a:cs typeface="Maven Pro"/>
              <a:sym typeface="Maven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16217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Preference Trend</a:t>
            </a:r>
            <a:endParaRPr/>
          </a:p>
        </p:txBody>
      </p:sp>
      <p:pic>
        <p:nvPicPr>
          <p:cNvPr id="418" name="Google Shape;418;p35"/>
          <p:cNvPicPr preferRelativeResize="0"/>
          <p:nvPr/>
        </p:nvPicPr>
        <p:blipFill>
          <a:blip r:embed="rId3">
            <a:alphaModFix/>
          </a:blip>
          <a:stretch>
            <a:fillRect/>
          </a:stretch>
        </p:blipFill>
        <p:spPr>
          <a:xfrm>
            <a:off x="0" y="565050"/>
            <a:ext cx="6692400" cy="4196751"/>
          </a:xfrm>
          <a:prstGeom prst="rect">
            <a:avLst/>
          </a:prstGeom>
          <a:noFill/>
          <a:ln>
            <a:noFill/>
          </a:ln>
        </p:spPr>
      </p:pic>
      <p:sp>
        <p:nvSpPr>
          <p:cNvPr id="419" name="Google Shape;419;p35"/>
          <p:cNvSpPr txBox="1"/>
          <p:nvPr/>
        </p:nvSpPr>
        <p:spPr>
          <a:xfrm>
            <a:off x="6430450" y="825250"/>
            <a:ext cx="2713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D0D0D"/>
              </a:buClr>
              <a:buSzPts val="1400"/>
              <a:buFont typeface="Maven Pro"/>
              <a:buChar char="●"/>
            </a:pPr>
            <a:r>
              <a:rPr lang="en">
                <a:solidFill>
                  <a:srgbClr val="0D0D0D"/>
                </a:solidFill>
                <a:latin typeface="Maven Pro"/>
                <a:ea typeface="Maven Pro"/>
                <a:cs typeface="Maven Pro"/>
                <a:sym typeface="Maven Pro"/>
              </a:rPr>
              <a:t>A</a:t>
            </a:r>
            <a:r>
              <a:rPr lang="en">
                <a:solidFill>
                  <a:srgbClr val="0D0D0D"/>
                </a:solidFill>
                <a:latin typeface="Maven Pro"/>
                <a:ea typeface="Maven Pro"/>
                <a:cs typeface="Maven Pro"/>
                <a:sym typeface="Maven Pro"/>
              </a:rPr>
              <a:t>nimation receiving increasing favor.</a:t>
            </a:r>
            <a:endParaRPr>
              <a:solidFill>
                <a:srgbClr val="0D0D0D"/>
              </a:solidFill>
              <a:latin typeface="Maven Pro"/>
              <a:ea typeface="Maven Pro"/>
              <a:cs typeface="Maven Pro"/>
              <a:sym typeface="Maven Pro"/>
            </a:endParaRPr>
          </a:p>
          <a:p>
            <a:pPr indent="0" lvl="0" marL="457200" rtl="0" algn="l">
              <a:spcBef>
                <a:spcPts val="0"/>
              </a:spcBef>
              <a:spcAft>
                <a:spcPts val="0"/>
              </a:spcAft>
              <a:buNone/>
            </a:pPr>
            <a:r>
              <a:t/>
            </a:r>
            <a:endParaRPr>
              <a:solidFill>
                <a:srgbClr val="0D0D0D"/>
              </a:solidFill>
              <a:latin typeface="Maven Pro"/>
              <a:ea typeface="Maven Pro"/>
              <a:cs typeface="Maven Pro"/>
              <a:sym typeface="Maven Pro"/>
            </a:endParaRPr>
          </a:p>
          <a:p>
            <a:pPr indent="-317500" lvl="0" marL="457200" rtl="0" algn="l">
              <a:spcBef>
                <a:spcPts val="0"/>
              </a:spcBef>
              <a:spcAft>
                <a:spcPts val="0"/>
              </a:spcAft>
              <a:buClr>
                <a:srgbClr val="0D0D0D"/>
              </a:buClr>
              <a:buSzPts val="1400"/>
              <a:buFont typeface="Maven Pro"/>
              <a:buChar char="●"/>
            </a:pPr>
            <a:r>
              <a:rPr lang="en">
                <a:solidFill>
                  <a:srgbClr val="0D0D0D"/>
                </a:solidFill>
                <a:latin typeface="Maven Pro"/>
                <a:ea typeface="Maven Pro"/>
                <a:cs typeface="Maven Pro"/>
                <a:sym typeface="Maven Pro"/>
              </a:rPr>
              <a:t>Adventure and family genres generally maintain high customer ratings, while science fiction sees some growth in popularity.</a:t>
            </a:r>
            <a:endParaRPr>
              <a:solidFill>
                <a:srgbClr val="0D0D0D"/>
              </a:solidFill>
              <a:latin typeface="Maven Pro"/>
              <a:ea typeface="Maven Pro"/>
              <a:cs typeface="Maven Pro"/>
              <a:sym typeface="Maven Pro"/>
            </a:endParaRPr>
          </a:p>
          <a:p>
            <a:pPr indent="0" lvl="0" marL="457200" rtl="0" algn="l">
              <a:spcBef>
                <a:spcPts val="0"/>
              </a:spcBef>
              <a:spcAft>
                <a:spcPts val="0"/>
              </a:spcAft>
              <a:buNone/>
            </a:pPr>
            <a:r>
              <a:t/>
            </a:r>
            <a:endParaRPr>
              <a:solidFill>
                <a:srgbClr val="0D0D0D"/>
              </a:solidFill>
              <a:latin typeface="Maven Pro"/>
              <a:ea typeface="Maven Pro"/>
              <a:cs typeface="Maven Pro"/>
              <a:sym typeface="Maven Pro"/>
            </a:endParaRPr>
          </a:p>
          <a:p>
            <a:pPr indent="-317500" lvl="0" marL="457200" rtl="0" algn="l">
              <a:spcBef>
                <a:spcPts val="0"/>
              </a:spcBef>
              <a:spcAft>
                <a:spcPts val="0"/>
              </a:spcAft>
              <a:buClr>
                <a:srgbClr val="0D0D0D"/>
              </a:buClr>
              <a:buSzPts val="1400"/>
              <a:buFont typeface="Maven Pro"/>
              <a:buChar char="●"/>
            </a:pPr>
            <a:r>
              <a:rPr lang="en">
                <a:solidFill>
                  <a:srgbClr val="0D0D0D"/>
                </a:solidFill>
                <a:latin typeface="Maven Pro"/>
                <a:ea typeface="Maven Pro"/>
                <a:cs typeface="Maven Pro"/>
                <a:sym typeface="Maven Pro"/>
              </a:rPr>
              <a:t>Fantasy shows a decline in ratings</a:t>
            </a:r>
            <a:endParaRPr>
              <a:solidFill>
                <a:srgbClr val="0D0D0D"/>
              </a:solidFill>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393775" y="1696025"/>
            <a:ext cx="83199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aphicFrame>
        <p:nvGraphicFramePr>
          <p:cNvPr id="429" name="Google Shape;429;p37"/>
          <p:cNvGraphicFramePr/>
          <p:nvPr/>
        </p:nvGraphicFramePr>
        <p:xfrm>
          <a:off x="471175" y="0"/>
          <a:ext cx="3000000" cy="3000000"/>
        </p:xfrm>
        <a:graphic>
          <a:graphicData uri="http://schemas.openxmlformats.org/drawingml/2006/table">
            <a:tbl>
              <a:tblPr>
                <a:noFill/>
                <a:tableStyleId>{727F30DB-05A9-4582-B49F-8DA08C40ABE3}</a:tableStyleId>
              </a:tblPr>
              <a:tblGrid>
                <a:gridCol w="1231325"/>
                <a:gridCol w="2663975"/>
                <a:gridCol w="4245050"/>
              </a:tblGrid>
              <a:tr h="697175">
                <a:tc>
                  <a:txBody>
                    <a:bodyPr/>
                    <a:lstStyle/>
                    <a:p>
                      <a:pPr indent="0" lvl="0" marL="63500" marR="63500" rtl="0" algn="l">
                        <a:lnSpc>
                          <a:spcPct val="115000"/>
                        </a:lnSpc>
                        <a:spcBef>
                          <a:spcPts val="0"/>
                        </a:spcBef>
                        <a:spcAft>
                          <a:spcPts val="0"/>
                        </a:spcAft>
                        <a:buNone/>
                      </a:pPr>
                      <a:r>
                        <a:rPr b="1" lang="en" sz="1200"/>
                        <a:t>Criteria</a:t>
                      </a:r>
                      <a:r>
                        <a:rPr lang="en" sz="1200"/>
                        <a:t> </a:t>
                      </a:r>
                      <a:endParaRPr sz="1200"/>
                    </a:p>
                    <a:p>
                      <a:pPr indent="0" lvl="0" marL="63500" marR="63500" rtl="0" algn="l">
                        <a:lnSpc>
                          <a:spcPct val="115000"/>
                        </a:lnSpc>
                        <a:spcBef>
                          <a:spcPts val="0"/>
                        </a:spcBef>
                        <a:spcAft>
                          <a:spcPts val="0"/>
                        </a:spcAft>
                        <a:buNone/>
                      </a:pP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b="1" lang="en" sz="1200"/>
                        <a:t>Business questions</a:t>
                      </a: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0"/>
                        </a:spcAft>
                        <a:buNone/>
                      </a:pPr>
                      <a:r>
                        <a:rPr b="1" lang="en" sz="1200"/>
                        <a:t>Findings</a:t>
                      </a: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697175">
                <a:tc rowSpan="4">
                  <a:txBody>
                    <a:bodyPr/>
                    <a:lstStyle/>
                    <a:p>
                      <a:pPr indent="0" lvl="0" marL="63500" marR="63500" rtl="0" algn="l">
                        <a:lnSpc>
                          <a:spcPct val="115000"/>
                        </a:lnSpc>
                        <a:spcBef>
                          <a:spcPts val="0"/>
                        </a:spcBef>
                        <a:spcAft>
                          <a:spcPts val="0"/>
                        </a:spcAft>
                        <a:buNone/>
                      </a:pPr>
                      <a:r>
                        <a:rPr b="1" lang="en" sz="1200"/>
                        <a:t>Popularity</a:t>
                      </a:r>
                      <a:r>
                        <a:rPr lang="en" sz="1200"/>
                        <a:t> </a:t>
                      </a:r>
                      <a:endParaRPr sz="1200"/>
                    </a:p>
                    <a:p>
                      <a:pPr indent="0" lvl="0" marL="63500" marR="63500" rtl="0" algn="l">
                        <a:lnSpc>
                          <a:spcPct val="115000"/>
                        </a:lnSpc>
                        <a:spcBef>
                          <a:spcPts val="0"/>
                        </a:spcBef>
                        <a:spcAft>
                          <a:spcPts val="0"/>
                        </a:spcAft>
                        <a:buNone/>
                      </a:pPr>
                      <a:r>
                        <a:rPr lang="en" sz="1600"/>
                        <a:t> </a:t>
                      </a:r>
                      <a:endParaRPr sz="1600"/>
                    </a:p>
                    <a:p>
                      <a:pPr indent="0" lvl="0" marL="63500" marR="63500" rtl="0" algn="l">
                        <a:lnSpc>
                          <a:spcPct val="115000"/>
                        </a:lnSpc>
                        <a:spcBef>
                          <a:spcPts val="0"/>
                        </a:spcBef>
                        <a:spcAft>
                          <a:spcPts val="0"/>
                        </a:spcAft>
                        <a:buNone/>
                      </a:pPr>
                      <a:r>
                        <a:rPr lang="en" sz="1200"/>
                        <a:t> </a:t>
                      </a:r>
                      <a:endParaRPr sz="1200"/>
                    </a:p>
                  </a:txBody>
                  <a:tcPr marT="91425" marB="91425" marR="91425" marL="91425" anchor="ctr">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Which genre of movies are more popular?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Our study shows drama, action and comedy genres have the highest average popularity.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1237250">
                <a:tc vMerge="1"/>
                <a:tc>
                  <a:txBody>
                    <a:bodyPr/>
                    <a:lstStyle/>
                    <a:p>
                      <a:pPr indent="0" lvl="0" marL="63500" marR="63500" rtl="0" algn="just">
                        <a:lnSpc>
                          <a:spcPct val="115000"/>
                        </a:lnSpc>
                        <a:spcBef>
                          <a:spcPts val="0"/>
                        </a:spcBef>
                        <a:spcAft>
                          <a:spcPts val="0"/>
                        </a:spcAft>
                        <a:buNone/>
                      </a:pPr>
                      <a:r>
                        <a:rPr lang="en" sz="1200"/>
                        <a:t>What budget range is most effective for maximizing audience engagement in niche genres?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For most of the movie genres, the popularity is almost equally distributed among budget ranges, with exceptions of Drama and Family movie having distinct ranges where popularity is way higher.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877200">
                <a:tc vMerge="1"/>
                <a:tc>
                  <a:txBody>
                    <a:bodyPr/>
                    <a:lstStyle/>
                    <a:p>
                      <a:pPr indent="0" lvl="0" marL="63500" marR="63500" rtl="0" algn="just">
                        <a:lnSpc>
                          <a:spcPct val="115000"/>
                        </a:lnSpc>
                        <a:spcBef>
                          <a:spcPts val="0"/>
                        </a:spcBef>
                        <a:spcAft>
                          <a:spcPts val="0"/>
                        </a:spcAft>
                        <a:buNone/>
                      </a:pPr>
                      <a:r>
                        <a:rPr lang="en" sz="1200"/>
                        <a:t>Which had the highest customer rating for the movies.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Based on the customer ratings, mostly western and documentary movies are more popular.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1417275">
                <a:tc vMerge="1"/>
                <a:tc>
                  <a:txBody>
                    <a:bodyPr/>
                    <a:lstStyle/>
                    <a:p>
                      <a:pPr indent="0" lvl="0" marL="63500" marR="63500" rtl="0" algn="just">
                        <a:lnSpc>
                          <a:spcPct val="115000"/>
                        </a:lnSpc>
                        <a:spcBef>
                          <a:spcPts val="0"/>
                        </a:spcBef>
                        <a:spcAft>
                          <a:spcPts val="0"/>
                        </a:spcAft>
                        <a:buNone/>
                      </a:pPr>
                      <a:r>
                        <a:rPr lang="en" sz="1200"/>
                        <a:t>How much money would a movie require to achieve the highest popularity in its specific genre? </a:t>
                      </a:r>
                      <a:endParaRPr sz="1200"/>
                    </a:p>
                    <a:p>
                      <a:pPr indent="0" lvl="0" marL="63500" marR="63500" rtl="0" algn="just">
                        <a:lnSpc>
                          <a:spcPct val="115000"/>
                        </a:lnSpc>
                        <a:spcBef>
                          <a:spcPts val="0"/>
                        </a:spcBef>
                        <a:spcAft>
                          <a:spcPts val="0"/>
                        </a:spcAft>
                        <a:buNone/>
                      </a:pP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With a heatmap provided, the highest popularity for each genre and budget ranges can be identified.  The study shows that for the specific budget range the most popular movies in family genre are mostly in $64 million and for drama, the most popular movies are in the range of $176 million. </a:t>
                      </a:r>
                      <a:endParaRPr sz="1200"/>
                    </a:p>
                    <a:p>
                      <a:pPr indent="0" lvl="0" marL="63500" marR="63500" rtl="0" algn="just">
                        <a:lnSpc>
                          <a:spcPct val="115000"/>
                        </a:lnSpc>
                        <a:spcBef>
                          <a:spcPts val="0"/>
                        </a:spcBef>
                        <a:spcAft>
                          <a:spcPts val="0"/>
                        </a:spcAft>
                        <a:buNone/>
                      </a:pP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aphicFrame>
        <p:nvGraphicFramePr>
          <p:cNvPr id="434" name="Google Shape;434;p38"/>
          <p:cNvGraphicFramePr/>
          <p:nvPr/>
        </p:nvGraphicFramePr>
        <p:xfrm>
          <a:off x="1284725" y="1033775"/>
          <a:ext cx="3000000" cy="3000000"/>
        </p:xfrm>
        <a:graphic>
          <a:graphicData uri="http://schemas.openxmlformats.org/drawingml/2006/table">
            <a:tbl>
              <a:tblPr>
                <a:noFill/>
                <a:tableStyleId>{727F30DB-05A9-4582-B49F-8DA08C40ABE3}</a:tableStyleId>
              </a:tblPr>
              <a:tblGrid>
                <a:gridCol w="933450"/>
                <a:gridCol w="2114550"/>
                <a:gridCol w="2990850"/>
              </a:tblGrid>
              <a:tr h="1400175">
                <a:tc rowSpan="2">
                  <a:txBody>
                    <a:bodyPr/>
                    <a:lstStyle/>
                    <a:p>
                      <a:pPr indent="0" lvl="0" marL="63500" marR="63500" rtl="0" algn="l">
                        <a:lnSpc>
                          <a:spcPct val="115000"/>
                        </a:lnSpc>
                        <a:spcBef>
                          <a:spcPts val="0"/>
                        </a:spcBef>
                        <a:spcAft>
                          <a:spcPts val="0"/>
                        </a:spcAft>
                        <a:buNone/>
                      </a:pPr>
                      <a:r>
                        <a:rPr b="1" lang="en" sz="1200"/>
                        <a:t>Finance</a:t>
                      </a:r>
                      <a:r>
                        <a:rPr lang="en" sz="1200"/>
                        <a:t> </a:t>
                      </a:r>
                      <a:endParaRPr sz="1200"/>
                    </a:p>
                  </a:txBody>
                  <a:tcPr marT="91425" marB="91425" marR="91425" marL="91425" anchor="ctr">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Which genre of movies provide average revenue to cost? </a:t>
                      </a:r>
                      <a:endParaRPr sz="1200"/>
                    </a:p>
                    <a:p>
                      <a:pPr indent="0" lvl="0" marL="63500" marR="63500" rtl="0" algn="just">
                        <a:lnSpc>
                          <a:spcPct val="115000"/>
                        </a:lnSpc>
                        <a:spcBef>
                          <a:spcPts val="0"/>
                        </a:spcBef>
                        <a:spcAft>
                          <a:spcPts val="0"/>
                        </a:spcAft>
                        <a:buNone/>
                      </a:pP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The average revenue-to-cost matrices show that the minimum TV movies has the highest average cost to revenue ratio. However, the sample size for this is too low for to be taken into account. So in this case Horror movies are the more prominent option.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1600200">
                <a:tc vMerge="1"/>
                <a:tc>
                  <a:txBody>
                    <a:bodyPr/>
                    <a:lstStyle/>
                    <a:p>
                      <a:pPr indent="0" lvl="0" marL="63500" marR="63500" rtl="0" algn="just">
                        <a:lnSpc>
                          <a:spcPct val="115000"/>
                        </a:lnSpc>
                        <a:spcBef>
                          <a:spcPts val="0"/>
                        </a:spcBef>
                        <a:spcAft>
                          <a:spcPts val="0"/>
                        </a:spcAft>
                        <a:buNone/>
                      </a:pPr>
                      <a:r>
                        <a:rPr lang="en" sz="1200"/>
                        <a:t>Which genres have more budgets?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just">
                        <a:lnSpc>
                          <a:spcPct val="115000"/>
                        </a:lnSpc>
                        <a:spcBef>
                          <a:spcPts val="0"/>
                        </a:spcBef>
                        <a:spcAft>
                          <a:spcPts val="0"/>
                        </a:spcAft>
                        <a:buNone/>
                      </a:pPr>
                      <a:r>
                        <a:rPr lang="en" sz="1200"/>
                        <a:t>Adventure films were the most expensive, with an average budget of $81.3 million, while Animation films came in second, with an average budget of $75.4 million. Conversely, foreign films had the lowest average budget at $2.7 million.  </a:t>
                      </a:r>
                      <a:endParaRPr sz="1200"/>
                    </a:p>
                    <a:p>
                      <a:pPr indent="0" lvl="0" marL="63500" marR="63500" rtl="0" algn="just">
                        <a:lnSpc>
                          <a:spcPct val="115000"/>
                        </a:lnSpc>
                        <a:spcBef>
                          <a:spcPts val="0"/>
                        </a:spcBef>
                        <a:spcAft>
                          <a:spcPts val="0"/>
                        </a:spcAft>
                        <a:buNone/>
                      </a:pPr>
                      <a:r>
                        <a:rPr lang="en" sz="1200"/>
                        <a:t> </a:t>
                      </a:r>
                      <a:endParaRPr sz="1200"/>
                    </a:p>
                    <a:p>
                      <a:pPr indent="0" lvl="0" marL="63500" marR="63500" rtl="0" algn="just">
                        <a:lnSpc>
                          <a:spcPct val="115000"/>
                        </a:lnSpc>
                        <a:spcBef>
                          <a:spcPts val="0"/>
                        </a:spcBef>
                        <a:spcAft>
                          <a:spcPts val="0"/>
                        </a:spcAft>
                        <a:buNone/>
                      </a:pP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bl>
          </a:graphicData>
        </a:graphic>
      </p:graphicFrame>
      <p:graphicFrame>
        <p:nvGraphicFramePr>
          <p:cNvPr id="435" name="Google Shape;435;p38"/>
          <p:cNvGraphicFramePr/>
          <p:nvPr/>
        </p:nvGraphicFramePr>
        <p:xfrm>
          <a:off x="1279000" y="336600"/>
          <a:ext cx="3000000" cy="3000000"/>
        </p:xfrm>
        <a:graphic>
          <a:graphicData uri="http://schemas.openxmlformats.org/drawingml/2006/table">
            <a:tbl>
              <a:tblPr>
                <a:noFill/>
                <a:tableStyleId>{727F30DB-05A9-4582-B49F-8DA08C40ABE3}</a:tableStyleId>
              </a:tblPr>
              <a:tblGrid>
                <a:gridCol w="933450"/>
                <a:gridCol w="2114550"/>
                <a:gridCol w="2990850"/>
              </a:tblGrid>
              <a:tr h="697175">
                <a:tc>
                  <a:txBody>
                    <a:bodyPr/>
                    <a:lstStyle/>
                    <a:p>
                      <a:pPr indent="0" lvl="0" marL="63500" marR="63500" rtl="0" algn="l">
                        <a:lnSpc>
                          <a:spcPct val="115000"/>
                        </a:lnSpc>
                        <a:spcBef>
                          <a:spcPts val="0"/>
                        </a:spcBef>
                        <a:spcAft>
                          <a:spcPts val="0"/>
                        </a:spcAft>
                        <a:buNone/>
                      </a:pPr>
                      <a:r>
                        <a:rPr b="1" lang="en" sz="1200"/>
                        <a:t>Criteria</a:t>
                      </a:r>
                      <a:r>
                        <a:rPr lang="en" sz="1200"/>
                        <a:t> </a:t>
                      </a:r>
                      <a:endParaRPr sz="1200"/>
                    </a:p>
                    <a:p>
                      <a:pPr indent="0" lvl="0" marL="63500" marR="63500" rtl="0" algn="l">
                        <a:lnSpc>
                          <a:spcPct val="115000"/>
                        </a:lnSpc>
                        <a:spcBef>
                          <a:spcPts val="0"/>
                        </a:spcBef>
                        <a:spcAft>
                          <a:spcPts val="0"/>
                        </a:spcAft>
                        <a:buNone/>
                      </a:pP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b="1" lang="en" sz="1200"/>
                        <a:t>Business questions</a:t>
                      </a: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0"/>
                        </a:spcAft>
                        <a:buNone/>
                      </a:pPr>
                      <a:r>
                        <a:rPr b="1" lang="en" sz="1200"/>
                        <a:t>Findings</a:t>
                      </a: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aphicFrame>
        <p:nvGraphicFramePr>
          <p:cNvPr id="440" name="Google Shape;440;p39"/>
          <p:cNvGraphicFramePr/>
          <p:nvPr/>
        </p:nvGraphicFramePr>
        <p:xfrm>
          <a:off x="1409475" y="1793350"/>
          <a:ext cx="3000000" cy="3000000"/>
        </p:xfrm>
        <a:graphic>
          <a:graphicData uri="http://schemas.openxmlformats.org/drawingml/2006/table">
            <a:tbl>
              <a:tblPr>
                <a:noFill/>
                <a:tableStyleId>{727F30DB-05A9-4582-B49F-8DA08C40ABE3}</a:tableStyleId>
              </a:tblPr>
              <a:tblGrid>
                <a:gridCol w="933450"/>
                <a:gridCol w="2114550"/>
                <a:gridCol w="2990850"/>
              </a:tblGrid>
              <a:tr h="809625">
                <a:tc rowSpan="2">
                  <a:txBody>
                    <a:bodyPr/>
                    <a:lstStyle/>
                    <a:p>
                      <a:pPr indent="0" lvl="0" marL="63500" marR="63500" rtl="0" algn="l">
                        <a:lnSpc>
                          <a:spcPct val="115000"/>
                        </a:lnSpc>
                        <a:spcBef>
                          <a:spcPts val="0"/>
                        </a:spcBef>
                        <a:spcAft>
                          <a:spcPts val="0"/>
                        </a:spcAft>
                        <a:buNone/>
                      </a:pPr>
                      <a:r>
                        <a:rPr b="1" lang="en" sz="1200"/>
                        <a:t>Trends</a:t>
                      </a:r>
                      <a:r>
                        <a:rPr lang="en" sz="1200"/>
                        <a:t> </a:t>
                      </a:r>
                      <a:endParaRPr sz="1200"/>
                    </a:p>
                  </a:txBody>
                  <a:tcPr marT="91425" marB="91425" marR="91425" marL="91425" anchor="ctr">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t>Revenue and cost trend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t>Even though family movies have a higher revenue, it also has a higher cost margin. However, that is the best option in terms of trends in a financial sense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1200150">
                <a:tc vMerge="1"/>
                <a:tc>
                  <a:txBody>
                    <a:bodyPr/>
                    <a:lstStyle/>
                    <a:p>
                      <a:pPr indent="0" lvl="0" marL="63500" marR="63500" rtl="0" algn="l">
                        <a:lnSpc>
                          <a:spcPct val="115000"/>
                        </a:lnSpc>
                        <a:spcBef>
                          <a:spcPts val="0"/>
                        </a:spcBef>
                        <a:spcAft>
                          <a:spcPts val="0"/>
                        </a:spcAft>
                        <a:buNone/>
                      </a:pPr>
                      <a:r>
                        <a:rPr lang="en" sz="1200"/>
                        <a:t>Popularity trend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200"/>
                        <a:t>In terms of popularity trend animation films have a very good steady customer feedback which is also the best feedback by the consumers. That would mean the animation films are in demand in terms of popularity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bl>
          </a:graphicData>
        </a:graphic>
      </p:graphicFrame>
      <p:graphicFrame>
        <p:nvGraphicFramePr>
          <p:cNvPr id="441" name="Google Shape;441;p39"/>
          <p:cNvGraphicFramePr/>
          <p:nvPr/>
        </p:nvGraphicFramePr>
        <p:xfrm>
          <a:off x="1409475" y="1096175"/>
          <a:ext cx="3000000" cy="3000000"/>
        </p:xfrm>
        <a:graphic>
          <a:graphicData uri="http://schemas.openxmlformats.org/drawingml/2006/table">
            <a:tbl>
              <a:tblPr>
                <a:noFill/>
                <a:tableStyleId>{727F30DB-05A9-4582-B49F-8DA08C40ABE3}</a:tableStyleId>
              </a:tblPr>
              <a:tblGrid>
                <a:gridCol w="933450"/>
                <a:gridCol w="2114550"/>
                <a:gridCol w="2990850"/>
              </a:tblGrid>
              <a:tr h="697175">
                <a:tc>
                  <a:txBody>
                    <a:bodyPr/>
                    <a:lstStyle/>
                    <a:p>
                      <a:pPr indent="0" lvl="0" marL="63500" marR="63500" rtl="0" algn="l">
                        <a:lnSpc>
                          <a:spcPct val="115000"/>
                        </a:lnSpc>
                        <a:spcBef>
                          <a:spcPts val="0"/>
                        </a:spcBef>
                        <a:spcAft>
                          <a:spcPts val="0"/>
                        </a:spcAft>
                        <a:buNone/>
                      </a:pPr>
                      <a:r>
                        <a:rPr b="1" lang="en" sz="1200"/>
                        <a:t>Criteria</a:t>
                      </a:r>
                      <a:r>
                        <a:rPr lang="en" sz="1200"/>
                        <a:t> </a:t>
                      </a:r>
                      <a:endParaRPr sz="1200"/>
                    </a:p>
                    <a:p>
                      <a:pPr indent="0" lvl="0" marL="63500" marR="63500" rtl="0" algn="l">
                        <a:lnSpc>
                          <a:spcPct val="115000"/>
                        </a:lnSpc>
                        <a:spcBef>
                          <a:spcPts val="0"/>
                        </a:spcBef>
                        <a:spcAft>
                          <a:spcPts val="0"/>
                        </a:spcAft>
                        <a:buNone/>
                      </a:pP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b="1" lang="en" sz="1200"/>
                        <a:t>Business questions</a:t>
                      </a: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63500" marR="63500" rtl="0" algn="ctr">
                        <a:lnSpc>
                          <a:spcPct val="115000"/>
                        </a:lnSpc>
                        <a:spcBef>
                          <a:spcPts val="0"/>
                        </a:spcBef>
                        <a:spcAft>
                          <a:spcPts val="0"/>
                        </a:spcAft>
                        <a:buNone/>
                      </a:pPr>
                      <a:r>
                        <a:rPr b="1" lang="en" sz="1200"/>
                        <a:t>Findings</a:t>
                      </a:r>
                      <a:r>
                        <a:rPr lang="en" sz="1200"/>
                        <a:t> </a:t>
                      </a:r>
                      <a:endParaRPr sz="1200"/>
                    </a:p>
                  </a:txBody>
                  <a:tcPr marT="91425" marB="91425" marR="91425" marL="9142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412050" y="1635300"/>
            <a:ext cx="83199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Decisions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nvSpPr>
        <p:spPr>
          <a:xfrm>
            <a:off x="-47975" y="748500"/>
            <a:ext cx="8772000" cy="232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t/>
            </a:r>
            <a:endParaRPr sz="1500">
              <a:solidFill>
                <a:srgbClr val="0F4761"/>
              </a:solidFill>
              <a:highlight>
                <a:srgbClr val="FFFFFF"/>
              </a:highlight>
              <a:latin typeface="Maven Pro"/>
              <a:ea typeface="Maven Pro"/>
              <a:cs typeface="Maven Pro"/>
              <a:sym typeface="Maven Pro"/>
            </a:endParaRPr>
          </a:p>
          <a:p>
            <a:pPr indent="-323850" lvl="0" marL="457200" rtl="0" algn="just">
              <a:lnSpc>
                <a:spcPct val="115000"/>
              </a:lnSpc>
              <a:spcBef>
                <a:spcPts val="400"/>
              </a:spcBef>
              <a:spcAft>
                <a:spcPts val="0"/>
              </a:spcAft>
              <a:buClr>
                <a:srgbClr val="0D0D0D"/>
              </a:buClr>
              <a:buSzPts val="1500"/>
              <a:buFont typeface="Maven Pro"/>
              <a:buChar char="●"/>
            </a:pPr>
            <a:r>
              <a:rPr b="1" lang="en" sz="1500">
                <a:solidFill>
                  <a:srgbClr val="0D0D0D"/>
                </a:solidFill>
                <a:highlight>
                  <a:srgbClr val="FFFFFF"/>
                </a:highlight>
                <a:latin typeface="Maven Pro"/>
                <a:ea typeface="Maven Pro"/>
                <a:cs typeface="Maven Pro"/>
                <a:sym typeface="Maven Pro"/>
              </a:rPr>
              <a:t>Invest in Family, Animation and Adventure Genres when considering long-term growth</a:t>
            </a:r>
            <a:endParaRPr b="1" sz="1500">
              <a:solidFill>
                <a:srgbClr val="0D0D0D"/>
              </a:solidFill>
              <a:highlight>
                <a:srgbClr val="FFFFFF"/>
              </a:highlight>
              <a:latin typeface="Maven Pro"/>
              <a:ea typeface="Maven Pro"/>
              <a:cs typeface="Maven Pro"/>
              <a:sym typeface="Maven Pro"/>
            </a:endParaRPr>
          </a:p>
          <a:p>
            <a:pPr indent="0" lvl="0" marL="457200" rtl="0" algn="just">
              <a:lnSpc>
                <a:spcPct val="115000"/>
              </a:lnSpc>
              <a:spcBef>
                <a:spcPts val="0"/>
              </a:spcBef>
              <a:spcAft>
                <a:spcPts val="0"/>
              </a:spcAft>
              <a:buNone/>
            </a:pPr>
            <a:r>
              <a:t/>
            </a:r>
            <a:endParaRPr b="1" sz="1500">
              <a:solidFill>
                <a:srgbClr val="0D0D0D"/>
              </a:solidFill>
              <a:highlight>
                <a:srgbClr val="FFFFFF"/>
              </a:highlight>
              <a:latin typeface="Maven Pro"/>
              <a:ea typeface="Maven Pro"/>
              <a:cs typeface="Maven Pro"/>
              <a:sym typeface="Maven Pro"/>
            </a:endParaRPr>
          </a:p>
          <a:p>
            <a:pPr indent="-323850" lvl="0" marL="457200" rtl="0" algn="just">
              <a:lnSpc>
                <a:spcPct val="115000"/>
              </a:lnSpc>
              <a:spcBef>
                <a:spcPts val="0"/>
              </a:spcBef>
              <a:spcAft>
                <a:spcPts val="0"/>
              </a:spcAft>
              <a:buClr>
                <a:srgbClr val="0D0D0D"/>
              </a:buClr>
              <a:buSzPts val="1500"/>
              <a:buFont typeface="Maven Pro"/>
              <a:buChar char="●"/>
            </a:pPr>
            <a:r>
              <a:rPr b="1" lang="en" sz="1500">
                <a:solidFill>
                  <a:srgbClr val="0D0D0D"/>
                </a:solidFill>
                <a:highlight>
                  <a:srgbClr val="FFFFFF"/>
                </a:highlight>
                <a:latin typeface="Maven Pro"/>
                <a:ea typeface="Maven Pro"/>
                <a:cs typeface="Maven Pro"/>
                <a:sym typeface="Maven Pro"/>
              </a:rPr>
              <a:t>Horror an attractive genre for investors looking for quick returns on lower budgets</a:t>
            </a:r>
            <a:endParaRPr b="1" sz="1500">
              <a:solidFill>
                <a:srgbClr val="0D0D0D"/>
              </a:solidFill>
              <a:highlight>
                <a:srgbClr val="FFFFFF"/>
              </a:highlight>
              <a:latin typeface="Maven Pro"/>
              <a:ea typeface="Maven Pro"/>
              <a:cs typeface="Maven Pro"/>
              <a:sym typeface="Maven Pro"/>
            </a:endParaRPr>
          </a:p>
          <a:p>
            <a:pPr indent="0" lvl="0" marL="457200" rtl="0" algn="just">
              <a:lnSpc>
                <a:spcPct val="115000"/>
              </a:lnSpc>
              <a:spcBef>
                <a:spcPts val="0"/>
              </a:spcBef>
              <a:spcAft>
                <a:spcPts val="0"/>
              </a:spcAft>
              <a:buNone/>
            </a:pPr>
            <a:r>
              <a:rPr b="1" lang="en" sz="1500">
                <a:solidFill>
                  <a:srgbClr val="0D0D0D"/>
                </a:solidFill>
                <a:highlight>
                  <a:srgbClr val="FFFFFF"/>
                </a:highlight>
                <a:latin typeface="Maven Pro"/>
                <a:ea typeface="Maven Pro"/>
                <a:cs typeface="Maven Pro"/>
                <a:sym typeface="Maven Pro"/>
              </a:rPr>
              <a:t>​ </a:t>
            </a:r>
            <a:endParaRPr b="1" sz="1500">
              <a:solidFill>
                <a:srgbClr val="0D0D0D"/>
              </a:solidFill>
              <a:highlight>
                <a:srgbClr val="FFFFFF"/>
              </a:highlight>
              <a:latin typeface="Maven Pro"/>
              <a:ea typeface="Maven Pro"/>
              <a:cs typeface="Maven Pro"/>
              <a:sym typeface="Maven Pro"/>
            </a:endParaRPr>
          </a:p>
          <a:p>
            <a:pPr indent="-323850" lvl="0" marL="457200" rtl="0" algn="just">
              <a:lnSpc>
                <a:spcPct val="115000"/>
              </a:lnSpc>
              <a:spcBef>
                <a:spcPts val="0"/>
              </a:spcBef>
              <a:spcAft>
                <a:spcPts val="0"/>
              </a:spcAft>
              <a:buClr>
                <a:srgbClr val="0D0D0D"/>
              </a:buClr>
              <a:buSzPts val="1500"/>
              <a:buFont typeface="Maven Pro"/>
              <a:buChar char="●"/>
            </a:pPr>
            <a:r>
              <a:rPr b="1" lang="en" sz="1500">
                <a:solidFill>
                  <a:srgbClr val="0D0D0D"/>
                </a:solidFill>
                <a:highlight>
                  <a:srgbClr val="FFFFFF"/>
                </a:highlight>
                <a:latin typeface="Maven Pro"/>
                <a:ea typeface="Maven Pro"/>
                <a:cs typeface="Maven Pro"/>
                <a:sym typeface="Maven Pro"/>
              </a:rPr>
              <a:t>Selective Investment in High-Budget Genres​ </a:t>
            </a:r>
            <a:endParaRPr b="1" sz="1500">
              <a:solidFill>
                <a:srgbClr val="0D0D0D"/>
              </a:solidFill>
              <a:highlight>
                <a:srgbClr val="FFFFFF"/>
              </a:highlight>
              <a:latin typeface="Maven Pro"/>
              <a:ea typeface="Maven Pro"/>
              <a:cs typeface="Maven Pro"/>
              <a:sym typeface="Maven Pro"/>
            </a:endParaRPr>
          </a:p>
          <a:p>
            <a:pPr indent="0" lvl="0" marL="457200" rtl="0" algn="just">
              <a:lnSpc>
                <a:spcPct val="115000"/>
              </a:lnSpc>
              <a:spcBef>
                <a:spcPts val="0"/>
              </a:spcBef>
              <a:spcAft>
                <a:spcPts val="0"/>
              </a:spcAft>
              <a:buNone/>
            </a:pPr>
            <a:r>
              <a:t/>
            </a:r>
            <a:endParaRPr b="1" sz="1500">
              <a:solidFill>
                <a:srgbClr val="0D0D0D"/>
              </a:solidFill>
              <a:highlight>
                <a:srgbClr val="FFFFFF"/>
              </a:highlight>
              <a:latin typeface="Maven Pro"/>
              <a:ea typeface="Maven Pro"/>
              <a:cs typeface="Maven Pro"/>
              <a:sym typeface="Maven Pro"/>
            </a:endParaRPr>
          </a:p>
          <a:p>
            <a:pPr indent="-323850" lvl="0" marL="457200" rtl="0" algn="just">
              <a:lnSpc>
                <a:spcPct val="115000"/>
              </a:lnSpc>
              <a:spcBef>
                <a:spcPts val="0"/>
              </a:spcBef>
              <a:spcAft>
                <a:spcPts val="0"/>
              </a:spcAft>
              <a:buClr>
                <a:srgbClr val="0D0D0D"/>
              </a:buClr>
              <a:buSzPts val="1500"/>
              <a:buFont typeface="Maven Pro"/>
              <a:buChar char="●"/>
            </a:pPr>
            <a:r>
              <a:rPr b="1" lang="en" sz="1500">
                <a:solidFill>
                  <a:srgbClr val="0D0D0D"/>
                </a:solidFill>
                <a:highlight>
                  <a:srgbClr val="FFFFFF"/>
                </a:highlight>
                <a:latin typeface="Maven Pro"/>
                <a:ea typeface="Maven Pro"/>
                <a:cs typeface="Maven Pro"/>
                <a:sym typeface="Maven Pro"/>
              </a:rPr>
              <a:t>Cautious Approach to Niche Genres</a:t>
            </a:r>
            <a:endParaRPr sz="1500">
              <a:solidFill>
                <a:srgbClr val="0D0D0D"/>
              </a:solidFill>
              <a:highlight>
                <a:srgbClr val="FFFFFF"/>
              </a:highlight>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594950" y="47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of the Study</a:t>
            </a:r>
            <a:endParaRPr/>
          </a:p>
        </p:txBody>
      </p:sp>
      <p:sp>
        <p:nvSpPr>
          <p:cNvPr id="289" name="Google Shape;289;p15"/>
          <p:cNvSpPr txBox="1"/>
          <p:nvPr>
            <p:ph idx="1" type="body"/>
          </p:nvPr>
        </p:nvSpPr>
        <p:spPr>
          <a:xfrm>
            <a:off x="467250" y="1771150"/>
            <a:ext cx="8703600" cy="19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D0D0D"/>
                </a:solidFill>
                <a:highlight>
                  <a:srgbClr val="FFFFFF"/>
                </a:highlight>
                <a:latin typeface="Maven Pro"/>
                <a:ea typeface="Maven Pro"/>
                <a:cs typeface="Maven Pro"/>
                <a:sym typeface="Maven Pro"/>
              </a:rPr>
              <a:t>:</a:t>
            </a:r>
            <a:endParaRPr sz="1500">
              <a:solidFill>
                <a:srgbClr val="0D0D0D"/>
              </a:solidFill>
              <a:highlight>
                <a:srgbClr val="FFFFFF"/>
              </a:highlight>
              <a:latin typeface="Maven Pro"/>
              <a:ea typeface="Maven Pro"/>
              <a:cs typeface="Maven Pro"/>
              <a:sym typeface="Maven Pro"/>
            </a:endParaRPr>
          </a:p>
          <a:p>
            <a:pPr indent="-323850" lvl="1" marL="914400" rtl="0" algn="l">
              <a:spcBef>
                <a:spcPts val="0"/>
              </a:spcBef>
              <a:spcAft>
                <a:spcPts val="0"/>
              </a:spcAft>
              <a:buClr>
                <a:srgbClr val="0D0D0D"/>
              </a:buClr>
              <a:buSzPts val="1500"/>
              <a:buFont typeface="Maven Pro"/>
              <a:buChar char="●"/>
            </a:pPr>
            <a:r>
              <a:rPr lang="en" sz="1500">
                <a:solidFill>
                  <a:srgbClr val="0D0D0D"/>
                </a:solidFill>
                <a:highlight>
                  <a:srgbClr val="FFFFFF"/>
                </a:highlight>
                <a:latin typeface="Maven Pro"/>
                <a:ea typeface="Maven Pro"/>
                <a:cs typeface="Maven Pro"/>
                <a:sym typeface="Maven Pro"/>
              </a:rPr>
              <a:t>Purpose: To conduct a comprehensive analysis of the movie industry, utilizing business intelligence tools to identify trends that inform profitable investment decisions.</a:t>
            </a:r>
            <a:endParaRPr sz="1500">
              <a:solidFill>
                <a:srgbClr val="0D0D0D"/>
              </a:solidFill>
              <a:highlight>
                <a:srgbClr val="FFFFFF"/>
              </a:highlight>
              <a:latin typeface="Maven Pro"/>
              <a:ea typeface="Maven Pro"/>
              <a:cs typeface="Maven Pro"/>
              <a:sym typeface="Maven Pro"/>
            </a:endParaRPr>
          </a:p>
          <a:p>
            <a:pPr indent="0" lvl="0" marL="914400" rtl="0" algn="l">
              <a:spcBef>
                <a:spcPts val="0"/>
              </a:spcBef>
              <a:spcAft>
                <a:spcPts val="0"/>
              </a:spcAft>
              <a:buNone/>
            </a:pPr>
            <a:r>
              <a:t/>
            </a:r>
            <a:endParaRPr sz="1500">
              <a:solidFill>
                <a:srgbClr val="0D0D0D"/>
              </a:solidFill>
              <a:highlight>
                <a:srgbClr val="FFFFFF"/>
              </a:highlight>
              <a:latin typeface="Maven Pro"/>
              <a:ea typeface="Maven Pro"/>
              <a:cs typeface="Maven Pro"/>
              <a:sym typeface="Maven Pro"/>
            </a:endParaRPr>
          </a:p>
          <a:p>
            <a:pPr indent="-323850" lvl="1" marL="914400" rtl="0" algn="l">
              <a:spcBef>
                <a:spcPts val="0"/>
              </a:spcBef>
              <a:spcAft>
                <a:spcPts val="0"/>
              </a:spcAft>
              <a:buClr>
                <a:srgbClr val="0D0D0D"/>
              </a:buClr>
              <a:buSzPts val="1500"/>
              <a:buFont typeface="Maven Pro"/>
              <a:buChar char="●"/>
            </a:pPr>
            <a:r>
              <a:rPr lang="en" sz="1500">
                <a:solidFill>
                  <a:srgbClr val="0D0D0D"/>
                </a:solidFill>
                <a:highlight>
                  <a:srgbClr val="FFFFFF"/>
                </a:highlight>
                <a:latin typeface="Maven Pro"/>
                <a:ea typeface="Maven Pro"/>
                <a:cs typeface="Maven Pro"/>
                <a:sym typeface="Maven Pro"/>
              </a:rPr>
              <a:t>Goal: To enable potential investors to make data-driven decisions by understanding which types of movies yield the best returns.</a:t>
            </a:r>
            <a:endParaRPr sz="1500">
              <a:solidFill>
                <a:srgbClr val="0D0D0D"/>
              </a:solidFill>
              <a:highlight>
                <a:srgbClr val="FFFFFF"/>
              </a:highlight>
              <a:latin typeface="Maven Pro"/>
              <a:ea typeface="Maven Pro"/>
              <a:cs typeface="Maven Pro"/>
              <a:sym typeface="Maven Pro"/>
            </a:endParaRPr>
          </a:p>
          <a:p>
            <a:pPr indent="0" lvl="0" marL="0" rtl="0" algn="l">
              <a:spcBef>
                <a:spcPts val="0"/>
              </a:spcBef>
              <a:spcAft>
                <a:spcPts val="1200"/>
              </a:spcAft>
              <a:buNone/>
            </a:pPr>
            <a:r>
              <a:t/>
            </a:r>
            <a:endParaRPr sz="1500">
              <a:latin typeface="Maven Pro"/>
              <a:ea typeface="Maven Pro"/>
              <a:cs typeface="Maven Pro"/>
              <a:sym typeface="Maven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2"/>
          <p:cNvPicPr preferRelativeResize="0"/>
          <p:nvPr/>
        </p:nvPicPr>
        <p:blipFill>
          <a:blip r:embed="rId3">
            <a:alphaModFix/>
          </a:blip>
          <a:stretch>
            <a:fillRect/>
          </a:stretch>
        </p:blipFill>
        <p:spPr>
          <a:xfrm>
            <a:off x="0" y="66675"/>
            <a:ext cx="8754550" cy="4924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622450" y="47975"/>
            <a:ext cx="7030500" cy="7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usiness questions</a:t>
            </a:r>
            <a:endParaRPr/>
          </a:p>
        </p:txBody>
      </p:sp>
      <p:sp>
        <p:nvSpPr>
          <p:cNvPr id="295" name="Google Shape;295;p16"/>
          <p:cNvSpPr txBox="1"/>
          <p:nvPr>
            <p:ph idx="1" type="body"/>
          </p:nvPr>
        </p:nvSpPr>
        <p:spPr>
          <a:xfrm>
            <a:off x="353800" y="1999575"/>
            <a:ext cx="8043900" cy="3119700"/>
          </a:xfrm>
          <a:prstGeom prst="rect">
            <a:avLst/>
          </a:prstGeom>
        </p:spPr>
        <p:txBody>
          <a:bodyPr anchorCtr="0" anchor="t" bIns="91425" lIns="91425" spcFirstLastPara="1" rIns="91425" wrap="square" tIns="91425">
            <a:noAutofit/>
          </a:bodyPr>
          <a:lstStyle/>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Which genres of movies are more popular than others?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What budget range is most effective for maximizing audience engagement in niche genres?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Which had the highest customer rating for the movies?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What types of movies are most popular per each dollar of investment?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What types of movies are most appreciated by the customers?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What are the trends following revenue, cost and customer rating in terms of genre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Which had the highest customer rating for the movies.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How much money would a movie require to achieve the highest popularity in its specific genre?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Which genre of movies provide average revenue to cost? </a:t>
            </a:r>
            <a:endParaRPr>
              <a:solidFill>
                <a:srgbClr val="000000"/>
              </a:solidFill>
              <a:highlight>
                <a:srgbClr val="FFFFFF"/>
              </a:highlight>
              <a:latin typeface="Maven Pro"/>
              <a:ea typeface="Maven Pro"/>
              <a:cs typeface="Maven Pro"/>
              <a:sym typeface="Maven Pro"/>
            </a:endParaRPr>
          </a:p>
          <a:p>
            <a:pPr indent="-311150" lvl="0" marL="685800" rtl="0" algn="l">
              <a:lnSpc>
                <a:spcPct val="150000"/>
              </a:lnSpc>
              <a:spcBef>
                <a:spcPts val="0"/>
              </a:spcBef>
              <a:spcAft>
                <a:spcPts val="0"/>
              </a:spcAft>
              <a:buClr>
                <a:srgbClr val="000000"/>
              </a:buClr>
              <a:buSzPts val="1300"/>
              <a:buFont typeface="Maven Pro"/>
              <a:buChar char="●"/>
            </a:pPr>
            <a:r>
              <a:rPr lang="en">
                <a:solidFill>
                  <a:srgbClr val="000000"/>
                </a:solidFill>
                <a:highlight>
                  <a:srgbClr val="FFFFFF"/>
                </a:highlight>
                <a:latin typeface="Maven Pro"/>
                <a:ea typeface="Maven Pro"/>
                <a:cs typeface="Maven Pro"/>
                <a:sym typeface="Maven Pro"/>
              </a:rPr>
              <a:t>Which genres have more budgets? </a:t>
            </a:r>
            <a:endParaRPr>
              <a:solidFill>
                <a:srgbClr val="000000"/>
              </a:solidFill>
              <a:highlight>
                <a:srgbClr val="FFFFFF"/>
              </a:highlight>
              <a:latin typeface="Maven Pro"/>
              <a:ea typeface="Maven Pro"/>
              <a:cs typeface="Maven Pro"/>
              <a:sym typeface="Maven Pro"/>
            </a:endParaRPr>
          </a:p>
          <a:p>
            <a:pPr indent="0" lvl="0" marL="0" rtl="0" algn="l">
              <a:spcBef>
                <a:spcPts val="0"/>
              </a:spcBef>
              <a:spcAft>
                <a:spcPts val="1200"/>
              </a:spcAft>
              <a:buNone/>
            </a:pPr>
            <a:r>
              <a:t/>
            </a:r>
            <a:endParaRPr>
              <a:latin typeface="Maven Pro"/>
              <a:ea typeface="Maven Pro"/>
              <a:cs typeface="Maven Pro"/>
              <a:sym typeface="Maven Pro"/>
            </a:endParaRPr>
          </a:p>
        </p:txBody>
      </p:sp>
      <p:sp>
        <p:nvSpPr>
          <p:cNvPr id="296" name="Google Shape;296;p16"/>
          <p:cNvSpPr txBox="1"/>
          <p:nvPr/>
        </p:nvSpPr>
        <p:spPr>
          <a:xfrm>
            <a:off x="162000" y="1240050"/>
            <a:ext cx="882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ven Pro"/>
                <a:ea typeface="Maven Pro"/>
                <a:cs typeface="Maven Pro"/>
                <a:sym typeface="Maven Pro"/>
              </a:rPr>
              <a:t>By answering these questions, we could help investors in making informed decisions about what types of movies are worth investing in.</a:t>
            </a:r>
            <a:endParaRPr>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716450" y="1537050"/>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About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nvSpPr>
        <p:spPr>
          <a:xfrm>
            <a:off x="344850" y="1617450"/>
            <a:ext cx="8454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Maven Pro"/>
              <a:ea typeface="Maven Pro"/>
              <a:cs typeface="Maven Pro"/>
              <a:sym typeface="Maven Pro"/>
            </a:endParaRPr>
          </a:p>
          <a:p>
            <a:pPr indent="-323850" lvl="0" marL="457200" rtl="0" algn="l">
              <a:spcBef>
                <a:spcPts val="0"/>
              </a:spcBef>
              <a:spcAft>
                <a:spcPts val="0"/>
              </a:spcAft>
              <a:buSzPts val="1500"/>
              <a:buFont typeface="Maven Pro"/>
              <a:buChar char="●"/>
            </a:pPr>
            <a:r>
              <a:rPr lang="en" sz="1500">
                <a:latin typeface="Maven Pro"/>
                <a:ea typeface="Maven Pro"/>
                <a:cs typeface="Maven Pro"/>
                <a:sym typeface="Maven Pro"/>
              </a:rPr>
              <a:t>Metadata for 45,000 movies listed in the Full MovieLens Dataset up to July 2017.</a:t>
            </a:r>
            <a:endParaRPr sz="1500">
              <a:latin typeface="Maven Pro"/>
              <a:ea typeface="Maven Pro"/>
              <a:cs typeface="Maven Pro"/>
              <a:sym typeface="Maven Pro"/>
            </a:endParaRPr>
          </a:p>
          <a:p>
            <a:pPr indent="0" lvl="0" marL="457200" rtl="0" algn="l">
              <a:spcBef>
                <a:spcPts val="0"/>
              </a:spcBef>
              <a:spcAft>
                <a:spcPts val="0"/>
              </a:spcAft>
              <a:buNone/>
            </a:pPr>
            <a:r>
              <a:t/>
            </a:r>
            <a:endParaRPr sz="1500">
              <a:latin typeface="Maven Pro"/>
              <a:ea typeface="Maven Pro"/>
              <a:cs typeface="Maven Pro"/>
              <a:sym typeface="Maven Pro"/>
            </a:endParaRPr>
          </a:p>
          <a:p>
            <a:pPr indent="-323850" lvl="0" marL="457200" rtl="0" algn="l">
              <a:spcBef>
                <a:spcPts val="0"/>
              </a:spcBef>
              <a:spcAft>
                <a:spcPts val="0"/>
              </a:spcAft>
              <a:buSzPts val="1500"/>
              <a:buFont typeface="Maven Pro"/>
              <a:buChar char="●"/>
            </a:pPr>
            <a:r>
              <a:rPr lang="en" sz="1500">
                <a:latin typeface="Maven Pro"/>
                <a:ea typeface="Maven Pro"/>
                <a:cs typeface="Maven Pro"/>
                <a:sym typeface="Maven Pro"/>
              </a:rPr>
              <a:t>Data points include cast, crew, plot keywords, budget, revenue, posters, release dates, languages, production companies, countries, TMDB vote counts and vote averages.</a:t>
            </a:r>
            <a:endParaRPr sz="1500">
              <a:latin typeface="Maven Pro"/>
              <a:ea typeface="Maven Pro"/>
              <a:cs typeface="Maven Pro"/>
              <a:sym typeface="Maven Pro"/>
            </a:endParaRPr>
          </a:p>
          <a:p>
            <a:pPr indent="0" lvl="0" marL="457200" rtl="0" algn="l">
              <a:spcBef>
                <a:spcPts val="0"/>
              </a:spcBef>
              <a:spcAft>
                <a:spcPts val="0"/>
              </a:spcAft>
              <a:buNone/>
            </a:pPr>
            <a:r>
              <a:t/>
            </a:r>
            <a:endParaRPr sz="1500">
              <a:latin typeface="Maven Pro"/>
              <a:ea typeface="Maven Pro"/>
              <a:cs typeface="Maven Pro"/>
              <a:sym typeface="Maven Pro"/>
            </a:endParaRPr>
          </a:p>
          <a:p>
            <a:pPr indent="-323850" lvl="0" marL="457200" rtl="0" algn="l">
              <a:spcBef>
                <a:spcPts val="0"/>
              </a:spcBef>
              <a:spcAft>
                <a:spcPts val="0"/>
              </a:spcAft>
              <a:buSzPts val="1500"/>
              <a:buFont typeface="Maven Pro"/>
              <a:buChar char="●"/>
            </a:pPr>
            <a:r>
              <a:rPr lang="en" sz="1500">
                <a:latin typeface="Maven Pro"/>
                <a:ea typeface="Maven Pro"/>
                <a:cs typeface="Maven Pro"/>
                <a:sym typeface="Maven Pro"/>
              </a:rPr>
              <a:t>This dataset also has files containing 26 million ratings from 270,000 users for all 45,000 movies.</a:t>
            </a:r>
            <a:endParaRPr sz="1500">
              <a:latin typeface="Maven Pro"/>
              <a:ea typeface="Maven Pro"/>
              <a:cs typeface="Maven Pro"/>
              <a:sym typeface="Maven Pro"/>
            </a:endParaRPr>
          </a:p>
          <a:p>
            <a:pPr indent="0" lvl="0" marL="457200" rtl="0" algn="l">
              <a:spcBef>
                <a:spcPts val="0"/>
              </a:spcBef>
              <a:spcAft>
                <a:spcPts val="0"/>
              </a:spcAft>
              <a:buNone/>
            </a:pPr>
            <a:r>
              <a:t/>
            </a:r>
            <a:endParaRPr sz="1500">
              <a:latin typeface="Maven Pro"/>
              <a:ea typeface="Maven Pro"/>
              <a:cs typeface="Maven Pro"/>
              <a:sym typeface="Maven Pro"/>
            </a:endParaRPr>
          </a:p>
          <a:p>
            <a:pPr indent="-323850" lvl="0" marL="457200" rtl="0" algn="l">
              <a:spcBef>
                <a:spcPts val="0"/>
              </a:spcBef>
              <a:spcAft>
                <a:spcPts val="0"/>
              </a:spcAft>
              <a:buSzPts val="1500"/>
              <a:buFont typeface="Maven Pro"/>
              <a:buChar char="●"/>
            </a:pPr>
            <a:r>
              <a:rPr lang="en" sz="1500">
                <a:latin typeface="Maven Pro"/>
                <a:ea typeface="Maven Pro"/>
                <a:cs typeface="Maven Pro"/>
                <a:sym typeface="Maven Pro"/>
              </a:rPr>
              <a:t>Ratings range from 1 to 5, sourced from the official GroupLens website.</a:t>
            </a:r>
            <a:endParaRPr sz="1500">
              <a:latin typeface="Maven Pro"/>
              <a:ea typeface="Maven Pro"/>
              <a:cs typeface="Maven Pro"/>
              <a:sym typeface="Maven Pro"/>
            </a:endParaRPr>
          </a:p>
          <a:p>
            <a:pPr indent="0" lvl="0" marL="0" rtl="0" algn="l">
              <a:spcBef>
                <a:spcPts val="0"/>
              </a:spcBef>
              <a:spcAft>
                <a:spcPts val="0"/>
              </a:spcAft>
              <a:buNone/>
            </a:pPr>
            <a:r>
              <a:t/>
            </a:r>
            <a:endParaRPr sz="1500">
              <a:latin typeface="Maven Pro"/>
              <a:ea typeface="Maven Pro"/>
              <a:cs typeface="Maven Pro"/>
              <a:sym typeface="Maven Pro"/>
            </a:endParaRPr>
          </a:p>
          <a:p>
            <a:pPr indent="0" lvl="0" marL="0" rtl="0" algn="l">
              <a:spcBef>
                <a:spcPts val="0"/>
              </a:spcBef>
              <a:spcAft>
                <a:spcPts val="0"/>
              </a:spcAft>
              <a:buNone/>
            </a:pPr>
            <a:r>
              <a:t/>
            </a:r>
            <a:endParaRPr sz="1500">
              <a:latin typeface="Maven Pro"/>
              <a:ea typeface="Maven Pro"/>
              <a:cs typeface="Maven Pro"/>
              <a:sym typeface="Maven Pro"/>
            </a:endParaRPr>
          </a:p>
        </p:txBody>
      </p:sp>
      <p:sp>
        <p:nvSpPr>
          <p:cNvPr id="307" name="Google Shape;307;p18"/>
          <p:cNvSpPr txBox="1"/>
          <p:nvPr>
            <p:ph type="title"/>
          </p:nvPr>
        </p:nvSpPr>
        <p:spPr>
          <a:xfrm>
            <a:off x="6141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nvSpPr>
        <p:spPr>
          <a:xfrm>
            <a:off x="344850" y="1617450"/>
            <a:ext cx="8454300" cy="28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500">
              <a:latin typeface="Maven Pro"/>
              <a:ea typeface="Maven Pro"/>
              <a:cs typeface="Maven Pro"/>
              <a:sym typeface="Maven Pro"/>
            </a:endParaRPr>
          </a:p>
          <a:p>
            <a:pPr indent="-323850" lvl="0" marL="457200" rtl="0" algn="l">
              <a:lnSpc>
                <a:spcPct val="150000"/>
              </a:lnSpc>
              <a:spcBef>
                <a:spcPts val="0"/>
              </a:spcBef>
              <a:spcAft>
                <a:spcPts val="0"/>
              </a:spcAft>
              <a:buClr>
                <a:srgbClr val="0D0D0D"/>
              </a:buClr>
              <a:buSzPts val="1500"/>
              <a:buFont typeface="Maven Pro"/>
              <a:buChar char="●"/>
            </a:pPr>
            <a:r>
              <a:rPr lang="en" sz="1500">
                <a:solidFill>
                  <a:srgbClr val="0D0D0D"/>
                </a:solidFill>
                <a:highlight>
                  <a:srgbClr val="FFFFFF"/>
                </a:highlight>
                <a:latin typeface="Maven Pro"/>
                <a:ea typeface="Maven Pro"/>
                <a:cs typeface="Maven Pro"/>
                <a:sym typeface="Maven Pro"/>
              </a:rPr>
              <a:t>Identified and removed missing values, especially in critical fields like movie names and genres.</a:t>
            </a:r>
            <a:endParaRPr sz="1500">
              <a:solidFill>
                <a:srgbClr val="0D0D0D"/>
              </a:solidFill>
              <a:highlight>
                <a:srgbClr val="FFFFFF"/>
              </a:highlight>
              <a:latin typeface="Maven Pro"/>
              <a:ea typeface="Maven Pro"/>
              <a:cs typeface="Maven Pro"/>
              <a:sym typeface="Maven Pro"/>
            </a:endParaRPr>
          </a:p>
          <a:p>
            <a:pPr indent="-323850" lvl="0" marL="457200" rtl="0" algn="l">
              <a:lnSpc>
                <a:spcPct val="150000"/>
              </a:lnSpc>
              <a:spcBef>
                <a:spcPts val="0"/>
              </a:spcBef>
              <a:spcAft>
                <a:spcPts val="0"/>
              </a:spcAft>
              <a:buClr>
                <a:srgbClr val="0D0D0D"/>
              </a:buClr>
              <a:buSzPts val="1500"/>
              <a:buFont typeface="Maven Pro"/>
              <a:buChar char="●"/>
            </a:pPr>
            <a:r>
              <a:rPr lang="en" sz="1500">
                <a:solidFill>
                  <a:srgbClr val="0D0D0D"/>
                </a:solidFill>
                <a:highlight>
                  <a:srgbClr val="FFFFFF"/>
                </a:highlight>
                <a:latin typeface="Maven Pro"/>
                <a:ea typeface="Maven Pro"/>
                <a:cs typeface="Maven Pro"/>
                <a:sym typeface="Maven Pro"/>
              </a:rPr>
              <a:t>Excluded films with budgets under $100,000 to mitigate analysis biases.</a:t>
            </a:r>
            <a:endParaRPr sz="1500">
              <a:solidFill>
                <a:srgbClr val="0D0D0D"/>
              </a:solidFill>
              <a:highlight>
                <a:srgbClr val="FFFFFF"/>
              </a:highlight>
              <a:latin typeface="Maven Pro"/>
              <a:ea typeface="Maven Pro"/>
              <a:cs typeface="Maven Pro"/>
              <a:sym typeface="Maven Pro"/>
            </a:endParaRPr>
          </a:p>
          <a:p>
            <a:pPr indent="-323850" lvl="0" marL="457200" rtl="0" algn="l">
              <a:lnSpc>
                <a:spcPct val="150000"/>
              </a:lnSpc>
              <a:spcBef>
                <a:spcPts val="0"/>
              </a:spcBef>
              <a:spcAft>
                <a:spcPts val="0"/>
              </a:spcAft>
              <a:buClr>
                <a:srgbClr val="0D0D0D"/>
              </a:buClr>
              <a:buSzPts val="1500"/>
              <a:buFont typeface="Maven Pro"/>
              <a:buChar char="●"/>
            </a:pPr>
            <a:r>
              <a:rPr lang="en" sz="1500">
                <a:solidFill>
                  <a:srgbClr val="0D0D0D"/>
                </a:solidFill>
                <a:highlight>
                  <a:srgbClr val="FFFFFF"/>
                </a:highlight>
                <a:latin typeface="Maven Pro"/>
                <a:ea typeface="Maven Pro"/>
                <a:cs typeface="Maven Pro"/>
                <a:sym typeface="Maven Pro"/>
              </a:rPr>
              <a:t>Conducted validation tests to address outliers and discrepancies.</a:t>
            </a:r>
            <a:endParaRPr sz="1500">
              <a:solidFill>
                <a:srgbClr val="0D0D0D"/>
              </a:solidFill>
              <a:highlight>
                <a:srgbClr val="FFFFFF"/>
              </a:highlight>
              <a:latin typeface="Maven Pro"/>
              <a:ea typeface="Maven Pro"/>
              <a:cs typeface="Maven Pro"/>
              <a:sym typeface="Maven Pro"/>
            </a:endParaRPr>
          </a:p>
          <a:p>
            <a:pPr indent="0" lvl="0" marL="0" rtl="0" algn="l">
              <a:lnSpc>
                <a:spcPct val="150000"/>
              </a:lnSpc>
              <a:spcBef>
                <a:spcPts val="0"/>
              </a:spcBef>
              <a:spcAft>
                <a:spcPts val="0"/>
              </a:spcAft>
              <a:buNone/>
            </a:pPr>
            <a:r>
              <a:t/>
            </a:r>
            <a:endParaRPr sz="1500">
              <a:latin typeface="Maven Pro"/>
              <a:ea typeface="Maven Pro"/>
              <a:cs typeface="Maven Pro"/>
              <a:sym typeface="Maven Pro"/>
            </a:endParaRPr>
          </a:p>
          <a:p>
            <a:pPr indent="0" lvl="0" marL="0" rtl="0" algn="l">
              <a:lnSpc>
                <a:spcPct val="150000"/>
              </a:lnSpc>
              <a:spcBef>
                <a:spcPts val="0"/>
              </a:spcBef>
              <a:spcAft>
                <a:spcPts val="0"/>
              </a:spcAft>
              <a:buNone/>
            </a:pPr>
            <a:r>
              <a:t/>
            </a:r>
            <a:endParaRPr sz="1500">
              <a:latin typeface="Maven Pro"/>
              <a:ea typeface="Maven Pro"/>
              <a:cs typeface="Maven Pro"/>
              <a:sym typeface="Maven Pro"/>
            </a:endParaRPr>
          </a:p>
          <a:p>
            <a:pPr indent="0" lvl="0" marL="0" rtl="0" algn="l">
              <a:lnSpc>
                <a:spcPct val="150000"/>
              </a:lnSpc>
              <a:spcBef>
                <a:spcPts val="0"/>
              </a:spcBef>
              <a:spcAft>
                <a:spcPts val="0"/>
              </a:spcAft>
              <a:buNone/>
            </a:pPr>
            <a:r>
              <a:t/>
            </a:r>
            <a:endParaRPr sz="1500">
              <a:latin typeface="Maven Pro"/>
              <a:ea typeface="Maven Pro"/>
              <a:cs typeface="Maven Pro"/>
              <a:sym typeface="Maven Pro"/>
            </a:endParaRPr>
          </a:p>
        </p:txBody>
      </p:sp>
      <p:sp>
        <p:nvSpPr>
          <p:cNvPr id="313" name="Google Shape;313;p19"/>
          <p:cNvSpPr txBox="1"/>
          <p:nvPr>
            <p:ph type="title"/>
          </p:nvPr>
        </p:nvSpPr>
        <p:spPr>
          <a:xfrm>
            <a:off x="6141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716450" y="1537050"/>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Dashboard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623750" y="-38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Parts of the Dashboard</a:t>
            </a:r>
            <a:endParaRPr/>
          </a:p>
        </p:txBody>
      </p:sp>
      <p:sp>
        <p:nvSpPr>
          <p:cNvPr id="324" name="Google Shape;32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highlight>
                  <a:srgbClr val="FFFFFF"/>
                </a:highlight>
                <a:latin typeface="Maven Pro"/>
                <a:ea typeface="Maven Pro"/>
                <a:cs typeface="Maven Pro"/>
                <a:sym typeface="Maven Pro"/>
              </a:rPr>
              <a:t>Part 1: Details of the data</a:t>
            </a:r>
            <a:endParaRPr sz="1500">
              <a:solidFill>
                <a:srgbClr val="000000"/>
              </a:solidFill>
              <a:highlight>
                <a:srgbClr val="FFFFFF"/>
              </a:highlight>
              <a:latin typeface="Maven Pro"/>
              <a:ea typeface="Maven Pro"/>
              <a:cs typeface="Maven Pro"/>
              <a:sym typeface="Maven Pro"/>
            </a:endParaRPr>
          </a:p>
          <a:p>
            <a:pPr indent="0" lvl="0" marL="0" rtl="0" algn="l">
              <a:spcBef>
                <a:spcPts val="1200"/>
              </a:spcBef>
              <a:spcAft>
                <a:spcPts val="0"/>
              </a:spcAft>
              <a:buNone/>
            </a:pPr>
            <a:r>
              <a:rPr lang="en" sz="1500">
                <a:solidFill>
                  <a:srgbClr val="000000"/>
                </a:solidFill>
                <a:highlight>
                  <a:srgbClr val="FFFFFF"/>
                </a:highlight>
                <a:latin typeface="Maven Pro"/>
                <a:ea typeface="Maven Pro"/>
                <a:cs typeface="Maven Pro"/>
                <a:sym typeface="Maven Pro"/>
              </a:rPr>
              <a:t>Part 2:  popularity based decision</a:t>
            </a:r>
            <a:endParaRPr sz="1500">
              <a:solidFill>
                <a:srgbClr val="000000"/>
              </a:solidFill>
              <a:highlight>
                <a:srgbClr val="FFFFFF"/>
              </a:highlight>
              <a:latin typeface="Maven Pro"/>
              <a:ea typeface="Maven Pro"/>
              <a:cs typeface="Maven Pro"/>
              <a:sym typeface="Maven Pro"/>
            </a:endParaRPr>
          </a:p>
          <a:p>
            <a:pPr indent="0" lvl="0" marL="0" rtl="0" algn="l">
              <a:spcBef>
                <a:spcPts val="1200"/>
              </a:spcBef>
              <a:spcAft>
                <a:spcPts val="0"/>
              </a:spcAft>
              <a:buNone/>
            </a:pPr>
            <a:r>
              <a:rPr lang="en" sz="1500">
                <a:solidFill>
                  <a:srgbClr val="000000"/>
                </a:solidFill>
                <a:highlight>
                  <a:srgbClr val="FFFFFF"/>
                </a:highlight>
                <a:latin typeface="Maven Pro"/>
                <a:ea typeface="Maven Pro"/>
                <a:cs typeface="Maven Pro"/>
                <a:sym typeface="Maven Pro"/>
              </a:rPr>
              <a:t>Part 3: Financial data for decision making</a:t>
            </a:r>
            <a:endParaRPr sz="1500">
              <a:solidFill>
                <a:srgbClr val="000000"/>
              </a:solidFill>
              <a:highlight>
                <a:srgbClr val="FFFFFF"/>
              </a:highlight>
              <a:latin typeface="Maven Pro"/>
              <a:ea typeface="Maven Pro"/>
              <a:cs typeface="Maven Pro"/>
              <a:sym typeface="Maven Pro"/>
            </a:endParaRPr>
          </a:p>
          <a:p>
            <a:pPr indent="0" lvl="0" marL="0" rtl="0" algn="l">
              <a:spcBef>
                <a:spcPts val="1200"/>
              </a:spcBef>
              <a:spcAft>
                <a:spcPts val="1200"/>
              </a:spcAft>
              <a:buNone/>
            </a:pPr>
            <a:r>
              <a:rPr lang="en" sz="1500">
                <a:solidFill>
                  <a:srgbClr val="000000"/>
                </a:solidFill>
                <a:highlight>
                  <a:srgbClr val="FFFFFF"/>
                </a:highlight>
                <a:latin typeface="Maven Pro"/>
                <a:ea typeface="Maven Pro"/>
                <a:cs typeface="Maven Pro"/>
                <a:sym typeface="Maven Pro"/>
              </a:rPr>
              <a:t>Part 4: Trending genre based decision making</a:t>
            </a:r>
            <a:endParaRPr sz="1500">
              <a:latin typeface="Maven Pro"/>
              <a:ea typeface="Maven Pro"/>
              <a:cs typeface="Maven Pro"/>
              <a:sym typeface="Maven Pro"/>
            </a:endParaRPr>
          </a:p>
        </p:txBody>
      </p:sp>
      <p:sp>
        <p:nvSpPr>
          <p:cNvPr id="325" name="Google Shape;325;p21"/>
          <p:cNvSpPr txBox="1"/>
          <p:nvPr/>
        </p:nvSpPr>
        <p:spPr>
          <a:xfrm>
            <a:off x="1209100" y="1310025"/>
            <a:ext cx="4741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FFFFF"/>
                </a:highlight>
                <a:latin typeface="Maven Pro"/>
                <a:ea typeface="Maven Pro"/>
                <a:cs typeface="Maven Pro"/>
                <a:sym typeface="Maven Pro"/>
              </a:rPr>
              <a:t>The Dashboard is separated into 4 parts.</a:t>
            </a:r>
            <a:endParaRPr sz="150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