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897731"/>
            <a:ext cx="8207375" cy="81200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16894"/>
            <a:ext cx="8212138" cy="131445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445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445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200"/>
            </a:pPr>
            <a:r>
              <a:t>King County Housing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550" y="4292124"/>
            <a:ext cx="8212138" cy="1314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de-DE" sz="1600">
                <a:solidFill>
                  <a:schemeClr val="accent1"/>
                </a:solidFill>
              </a:rPr>
              <a:t>Reza</a:t>
            </a:r>
            <a:endParaRPr lang="de-DE"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King County Housing Analysis</a:t>
            </a:r>
            <a:endParaRPr sz="2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/>
              <a:t>Introduction</a:t>
            </a:r>
            <a:endParaRPr sz="1600"/>
          </a:p>
          <a:p>
            <a:r>
              <a:rPr sz="1600"/>
              <a:t>Data Cleaning Process</a:t>
            </a:r>
            <a:endParaRPr sz="1600"/>
          </a:p>
          <a:p>
            <a:r>
              <a:rPr sz="1600"/>
              <a:t>Assumptions Made</a:t>
            </a:r>
            <a:endParaRPr sz="1600"/>
          </a:p>
          <a:p>
            <a:r>
              <a:rPr sz="1600"/>
              <a:t>Data Filtering Criteria</a:t>
            </a:r>
            <a:endParaRPr sz="1600"/>
          </a:p>
          <a:p>
            <a:r>
              <a:rPr sz="1600"/>
              <a:t>Results: Selected Houses</a:t>
            </a:r>
            <a:endParaRPr sz="1600"/>
          </a:p>
          <a:p>
            <a:r>
              <a:rPr sz="1600"/>
              <a:t>Geographical Plot</a:t>
            </a:r>
            <a:endParaRPr sz="1600"/>
          </a:p>
          <a:p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Introduction</a:t>
            </a:r>
            <a:endParaRPr sz="2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 b="1"/>
              <a:t>Optimal Property Selection: </a:t>
            </a:r>
            <a:r>
              <a:rPr sz="1600"/>
              <a:t>Choosing a property meeting client requirements ensures satisfaction</a:t>
            </a:r>
            <a:r>
              <a:rPr lang="de-DE" sz="1600">
                <a:latin typeface="Calibri" panose="020F0502020204030204" charset="0"/>
              </a:rPr>
              <a:t>.</a:t>
            </a:r>
            <a:endParaRPr sz="1600"/>
          </a:p>
          <a:p>
            <a:endParaRPr sz="1600"/>
          </a:p>
          <a:p>
            <a:pPr marL="0" indent="0">
              <a:buNone/>
            </a:pPr>
            <a:r>
              <a:rPr sz="1600"/>
              <a:t>Jacob Phillips		</a:t>
            </a:r>
            <a:endParaRPr sz="1600"/>
          </a:p>
          <a:p>
            <a:pPr marL="0" indent="457200">
              <a:buNone/>
            </a:pPr>
            <a:r>
              <a:rPr sz="1600"/>
              <a:t>Unlimited Budget,</a:t>
            </a:r>
            <a:endParaRPr sz="1600"/>
          </a:p>
          <a:p>
            <a:pPr marL="0" indent="457200">
              <a:buNone/>
            </a:pPr>
            <a:r>
              <a:rPr sz="1600"/>
              <a:t> 4+ bathrooms ,</a:t>
            </a:r>
            <a:endParaRPr sz="1600"/>
          </a:p>
          <a:p>
            <a:pPr marL="0" indent="457200">
              <a:buNone/>
            </a:pPr>
            <a:r>
              <a:rPr sz="1600"/>
              <a:t> big lot (tennis court </a:t>
            </a:r>
            <a:r>
              <a:rPr lang="de-DE" sz="1600">
                <a:latin typeface="Calibri" panose="020F0502020204030204" charset="0"/>
              </a:rPr>
              <a:t>,</a:t>
            </a:r>
            <a:r>
              <a:rPr sz="1600"/>
              <a:t> pool</a:t>
            </a:r>
            <a:r>
              <a:rPr lang="de-DE" sz="1600">
                <a:latin typeface="Calibri" panose="020F0502020204030204" charset="0"/>
                <a:sym typeface="+mn-ea"/>
              </a:rPr>
              <a:t> and</a:t>
            </a:r>
            <a:r>
              <a:rPr sz="1600">
                <a:sym typeface="+mn-ea"/>
              </a:rPr>
              <a:t> golf</a:t>
            </a:r>
            <a:r>
              <a:rPr sz="1600"/>
              <a:t>),</a:t>
            </a:r>
            <a:endParaRPr sz="1600"/>
          </a:p>
          <a:p>
            <a:pPr marL="0" indent="457200">
              <a:buNone/>
            </a:pPr>
            <a:r>
              <a:rPr sz="1600"/>
              <a:t> </a:t>
            </a:r>
            <a:r>
              <a:rPr sz="1600">
                <a:cs typeface="+mn-lt"/>
              </a:rPr>
              <a:t>histori</a:t>
            </a:r>
            <a:r>
              <a:rPr lang="de-DE" sz="1600">
                <a:cs typeface="+mn-lt"/>
              </a:rPr>
              <a:t>cal</a:t>
            </a:r>
            <a:r>
              <a:rPr sz="1600"/>
              <a:t>, </a:t>
            </a:r>
            <a:endParaRPr sz="1600"/>
          </a:p>
          <a:p>
            <a:pPr marL="0" indent="457200">
              <a:buNone/>
            </a:pPr>
            <a:r>
              <a:rPr lang="de-DE" sz="1600">
                <a:latin typeface="Calibri" panose="020F0502020204030204" charset="0"/>
              </a:rPr>
              <a:t> </a:t>
            </a:r>
            <a:r>
              <a:rPr sz="1600"/>
              <a:t>no </a:t>
            </a:r>
            <a:r>
              <a:rPr lang="de-DE" sz="1600">
                <a:latin typeface="Calibri" panose="020F0502020204030204" charset="0"/>
              </a:rPr>
              <a:t> </a:t>
            </a:r>
            <a:r>
              <a:rPr sz="1600"/>
              <a:t>waterfront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Data Cleaning Process</a:t>
            </a:r>
            <a:endParaRPr sz="2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/>
              <a:t>Fix</a:t>
            </a:r>
            <a:r>
              <a:rPr lang="de-DE" sz="1600">
                <a:latin typeface="Calibri" panose="020F0502020204030204" charset="0"/>
              </a:rPr>
              <a:t>ing</a:t>
            </a:r>
            <a:r>
              <a:rPr sz="1600"/>
              <a:t> column names formats</a:t>
            </a:r>
            <a:endParaRPr sz="1600"/>
          </a:p>
          <a:p>
            <a:r>
              <a:rPr lang="de-DE" sz="1600">
                <a:cs typeface="+mn-lt"/>
              </a:rPr>
              <a:t>Changing format of columns</a:t>
            </a:r>
            <a:endParaRPr sz="1600">
              <a:cs typeface="+mn-lt"/>
            </a:endParaRPr>
          </a:p>
          <a:p>
            <a:r>
              <a:rPr lang="de-DE" sz="1600">
                <a:latin typeface="Calibri" panose="020F0502020204030204" charset="0"/>
              </a:rPr>
              <a:t>M</a:t>
            </a:r>
            <a:r>
              <a:rPr sz="1600"/>
              <a:t>aking the number of bathrooms sensible</a:t>
            </a:r>
            <a:endParaRPr sz="1600"/>
          </a:p>
          <a:p>
            <a:r>
              <a:rPr sz="1600">
                <a:sym typeface="+mn-ea"/>
              </a:rPr>
              <a:t>Identifying missing values in waterfront</a:t>
            </a:r>
            <a:r>
              <a:rPr lang="de-DE" sz="1600">
                <a:latin typeface="Calibri" panose="020F0502020204030204" charset="0"/>
                <a:sym typeface="+mn-ea"/>
              </a:rPr>
              <a:t> </a:t>
            </a:r>
            <a:r>
              <a:rPr lang="de-DE" sz="1600">
                <a:cs typeface="+mn-lt"/>
                <a:sym typeface="+mn-ea"/>
              </a:rPr>
              <a:t>column</a:t>
            </a:r>
            <a:endParaRPr lang="de-DE" sz="1600">
              <a:latin typeface="Calibri" panose="020F0502020204030204" charset="0"/>
            </a:endParaRPr>
          </a:p>
          <a:p>
            <a:r>
              <a:rPr lang="de-DE" sz="1600">
                <a:cs typeface="+mn-lt"/>
              </a:rPr>
              <a:t>Droping unnecessary columns</a:t>
            </a:r>
            <a:endParaRPr lang="de-DE" sz="1600">
              <a:cs typeface="+mn-lt"/>
            </a:endParaRPr>
          </a:p>
          <a:p>
            <a:pPr marL="0" indent="0">
              <a:buNone/>
            </a:pPr>
            <a:endParaRPr lang="de-DE" sz="1600"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Assumptions Made</a:t>
            </a:r>
            <a:endParaRPr sz="2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360" y="848995"/>
            <a:ext cx="4114800" cy="4525963"/>
          </a:xfrm>
        </p:spPr>
        <p:txBody>
          <a:bodyPr wrap="square">
            <a:noAutofit/>
          </a:bodyPr>
          <a:lstStyle/>
          <a:p>
            <a:pPr marL="0" indent="0" algn="just">
              <a:buNone/>
            </a:pPr>
            <a:r>
              <a:rPr sz="1600" b="1">
                <a:cs typeface="+mn-lt"/>
              </a:rPr>
              <a:t>Key Assumptions:</a:t>
            </a:r>
            <a:endParaRPr sz="1600" b="1">
              <a:cs typeface="+mn-lt"/>
            </a:endParaRPr>
          </a:p>
          <a:p>
            <a:pPr marL="0" indent="0" algn="just">
              <a:buNone/>
            </a:pPr>
            <a:endParaRPr sz="1600" b="1">
              <a:cs typeface="+mn-lt"/>
            </a:endParaRPr>
          </a:p>
          <a:p>
            <a:pPr algn="just"/>
            <a:r>
              <a:rPr sz="1600">
                <a:cs typeface="+mn-lt"/>
              </a:rPr>
              <a:t>Lot Size:</a:t>
            </a:r>
            <a:endParaRPr sz="1600">
              <a:cs typeface="+mn-lt"/>
            </a:endParaRPr>
          </a:p>
          <a:p>
            <a:pPr marL="0" indent="0" algn="just">
              <a:buNone/>
            </a:pPr>
            <a:r>
              <a:rPr sz="1600">
                <a:cs typeface="+mn-lt"/>
              </a:rPr>
              <a:t>Minimum of 43,5</a:t>
            </a:r>
            <a:r>
              <a:rPr sz="1600">
                <a:cs typeface="+mn-lt"/>
                <a:sym typeface="+mn-ea"/>
              </a:rPr>
              <a:t>0</a:t>
            </a:r>
            <a:r>
              <a:rPr sz="1600">
                <a:cs typeface="+mn-lt"/>
              </a:rPr>
              <a:t>0 square feet.Provides ample space for amenities </a:t>
            </a:r>
            <a:r>
              <a:rPr lang="de-DE" sz="1600">
                <a:cs typeface="+mn-lt"/>
              </a:rPr>
              <a:t>	</a:t>
            </a:r>
            <a:r>
              <a:rPr sz="1600">
                <a:cs typeface="+mn-lt"/>
              </a:rPr>
              <a:t>such </a:t>
            </a:r>
            <a:r>
              <a:rPr lang="de-DE" sz="1600">
                <a:cs typeface="+mn-lt"/>
              </a:rPr>
              <a:t>	</a:t>
            </a:r>
            <a:r>
              <a:rPr sz="1600">
                <a:cs typeface="+mn-lt"/>
              </a:rPr>
              <a:t>as a pool, tennis court, and small golf practice area.</a:t>
            </a:r>
            <a:endParaRPr sz="1600">
              <a:cs typeface="+mn-lt"/>
            </a:endParaRPr>
          </a:p>
          <a:p>
            <a:pPr marL="0" indent="0" algn="just">
              <a:buNone/>
            </a:pPr>
            <a:endParaRPr sz="1600">
              <a:cs typeface="+mn-lt"/>
            </a:endParaRPr>
          </a:p>
          <a:p>
            <a:pPr algn="just"/>
            <a:r>
              <a:rPr sz="1600">
                <a:cs typeface="+mn-lt"/>
              </a:rPr>
              <a:t>Historical Houses:</a:t>
            </a:r>
            <a:endParaRPr sz="1600">
              <a:cs typeface="+mn-lt"/>
            </a:endParaRPr>
          </a:p>
          <a:p>
            <a:pPr marL="0" indent="0" algn="just">
              <a:buNone/>
            </a:pPr>
            <a:r>
              <a:rPr sz="1600">
                <a:cs typeface="+mn-lt"/>
              </a:rPr>
              <a:t>Houses older than 50 years.</a:t>
            </a:r>
            <a:endParaRPr sz="1600">
              <a:cs typeface="+mn-lt"/>
            </a:endParaRPr>
          </a:p>
          <a:p>
            <a:pPr marL="0" indent="0" algn="just">
              <a:buNone/>
            </a:pPr>
            <a:r>
              <a:rPr sz="1600">
                <a:cs typeface="+mn-lt"/>
              </a:rPr>
              <a:t>Built before 1974 to classify as</a:t>
            </a:r>
            <a:r>
              <a:rPr lang="de-DE" sz="1600">
                <a:cs typeface="+mn-lt"/>
              </a:rPr>
              <a:t> </a:t>
            </a:r>
            <a:r>
              <a:rPr sz="1600">
                <a:cs typeface="+mn-lt"/>
              </a:rPr>
              <a:t>historical.</a:t>
            </a:r>
            <a:endParaRPr sz="1600">
              <a:cs typeface="+mn-lt"/>
            </a:endParaRPr>
          </a:p>
          <a:p>
            <a:pPr marL="0" indent="0" algn="just">
              <a:buNone/>
            </a:pPr>
            <a:r>
              <a:rPr lang="de-DE" sz="1600">
                <a:cs typeface="+mn-lt"/>
              </a:rPr>
              <a:t>No renovation after 1974</a:t>
            </a:r>
            <a:endParaRPr lang="de-DE" sz="1600">
              <a:cs typeface="+mn-lt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363210" y="1497965"/>
            <a:ext cx="2632710" cy="2291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6058535" y="3850640"/>
            <a:ext cx="18059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solidFill>
                  <a:schemeClr val="accent1"/>
                </a:solidFill>
              </a:rPr>
              <a:t>The Oakland Press</a:t>
            </a:r>
            <a:endParaRPr lang="en-US" sz="8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>
                <a:sym typeface="+mn-ea"/>
              </a:rPr>
              <a:t>Assumptions </a:t>
            </a:r>
            <a:r>
              <a:rPr lang="de-DE" sz="2200">
                <a:latin typeface="Calibri" panose="020F0502020204030204" charset="0"/>
                <a:sym typeface="+mn-ea"/>
              </a:rPr>
              <a:t>plots</a:t>
            </a:r>
            <a:endParaRPr lang="de-DE" sz="2200">
              <a:latin typeface="Calibri" panose="020F0502020204030204" charset="0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3865" y="1703705"/>
            <a:ext cx="2151380" cy="246126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60" y="1631950"/>
            <a:ext cx="3486785" cy="2604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Data Filtering Criteria</a:t>
            </a:r>
            <a:endParaRPr sz="2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lang="de-DE" sz="1600">
                <a:latin typeface="Calibri" panose="020F0502020204030204" charset="0"/>
              </a:rPr>
              <a:t>Houses with at least 4 bathrooms</a:t>
            </a:r>
            <a:endParaRPr lang="de-DE" sz="1600">
              <a:latin typeface="Calibri" panose="020F0502020204030204" charset="0"/>
            </a:endParaRPr>
          </a:p>
          <a:p>
            <a:r>
              <a:rPr lang="de-DE" sz="1600">
                <a:latin typeface="Calibri" panose="020F0502020204030204" charset="0"/>
              </a:rPr>
              <a:t>Houses with high grades(10-12)</a:t>
            </a:r>
            <a:endParaRPr lang="de-DE" sz="1600">
              <a:latin typeface="Calibri" panose="020F0502020204030204" charset="0"/>
            </a:endParaRPr>
          </a:p>
          <a:p>
            <a:r>
              <a:rPr lang="de-DE" sz="1600">
                <a:latin typeface="Calibri" panose="020F0502020204030204" charset="0"/>
              </a:rPr>
              <a:t>High condition (4-5)</a:t>
            </a:r>
            <a:endParaRPr lang="de-DE" sz="1600">
              <a:latin typeface="Calibri" panose="020F0502020204030204" charset="0"/>
            </a:endParaRPr>
          </a:p>
          <a:p>
            <a:r>
              <a:rPr lang="de-DE" sz="1600">
                <a:latin typeface="Calibri" panose="020F0502020204030204" charset="0"/>
              </a:rPr>
              <a:t>No waterfront</a:t>
            </a:r>
            <a:endParaRPr lang="de-DE" sz="1600">
              <a:latin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Results: Selected Houses</a:t>
            </a:r>
            <a:endParaRPr sz="220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947035"/>
            <a:ext cx="7230745" cy="8642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Geographical Plot</a:t>
            </a:r>
            <a:endParaRPr sz="2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1270" y="607060"/>
            <a:ext cx="3725545" cy="385318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429260" y="970915"/>
            <a:ext cx="2920365" cy="909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en-US">
                <a:latin typeface="Calibri" panose="020F0502020204030204" charset="0"/>
              </a:rPr>
              <a:t>Two houses are in Shoreline</a:t>
            </a:r>
            <a:endParaRPr lang="de-DE" altLang="en-US">
              <a:latin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en-US">
                <a:latin typeface="Calibri" panose="020F0502020204030204" charset="0"/>
              </a:rPr>
              <a:t>one is in Seattle near Mercer Island</a:t>
            </a:r>
            <a:endParaRPr lang="de-DE" altLang="en-US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1121</Words>
  <Application>WPS Presentation</Application>
  <PresentationFormat>On-screen Show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Microsoft YaHei</vt:lpstr>
      <vt:lpstr>Arial Unicode MS</vt:lpstr>
      <vt:lpstr>Bahnschrift SemiLight</vt:lpstr>
      <vt:lpstr>Bahnschrift Light Condensed</vt:lpstr>
      <vt:lpstr>Aldhabi</vt:lpstr>
      <vt:lpstr>Bahnschrift SemiLight SemiConde</vt:lpstr>
      <vt:lpstr>Bahnschrift SemiCondensed</vt:lpstr>
      <vt:lpstr>Bahnschrift</vt:lpstr>
      <vt:lpstr>Blue Waves</vt:lpstr>
      <vt:lpstr>King County Housing Analysis</vt:lpstr>
      <vt:lpstr>King County Housing Analysis</vt:lpstr>
      <vt:lpstr>Introduction</vt:lpstr>
      <vt:lpstr>Data Cleaning Process</vt:lpstr>
      <vt:lpstr>Assumptions Made</vt:lpstr>
      <vt:lpstr>Assumptions plots</vt:lpstr>
      <vt:lpstr>Data Filtering Criteria</vt:lpstr>
      <vt:lpstr>Results: Selected Houses</vt:lpstr>
      <vt:lpstr>Geographical Plot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Mohammadreza Memarianpour</cp:lastModifiedBy>
  <cp:revision>8</cp:revision>
  <dcterms:created xsi:type="dcterms:W3CDTF">2013-01-27T09:14:00Z</dcterms:created>
  <dcterms:modified xsi:type="dcterms:W3CDTF">2024-06-19T09:46:36Z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83F79250D8E347F6B6829CE7BE5B3831_13</vt:lpwstr>
  </property>
  <property fmtid="{D5CDD505-2E9C-101B-9397-08002B2CF9AE}" pid="3" name="KSOProductBuildVer">
    <vt:lpwstr>1033-12.2.0.13472</vt:lpwstr>
  </property>
</Properties>
</file>