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agahoster.co.id/blog/database-adalah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ADB40E5-2BE6-1EBC-ED90-24A725D9A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7200" b="1" dirty="0"/>
              <a:t>Basic </a:t>
            </a:r>
            <a:r>
              <a:rPr lang="id-ID" sz="7200" b="1" dirty="0" err="1"/>
              <a:t>Backend</a:t>
            </a:r>
            <a:br>
              <a:rPr lang="id-ID" dirty="0"/>
            </a:b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716E9C5-BED9-E2B5-4289-ADF3FE0B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d-ID" b="1" dirty="0">
                <a:solidFill>
                  <a:schemeClr val="bg1"/>
                </a:solidFill>
              </a:rPr>
              <a:t>Rezaldho Armadhani</a:t>
            </a:r>
          </a:p>
        </p:txBody>
      </p:sp>
    </p:spTree>
    <p:extLst>
      <p:ext uri="{BB962C8B-B14F-4D97-AF65-F5344CB8AC3E}">
        <p14:creationId xmlns:p14="http://schemas.microsoft.com/office/powerpoint/2010/main" val="104896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C716E9C5-BED9-E2B5-4289-ADF3FE0BC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08" y="1216325"/>
            <a:ext cx="7759607" cy="4368321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>
              <a:buClr>
                <a:schemeClr val="bg1"/>
              </a:buClr>
            </a:pPr>
            <a:r>
              <a:rPr lang="id-ID" sz="5400" b="1" dirty="0" err="1">
                <a:solidFill>
                  <a:schemeClr val="bg1"/>
                </a:solidFill>
              </a:rPr>
              <a:t>Objective</a:t>
            </a:r>
            <a:endParaRPr lang="id-ID" sz="5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id-ID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d-ID" sz="2400" b="1" dirty="0" err="1">
                <a:solidFill>
                  <a:schemeClr val="bg1"/>
                </a:solidFill>
              </a:rPr>
              <a:t>Postgre</a:t>
            </a:r>
            <a:r>
              <a:rPr lang="id-ID" sz="2400" b="1" dirty="0">
                <a:solidFill>
                  <a:schemeClr val="bg1"/>
                </a:solidFill>
              </a:rPr>
              <a:t> SQL </a:t>
            </a:r>
            <a:r>
              <a:rPr lang="id-ID" sz="2400" b="1" dirty="0" err="1">
                <a:solidFill>
                  <a:schemeClr val="bg1"/>
                </a:solidFill>
              </a:rPr>
              <a:t>Database</a:t>
            </a:r>
            <a:endParaRPr lang="id-ID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d-ID" sz="2400" b="1" dirty="0">
                <a:solidFill>
                  <a:schemeClr val="bg1"/>
                </a:solidFill>
              </a:rPr>
              <a:t>Express JS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d-ID" sz="2400" b="1" dirty="0" err="1">
                <a:solidFill>
                  <a:schemeClr val="bg1"/>
                </a:solidFill>
              </a:rPr>
              <a:t>Middleware</a:t>
            </a:r>
            <a:endParaRPr lang="id-ID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d-ID" sz="2400" b="1" dirty="0" err="1">
                <a:solidFill>
                  <a:schemeClr val="bg1"/>
                </a:solidFill>
              </a:rPr>
              <a:t>Linter</a:t>
            </a:r>
            <a:endParaRPr lang="id-ID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d-ID" sz="2400" b="1" dirty="0" err="1">
                <a:solidFill>
                  <a:schemeClr val="bg1"/>
                </a:solidFill>
              </a:rPr>
              <a:t>Postman</a:t>
            </a:r>
            <a:endParaRPr lang="id-ID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4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mpungan Konten 8">
            <a:extLst>
              <a:ext uri="{FF2B5EF4-FFF2-40B4-BE49-F238E27FC236}">
                <a16:creationId xmlns:a16="http://schemas.microsoft.com/office/drawing/2014/main" id="{DA49B1B8-BEE3-5FC8-F7FF-60EE14FD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id-ID" sz="3200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PostgreSQL</a:t>
            </a:r>
            <a:endParaRPr lang="id-ID" sz="3200" b="1" i="0" dirty="0">
              <a:solidFill>
                <a:srgbClr val="4D4D4D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id-ID" sz="19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PostgreSQL</a:t>
            </a:r>
            <a:r>
              <a:rPr lang="id-ID" sz="19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adalah sistem manajemen </a:t>
            </a:r>
            <a:r>
              <a:rPr lang="id-ID" sz="1900" b="0" i="0" u="none" strike="noStrike" dirty="0" err="1">
                <a:solidFill>
                  <a:schemeClr val="tx1"/>
                </a:solidFill>
                <a:effectLst/>
                <a:latin typeface="PT Serif" panose="020A060304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id-ID" sz="19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relasional (RDBMS) yang bersifat open </a:t>
            </a:r>
            <a:r>
              <a:rPr lang="id-ID" sz="19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source</a:t>
            </a:r>
            <a:r>
              <a:rPr lang="id-ID" sz="19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. </a:t>
            </a:r>
          </a:p>
          <a:p>
            <a:pPr algn="l"/>
            <a:r>
              <a:rPr lang="id-ID" sz="19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Manajemen </a:t>
            </a:r>
            <a:r>
              <a:rPr lang="id-ID" sz="19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database</a:t>
            </a:r>
            <a:r>
              <a:rPr lang="id-ID" sz="19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ini dapat mengolah data dalam tabel yang memiliki relasi satu sama lain dan dapat digunakan secara gratis</a:t>
            </a:r>
          </a:p>
          <a:p>
            <a:pPr marL="0" indent="0">
              <a:buNone/>
            </a:pPr>
            <a:endParaRPr lang="id-ID" dirty="0"/>
          </a:p>
          <a:p>
            <a:pPr rtl="0" fontAlgn="base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SELECT =&gt; mengambil baris dari satu atau banyak tabel</a:t>
            </a:r>
          </a:p>
          <a:p>
            <a:pPr marL="27432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SELECT alamat FROM </a:t>
            </a:r>
            <a:r>
              <a:rPr lang="id-ID" sz="1600" b="1" i="0" u="none" strike="noStrike" dirty="0" err="1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nama_table</a:t>
            </a: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;</a:t>
            </a:r>
            <a:endParaRPr lang="id-ID" sz="1800" b="0" dirty="0">
              <a:effectLst/>
              <a:latin typeface="PT Serif" panose="020A0603040505020204" pitchFamily="18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INSERT =&gt; memasukkan baris baru ke tabel yang sudah ada</a:t>
            </a:r>
          </a:p>
          <a:p>
            <a:pPr marL="27432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INSERT INTO </a:t>
            </a:r>
            <a:r>
              <a:rPr lang="id-ID" sz="1600" b="1" i="0" u="none" strike="noStrike" dirty="0" err="1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nama_table</a:t>
            </a: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 (nama, umur, alamat) VALUES (‘fajar’,20,’wonosobo’);</a:t>
            </a:r>
            <a:endParaRPr lang="id-ID" sz="1800" b="0" dirty="0">
              <a:effectLst/>
              <a:latin typeface="PT Serif" panose="020A0603040505020204" pitchFamily="18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UPDATE =&gt; mengubah isi baris yang ada di suatu tabel</a:t>
            </a:r>
          </a:p>
          <a:p>
            <a:pPr marL="27432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UPDATE </a:t>
            </a:r>
            <a:r>
              <a:rPr lang="id-ID" sz="1600" b="1" i="0" u="none" strike="noStrike" dirty="0" err="1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nama_table</a:t>
            </a: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 SET field1=’value1’, field2=’value2’ WHERE field3=’value3’;</a:t>
            </a:r>
            <a:endParaRPr lang="id-ID" sz="1800" b="0" dirty="0">
              <a:effectLst/>
              <a:latin typeface="PT Serif" panose="020A0603040505020204" pitchFamily="18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DELETE =&gt; menghapus isi baris yang ada di suatu tabel</a:t>
            </a:r>
          </a:p>
          <a:p>
            <a: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666666"/>
                </a:solidFill>
                <a:latin typeface="PT Serif" panose="020A0603040505020204" pitchFamily="18" charset="0"/>
              </a:rPr>
              <a:t>      </a:t>
            </a: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DELET FROM </a:t>
            </a:r>
            <a:r>
              <a:rPr lang="id-ID" sz="1600" b="1" i="0" u="none" strike="noStrike" dirty="0" err="1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nama_table</a:t>
            </a:r>
            <a:r>
              <a:rPr lang="id-ID" sz="1600" b="0" i="0" u="none" strike="noStrike" dirty="0">
                <a:solidFill>
                  <a:srgbClr val="666666"/>
                </a:solidFill>
                <a:effectLst/>
                <a:latin typeface="PT Serif" panose="020A0603040505020204" pitchFamily="18" charset="0"/>
              </a:rPr>
              <a:t> WHERE field1=’field1’</a:t>
            </a:r>
            <a:endParaRPr lang="id-ID" sz="1800" dirty="0">
              <a:latin typeface="PT Serif" panose="020A0603040505020204" pitchFamily="18" charset="0"/>
            </a:endParaRPr>
          </a:p>
        </p:txBody>
      </p:sp>
      <p:pic>
        <p:nvPicPr>
          <p:cNvPr id="1030" name="Picture 6" descr="Pengenalan Database PostgreSQL dan Fitur Utama - kapalomen">
            <a:extLst>
              <a:ext uri="{FF2B5EF4-FFF2-40B4-BE49-F238E27FC236}">
                <a16:creationId xmlns:a16="http://schemas.microsoft.com/office/drawing/2014/main" id="{8106A2DF-D799-BC1F-672F-960DEB8C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3" y="1898905"/>
            <a:ext cx="2897950" cy="30601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254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mpungan Konten 8">
            <a:extLst>
              <a:ext uri="{FF2B5EF4-FFF2-40B4-BE49-F238E27FC236}">
                <a16:creationId xmlns:a16="http://schemas.microsoft.com/office/drawing/2014/main" id="{DA49B1B8-BEE3-5FC8-F7FF-60EE14FD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id-ID" sz="3200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Express.js</a:t>
            </a:r>
          </a:p>
          <a:p>
            <a:pPr algn="l"/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Express.js adalah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framework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web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app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untuk Node.js yang ditulis dengan bahasa pemrograman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JavaScript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pPr algn="l"/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Express.js adalah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framework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back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end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. Artinya, ia bertanggung jawab untuk mengatur fungsionalitas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website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, seperti pengelolaan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routing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dan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session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, permintaan HTTP, penanganan </a:t>
            </a:r>
            <a:r>
              <a:rPr lang="id-ID" sz="18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error</a:t>
            </a:r>
            <a:r>
              <a:rPr lang="id-ID" sz="18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, serta pertukaran data di server. 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2050" name="Picture 2" descr="Mengenal Express.js: Pengertian, Cara Kerja, Keunggulan, Tutorial">
            <a:extLst>
              <a:ext uri="{FF2B5EF4-FFF2-40B4-BE49-F238E27FC236}">
                <a16:creationId xmlns:a16="http://schemas.microsoft.com/office/drawing/2014/main" id="{8BC6B44B-A551-91E2-61DA-14F891E6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1" y="2830927"/>
            <a:ext cx="3283788" cy="119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5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mpungan Konten 8">
            <a:extLst>
              <a:ext uri="{FF2B5EF4-FFF2-40B4-BE49-F238E27FC236}">
                <a16:creationId xmlns:a16="http://schemas.microsoft.com/office/drawing/2014/main" id="{DA49B1B8-BEE3-5FC8-F7FF-60EE14FD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id-ID" sz="3200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Middleware</a:t>
            </a:r>
            <a:endParaRPr lang="id-ID" sz="3200" b="1" i="0" dirty="0">
              <a:solidFill>
                <a:srgbClr val="4D4D4D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id-ID" sz="18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Middleware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adalah perangkat lunak yang digunakan oleh aplikasi yang berbeda untuk berkomunikasi dengan satu sama lain.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Middleware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bertindak sebagai jembatan antara teknologi, alat, dan basis data yang beragam</a:t>
            </a:r>
            <a:endParaRPr lang="id-ID" sz="2800" dirty="0">
              <a:solidFill>
                <a:schemeClr val="tx1"/>
              </a:solidFill>
              <a:latin typeface="PT Serif" panose="020A0603040505020204" pitchFamily="18" charset="0"/>
            </a:endParaRPr>
          </a:p>
        </p:txBody>
      </p:sp>
      <p:pic>
        <p:nvPicPr>
          <p:cNvPr id="3074" name="Picture 2" descr="Konsep-Konsep Middleware - aji-darmawan">
            <a:extLst>
              <a:ext uri="{FF2B5EF4-FFF2-40B4-BE49-F238E27FC236}">
                <a16:creationId xmlns:a16="http://schemas.microsoft.com/office/drawing/2014/main" id="{94E2FE2E-926D-A9E8-855E-77ACD326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0" y="2458528"/>
            <a:ext cx="3105510" cy="19409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447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mpungan Konten 8">
            <a:extLst>
              <a:ext uri="{FF2B5EF4-FFF2-40B4-BE49-F238E27FC236}">
                <a16:creationId xmlns:a16="http://schemas.microsoft.com/office/drawing/2014/main" id="{DA49B1B8-BEE3-5FC8-F7FF-60EE14FD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id-ID" sz="3200" b="1" dirty="0" err="1">
                <a:solidFill>
                  <a:srgbClr val="4D4D4D"/>
                </a:solidFill>
                <a:latin typeface="PT Serif" panose="020A0603040505020204" pitchFamily="18" charset="0"/>
              </a:rPr>
              <a:t>Linter</a:t>
            </a:r>
            <a:endParaRPr lang="id-ID" sz="3200" b="1" i="0" dirty="0">
              <a:solidFill>
                <a:srgbClr val="4D4D4D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id-ID" sz="18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Lint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, atau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linter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, adalah alat analisis kode statis yang digunakan untuk menandai kesalahan pemrograman,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bug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, kesalahan gaya, dan konstruksi yang mencurigakan.</a:t>
            </a:r>
            <a:endParaRPr lang="id-ID" sz="3200" dirty="0">
              <a:solidFill>
                <a:schemeClr val="tx1"/>
              </a:solidFill>
              <a:latin typeface="PT Serif" panose="020A0603040505020204" pitchFamily="18" charset="0"/>
            </a:endParaRPr>
          </a:p>
        </p:txBody>
      </p:sp>
      <p:pic>
        <p:nvPicPr>
          <p:cNvPr id="4098" name="Picture 2" descr="OpenJS Foundation: ESLint - Credly">
            <a:extLst>
              <a:ext uri="{FF2B5EF4-FFF2-40B4-BE49-F238E27FC236}">
                <a16:creationId xmlns:a16="http://schemas.microsoft.com/office/drawing/2014/main" id="{66ABEABF-F1DF-F28B-D691-E2C93810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8" y="1839223"/>
            <a:ext cx="3179553" cy="31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5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mpungan Konten 8">
            <a:extLst>
              <a:ext uri="{FF2B5EF4-FFF2-40B4-BE49-F238E27FC236}">
                <a16:creationId xmlns:a16="http://schemas.microsoft.com/office/drawing/2014/main" id="{DA49B1B8-BEE3-5FC8-F7FF-60EE14FD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id-ID" sz="3200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Postman</a:t>
            </a:r>
            <a:endParaRPr lang="id-ID" sz="3200" b="1" i="0" dirty="0">
              <a:solidFill>
                <a:srgbClr val="4D4D4D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id-ID" sz="1800" b="0" i="0" dirty="0" err="1">
                <a:solidFill>
                  <a:srgbClr val="212529"/>
                </a:solidFill>
                <a:effectLst/>
                <a:latin typeface="PT Serif" panose="020A0603040505020204" pitchFamily="18" charset="0"/>
              </a:rPr>
              <a:t>Postman</a:t>
            </a:r>
            <a:r>
              <a:rPr lang="id-ID" sz="1800" b="0" i="0" dirty="0">
                <a:solidFill>
                  <a:srgbClr val="212529"/>
                </a:solidFill>
                <a:effectLst/>
                <a:latin typeface="PT Serif" panose="020A0603040505020204" pitchFamily="18" charset="0"/>
              </a:rPr>
              <a:t> adalah aplikasi komputer yang digunakan untuk pengujian API. </a:t>
            </a:r>
            <a:r>
              <a:rPr lang="id-ID" sz="1800" b="0" i="0" dirty="0" err="1">
                <a:solidFill>
                  <a:srgbClr val="212529"/>
                </a:solidFill>
                <a:effectLst/>
                <a:latin typeface="PT Serif" panose="020A0603040505020204" pitchFamily="18" charset="0"/>
              </a:rPr>
              <a:t>Postman</a:t>
            </a:r>
            <a:r>
              <a:rPr lang="id-ID" sz="1800" b="0" i="0" dirty="0">
                <a:solidFill>
                  <a:srgbClr val="212529"/>
                </a:solidFill>
                <a:effectLst/>
                <a:latin typeface="PT Serif" panose="020A0603040505020204" pitchFamily="18" charset="0"/>
              </a:rPr>
              <a:t> mengirim permintaan API ke server web dan menerima respons, apa pun itu. </a:t>
            </a:r>
            <a:r>
              <a:rPr lang="id-ID" sz="1800" dirty="0" err="1">
                <a:solidFill>
                  <a:srgbClr val="212529"/>
                </a:solidFill>
                <a:latin typeface="PT Serif" panose="020A0603040505020204" pitchFamily="18" charset="0"/>
              </a:rPr>
              <a:t>Postman</a:t>
            </a:r>
            <a:r>
              <a:rPr lang="id-ID" sz="1800" dirty="0">
                <a:solidFill>
                  <a:srgbClr val="212529"/>
                </a:solidFill>
                <a:latin typeface="PT Serif" panose="020A0603040505020204" pitchFamily="18" charset="0"/>
              </a:rPr>
              <a:t> b</a:t>
            </a:r>
            <a:r>
              <a:rPr lang="id-ID" sz="1800" b="0" i="0" dirty="0">
                <a:solidFill>
                  <a:srgbClr val="212529"/>
                </a:solidFill>
                <a:effectLst/>
                <a:latin typeface="PT Serif" panose="020A0603040505020204" pitchFamily="18" charset="0"/>
              </a:rPr>
              <a:t>anyak digunakan oleh Penguji dan Pengembang untuk pengujian aplikasi yang lebih baik. </a:t>
            </a:r>
            <a:endParaRPr lang="id-ID" sz="3600" dirty="0">
              <a:solidFill>
                <a:schemeClr val="tx1"/>
              </a:solidFill>
              <a:latin typeface="PT Serif" panose="020A0603040505020204" pitchFamily="18" charset="0"/>
            </a:endParaRPr>
          </a:p>
        </p:txBody>
      </p:sp>
      <p:pic>
        <p:nvPicPr>
          <p:cNvPr id="5124" name="Picture 4" descr="res.cloudinary.com/postman/image/upload/t_team_...">
            <a:extLst>
              <a:ext uri="{FF2B5EF4-FFF2-40B4-BE49-F238E27FC236}">
                <a16:creationId xmlns:a16="http://schemas.microsoft.com/office/drawing/2014/main" id="{0C83BEFA-557E-23EC-33A9-B6C004AF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9" y="1928632"/>
            <a:ext cx="3000735" cy="30007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7772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ADB40E5-2BE6-1EBC-ED90-24A725D9A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40" y="1801367"/>
            <a:ext cx="8143508" cy="3831681"/>
          </a:xfrm>
        </p:spPr>
        <p:txBody>
          <a:bodyPr anchor="ctr">
            <a:normAutofit/>
          </a:bodyPr>
          <a:lstStyle/>
          <a:p>
            <a:r>
              <a:rPr lang="id-ID" sz="8000" b="1" dirty="0"/>
              <a:t>Terima 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486707890"/>
      </p:ext>
    </p:extLst>
  </p:cSld>
  <p:clrMapOvr>
    <a:masterClrMapping/>
  </p:clrMapOvr>
</p:sld>
</file>

<file path=ppt/theme/theme1.xml><?xml version="1.0" encoding="utf-8"?>
<a:theme xmlns:a="http://schemas.openxmlformats.org/drawingml/2006/main" name="Bingkai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TM03457475[[fn=Bingkai]]</Template>
  <TotalTime>49</TotalTime>
  <Words>302</Words>
  <Application>Microsoft Office PowerPoint</Application>
  <PresentationFormat>Layar Lebar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4" baseType="lpstr">
      <vt:lpstr>Arial</vt:lpstr>
      <vt:lpstr>Corbel</vt:lpstr>
      <vt:lpstr>PT Serif</vt:lpstr>
      <vt:lpstr>Wingdings</vt:lpstr>
      <vt:lpstr>Wingdings 2</vt:lpstr>
      <vt:lpstr>Bingkai</vt:lpstr>
      <vt:lpstr>Basic Backend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Backend </dc:title>
  <dc:creator>rezaldho armadhani</dc:creator>
  <cp:lastModifiedBy>rezaldho armadhani</cp:lastModifiedBy>
  <cp:revision>2</cp:revision>
  <dcterms:created xsi:type="dcterms:W3CDTF">2023-01-12T01:08:26Z</dcterms:created>
  <dcterms:modified xsi:type="dcterms:W3CDTF">2023-01-12T01:58:03Z</dcterms:modified>
</cp:coreProperties>
</file>