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7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134-1C26-4A2C-937F-1543ADFF9371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E346E-C8B0-4701-B9DF-60E1186EF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93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44C2-8724-1156-2134-C1FB3A7FE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523" y="2656594"/>
            <a:ext cx="10044953" cy="1921330"/>
          </a:xfrm>
        </p:spPr>
        <p:txBody>
          <a:bodyPr anchor="b">
            <a:normAutofit/>
          </a:bodyPr>
          <a:lstStyle>
            <a:lvl1pPr algn="ctr">
              <a:defRPr sz="48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E3F48-8B87-1F82-BBB5-61CA88886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98511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13FAA-2A3D-7D9D-4A5B-D51678EFB7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821" y="302775"/>
            <a:ext cx="1369325" cy="18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685599-9DA3-5474-672A-89198193C5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4" y="303727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22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able of Contents Sil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7DF8-BD1B-0134-6F90-50ED39525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4918" y="111685"/>
            <a:ext cx="3562164" cy="522381"/>
          </a:xfrm>
        </p:spPr>
        <p:txBody>
          <a:bodyPr anchor="b">
            <a:normAutofit/>
          </a:bodyPr>
          <a:lstStyle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EED60-36D8-468D-F392-718237FF7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624" y="737538"/>
            <a:ext cx="11456894" cy="536592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2BE19-174E-EF8E-8C25-5FB29817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20153" y="6279776"/>
            <a:ext cx="7947212" cy="441699"/>
          </a:xfrm>
        </p:spPr>
        <p:txBody>
          <a:bodyPr/>
          <a:lstStyle>
            <a:lvl1pPr>
              <a:defRPr sz="2000" u="sng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9C69A0-60AD-E7C5-B613-988457E7DEAC}"/>
              </a:ext>
            </a:extLst>
          </p:cNvPr>
          <p:cNvCxnSpPr>
            <a:cxnSpLocks/>
          </p:cNvCxnSpPr>
          <p:nvPr userDrawn="1"/>
        </p:nvCxnSpPr>
        <p:spPr>
          <a:xfrm>
            <a:off x="349624" y="662828"/>
            <a:ext cx="11456894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7A892F0-3244-F0BA-57FC-F6703B47C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365" y="6205067"/>
            <a:ext cx="1873623" cy="517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A7913D-5A2B-F2C0-F95C-5A02074B8A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24" y="6241425"/>
            <a:ext cx="518400" cy="5184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D37766-3EC2-1EEF-FD8E-29B39A475626}"/>
              </a:ext>
            </a:extLst>
          </p:cNvPr>
          <p:cNvCxnSpPr>
            <a:cxnSpLocks/>
          </p:cNvCxnSpPr>
          <p:nvPr userDrawn="1"/>
        </p:nvCxnSpPr>
        <p:spPr>
          <a:xfrm>
            <a:off x="349624" y="6173130"/>
            <a:ext cx="11456894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75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r Mess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B5CE-647D-0EC7-9CF8-2BC03EC1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126"/>
            <a:ext cx="10515600" cy="2195747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A98A3-08ED-8531-B9D3-87FECA4F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5670" y="6356350"/>
            <a:ext cx="7960659" cy="365125"/>
          </a:xfrm>
        </p:spPr>
        <p:txBody>
          <a:bodyPr/>
          <a:lstStyle>
            <a:lvl1pPr>
              <a:defRPr sz="2000" u="sng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DCFB3D-AAB3-2C2D-DAC7-36B3E89C6A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70" y="286871"/>
            <a:ext cx="1800000" cy="18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D667B2-7ADC-197A-DDA7-AA2877915BF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330" y="286871"/>
            <a:ext cx="1800000" cy="236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7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AD285-3DD2-6DEF-805D-40971B769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75" y="64527"/>
            <a:ext cx="5549147" cy="522381"/>
          </a:xfrm>
        </p:spPr>
        <p:txBody>
          <a:bodyPr>
            <a:noAutofit/>
          </a:bodyPr>
          <a:lstStyle>
            <a:lvl1pPr marL="0" indent="0" algn="ctr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CA48D-BA25-8D20-7C9D-C44F5A006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175" y="677116"/>
            <a:ext cx="11519275" cy="5509740"/>
          </a:xfr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 sz="2200"/>
            </a:lvl3pPr>
            <a:lvl4pPr algn="just">
              <a:defRPr sz="2200"/>
            </a:lvl4pPr>
            <a:lvl5pPr algn="just"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517E1-43AE-1373-AFCC-C5839B1F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612" y="6367180"/>
            <a:ext cx="1259541" cy="441699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 dirty="0"/>
              <a:t>Page </a:t>
            </a:r>
            <a:fld id="{6F970161-E704-4E8E-9303-290EFA314BD7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6DD8601-59F6-ECE9-31B0-BB5EDAA8AE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6671" y="64620"/>
            <a:ext cx="5548779" cy="522288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6B3329-B76C-3057-F8E1-0753E0244D79}"/>
              </a:ext>
            </a:extLst>
          </p:cNvPr>
          <p:cNvCxnSpPr/>
          <p:nvPr userDrawn="1"/>
        </p:nvCxnSpPr>
        <p:spPr>
          <a:xfrm>
            <a:off x="6096000" y="51080"/>
            <a:ext cx="0" cy="522381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4A8F80C-BD77-5E0A-0D81-C49C2AA024C5}"/>
              </a:ext>
            </a:extLst>
          </p:cNvPr>
          <p:cNvCxnSpPr/>
          <p:nvPr userDrawn="1"/>
        </p:nvCxnSpPr>
        <p:spPr>
          <a:xfrm>
            <a:off x="336175" y="591671"/>
            <a:ext cx="11519275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3DBEB67-DD76-A59B-1B44-EFA7F95F0E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365" y="6352984"/>
            <a:ext cx="1873623" cy="517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315911-2A64-7292-FE3B-7D17CDDA32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30" y="6308660"/>
            <a:ext cx="518400" cy="518400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A2BDF60-DE0A-9B00-3851-A8786A2E9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20153" y="6373905"/>
            <a:ext cx="7947212" cy="441699"/>
          </a:xfrm>
        </p:spPr>
        <p:txBody>
          <a:bodyPr/>
          <a:lstStyle>
            <a:lvl1pPr>
              <a:defRPr sz="2000" u="sng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4C776F-CAC0-4387-1DA3-335A4392FAB9}"/>
              </a:ext>
            </a:extLst>
          </p:cNvPr>
          <p:cNvCxnSpPr/>
          <p:nvPr userDrawn="1"/>
        </p:nvCxnSpPr>
        <p:spPr>
          <a:xfrm>
            <a:off x="322728" y="6268319"/>
            <a:ext cx="11519275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546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7E1FA-9A55-949C-D5BD-E2BA5E79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60FE3-345F-2DA8-CD21-509560000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657FB-908A-4BD1-371A-E0A2575EB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4AA1-64FE-E58C-B74E-E864FD731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E9D46-4E7C-9F57-23DB-EF79661D5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70161-E704-4E8E-9303-290EFA314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  <p:sldLayoutId id="2147483650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2E6-490F-0A5F-FC42-2767ED083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005" y="1959489"/>
            <a:ext cx="10044953" cy="1921330"/>
          </a:xfrm>
        </p:spPr>
        <p:txBody>
          <a:bodyPr/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01-Python Object and Data Structure Basics</a:t>
            </a:r>
            <a:endParaRPr lang="en-US" b="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447EF-3C44-03AC-0373-844E25506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Lecturer: Reza Lotfi </a:t>
            </a:r>
          </a:p>
          <a:p>
            <a:pPr algn="l"/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498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0B57E3-E709-F9E6-42F5-4854D034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dirty="0">
                <a:latin typeface="Gabriola" panose="04040605051002020D02" pitchFamily="82" charset="0"/>
                <a:ea typeface="Fira Code" panose="020B0809050000020004" pitchFamily="49" charset="0"/>
                <a:cs typeface="Fira Code" panose="020B0809050000020004" pitchFamily="49" charset="0"/>
              </a:rPr>
              <a:t>01-Python Object and Data Structure Basics</a:t>
            </a:r>
            <a:endParaRPr lang="en-US" b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83603-300D-84CF-CA39-4F3E0677A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briola" panose="04040605051002020D02" pitchFamily="82" charset="0"/>
              </a:rPr>
              <a:t>An unordered collection of </a:t>
            </a:r>
            <a:r>
              <a:rPr lang="en-US" i="1" dirty="0">
                <a:latin typeface="Gabriola" panose="04040605051002020D02" pitchFamily="82" charset="0"/>
              </a:rPr>
              <a:t>*unique* </a:t>
            </a:r>
            <a:r>
              <a:rPr lang="en-US" dirty="0">
                <a:latin typeface="Gabriola" panose="04040605051002020D02" pitchFamily="82" charset="0"/>
              </a:rPr>
              <a:t>elements</a:t>
            </a:r>
          </a:p>
          <a:p>
            <a:r>
              <a:rPr lang="en-US" dirty="0">
                <a:latin typeface="Gabriola" panose="04040605051002020D02" pitchFamily="82" charset="0"/>
              </a:rPr>
              <a:t>We can construct them by using the set() function.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2CEE54A9-A5F7-814A-5434-AA59AD33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20153" y="6279776"/>
            <a:ext cx="7947212" cy="441699"/>
          </a:xfrm>
        </p:spPr>
        <p:txBody>
          <a:bodyPr/>
          <a:lstStyle/>
          <a:p>
            <a:r>
              <a:rPr lang="en-US" sz="1400" u="none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Lecturer: Reza Lotfi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6725BBAC-08E1-209F-8009-1D5143EA59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6671" y="64620"/>
            <a:ext cx="5548779" cy="52228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Gabriola" panose="04040605051002020D02" pitchFamily="82" charset="0"/>
              </a:rPr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2214463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0B57E3-E709-F9E6-42F5-4854D034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dirty="0">
                <a:latin typeface="Gabriola" panose="04040605051002020D02" pitchFamily="82" charset="0"/>
                <a:ea typeface="Fira Code" panose="020B0809050000020004" pitchFamily="49" charset="0"/>
                <a:cs typeface="Fira Code" panose="020B0809050000020004" pitchFamily="49" charset="0"/>
              </a:rPr>
              <a:t>01-Python Object and Data Structure Basics</a:t>
            </a:r>
            <a:endParaRPr lang="en-US" b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83603-300D-84CF-CA39-4F3E0677A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briola" panose="04040605051002020D02" pitchFamily="82" charset="0"/>
              </a:rPr>
              <a:t>Predefined True and False displays that are basically just the integers 1 and 0</a:t>
            </a:r>
          </a:p>
          <a:p>
            <a:r>
              <a:rPr lang="en-US" dirty="0">
                <a:latin typeface="Gabriola" panose="04040605051002020D02" pitchFamily="82" charset="0"/>
              </a:rPr>
              <a:t>Logical or not? </a:t>
            </a:r>
          </a:p>
          <a:p>
            <a:pPr marL="0" indent="0">
              <a:buNone/>
            </a:pPr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if True: </a:t>
            </a:r>
          </a:p>
          <a:p>
            <a:pPr marL="0" indent="0">
              <a:buNone/>
            </a:pPr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do something</a:t>
            </a:r>
          </a:p>
          <a:p>
            <a:r>
              <a:rPr lang="en-US" dirty="0">
                <a:latin typeface="Gabriola" panose="04040605051002020D02" pitchFamily="82" charset="0"/>
              </a:rPr>
              <a:t>It also has a placeholder object called None.</a:t>
            </a:r>
          </a:p>
          <a:p>
            <a:pPr marL="0" indent="0">
              <a:buNone/>
            </a:pPr>
            <a:endParaRPr lang="en-US" dirty="0">
              <a:latin typeface="Gabriola" panose="04040605051002020D02" pitchFamily="82" charset="0"/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28C70565-27D5-EC6C-A0B0-A906C109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20153" y="6279776"/>
            <a:ext cx="7947212" cy="441699"/>
          </a:xfrm>
        </p:spPr>
        <p:txBody>
          <a:bodyPr/>
          <a:lstStyle/>
          <a:p>
            <a:r>
              <a:rPr lang="en-US" sz="1400" u="none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Lecturer: Reza Lotfi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A7D5173E-32EC-EDFE-D358-080B921EB6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6671" y="64620"/>
            <a:ext cx="5548779" cy="52228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Gabriola" panose="04040605051002020D02" pitchFamily="82" charset="0"/>
              </a:rPr>
              <a:t>Booleans</a:t>
            </a:r>
          </a:p>
        </p:txBody>
      </p:sp>
    </p:spTree>
    <p:extLst>
      <p:ext uri="{BB962C8B-B14F-4D97-AF65-F5344CB8AC3E}">
        <p14:creationId xmlns:p14="http://schemas.microsoft.com/office/powerpoint/2010/main" val="179687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596423-73BB-951D-5606-0ACD109D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Assignment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5407FE5D-EB87-94E2-9598-F54DE2D1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20153" y="6279776"/>
            <a:ext cx="7947212" cy="441699"/>
          </a:xfrm>
        </p:spPr>
        <p:txBody>
          <a:bodyPr/>
          <a:lstStyle/>
          <a:p>
            <a:r>
              <a:rPr lang="en-US" sz="1400" u="none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Lecturer: Reza Lotfi</a:t>
            </a:r>
          </a:p>
        </p:txBody>
      </p:sp>
    </p:spTree>
    <p:extLst>
      <p:ext uri="{BB962C8B-B14F-4D97-AF65-F5344CB8AC3E}">
        <p14:creationId xmlns:p14="http://schemas.microsoft.com/office/powerpoint/2010/main" val="423396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0BF8-AA46-4C2C-1C66-F3151107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26CF7-B97D-892C-216B-5BCD50B3EC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Gabriola" panose="04040605051002020D02" pitchFamily="82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0CA52-155D-BF90-611B-F1BA03BC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u="none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Lecturer: Reza Lotfi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6F4F9EC-1192-A97E-7766-7FF2C723C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863293"/>
              </p:ext>
            </p:extLst>
          </p:nvPr>
        </p:nvGraphicFramePr>
        <p:xfrm>
          <a:off x="498764" y="1423556"/>
          <a:ext cx="11087100" cy="444731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97073">
                  <a:extLst>
                    <a:ext uri="{9D8B030D-6E8A-4147-A177-3AD203B41FA5}">
                      <a16:colId xmlns:a16="http://schemas.microsoft.com/office/drawing/2014/main" val="3602195514"/>
                    </a:ext>
                  </a:extLst>
                </a:gridCol>
                <a:gridCol w="8290027">
                  <a:extLst>
                    <a:ext uri="{9D8B030D-6E8A-4147-A177-3AD203B41FA5}">
                      <a16:colId xmlns:a16="http://schemas.microsoft.com/office/drawing/2014/main" val="336594264"/>
                    </a:ext>
                  </a:extLst>
                </a:gridCol>
              </a:tblGrid>
              <a:tr h="49414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B w="25400" cmpd="sng"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9090"/>
                  </a:ext>
                </a:extLst>
              </a:tr>
              <a:tr h="49414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briola" panose="04040605051002020D02" pitchFamily="82" charset="0"/>
                        </a:rPr>
                        <a:t>Integers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briola" panose="04040605051002020D02" pitchFamily="82" charset="0"/>
                        </a:rPr>
                        <a:t>Whole numbers, such as: 3   3000    2500   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52189"/>
                  </a:ext>
                </a:extLst>
              </a:tr>
              <a:tr h="49414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briola" panose="04040605051002020D02" pitchFamily="82" charset="0"/>
                        </a:rPr>
                        <a:t>Floating points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briola" panose="04040605051002020D02" pitchFamily="82" charset="0"/>
                        </a:rPr>
                        <a:t>Numbers with a decimal points: 2.3   5.8   235.0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518836"/>
                  </a:ext>
                </a:extLst>
              </a:tr>
              <a:tr h="49414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briola" panose="04040605051002020D02" pitchFamily="82" charset="0"/>
                        </a:rPr>
                        <a:t>Strings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briola" panose="04040605051002020D02" pitchFamily="82" charset="0"/>
                        </a:rPr>
                        <a:t>Orders sequence of characters: “hello”  “Sammy”   ‘Leo’  “2000”   “</a:t>
                      </a:r>
                      <a:r>
                        <a:rPr lang="fa-IR" sz="2000" dirty="0">
                          <a:latin typeface="Gabriola" panose="04040605051002020D02" pitchFamily="82" charset="0"/>
                        </a:rPr>
                        <a:t>پایتون</a:t>
                      </a:r>
                      <a:r>
                        <a:rPr lang="en-US" sz="2000" dirty="0">
                          <a:latin typeface="Gabriola" panose="04040605051002020D02" pitchFamily="82" charset="0"/>
                        </a:rPr>
                        <a:t>” 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6101"/>
                  </a:ext>
                </a:extLst>
              </a:tr>
              <a:tr h="49414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briola" panose="04040605051002020D02" pitchFamily="82" charset="0"/>
                        </a:rPr>
                        <a:t>Lists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briola" panose="04040605051002020D02" pitchFamily="82" charset="0"/>
                        </a:rPr>
                        <a:t>Ordered sequence of objects: [10,”hello”,200.3]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60873"/>
                  </a:ext>
                </a:extLst>
              </a:tr>
              <a:tr h="49414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briola" panose="04040605051002020D02" pitchFamily="82" charset="0"/>
                        </a:rPr>
                        <a:t>Dictionaries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briola" panose="04040605051002020D02" pitchFamily="82" charset="0"/>
                        </a:rPr>
                        <a:t>Unordered </a:t>
                      </a:r>
                      <a:r>
                        <a:rPr lang="en-US" sz="2000" dirty="0" err="1">
                          <a:latin typeface="Gabriola" panose="04040605051002020D02" pitchFamily="82" charset="0"/>
                        </a:rPr>
                        <a:t>key:value</a:t>
                      </a:r>
                      <a:r>
                        <a:rPr lang="en-US" sz="2000" dirty="0">
                          <a:latin typeface="Gabriola" panose="04040605051002020D02" pitchFamily="82" charset="0"/>
                        </a:rPr>
                        <a:t> pairs: {“</a:t>
                      </a:r>
                      <a:r>
                        <a:rPr lang="en-US" sz="2000" dirty="0" err="1">
                          <a:latin typeface="Gabriola" panose="04040605051002020D02" pitchFamily="82" charset="0"/>
                        </a:rPr>
                        <a:t>mykey</a:t>
                      </a:r>
                      <a:r>
                        <a:rPr lang="en-US" sz="2000" dirty="0">
                          <a:latin typeface="Gabriola" panose="04040605051002020D02" pitchFamily="82" charset="0"/>
                        </a:rPr>
                        <a:t>”:”value” , “</a:t>
                      </a:r>
                      <a:r>
                        <a:rPr lang="en-US" sz="2000" dirty="0" err="1">
                          <a:latin typeface="Gabriola" panose="04040605051002020D02" pitchFamily="82" charset="0"/>
                        </a:rPr>
                        <a:t>name”:”Reza</a:t>
                      </a:r>
                      <a:r>
                        <a:rPr lang="en-US" sz="2000" dirty="0">
                          <a:latin typeface="Gabriola" panose="04040605051002020D02" pitchFamily="82" charset="0"/>
                        </a:rPr>
                        <a:t>”}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05424"/>
                  </a:ext>
                </a:extLst>
              </a:tr>
              <a:tr h="49414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briola" panose="04040605051002020D02" pitchFamily="82" charset="0"/>
                        </a:rPr>
                        <a:t>Tuples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briola" panose="04040605051002020D02" pitchFamily="82" charset="0"/>
                        </a:rPr>
                        <a:t>Ordered immutable sequence of objects: (10,”hello”,200.3)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317008"/>
                  </a:ext>
                </a:extLst>
              </a:tr>
              <a:tr h="49414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briola" panose="04040605051002020D02" pitchFamily="82" charset="0"/>
                        </a:rPr>
                        <a:t>Sets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briola" panose="04040605051002020D02" pitchFamily="82" charset="0"/>
                        </a:rPr>
                        <a:t>Unordered collection of unique objects: {“</a:t>
                      </a:r>
                      <a:r>
                        <a:rPr lang="en-US" sz="2000" dirty="0" err="1">
                          <a:latin typeface="Gabriola" panose="04040605051002020D02" pitchFamily="82" charset="0"/>
                        </a:rPr>
                        <a:t>A”,”b</a:t>
                      </a:r>
                      <a:r>
                        <a:rPr lang="en-US" sz="2000" dirty="0">
                          <a:latin typeface="Gabriola" panose="04040605051002020D02" pitchFamily="82" charset="0"/>
                        </a:rPr>
                        <a:t>”}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853955"/>
                  </a:ext>
                </a:extLst>
              </a:tr>
              <a:tr h="49414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briola" panose="04040605051002020D02" pitchFamily="82" charset="0"/>
                        </a:rPr>
                        <a:t>Booleans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briola" panose="04040605051002020D02" pitchFamily="82" charset="0"/>
                        </a:rPr>
                        <a:t>Logical value indicating True or False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3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13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0B57E3-E709-F9E6-42F5-4854D034C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75" y="51424"/>
            <a:ext cx="5549147" cy="522381"/>
          </a:xfrm>
        </p:spPr>
        <p:txBody>
          <a:bodyPr/>
          <a:lstStyle/>
          <a:p>
            <a:pPr algn="l"/>
            <a:r>
              <a:rPr lang="en-US" b="0" dirty="0">
                <a:latin typeface="Gabriola" panose="04040605051002020D02" pitchFamily="82" charset="0"/>
                <a:ea typeface="Fira Code" panose="020B0809050000020004" pitchFamily="49" charset="0"/>
                <a:cs typeface="Fira Code" panose="020B0809050000020004" pitchFamily="49" charset="0"/>
              </a:rPr>
              <a:t>01-Python Object and Data Structure Basics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83603-300D-84CF-CA39-4F3E0677A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abriola" panose="04040605051002020D02" pitchFamily="82" charset="0"/>
                <a:ea typeface="Fira Code" panose="020B0809050000020004" pitchFamily="49" charset="0"/>
                <a:cs typeface="Fira Code" panose="020B0809050000020004" pitchFamily="49" charset="0"/>
              </a:rPr>
              <a:t>2 main number types</a:t>
            </a:r>
          </a:p>
          <a:p>
            <a:r>
              <a:rPr lang="en-US" dirty="0">
                <a:latin typeface="Gabriola" panose="04040605051002020D02" pitchFamily="82" charset="0"/>
                <a:ea typeface="Fira Code" panose="020B0809050000020004" pitchFamily="49" charset="0"/>
                <a:cs typeface="Fira Code" panose="020B0809050000020004" pitchFamily="49" charset="0"/>
              </a:rPr>
              <a:t>Integers</a:t>
            </a:r>
          </a:p>
          <a:p>
            <a:r>
              <a:rPr lang="en-US" dirty="0">
                <a:latin typeface="Gabriola" panose="04040605051002020D02" pitchFamily="82" charset="0"/>
                <a:ea typeface="Fira Code" panose="020B0809050000020004" pitchFamily="49" charset="0"/>
                <a:cs typeface="Fira Code" panose="020B0809050000020004" pitchFamily="49" charset="0"/>
              </a:rPr>
              <a:t>Float</a:t>
            </a:r>
          </a:p>
          <a:p>
            <a:pPr marL="0" indent="0">
              <a:buNone/>
            </a:pPr>
            <a:r>
              <a:rPr lang="en-US" dirty="0">
                <a:latin typeface="Gabriola" panose="04040605051002020D02" pitchFamily="82" charset="0"/>
                <a:ea typeface="Fira Code" panose="020B0809050000020004" pitchFamily="49" charset="0"/>
                <a:cs typeface="Fira Code" panose="020B0809050000020004" pitchFamily="49" charset="0"/>
              </a:rPr>
              <a:t>Lets explore numbers and basic math with python.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9A11F8F6-7497-842B-5257-8DABB455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20153" y="6279776"/>
            <a:ext cx="7947212" cy="441699"/>
          </a:xfrm>
        </p:spPr>
        <p:txBody>
          <a:bodyPr/>
          <a:lstStyle/>
          <a:p>
            <a:r>
              <a:rPr lang="en-US" sz="1400" u="none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Lecturer: Reza Lotfi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6A6ADC8-D698-F7FF-57A8-258F13D497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6671" y="64620"/>
            <a:ext cx="5548779" cy="522288"/>
          </a:xfrm>
        </p:spPr>
        <p:txBody>
          <a:bodyPr>
            <a:normAutofit/>
          </a:bodyPr>
          <a:lstStyle/>
          <a:p>
            <a:pPr algn="l"/>
            <a:r>
              <a:rPr lang="en-US" sz="2400" b="0" dirty="0">
                <a:latin typeface="Gabriola" panose="04040605051002020D02" pitchFamily="82" charset="0"/>
                <a:ea typeface="Fira Code" panose="020B0809050000020004" pitchFamily="49" charset="0"/>
                <a:cs typeface="Fira Code" panose="020B0809050000020004" pitchFamily="49" charset="0"/>
              </a:rPr>
              <a:t>Python numbers</a:t>
            </a:r>
            <a:endParaRPr lang="en-US" sz="2400" dirty="0">
              <a:latin typeface="Gabriola" panose="04040605051002020D02" pitchFamily="82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73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596423-73BB-951D-5606-0ACD109D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Assignment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5407FE5D-EB87-94E2-9598-F54DE2D1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20153" y="6279776"/>
            <a:ext cx="7947212" cy="441699"/>
          </a:xfrm>
        </p:spPr>
        <p:txBody>
          <a:bodyPr/>
          <a:lstStyle/>
          <a:p>
            <a:r>
              <a:rPr lang="en-US" sz="1400" u="none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Lecturer: Reza Lotfi</a:t>
            </a:r>
          </a:p>
        </p:txBody>
      </p:sp>
    </p:spTree>
    <p:extLst>
      <p:ext uri="{BB962C8B-B14F-4D97-AF65-F5344CB8AC3E}">
        <p14:creationId xmlns:p14="http://schemas.microsoft.com/office/powerpoint/2010/main" val="326792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0B57E3-E709-F9E6-42F5-4854D034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dirty="0">
                <a:latin typeface="Gabriola" panose="04040605051002020D02" pitchFamily="82" charset="0"/>
                <a:ea typeface="Fira Code" panose="020B0809050000020004" pitchFamily="49" charset="0"/>
                <a:cs typeface="Fira Code" panose="020B0809050000020004" pitchFamily="49" charset="0"/>
              </a:rPr>
              <a:t>01-Python Object and Data Structure Basics</a:t>
            </a:r>
            <a:endParaRPr lang="en-US" b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83603-300D-84CF-CA39-4F3E0677A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Gabriola" panose="04040605051002020D02" pitchFamily="82" charset="0"/>
              </a:rPr>
              <a:t>‘hello’</a:t>
            </a:r>
          </a:p>
          <a:p>
            <a:pPr marL="0" indent="0">
              <a:buNone/>
            </a:pPr>
            <a:r>
              <a:rPr lang="en-US" sz="3200" dirty="0">
                <a:latin typeface="Gabriola" panose="04040605051002020D02" pitchFamily="82" charset="0"/>
              </a:rPr>
              <a:t>“hello”</a:t>
            </a:r>
          </a:p>
          <a:p>
            <a:pPr marL="0" indent="0">
              <a:buNone/>
            </a:pPr>
            <a:r>
              <a:rPr lang="en-US" sz="3200" dirty="0">
                <a:latin typeface="Gabriola" panose="04040605051002020D02" pitchFamily="82" charset="0"/>
              </a:rPr>
              <a:t>“I don’t do that”</a:t>
            </a:r>
          </a:p>
          <a:p>
            <a:pPr marL="0" indent="0">
              <a:buNone/>
            </a:pPr>
            <a:endParaRPr lang="en-US" sz="3200" dirty="0">
              <a:latin typeface="Gabriola" panose="04040605051002020D02" pitchFamily="82" charset="0"/>
            </a:endParaRPr>
          </a:p>
          <a:p>
            <a:pPr marL="0" indent="0">
              <a:buNone/>
            </a:pPr>
            <a:r>
              <a:rPr lang="en-US" sz="3200" dirty="0">
                <a:latin typeface="Gabriola" panose="04040605051002020D02" pitchFamily="82" charset="0"/>
              </a:rPr>
              <a:t>Strings are used in Python to record text information, such as names.</a:t>
            </a:r>
          </a:p>
          <a:p>
            <a:pPr marL="0" indent="0">
              <a:buNone/>
            </a:pPr>
            <a:r>
              <a:rPr lang="en-US" sz="3200" dirty="0">
                <a:latin typeface="Gabriola" panose="04040605051002020D02" pitchFamily="82" charset="0"/>
              </a:rPr>
              <a:t>Strings in Python are actually a *sequence*. []</a:t>
            </a:r>
          </a:p>
          <a:p>
            <a:pPr marL="0" indent="0">
              <a:buNone/>
            </a:pP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C6C57E-3CCF-FE0F-3FC1-92BF519A70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>
                <a:latin typeface="Gabriola" panose="04040605051002020D02" pitchFamily="82" charset="0"/>
              </a:rPr>
              <a:t>Strings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9A11F8F6-7497-842B-5257-8DABB455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20153" y="6279776"/>
            <a:ext cx="7947212" cy="441699"/>
          </a:xfrm>
        </p:spPr>
        <p:txBody>
          <a:bodyPr/>
          <a:lstStyle/>
          <a:p>
            <a:r>
              <a:rPr lang="en-US" sz="1400" u="none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Lecturer: Reza Lotfi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B444EC7-D482-46B6-4681-BE21C6F56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062580"/>
              </p:ext>
            </p:extLst>
          </p:nvPr>
        </p:nvGraphicFramePr>
        <p:xfrm>
          <a:off x="336175" y="4102487"/>
          <a:ext cx="1151927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008">
                  <a:extLst>
                    <a:ext uri="{9D8B030D-6E8A-4147-A177-3AD203B41FA5}">
                      <a16:colId xmlns:a16="http://schemas.microsoft.com/office/drawing/2014/main" val="480690383"/>
                    </a:ext>
                  </a:extLst>
                </a:gridCol>
                <a:gridCol w="1827253">
                  <a:extLst>
                    <a:ext uri="{9D8B030D-6E8A-4147-A177-3AD203B41FA5}">
                      <a16:colId xmlns:a16="http://schemas.microsoft.com/office/drawing/2014/main" val="2326367635"/>
                    </a:ext>
                  </a:extLst>
                </a:gridCol>
                <a:gridCol w="1827253">
                  <a:extLst>
                    <a:ext uri="{9D8B030D-6E8A-4147-A177-3AD203B41FA5}">
                      <a16:colId xmlns:a16="http://schemas.microsoft.com/office/drawing/2014/main" val="4179927176"/>
                    </a:ext>
                  </a:extLst>
                </a:gridCol>
                <a:gridCol w="1827253">
                  <a:extLst>
                    <a:ext uri="{9D8B030D-6E8A-4147-A177-3AD203B41FA5}">
                      <a16:colId xmlns:a16="http://schemas.microsoft.com/office/drawing/2014/main" val="2962381364"/>
                    </a:ext>
                  </a:extLst>
                </a:gridCol>
                <a:gridCol w="1827253">
                  <a:extLst>
                    <a:ext uri="{9D8B030D-6E8A-4147-A177-3AD203B41FA5}">
                      <a16:colId xmlns:a16="http://schemas.microsoft.com/office/drawing/2014/main" val="2811049073"/>
                    </a:ext>
                  </a:extLst>
                </a:gridCol>
                <a:gridCol w="1827253">
                  <a:extLst>
                    <a:ext uri="{9D8B030D-6E8A-4147-A177-3AD203B41FA5}">
                      <a16:colId xmlns:a16="http://schemas.microsoft.com/office/drawing/2014/main" val="4088579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Characters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577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index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83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Reverse indexing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-4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-3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-2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08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82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0B57E3-E709-F9E6-42F5-4854D034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dirty="0">
                <a:latin typeface="Gabriola" panose="04040605051002020D02" pitchFamily="82" charset="0"/>
                <a:ea typeface="Fira Code" panose="020B0809050000020004" pitchFamily="49" charset="0"/>
                <a:cs typeface="Fira Code" panose="020B0809050000020004" pitchFamily="49" charset="0"/>
              </a:rPr>
              <a:t>01-Python Object and Data Structure Basics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83603-300D-84CF-CA39-4F3E0677A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briola" panose="04040605051002020D02" pitchFamily="82" charset="0"/>
              </a:rPr>
              <a:t>Inject a variable </a:t>
            </a:r>
          </a:p>
          <a:p>
            <a:pPr marL="0" indent="0">
              <a:buNone/>
            </a:pPr>
            <a:r>
              <a:rPr lang="en-US" sz="1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my_name</a:t>
            </a:r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 “Reza”</a:t>
            </a:r>
          </a:p>
          <a:p>
            <a:pPr marL="0" indent="0">
              <a:buNone/>
            </a:pPr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Print(“Hello”+</a:t>
            </a:r>
            <a:r>
              <a:rPr lang="en-US" sz="1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my_name</a:t>
            </a:r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r>
              <a:rPr lang="en-US" dirty="0">
                <a:latin typeface="Gabriola" panose="04040605051002020D02" pitchFamily="82" charset="0"/>
              </a:rPr>
              <a:t>String interpolation</a:t>
            </a:r>
          </a:p>
          <a:p>
            <a:pPr marL="0" indent="0">
              <a:buNone/>
            </a:pPr>
            <a:endParaRPr lang="en-US" dirty="0">
              <a:latin typeface="Gabriola" panose="04040605051002020D02" pitchFamily="82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Gabriola" panose="04040605051002020D02" pitchFamily="82" charset="0"/>
              </a:rPr>
              <a:t>Formatting with placeholders</a:t>
            </a:r>
            <a:endParaRPr lang="fa-IR" dirty="0">
              <a:latin typeface="Gabriola" panose="04040605051002020D02" pitchFamily="82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.format() </a:t>
            </a:r>
            <a:r>
              <a:rPr lang="en-US" dirty="0">
                <a:latin typeface="Gabriola" panose="04040605051002020D02" pitchFamily="82" charset="0"/>
                <a:ea typeface="Fira Code" panose="020B0809050000020004" pitchFamily="49" charset="0"/>
                <a:cs typeface="Fira Code" panose="020B0809050000020004" pitchFamily="49" charset="0"/>
              </a:rPr>
              <a:t>method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f-string </a:t>
            </a:r>
            <a:r>
              <a:rPr lang="en-US" dirty="0">
                <a:latin typeface="Gabriola" panose="04040605051002020D02" pitchFamily="82" charset="0"/>
              </a:rPr>
              <a:t>(formatted string literals)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ECDBE814-A665-A260-DFFF-693366AE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20153" y="6279776"/>
            <a:ext cx="7947212" cy="441699"/>
          </a:xfrm>
        </p:spPr>
        <p:txBody>
          <a:bodyPr/>
          <a:lstStyle/>
          <a:p>
            <a:r>
              <a:rPr lang="en-US" sz="1400" u="none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Lecturer: Reza Lotfi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C2C55E2B-A4F5-DCF2-8932-9E87DC9D67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6671" y="64620"/>
            <a:ext cx="5548779" cy="52228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Gabriola" panose="04040605051002020D02" pitchFamily="82" charset="0"/>
              </a:rPr>
              <a:t>Printing Methods</a:t>
            </a:r>
          </a:p>
        </p:txBody>
      </p:sp>
    </p:spTree>
    <p:extLst>
      <p:ext uri="{BB962C8B-B14F-4D97-AF65-F5344CB8AC3E}">
        <p14:creationId xmlns:p14="http://schemas.microsoft.com/office/powerpoint/2010/main" val="47468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0B57E3-E709-F9E6-42F5-4854D034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dirty="0">
                <a:latin typeface="Gabriola" panose="04040605051002020D02" pitchFamily="82" charset="0"/>
                <a:ea typeface="Fira Code" panose="020B0809050000020004" pitchFamily="49" charset="0"/>
                <a:cs typeface="Fira Code" panose="020B0809050000020004" pitchFamily="49" charset="0"/>
              </a:rPr>
              <a:t>01-Python Object and Data Structure Basics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83603-300D-84CF-CA39-4F3E0677A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briola" panose="04040605051002020D02" pitchFamily="82" charset="0"/>
              </a:rPr>
              <a:t>the most general version of a *sequence* in Python.</a:t>
            </a:r>
          </a:p>
          <a:p>
            <a:r>
              <a:rPr lang="en-US" dirty="0">
                <a:latin typeface="Gabriola" panose="04040605051002020D02" pitchFamily="82" charset="0"/>
              </a:rPr>
              <a:t>Unlike strings, they are mutable, meaning the elements inside a list can be changed!</a:t>
            </a:r>
          </a:p>
          <a:p>
            <a:r>
              <a:rPr lang="en-US" dirty="0">
                <a:latin typeface="Gabriola" panose="04040605051002020D02" pitchFamily="82" charset="0"/>
              </a:rPr>
              <a:t>[1,2,3,4,5] square brackets and commas</a:t>
            </a:r>
          </a:p>
          <a:p>
            <a:r>
              <a:rPr lang="en-US" dirty="0">
                <a:latin typeface="Gabriola" panose="04040605051002020D02" pitchFamily="82" charset="0"/>
              </a:rPr>
              <a:t>Supports indexing and slicing</a:t>
            </a:r>
          </a:p>
          <a:p>
            <a:r>
              <a:rPr lang="en-US" dirty="0">
                <a:latin typeface="Gabriola" panose="04040605051002020D02" pitchFamily="82" charset="0"/>
              </a:rPr>
              <a:t>Nesting lists (This means we can have data structures within data structures)</a:t>
            </a:r>
          </a:p>
          <a:p>
            <a:endParaRPr lang="en-US" dirty="0">
              <a:latin typeface="Gabriola" panose="04040605051002020D02" pitchFamily="82" charset="0"/>
            </a:endParaRPr>
          </a:p>
          <a:p>
            <a:endParaRPr lang="en-US" dirty="0">
              <a:latin typeface="Gabriola" panose="04040605051002020D02" pitchFamily="82" charset="0"/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6ED0F869-83AA-A152-10A2-69AE9A35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20153" y="6279776"/>
            <a:ext cx="7947212" cy="441699"/>
          </a:xfrm>
        </p:spPr>
        <p:txBody>
          <a:bodyPr/>
          <a:lstStyle/>
          <a:p>
            <a:r>
              <a:rPr lang="en-US" sz="1400" u="none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Lecturer: Reza Lotfi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4BFC1D9F-100D-0DC4-D1C5-E0BF1D4BDD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6671" y="64620"/>
            <a:ext cx="5548779" cy="52228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Gabriola" panose="04040605051002020D02" pitchFamily="82" charset="0"/>
              </a:rPr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2466986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0B57E3-E709-F9E6-42F5-4854D034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dirty="0">
                <a:latin typeface="Gabriola" panose="04040605051002020D02" pitchFamily="82" charset="0"/>
                <a:ea typeface="Fira Code" panose="020B0809050000020004" pitchFamily="49" charset="0"/>
                <a:cs typeface="Fira Code" panose="020B0809050000020004" pitchFamily="49" charset="0"/>
              </a:rPr>
              <a:t>01-Python Object and Data Structure Basics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83603-300D-84CF-CA39-4F3E0677A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briola" panose="04040605051002020D02" pitchFamily="82" charset="0"/>
              </a:rPr>
              <a:t>Unordered mapping for storing objects</a:t>
            </a:r>
          </a:p>
          <a:p>
            <a:r>
              <a:rPr lang="en-US" dirty="0">
                <a:latin typeface="Gabriola" panose="04040605051002020D02" pitchFamily="82" charset="0"/>
              </a:rPr>
              <a:t>key-value pair</a:t>
            </a:r>
          </a:p>
          <a:p>
            <a:r>
              <a:rPr lang="en-US" dirty="0">
                <a:latin typeface="Gabriola" panose="04040605051002020D02" pitchFamily="82" charset="0"/>
              </a:rPr>
              <a:t>Grab without knowing object location</a:t>
            </a:r>
          </a:p>
          <a:p>
            <a:pPr marL="0" indent="0">
              <a:buNone/>
            </a:pPr>
            <a:endParaRPr lang="en-US" dirty="0">
              <a:latin typeface="Gabriola" panose="04040605051002020D02" pitchFamily="82" charset="0"/>
            </a:endParaRPr>
          </a:p>
          <a:p>
            <a:pPr marL="0" indent="0">
              <a:buNone/>
            </a:pPr>
            <a:r>
              <a:rPr lang="en-US" dirty="0">
                <a:latin typeface="Gabriola" panose="04040605051002020D02" pitchFamily="82" charset="0"/>
              </a:rPr>
              <a:t>Mappings are a collection of objects that are stored by </a:t>
            </a:r>
            <a:r>
              <a:rPr lang="en-US" u="sng" dirty="0">
                <a:latin typeface="Gabriola" panose="04040605051002020D02" pitchFamily="82" charset="0"/>
              </a:rPr>
              <a:t>a *key</a:t>
            </a:r>
            <a:r>
              <a:rPr lang="en-US" dirty="0">
                <a:latin typeface="Gabriola" panose="04040605051002020D02" pitchFamily="82" charset="0"/>
              </a:rPr>
              <a:t>*, unlike a sequence that stored objects by their </a:t>
            </a:r>
            <a:r>
              <a:rPr lang="en-US" u="sng" dirty="0">
                <a:latin typeface="Gabriola" panose="04040605051002020D02" pitchFamily="82" charset="0"/>
              </a:rPr>
              <a:t>relative position</a:t>
            </a:r>
            <a:r>
              <a:rPr lang="en-US" dirty="0">
                <a:latin typeface="Gabriola" panose="04040605051002020D02" pitchFamily="82" charset="0"/>
              </a:rPr>
              <a:t>. This is an important distinction, since mappings </a:t>
            </a:r>
            <a:r>
              <a:rPr lang="en-US" i="1" dirty="0">
                <a:latin typeface="Gabriola" panose="04040605051002020D02" pitchFamily="82" charset="0"/>
              </a:rPr>
              <a:t>won't retain order </a:t>
            </a:r>
            <a:r>
              <a:rPr lang="en-US" dirty="0">
                <a:latin typeface="Gabriola" panose="04040605051002020D02" pitchFamily="82" charset="0"/>
              </a:rPr>
              <a:t>since they have objects defined by a key.</a:t>
            </a:r>
          </a:p>
          <a:p>
            <a:pPr marL="0" indent="0" algn="ctr">
              <a:buNone/>
            </a:pPr>
            <a:r>
              <a:rPr lang="en-US" dirty="0">
                <a:latin typeface="Gabriola" panose="04040605051002020D02" pitchFamily="82" charset="0"/>
              </a:rPr>
              <a:t>{'key1':'value1','key2':'value2’}</a:t>
            </a:r>
          </a:p>
          <a:p>
            <a:pPr marL="0" indent="0" algn="ctr">
              <a:buNone/>
            </a:pPr>
            <a:endParaRPr lang="en-US" dirty="0">
              <a:latin typeface="Gabriola" panose="04040605051002020D02" pitchFamily="82" charset="0"/>
            </a:endParaRPr>
          </a:p>
          <a:p>
            <a:pPr marL="0" indent="0" algn="l">
              <a:buNone/>
            </a:pPr>
            <a:r>
              <a:rPr lang="en-US" dirty="0">
                <a:latin typeface="Gabriola" panose="04040605051002020D02" pitchFamily="82" charset="0"/>
              </a:rPr>
              <a:t>When to chose dictionaries and when a list??</a:t>
            </a:r>
          </a:p>
          <a:p>
            <a:pPr marL="0" indent="0" algn="l">
              <a:buNone/>
            </a:pPr>
            <a:endParaRPr lang="en-US" dirty="0">
              <a:latin typeface="Gabriola" panose="04040605051002020D02" pitchFamily="82" charset="0"/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52BF7BBB-CFB5-87B6-41F4-3F76542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20153" y="6279776"/>
            <a:ext cx="7947212" cy="441699"/>
          </a:xfrm>
        </p:spPr>
        <p:txBody>
          <a:bodyPr/>
          <a:lstStyle/>
          <a:p>
            <a:r>
              <a:rPr lang="en-US" sz="1400" u="none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Lecturer: Reza Lotfi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AB12AAF-FEC0-E211-6117-E6F77B320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841055"/>
              </p:ext>
            </p:extLst>
          </p:nvPr>
        </p:nvGraphicFramePr>
        <p:xfrm>
          <a:off x="336175" y="4769427"/>
          <a:ext cx="11613370" cy="1151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6381">
                  <a:extLst>
                    <a:ext uri="{9D8B030D-6E8A-4147-A177-3AD203B41FA5}">
                      <a16:colId xmlns:a16="http://schemas.microsoft.com/office/drawing/2014/main" val="2789892063"/>
                    </a:ext>
                  </a:extLst>
                </a:gridCol>
                <a:gridCol w="4652097">
                  <a:extLst>
                    <a:ext uri="{9D8B030D-6E8A-4147-A177-3AD203B41FA5}">
                      <a16:colId xmlns:a16="http://schemas.microsoft.com/office/drawing/2014/main" val="1742058710"/>
                    </a:ext>
                  </a:extLst>
                </a:gridCol>
                <a:gridCol w="1683261">
                  <a:extLst>
                    <a:ext uri="{9D8B030D-6E8A-4147-A177-3AD203B41FA5}">
                      <a16:colId xmlns:a16="http://schemas.microsoft.com/office/drawing/2014/main" val="3776232357"/>
                    </a:ext>
                  </a:extLst>
                </a:gridCol>
                <a:gridCol w="3581631">
                  <a:extLst>
                    <a:ext uri="{9D8B030D-6E8A-4147-A177-3AD203B41FA5}">
                      <a16:colId xmlns:a16="http://schemas.microsoft.com/office/drawing/2014/main" val="2206502623"/>
                    </a:ext>
                  </a:extLst>
                </a:gridCol>
              </a:tblGrid>
              <a:tr h="508846">
                <a:tc>
                  <a:txBody>
                    <a:bodyPr/>
                    <a:lstStyle/>
                    <a:p>
                      <a:r>
                        <a:rPr lang="en-US" b="1" dirty="0"/>
                        <a:t>Dictionaries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Objects retrieved by key name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unordered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Can not be sorted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308079"/>
                  </a:ext>
                </a:extLst>
              </a:tr>
              <a:tr h="642838">
                <a:tc>
                  <a:txBody>
                    <a:bodyPr/>
                    <a:lstStyle/>
                    <a:p>
                      <a:r>
                        <a:rPr lang="en-US" b="1" dirty="0"/>
                        <a:t>Lists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Objects retrieved by location</a:t>
                      </a:r>
                    </a:p>
                    <a:p>
                      <a:endParaRPr lang="en-US" b="0" dirty="0"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ordered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Can be indexed or sliced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89228"/>
                  </a:ext>
                </a:extLst>
              </a:tr>
            </a:tbl>
          </a:graphicData>
        </a:graphic>
      </p:graphicFrame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DC826D0F-BF77-93B7-FCE9-C5ED9AB7BA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6671" y="64620"/>
            <a:ext cx="5548779" cy="52228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Gabriola" panose="04040605051002020D02" pitchFamily="82" charset="0"/>
              </a:rPr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3286489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0B57E3-E709-F9E6-42F5-4854D034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dirty="0">
                <a:latin typeface="Gabriola" panose="04040605051002020D02" pitchFamily="82" charset="0"/>
                <a:ea typeface="Fira Code" panose="020B0809050000020004" pitchFamily="49" charset="0"/>
                <a:cs typeface="Fira Code" panose="020B0809050000020004" pitchFamily="49" charset="0"/>
              </a:rPr>
              <a:t>01-Python Object and Data Structure Basics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83603-300D-84CF-CA39-4F3E0677A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briola" panose="04040605051002020D02" pitchFamily="82" charset="0"/>
              </a:rPr>
              <a:t>very similar to lists</a:t>
            </a:r>
          </a:p>
          <a:p>
            <a:r>
              <a:rPr lang="en-US" dirty="0">
                <a:latin typeface="Gabriola" panose="04040605051002020D02" pitchFamily="82" charset="0"/>
              </a:rPr>
              <a:t>unlike lists they are *immutable* meaning they can not be changed.</a:t>
            </a:r>
          </a:p>
          <a:p>
            <a:r>
              <a:rPr lang="en-US" dirty="0">
                <a:latin typeface="Gabriola" panose="04040605051002020D02" pitchFamily="82" charset="0"/>
              </a:rPr>
              <a:t>use tuples to present things that shouldn't be changed, such as days of the week, or dates on a calendar. </a:t>
            </a:r>
          </a:p>
          <a:p>
            <a:r>
              <a:rPr lang="en-US" dirty="0">
                <a:latin typeface="Gabriola" panose="04040605051002020D02" pitchFamily="82" charset="0"/>
              </a:rPr>
              <a:t>(1,2,3)</a:t>
            </a:r>
            <a:endParaRPr lang="fa-IR" dirty="0">
              <a:latin typeface="Gabriola" panose="04040605051002020D02" pitchFamily="82" charset="0"/>
            </a:endParaRPr>
          </a:p>
          <a:p>
            <a:r>
              <a:rPr lang="en-US" dirty="0">
                <a:latin typeface="Gabriola" panose="04040605051002020D02" pitchFamily="82" charset="0"/>
              </a:rPr>
              <a:t>Data integrity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61E1B0A6-8D84-41AC-4221-204F6DA5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20153" y="6279776"/>
            <a:ext cx="7947212" cy="441699"/>
          </a:xfrm>
        </p:spPr>
        <p:txBody>
          <a:bodyPr/>
          <a:lstStyle/>
          <a:p>
            <a:r>
              <a:rPr lang="en-US" sz="1400" u="none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Lecturer: Reza Lotfi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61D25960-8A02-D8EC-7038-FF70826365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6671" y="64620"/>
            <a:ext cx="5548779" cy="52228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Gabriola" panose="04040605051002020D02" pitchFamily="82" charset="0"/>
              </a:rPr>
              <a:t>Tuples</a:t>
            </a:r>
          </a:p>
        </p:txBody>
      </p:sp>
    </p:spTree>
    <p:extLst>
      <p:ext uri="{BB962C8B-B14F-4D97-AF65-F5344CB8AC3E}">
        <p14:creationId xmlns:p14="http://schemas.microsoft.com/office/powerpoint/2010/main" val="37683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582</Words>
  <Application>Microsoft Office PowerPoint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Fira Code</vt:lpstr>
      <vt:lpstr>Gabriola</vt:lpstr>
      <vt:lpstr>Office Theme</vt:lpstr>
      <vt:lpstr>01-Python Object and Data Structure Basics</vt:lpstr>
      <vt:lpstr>Contents</vt:lpstr>
      <vt:lpstr>01-Python Object and Data Structure Basics</vt:lpstr>
      <vt:lpstr>First Assignment</vt:lpstr>
      <vt:lpstr>01-Python Object and Data Structure Basics</vt:lpstr>
      <vt:lpstr>01-Python Object and Data Structure Basics</vt:lpstr>
      <vt:lpstr>01-Python Object and Data Structure Basics</vt:lpstr>
      <vt:lpstr>01-Python Object and Data Structure Basics</vt:lpstr>
      <vt:lpstr>01-Python Object and Data Structure Basics</vt:lpstr>
      <vt:lpstr>01-Python Object and Data Structure Basics</vt:lpstr>
      <vt:lpstr>01-Python Object and Data Structure Basics</vt:lpstr>
      <vt:lpstr>Home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Farhad Jems</dc:creator>
  <cp:lastModifiedBy>Reza Lotfi</cp:lastModifiedBy>
  <cp:revision>34</cp:revision>
  <dcterms:created xsi:type="dcterms:W3CDTF">2022-08-14T13:31:48Z</dcterms:created>
  <dcterms:modified xsi:type="dcterms:W3CDTF">2022-10-21T13:11:04Z</dcterms:modified>
</cp:coreProperties>
</file>