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8" r:id="rId4"/>
    <p:sldId id="258" r:id="rId5"/>
    <p:sldId id="261" r:id="rId6"/>
    <p:sldId id="262" r:id="rId7"/>
    <p:sldId id="263" r:id="rId8"/>
    <p:sldId id="269" r:id="rId9"/>
    <p:sldId id="264" r:id="rId10"/>
    <p:sldId id="265" r:id="rId11"/>
    <p:sldId id="266" r:id="rId12"/>
    <p:sldId id="272" r:id="rId13"/>
    <p:sldId id="273" r:id="rId14"/>
    <p:sldId id="274" r:id="rId15"/>
    <p:sldId id="271" r:id="rId16"/>
    <p:sldId id="260" r:id="rId17"/>
    <p:sldId id="267" r:id="rId18"/>
    <p:sldId id="270" r:id="rId19"/>
    <p:sldId id="275"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20134-1C26-4A2C-937F-1543ADFF9371}" type="datetimeFigureOut">
              <a:rPr lang="en-US" smtClean="0"/>
              <a:t>10/21/2022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E346E-C8B0-4701-B9DF-60E1186EF8DE}" type="slidenum">
              <a:rPr lang="en-US" smtClean="0"/>
              <a:t>‹#›</a:t>
            </a:fld>
            <a:endParaRPr lang="en-US"/>
          </a:p>
        </p:txBody>
      </p:sp>
    </p:spTree>
    <p:extLst>
      <p:ext uri="{BB962C8B-B14F-4D97-AF65-F5344CB8AC3E}">
        <p14:creationId xmlns:p14="http://schemas.microsoft.com/office/powerpoint/2010/main" val="410619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44C2-8724-1156-2134-C1FB3A7FE77B}"/>
              </a:ext>
            </a:extLst>
          </p:cNvPr>
          <p:cNvSpPr>
            <a:spLocks noGrp="1"/>
          </p:cNvSpPr>
          <p:nvPr>
            <p:ph type="ctrTitle"/>
          </p:nvPr>
        </p:nvSpPr>
        <p:spPr>
          <a:xfrm>
            <a:off x="1073523" y="2656594"/>
            <a:ext cx="10044953" cy="1921330"/>
          </a:xfrm>
        </p:spPr>
        <p:txBody>
          <a:bodyPr anchor="b">
            <a:normAutofit/>
          </a:bodyPr>
          <a:lstStyle>
            <a:lvl1pPr algn="ctr">
              <a:defRPr sz="4800" b="1">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AE7E3F48-8B87-1F82-BBB5-61CA8888621A}"/>
              </a:ext>
            </a:extLst>
          </p:cNvPr>
          <p:cNvSpPr>
            <a:spLocks noGrp="1"/>
          </p:cNvSpPr>
          <p:nvPr>
            <p:ph type="subTitle" idx="1"/>
          </p:nvPr>
        </p:nvSpPr>
        <p:spPr>
          <a:xfrm>
            <a:off x="1524000" y="4898511"/>
            <a:ext cx="9144000" cy="1655762"/>
          </a:xfrm>
        </p:spPr>
        <p:txBody>
          <a:bodyPr>
            <a:normAutofit/>
          </a:bodyPr>
          <a:lstStyle>
            <a:lvl1pPr marL="0" indent="0" algn="ctr">
              <a:buNone/>
              <a:defRPr sz="2800">
                <a:effectLst>
                  <a:outerShdw blurRad="38100" dist="38100" dir="2700000" algn="tl">
                    <a:srgbClr val="000000">
                      <a:alpha val="43137"/>
                    </a:srgbClr>
                  </a:outerShdw>
                </a:effectLst>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a:extLst>
              <a:ext uri="{FF2B5EF4-FFF2-40B4-BE49-F238E27FC236}">
                <a16:creationId xmlns:a16="http://schemas.microsoft.com/office/drawing/2014/main" id="{3B613FAA-2A3D-7D9D-4A5B-D51678EFB7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50821" y="302775"/>
            <a:ext cx="1369325" cy="1800000"/>
          </a:xfrm>
          <a:prstGeom prst="rect">
            <a:avLst/>
          </a:prstGeom>
        </p:spPr>
      </p:pic>
      <p:pic>
        <p:nvPicPr>
          <p:cNvPr id="7" name="Picture 6">
            <a:extLst>
              <a:ext uri="{FF2B5EF4-FFF2-40B4-BE49-F238E27FC236}">
                <a16:creationId xmlns:a16="http://schemas.microsoft.com/office/drawing/2014/main" id="{1E685599-9DA3-5474-672A-89198193C5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1854" y="303727"/>
            <a:ext cx="1800000" cy="1800000"/>
          </a:xfrm>
          <a:prstGeom prst="rect">
            <a:avLst/>
          </a:prstGeom>
        </p:spPr>
      </p:pic>
    </p:spTree>
    <p:extLst>
      <p:ext uri="{BB962C8B-B14F-4D97-AF65-F5344CB8AC3E}">
        <p14:creationId xmlns:p14="http://schemas.microsoft.com/office/powerpoint/2010/main" val="59842251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able of Contents Silde">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7DF8-BD1B-0134-6F90-50ED39525F2E}"/>
              </a:ext>
            </a:extLst>
          </p:cNvPr>
          <p:cNvSpPr>
            <a:spLocks noGrp="1"/>
          </p:cNvSpPr>
          <p:nvPr>
            <p:ph type="title" hasCustomPrompt="1"/>
          </p:nvPr>
        </p:nvSpPr>
        <p:spPr>
          <a:xfrm>
            <a:off x="4314918" y="111685"/>
            <a:ext cx="3562164" cy="522381"/>
          </a:xfrm>
        </p:spPr>
        <p:txBody>
          <a:bodyPr anchor="b">
            <a:normAutofit/>
          </a:bodyPr>
          <a:lstStyle>
            <a:lvl1pPr algn="ctr">
              <a:defRPr sz="3200" b="1">
                <a:effectLst>
                  <a:outerShdw blurRad="38100" dist="38100" dir="2700000" algn="tl">
                    <a:srgbClr val="000000">
                      <a:alpha val="43137"/>
                    </a:srgbClr>
                  </a:outerShdw>
                </a:effectLst>
              </a:defRPr>
            </a:lvl1pPr>
          </a:lstStyle>
          <a:p>
            <a:r>
              <a:rPr lang="en-US" dirty="0"/>
              <a:t>TABLE OF CONTENTS</a:t>
            </a:r>
          </a:p>
        </p:txBody>
      </p:sp>
      <p:sp>
        <p:nvSpPr>
          <p:cNvPr id="3" name="Text Placeholder 2">
            <a:extLst>
              <a:ext uri="{FF2B5EF4-FFF2-40B4-BE49-F238E27FC236}">
                <a16:creationId xmlns:a16="http://schemas.microsoft.com/office/drawing/2014/main" id="{C32EED60-36D8-468D-F392-718237FF7217}"/>
              </a:ext>
            </a:extLst>
          </p:cNvPr>
          <p:cNvSpPr>
            <a:spLocks noGrp="1"/>
          </p:cNvSpPr>
          <p:nvPr>
            <p:ph type="body" idx="1"/>
          </p:nvPr>
        </p:nvSpPr>
        <p:spPr>
          <a:xfrm>
            <a:off x="349624" y="737538"/>
            <a:ext cx="11456894" cy="5365927"/>
          </a:xfrm>
        </p:spPr>
        <p:txBody>
          <a:bodyPr>
            <a:normAutofit/>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0DA2BE19-174E-EF8E-8C25-5FB29817C05E}"/>
              </a:ext>
            </a:extLst>
          </p:cNvPr>
          <p:cNvSpPr>
            <a:spLocks noGrp="1"/>
          </p:cNvSpPr>
          <p:nvPr>
            <p:ph type="ftr" sz="quarter" idx="11"/>
          </p:nvPr>
        </p:nvSpPr>
        <p:spPr>
          <a:xfrm>
            <a:off x="2120153" y="6279776"/>
            <a:ext cx="7947212" cy="441699"/>
          </a:xfrm>
        </p:spPr>
        <p:txBody>
          <a:bodyPr/>
          <a:lstStyle>
            <a:lvl1pPr>
              <a:defRPr sz="2000" u="sng">
                <a:solidFill>
                  <a:schemeClr val="tx1"/>
                </a:solidFill>
              </a:defRPr>
            </a:lvl1pPr>
          </a:lstStyle>
          <a:p>
            <a:endParaRPr lang="en-US" dirty="0"/>
          </a:p>
        </p:txBody>
      </p:sp>
      <p:cxnSp>
        <p:nvCxnSpPr>
          <p:cNvPr id="8" name="Straight Connector 7">
            <a:extLst>
              <a:ext uri="{FF2B5EF4-FFF2-40B4-BE49-F238E27FC236}">
                <a16:creationId xmlns:a16="http://schemas.microsoft.com/office/drawing/2014/main" id="{1E9C69A0-60AD-E7C5-B613-988457E7DEAC}"/>
              </a:ext>
            </a:extLst>
          </p:cNvPr>
          <p:cNvCxnSpPr>
            <a:cxnSpLocks/>
          </p:cNvCxnSpPr>
          <p:nvPr userDrawn="1"/>
        </p:nvCxnSpPr>
        <p:spPr>
          <a:xfrm>
            <a:off x="349624" y="662828"/>
            <a:ext cx="11456894" cy="0"/>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F7A892F0-3244-F0BA-57FC-F6703B47C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365" y="6205067"/>
            <a:ext cx="1873623" cy="517120"/>
          </a:xfrm>
          <a:prstGeom prst="rect">
            <a:avLst/>
          </a:prstGeom>
        </p:spPr>
      </p:pic>
      <p:pic>
        <p:nvPicPr>
          <p:cNvPr id="9" name="Picture 8">
            <a:extLst>
              <a:ext uri="{FF2B5EF4-FFF2-40B4-BE49-F238E27FC236}">
                <a16:creationId xmlns:a16="http://schemas.microsoft.com/office/drawing/2014/main" id="{DBA7913D-5A2B-F2C0-F95C-5A02074B8A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9624" y="6241425"/>
            <a:ext cx="518400" cy="518400"/>
          </a:xfrm>
          <a:prstGeom prst="rect">
            <a:avLst/>
          </a:prstGeom>
        </p:spPr>
      </p:pic>
      <p:cxnSp>
        <p:nvCxnSpPr>
          <p:cNvPr id="10" name="Straight Connector 9">
            <a:extLst>
              <a:ext uri="{FF2B5EF4-FFF2-40B4-BE49-F238E27FC236}">
                <a16:creationId xmlns:a16="http://schemas.microsoft.com/office/drawing/2014/main" id="{2BD37766-3EC2-1EEF-FD8E-29B39A475626}"/>
              </a:ext>
            </a:extLst>
          </p:cNvPr>
          <p:cNvCxnSpPr>
            <a:cxnSpLocks/>
          </p:cNvCxnSpPr>
          <p:nvPr userDrawn="1"/>
        </p:nvCxnSpPr>
        <p:spPr>
          <a:xfrm>
            <a:off x="349624" y="6173130"/>
            <a:ext cx="11456894"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7542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r Messag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B5CE-647D-0EC7-9CF8-2BC03EC12981}"/>
              </a:ext>
            </a:extLst>
          </p:cNvPr>
          <p:cNvSpPr>
            <a:spLocks noGrp="1"/>
          </p:cNvSpPr>
          <p:nvPr>
            <p:ph type="title"/>
          </p:nvPr>
        </p:nvSpPr>
        <p:spPr>
          <a:xfrm>
            <a:off x="838200" y="2331126"/>
            <a:ext cx="10515600" cy="2195747"/>
          </a:xfrm>
        </p:spPr>
        <p:txBody>
          <a:bodyPr/>
          <a:lstStyle>
            <a:lvl1pPr algn="ctr">
              <a:defRPr b="1">
                <a:solidFill>
                  <a:schemeClr val="tx1"/>
                </a:solidFill>
                <a:effectLst>
                  <a:outerShdw blurRad="38100" dist="38100" dir="2700000" algn="tl">
                    <a:srgbClr val="000000">
                      <a:alpha val="43137"/>
                    </a:srgbClr>
                  </a:outerShdw>
                </a:effectLst>
                <a:latin typeface="+mn-lt"/>
              </a:defRPr>
            </a:lvl1pPr>
          </a:lstStyle>
          <a:p>
            <a:r>
              <a:rPr lang="en-US" dirty="0"/>
              <a:t>Click to edit Master title style</a:t>
            </a:r>
          </a:p>
        </p:txBody>
      </p:sp>
      <p:sp>
        <p:nvSpPr>
          <p:cNvPr id="5" name="Footer Placeholder 4">
            <a:extLst>
              <a:ext uri="{FF2B5EF4-FFF2-40B4-BE49-F238E27FC236}">
                <a16:creationId xmlns:a16="http://schemas.microsoft.com/office/drawing/2014/main" id="{591A98A3-08ED-8531-B9D3-87FECA4FACCD}"/>
              </a:ext>
            </a:extLst>
          </p:cNvPr>
          <p:cNvSpPr>
            <a:spLocks noGrp="1"/>
          </p:cNvSpPr>
          <p:nvPr>
            <p:ph type="ftr" sz="quarter" idx="11"/>
          </p:nvPr>
        </p:nvSpPr>
        <p:spPr>
          <a:xfrm>
            <a:off x="2115670" y="6356350"/>
            <a:ext cx="7960659" cy="365125"/>
          </a:xfrm>
        </p:spPr>
        <p:txBody>
          <a:bodyPr/>
          <a:lstStyle>
            <a:lvl1pPr>
              <a:defRPr sz="2000" u="sng">
                <a:solidFill>
                  <a:schemeClr val="tx1"/>
                </a:solidFill>
              </a:defRPr>
            </a:lvl1pPr>
          </a:lstStyle>
          <a:p>
            <a:endParaRPr lang="en-US" dirty="0"/>
          </a:p>
        </p:txBody>
      </p:sp>
      <p:pic>
        <p:nvPicPr>
          <p:cNvPr id="8" name="Picture 7">
            <a:extLst>
              <a:ext uri="{FF2B5EF4-FFF2-40B4-BE49-F238E27FC236}">
                <a16:creationId xmlns:a16="http://schemas.microsoft.com/office/drawing/2014/main" id="{3BDCFB3D-AAB3-2C2D-DAC7-36B3E89C6A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670" y="286871"/>
            <a:ext cx="1800000" cy="1800000"/>
          </a:xfrm>
          <a:prstGeom prst="rect">
            <a:avLst/>
          </a:prstGeom>
        </p:spPr>
      </p:pic>
      <p:pic>
        <p:nvPicPr>
          <p:cNvPr id="10" name="Picture 9">
            <a:extLst>
              <a:ext uri="{FF2B5EF4-FFF2-40B4-BE49-F238E27FC236}">
                <a16:creationId xmlns:a16="http://schemas.microsoft.com/office/drawing/2014/main" id="{9BD667B2-7ADC-197A-DDA7-AA2877915B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6330" y="286871"/>
            <a:ext cx="1800000" cy="2366129"/>
          </a:xfrm>
          <a:prstGeom prst="rect">
            <a:avLst/>
          </a:prstGeom>
        </p:spPr>
      </p:pic>
    </p:spTree>
    <p:extLst>
      <p:ext uri="{BB962C8B-B14F-4D97-AF65-F5344CB8AC3E}">
        <p14:creationId xmlns:p14="http://schemas.microsoft.com/office/powerpoint/2010/main" val="98897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D285-3DD2-6DEF-805D-40971B7698FD}"/>
              </a:ext>
            </a:extLst>
          </p:cNvPr>
          <p:cNvSpPr>
            <a:spLocks noGrp="1"/>
          </p:cNvSpPr>
          <p:nvPr>
            <p:ph type="title"/>
          </p:nvPr>
        </p:nvSpPr>
        <p:spPr>
          <a:xfrm>
            <a:off x="336175" y="64527"/>
            <a:ext cx="5549147" cy="522381"/>
          </a:xfrm>
        </p:spPr>
        <p:txBody>
          <a:bodyPr>
            <a:noAutofit/>
          </a:bodyPr>
          <a:lstStyle>
            <a:lvl1pPr marL="0" indent="0" algn="ctr">
              <a:defRPr sz="2800" b="1">
                <a:effectLst>
                  <a:outerShdw blurRad="38100" dist="38100" dir="2700000" algn="tl">
                    <a:srgbClr val="000000">
                      <a:alpha val="43137"/>
                    </a:srgbClr>
                  </a:outerShdw>
                </a:effectLst>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963CA48D-BA25-8D20-7C9D-C44F5A006BC1}"/>
              </a:ext>
            </a:extLst>
          </p:cNvPr>
          <p:cNvSpPr>
            <a:spLocks noGrp="1"/>
          </p:cNvSpPr>
          <p:nvPr>
            <p:ph idx="1"/>
          </p:nvPr>
        </p:nvSpPr>
        <p:spPr>
          <a:xfrm>
            <a:off x="336175" y="677116"/>
            <a:ext cx="11519275" cy="5509740"/>
          </a:xfrm>
        </p:spPr>
        <p:txBody>
          <a:bodyPr/>
          <a:lstStyle>
            <a:lvl1pPr algn="just">
              <a:defRPr sz="2400"/>
            </a:lvl1pPr>
            <a:lvl2pPr algn="just">
              <a:defRPr sz="2200"/>
            </a:lvl2pPr>
            <a:lvl3pPr algn="just">
              <a:defRPr sz="2200"/>
            </a:lvl3pPr>
            <a:lvl4pPr algn="just">
              <a:defRPr sz="2200"/>
            </a:lvl4pPr>
            <a:lvl5pPr algn="just">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C517E1-43AE-1373-AFCC-C5839B1FC3FE}"/>
              </a:ext>
            </a:extLst>
          </p:cNvPr>
          <p:cNvSpPr>
            <a:spLocks noGrp="1"/>
          </p:cNvSpPr>
          <p:nvPr>
            <p:ph type="sldNum" sz="quarter" idx="12"/>
          </p:nvPr>
        </p:nvSpPr>
        <p:spPr>
          <a:xfrm>
            <a:off x="860612" y="6367180"/>
            <a:ext cx="1259541" cy="441699"/>
          </a:xfrm>
        </p:spPr>
        <p:txBody>
          <a:bodyPr/>
          <a:lstStyle>
            <a:lvl1pPr>
              <a:defRPr sz="2000">
                <a:solidFill>
                  <a:schemeClr val="tx1"/>
                </a:solidFill>
              </a:defRPr>
            </a:lvl1pPr>
          </a:lstStyle>
          <a:p>
            <a:pPr algn="ctr"/>
            <a:r>
              <a:rPr lang="en-US" dirty="0"/>
              <a:t>Page </a:t>
            </a:r>
            <a:fld id="{6F970161-E704-4E8E-9303-290EFA314BD7}" type="slidenum">
              <a:rPr lang="en-US" smtClean="0"/>
              <a:pPr algn="ctr"/>
              <a:t>‹#›</a:t>
            </a:fld>
            <a:endParaRPr lang="en-US" dirty="0"/>
          </a:p>
        </p:txBody>
      </p:sp>
      <p:sp>
        <p:nvSpPr>
          <p:cNvPr id="12" name="Text Placeholder 11">
            <a:extLst>
              <a:ext uri="{FF2B5EF4-FFF2-40B4-BE49-F238E27FC236}">
                <a16:creationId xmlns:a16="http://schemas.microsoft.com/office/drawing/2014/main" id="{26DD8601-59F6-ECE9-31B0-BB5EDAA8AE32}"/>
              </a:ext>
            </a:extLst>
          </p:cNvPr>
          <p:cNvSpPr>
            <a:spLocks noGrp="1"/>
          </p:cNvSpPr>
          <p:nvPr>
            <p:ph type="body" sz="quarter" idx="13"/>
          </p:nvPr>
        </p:nvSpPr>
        <p:spPr>
          <a:xfrm>
            <a:off x="6306671" y="64620"/>
            <a:ext cx="5548779" cy="522288"/>
          </a:xfrm>
        </p:spPr>
        <p:txBody>
          <a:bodyPr/>
          <a:lstStyle>
            <a:lvl1pPr marL="0" indent="0" algn="ctr">
              <a:buNone/>
              <a:defRPr>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cxnSp>
        <p:nvCxnSpPr>
          <p:cNvPr id="14" name="Straight Connector 13">
            <a:extLst>
              <a:ext uri="{FF2B5EF4-FFF2-40B4-BE49-F238E27FC236}">
                <a16:creationId xmlns:a16="http://schemas.microsoft.com/office/drawing/2014/main" id="{F76B3329-B76C-3057-F8E1-0753E0244D79}"/>
              </a:ext>
            </a:extLst>
          </p:cNvPr>
          <p:cNvCxnSpPr/>
          <p:nvPr userDrawn="1"/>
        </p:nvCxnSpPr>
        <p:spPr>
          <a:xfrm>
            <a:off x="6096000" y="51080"/>
            <a:ext cx="0" cy="522381"/>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34A8F80C-BD77-5E0A-0D81-C49C2AA024C5}"/>
              </a:ext>
            </a:extLst>
          </p:cNvPr>
          <p:cNvCxnSpPr/>
          <p:nvPr userDrawn="1"/>
        </p:nvCxnSpPr>
        <p:spPr>
          <a:xfrm>
            <a:off x="336175" y="591671"/>
            <a:ext cx="11519275" cy="0"/>
          </a:xfrm>
          <a:prstGeom prst="line">
            <a:avLst/>
          </a:prstGeom>
          <a:ln w="28575"/>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33DBEB67-DD76-A59B-1B44-EFA7F95F0E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365" y="6352984"/>
            <a:ext cx="1873623" cy="517120"/>
          </a:xfrm>
          <a:prstGeom prst="rect">
            <a:avLst/>
          </a:prstGeom>
        </p:spPr>
      </p:pic>
      <p:pic>
        <p:nvPicPr>
          <p:cNvPr id="10" name="Picture 9">
            <a:extLst>
              <a:ext uri="{FF2B5EF4-FFF2-40B4-BE49-F238E27FC236}">
                <a16:creationId xmlns:a16="http://schemas.microsoft.com/office/drawing/2014/main" id="{53315911-2A64-7292-FE3B-7D17CDDA32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730" y="6308660"/>
            <a:ext cx="518400" cy="518400"/>
          </a:xfrm>
          <a:prstGeom prst="rect">
            <a:avLst/>
          </a:prstGeom>
        </p:spPr>
      </p:pic>
      <p:sp>
        <p:nvSpPr>
          <p:cNvPr id="11" name="Footer Placeholder 4">
            <a:extLst>
              <a:ext uri="{FF2B5EF4-FFF2-40B4-BE49-F238E27FC236}">
                <a16:creationId xmlns:a16="http://schemas.microsoft.com/office/drawing/2014/main" id="{7A2BDF60-DE0A-9B00-3851-A8786A2E9E8A}"/>
              </a:ext>
            </a:extLst>
          </p:cNvPr>
          <p:cNvSpPr>
            <a:spLocks noGrp="1"/>
          </p:cNvSpPr>
          <p:nvPr>
            <p:ph type="ftr" sz="quarter" idx="11"/>
          </p:nvPr>
        </p:nvSpPr>
        <p:spPr>
          <a:xfrm>
            <a:off x="2120153" y="6373905"/>
            <a:ext cx="7947212" cy="441699"/>
          </a:xfrm>
        </p:spPr>
        <p:txBody>
          <a:bodyPr/>
          <a:lstStyle>
            <a:lvl1pPr>
              <a:defRPr sz="2000" u="sng">
                <a:solidFill>
                  <a:schemeClr val="tx1"/>
                </a:solidFill>
              </a:defRPr>
            </a:lvl1pPr>
          </a:lstStyle>
          <a:p>
            <a:endParaRPr lang="en-US" dirty="0"/>
          </a:p>
        </p:txBody>
      </p:sp>
      <p:cxnSp>
        <p:nvCxnSpPr>
          <p:cNvPr id="13" name="Straight Connector 12">
            <a:extLst>
              <a:ext uri="{FF2B5EF4-FFF2-40B4-BE49-F238E27FC236}">
                <a16:creationId xmlns:a16="http://schemas.microsoft.com/office/drawing/2014/main" id="{EC4C776F-CAC0-4387-1DA3-335A4392FAB9}"/>
              </a:ext>
            </a:extLst>
          </p:cNvPr>
          <p:cNvCxnSpPr/>
          <p:nvPr userDrawn="1"/>
        </p:nvCxnSpPr>
        <p:spPr>
          <a:xfrm>
            <a:off x="322728" y="6268319"/>
            <a:ext cx="11519275" cy="0"/>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54693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B7E1FA-9A55-949C-D5BD-E2BA5E798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160FE3-345F-2DA8-CD21-509560000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657FB-908A-4BD1-371A-E0A2575EB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AF24AA1-64FE-E58C-B74E-E864FD731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BE9D46-4E7C-9F57-23DB-EF79661D5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70161-E704-4E8E-9303-290EFA314BD7}" type="slidenum">
              <a:rPr lang="en-US" smtClean="0"/>
              <a:t>‹#›</a:t>
            </a:fld>
            <a:endParaRPr lang="en-US"/>
          </a:p>
        </p:txBody>
      </p:sp>
    </p:spTree>
    <p:extLst>
      <p:ext uri="{BB962C8B-B14F-4D97-AF65-F5344CB8AC3E}">
        <p14:creationId xmlns:p14="http://schemas.microsoft.com/office/powerpoint/2010/main" val="4380669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8" r:id="rId3"/>
    <p:sldLayoutId id="2147483650"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2E6-490F-0A5F-FC42-2767ED083C62}"/>
              </a:ext>
            </a:extLst>
          </p:cNvPr>
          <p:cNvSpPr>
            <a:spLocks noGrp="1"/>
          </p:cNvSpPr>
          <p:nvPr>
            <p:ph type="ctrTitle"/>
          </p:nvPr>
        </p:nvSpPr>
        <p:spPr>
          <a:xfrm>
            <a:off x="980005" y="1959489"/>
            <a:ext cx="10044953" cy="1921330"/>
          </a:xfrm>
        </p:spPr>
        <p:txBody>
          <a:bodyPr/>
          <a:lstStyle/>
          <a:p>
            <a:r>
              <a:rPr lang="en-US" sz="5400" dirty="0">
                <a:latin typeface="Fira Code" panose="020B0809050000020004" pitchFamily="49" charset="0"/>
                <a:ea typeface="Fira Code" panose="020B0809050000020004" pitchFamily="49" charset="0"/>
                <a:cs typeface="Fira Code" panose="020B0809050000020004" pitchFamily="49" charset="0"/>
              </a:rPr>
              <a:t>Python Course</a:t>
            </a:r>
            <a:br>
              <a:rPr lang="en-US" dirty="0">
                <a:latin typeface="Fira Code" panose="020B0809050000020004" pitchFamily="49" charset="0"/>
                <a:ea typeface="Fira Code" panose="020B0809050000020004" pitchFamily="49" charset="0"/>
                <a:cs typeface="Fira Code" panose="020B0809050000020004" pitchFamily="49" charset="0"/>
              </a:rPr>
            </a:br>
            <a:r>
              <a:rPr lang="en-US" sz="2000" dirty="0">
                <a:latin typeface="Fira Code" panose="020B0809050000020004" pitchFamily="49" charset="0"/>
                <a:ea typeface="Fira Code" panose="020B0809050000020004" pitchFamily="49" charset="0"/>
                <a:cs typeface="Fira Code" panose="020B0809050000020004" pitchFamily="49" charset="0"/>
              </a:rPr>
              <a:t>Elementary</a:t>
            </a:r>
            <a:endParaRPr lang="en-US" dirty="0">
              <a:latin typeface="Fira Code" panose="020B0809050000020004" pitchFamily="49" charset="0"/>
              <a:ea typeface="Fira Code" panose="020B0809050000020004" pitchFamily="49" charset="0"/>
              <a:cs typeface="Fira Code" panose="020B0809050000020004" pitchFamily="49" charset="0"/>
            </a:endParaRPr>
          </a:p>
        </p:txBody>
      </p:sp>
      <p:sp>
        <p:nvSpPr>
          <p:cNvPr id="3" name="Subtitle 2">
            <a:extLst>
              <a:ext uri="{FF2B5EF4-FFF2-40B4-BE49-F238E27FC236}">
                <a16:creationId xmlns:a16="http://schemas.microsoft.com/office/drawing/2014/main" id="{815447EF-3C44-03AC-0373-844E2550615E}"/>
              </a:ext>
            </a:extLst>
          </p:cNvPr>
          <p:cNvSpPr>
            <a:spLocks noGrp="1"/>
          </p:cNvSpPr>
          <p:nvPr>
            <p:ph type="subTitle" idx="1"/>
          </p:nvPr>
        </p:nvSpPr>
        <p:spPr/>
        <p:txBody>
          <a:bodyPr/>
          <a:lstStyle/>
          <a:p>
            <a:pPr algn="l"/>
            <a:r>
              <a:rPr lang="en-US" dirty="0">
                <a:latin typeface="Fira Code" panose="020B0809050000020004" pitchFamily="49" charset="0"/>
                <a:ea typeface="Fira Code" panose="020B0809050000020004" pitchFamily="49" charset="0"/>
                <a:cs typeface="Fira Code" panose="020B0809050000020004" pitchFamily="49" charset="0"/>
              </a:rPr>
              <a:t>Lecturer: Reza Lotfi </a:t>
            </a:r>
          </a:p>
          <a:p>
            <a:pPr algn="l"/>
            <a:endParaRPr lang="en-US"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26949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B57E3-E709-F9E6-42F5-4854D034CE52}"/>
              </a:ext>
            </a:extLst>
          </p:cNvPr>
          <p:cNvSpPr>
            <a:spLocks noGrp="1"/>
          </p:cNvSpPr>
          <p:nvPr>
            <p:ph type="title"/>
          </p:nvPr>
        </p:nvSpPr>
        <p:spPr/>
        <p:txBody>
          <a:bodyPr/>
          <a:lstStyle/>
          <a:p>
            <a:pPr algn="l"/>
            <a:r>
              <a:rPr lang="en-US" b="0" dirty="0">
                <a:latin typeface="Gabriola" panose="04040605051002020D02" pitchFamily="82" charset="0"/>
                <a:ea typeface="Fira Code" panose="020B0809050000020004" pitchFamily="49" charset="0"/>
                <a:cs typeface="Fira Code" panose="020B0809050000020004" pitchFamily="49" charset="0"/>
              </a:rPr>
              <a:t>06-Pandas</a:t>
            </a:r>
            <a:endParaRPr lang="en-US" b="0" dirty="0"/>
          </a:p>
        </p:txBody>
      </p:sp>
      <p:sp>
        <p:nvSpPr>
          <p:cNvPr id="6" name="Content Placeholder 5">
            <a:extLst>
              <a:ext uri="{FF2B5EF4-FFF2-40B4-BE49-F238E27FC236}">
                <a16:creationId xmlns:a16="http://schemas.microsoft.com/office/drawing/2014/main" id="{10A83603-300D-84CF-CA39-4F3E0677AF50}"/>
              </a:ext>
            </a:extLst>
          </p:cNvPr>
          <p:cNvSpPr>
            <a:spLocks noGrp="1"/>
          </p:cNvSpPr>
          <p:nvPr>
            <p:ph idx="1"/>
          </p:nvPr>
        </p:nvSpPr>
        <p:spPr/>
        <p:txBody>
          <a:bodyPr/>
          <a:lstStyle/>
          <a:p>
            <a:r>
              <a:rPr lang="en-US" dirty="0">
                <a:latin typeface="Gabriola" panose="04040605051002020D02" pitchFamily="82" charset="0"/>
              </a:rPr>
              <a:t>Selecting and Viewing</a:t>
            </a:r>
          </a:p>
          <a:p>
            <a:r>
              <a:rPr lang="en-US" dirty="0">
                <a:latin typeface="Gabriola" panose="04040605051002020D02" pitchFamily="82" charset="0"/>
              </a:rPr>
              <a:t>Manipulating Data</a:t>
            </a:r>
          </a:p>
        </p:txBody>
      </p:sp>
      <p:sp>
        <p:nvSpPr>
          <p:cNvPr id="7" name="Text Placeholder 6">
            <a:extLst>
              <a:ext uri="{FF2B5EF4-FFF2-40B4-BE49-F238E27FC236}">
                <a16:creationId xmlns:a16="http://schemas.microsoft.com/office/drawing/2014/main" id="{96C6C57E-3CCF-FE0F-3FC1-92BF519A7068}"/>
              </a:ext>
            </a:extLst>
          </p:cNvPr>
          <p:cNvSpPr>
            <a:spLocks noGrp="1"/>
          </p:cNvSpPr>
          <p:nvPr>
            <p:ph type="body" sz="quarter" idx="13"/>
          </p:nvPr>
        </p:nvSpPr>
        <p:spPr/>
        <p:txBody>
          <a:bodyPr/>
          <a:lstStyle/>
          <a:p>
            <a:endParaRPr lang="en-US"/>
          </a:p>
        </p:txBody>
      </p:sp>
      <p:sp>
        <p:nvSpPr>
          <p:cNvPr id="2" name="Footer Placeholder 3">
            <a:extLst>
              <a:ext uri="{FF2B5EF4-FFF2-40B4-BE49-F238E27FC236}">
                <a16:creationId xmlns:a16="http://schemas.microsoft.com/office/drawing/2014/main" id="{2CEE54A9-A5F7-814A-5434-AA59AD334B28}"/>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221446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B57E3-E709-F9E6-42F5-4854D034CE52}"/>
              </a:ext>
            </a:extLst>
          </p:cNvPr>
          <p:cNvSpPr>
            <a:spLocks noGrp="1"/>
          </p:cNvSpPr>
          <p:nvPr>
            <p:ph type="title"/>
          </p:nvPr>
        </p:nvSpPr>
        <p:spPr/>
        <p:txBody>
          <a:bodyPr/>
          <a:lstStyle/>
          <a:p>
            <a:pPr algn="l"/>
            <a:r>
              <a:rPr lang="en-US" b="0" dirty="0">
                <a:latin typeface="Gabriola" panose="04040605051002020D02" pitchFamily="82" charset="0"/>
                <a:ea typeface="Fira Code" panose="020B0809050000020004" pitchFamily="49" charset="0"/>
                <a:cs typeface="Fira Code" panose="020B0809050000020004" pitchFamily="49" charset="0"/>
              </a:rPr>
              <a:t>07-Matplotlib and Seaborn</a:t>
            </a:r>
            <a:endParaRPr lang="en-US" b="0" dirty="0"/>
          </a:p>
        </p:txBody>
      </p:sp>
      <p:sp>
        <p:nvSpPr>
          <p:cNvPr id="6" name="Content Placeholder 5">
            <a:extLst>
              <a:ext uri="{FF2B5EF4-FFF2-40B4-BE49-F238E27FC236}">
                <a16:creationId xmlns:a16="http://schemas.microsoft.com/office/drawing/2014/main" id="{10A83603-300D-84CF-CA39-4F3E0677AF50}"/>
              </a:ext>
            </a:extLst>
          </p:cNvPr>
          <p:cNvSpPr>
            <a:spLocks noGrp="1"/>
          </p:cNvSpPr>
          <p:nvPr>
            <p:ph idx="1"/>
          </p:nvPr>
        </p:nvSpPr>
        <p:spPr/>
        <p:txBody>
          <a:bodyPr/>
          <a:lstStyle/>
          <a:p>
            <a:r>
              <a:rPr lang="en-US" dirty="0">
                <a:latin typeface="Gabriola" panose="04040605051002020D02" pitchFamily="82" charset="0"/>
              </a:rPr>
              <a:t>Scatter Plot And Bar Plot</a:t>
            </a:r>
          </a:p>
          <a:p>
            <a:r>
              <a:rPr lang="en-US" dirty="0">
                <a:latin typeface="Gabriola" panose="04040605051002020D02" pitchFamily="82" charset="0"/>
              </a:rPr>
              <a:t>Histograms And Subplots</a:t>
            </a:r>
          </a:p>
          <a:p>
            <a:r>
              <a:rPr lang="en-US" dirty="0">
                <a:latin typeface="Gabriola" panose="04040605051002020D02" pitchFamily="82" charset="0"/>
              </a:rPr>
              <a:t>Data Visualizations</a:t>
            </a:r>
          </a:p>
          <a:p>
            <a:r>
              <a:rPr lang="en-US" dirty="0">
                <a:latin typeface="Gabriola" panose="04040605051002020D02" pitchFamily="82" charset="0"/>
              </a:rPr>
              <a:t>Customizing Your Plots</a:t>
            </a:r>
          </a:p>
        </p:txBody>
      </p:sp>
      <p:sp>
        <p:nvSpPr>
          <p:cNvPr id="7" name="Text Placeholder 6">
            <a:extLst>
              <a:ext uri="{FF2B5EF4-FFF2-40B4-BE49-F238E27FC236}">
                <a16:creationId xmlns:a16="http://schemas.microsoft.com/office/drawing/2014/main" id="{96C6C57E-3CCF-FE0F-3FC1-92BF519A7068}"/>
              </a:ext>
            </a:extLst>
          </p:cNvPr>
          <p:cNvSpPr>
            <a:spLocks noGrp="1"/>
          </p:cNvSpPr>
          <p:nvPr>
            <p:ph type="body" sz="quarter" idx="13"/>
          </p:nvPr>
        </p:nvSpPr>
        <p:spPr/>
        <p:txBody>
          <a:bodyPr/>
          <a:lstStyle/>
          <a:p>
            <a:endParaRPr lang="en-US" dirty="0"/>
          </a:p>
        </p:txBody>
      </p:sp>
      <p:sp>
        <p:nvSpPr>
          <p:cNvPr id="2" name="Footer Placeholder 3">
            <a:extLst>
              <a:ext uri="{FF2B5EF4-FFF2-40B4-BE49-F238E27FC236}">
                <a16:creationId xmlns:a16="http://schemas.microsoft.com/office/drawing/2014/main" id="{28C70565-27D5-EC6C-A0B0-A906C1096C2A}"/>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179687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0086-9667-39C9-7700-AC057BEE33D9}"/>
              </a:ext>
            </a:extLst>
          </p:cNvPr>
          <p:cNvSpPr>
            <a:spLocks noGrp="1"/>
          </p:cNvSpPr>
          <p:nvPr>
            <p:ph type="title"/>
          </p:nvPr>
        </p:nvSpPr>
        <p:spPr/>
        <p:txBody>
          <a:bodyPr>
            <a:normAutofit fontScale="90000"/>
          </a:bodyPr>
          <a:lstStyle/>
          <a:p>
            <a:r>
              <a:rPr lang="en-US" dirty="0"/>
              <a:t>Brief History</a:t>
            </a:r>
          </a:p>
        </p:txBody>
      </p:sp>
      <p:sp>
        <p:nvSpPr>
          <p:cNvPr id="3" name="Text Placeholder 2">
            <a:extLst>
              <a:ext uri="{FF2B5EF4-FFF2-40B4-BE49-F238E27FC236}">
                <a16:creationId xmlns:a16="http://schemas.microsoft.com/office/drawing/2014/main" id="{98AFFF9D-2E47-333F-194D-D93AE0CDF077}"/>
              </a:ext>
            </a:extLst>
          </p:cNvPr>
          <p:cNvSpPr>
            <a:spLocks noGrp="1"/>
          </p:cNvSpPr>
          <p:nvPr>
            <p:ph type="body" idx="1"/>
          </p:nvPr>
        </p:nvSpPr>
        <p:spPr/>
        <p:txBody>
          <a:bodyPr/>
          <a:lstStyle/>
          <a:p>
            <a:pPr marL="457200" indent="-457200">
              <a:buFont typeface="Arial" panose="020B0604020202020204" pitchFamily="34" charset="0"/>
              <a:buChar char="•"/>
            </a:pPr>
            <a:r>
              <a:rPr lang="en-US" dirty="0">
                <a:latin typeface="Gabriola" panose="04040605051002020D02" pitchFamily="82" charset="0"/>
              </a:rPr>
              <a:t>Created in 1990 by Guido van Rossum </a:t>
            </a:r>
          </a:p>
          <a:p>
            <a:pPr marL="457200" indent="-457200">
              <a:buFont typeface="Arial" panose="020B0604020202020204" pitchFamily="34" charset="0"/>
              <a:buChar char="•"/>
            </a:pPr>
            <a:r>
              <a:rPr lang="en-US" dirty="0">
                <a:latin typeface="Gabriola" panose="04040605051002020D02" pitchFamily="82" charset="0"/>
              </a:rPr>
              <a:t>Python 3 released in 2008</a:t>
            </a:r>
            <a:endParaRPr lang="fa-IR" dirty="0">
              <a:latin typeface="Gabriola" panose="04040605051002020D02" pitchFamily="82" charset="0"/>
            </a:endParaRPr>
          </a:p>
          <a:p>
            <a:pPr marL="457200" indent="-457200">
              <a:buFont typeface="Arial" panose="020B0604020202020204" pitchFamily="34" charset="0"/>
              <a:buChar char="•"/>
            </a:pPr>
            <a:r>
              <a:rPr lang="en-US" dirty="0">
                <a:latin typeface="Gabriola" panose="04040605051002020D02" pitchFamily="82" charset="0"/>
              </a:rPr>
              <a:t>Latest Version: 3.10.8</a:t>
            </a:r>
          </a:p>
          <a:p>
            <a:endParaRPr lang="en-US" dirty="0">
              <a:latin typeface="Gabriola" panose="04040605051002020D02" pitchFamily="82" charset="0"/>
            </a:endParaRPr>
          </a:p>
          <a:p>
            <a:r>
              <a:rPr lang="en-US" dirty="0">
                <a:latin typeface="Gabriola" panose="04040605051002020D02" pitchFamily="82" charset="0"/>
              </a:rPr>
              <a:t> </a:t>
            </a:r>
          </a:p>
        </p:txBody>
      </p:sp>
      <p:sp>
        <p:nvSpPr>
          <p:cNvPr id="5" name="Footer Placeholder 3">
            <a:extLst>
              <a:ext uri="{FF2B5EF4-FFF2-40B4-BE49-F238E27FC236}">
                <a16:creationId xmlns:a16="http://schemas.microsoft.com/office/drawing/2014/main" id="{AB39C6F4-E038-B534-AF2B-03A478E4502C}"/>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endParaRPr lang="en-US" sz="1400" dirty="0"/>
          </a:p>
        </p:txBody>
      </p:sp>
      <p:pic>
        <p:nvPicPr>
          <p:cNvPr id="4" name="Picture 3">
            <a:extLst>
              <a:ext uri="{FF2B5EF4-FFF2-40B4-BE49-F238E27FC236}">
                <a16:creationId xmlns:a16="http://schemas.microsoft.com/office/drawing/2014/main" id="{3E14F21A-DCB1-CFF6-BA2A-45637B2E1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2094" y="737538"/>
            <a:ext cx="2880998" cy="5215139"/>
          </a:xfrm>
          <a:prstGeom prst="rect">
            <a:avLst/>
          </a:prstGeom>
        </p:spPr>
      </p:pic>
    </p:spTree>
    <p:extLst>
      <p:ext uri="{BB962C8B-B14F-4D97-AF65-F5344CB8AC3E}">
        <p14:creationId xmlns:p14="http://schemas.microsoft.com/office/powerpoint/2010/main" val="377556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1019-F349-3BB8-715C-9417BC243641}"/>
              </a:ext>
            </a:extLst>
          </p:cNvPr>
          <p:cNvSpPr>
            <a:spLocks noGrp="1"/>
          </p:cNvSpPr>
          <p:nvPr>
            <p:ph type="title"/>
          </p:nvPr>
        </p:nvSpPr>
        <p:spPr/>
        <p:txBody>
          <a:bodyPr>
            <a:normAutofit fontScale="90000"/>
          </a:bodyPr>
          <a:lstStyle/>
          <a:p>
            <a:r>
              <a:rPr lang="en-US" dirty="0"/>
              <a:t>Why python</a:t>
            </a:r>
          </a:p>
        </p:txBody>
      </p:sp>
      <p:sp>
        <p:nvSpPr>
          <p:cNvPr id="3" name="Text Placeholder 2">
            <a:extLst>
              <a:ext uri="{FF2B5EF4-FFF2-40B4-BE49-F238E27FC236}">
                <a16:creationId xmlns:a16="http://schemas.microsoft.com/office/drawing/2014/main" id="{4467556A-2017-A90D-3CEC-85E14D73FC0C}"/>
              </a:ext>
            </a:extLst>
          </p:cNvPr>
          <p:cNvSpPr>
            <a:spLocks noGrp="1"/>
          </p:cNvSpPr>
          <p:nvPr>
            <p:ph type="body" idx="1"/>
          </p:nvPr>
        </p:nvSpPr>
        <p:spPr/>
        <p:txBody>
          <a:bodyPr/>
          <a:lstStyle/>
          <a:p>
            <a:pPr marL="457200" indent="-457200">
              <a:buFont typeface="Arial" panose="020B0604020202020204" pitchFamily="34" charset="0"/>
              <a:buChar char="•"/>
            </a:pPr>
            <a:r>
              <a:rPr lang="en-US" dirty="0">
                <a:latin typeface="Gabriola" panose="04040605051002020D02" pitchFamily="82" charset="0"/>
              </a:rPr>
              <a:t>Easy to read and easy to learn</a:t>
            </a:r>
          </a:p>
          <a:p>
            <a:pPr marL="457200" indent="-457200">
              <a:buFont typeface="Arial" panose="020B0604020202020204" pitchFamily="34" charset="0"/>
              <a:buChar char="•"/>
            </a:pPr>
            <a:r>
              <a:rPr lang="en-US" dirty="0">
                <a:latin typeface="Gabriola" panose="04040605051002020D02" pitchFamily="82" charset="0"/>
              </a:rPr>
              <a:t>Less code</a:t>
            </a:r>
          </a:p>
          <a:p>
            <a:pPr marL="457200" indent="-457200">
              <a:buFont typeface="Arial" panose="020B0604020202020204" pitchFamily="34" charset="0"/>
              <a:buChar char="•"/>
            </a:pPr>
            <a:r>
              <a:rPr lang="en-US" dirty="0">
                <a:latin typeface="Gabriola" panose="04040605051002020D02" pitchFamily="82" charset="0"/>
              </a:rPr>
              <a:t>Scopes based on white space</a:t>
            </a:r>
          </a:p>
          <a:p>
            <a:pPr marL="457200" indent="-457200">
              <a:buFont typeface="Arial" panose="020B0604020202020204" pitchFamily="34" charset="0"/>
              <a:buChar char="•"/>
            </a:pPr>
            <a:r>
              <a:rPr lang="en-US" dirty="0">
                <a:latin typeface="Gabriola" panose="04040605051002020D02" pitchFamily="82" charset="0"/>
              </a:rPr>
              <a:t>Lots of existing libraries (math-random-…)</a:t>
            </a:r>
          </a:p>
          <a:p>
            <a:pPr marL="457200" indent="-457200">
              <a:buFont typeface="Arial" panose="020B0604020202020204" pitchFamily="34" charset="0"/>
              <a:buChar char="•"/>
            </a:pPr>
            <a:r>
              <a:rPr lang="en-US" dirty="0">
                <a:latin typeface="Gabriola" panose="04040605051002020D02" pitchFamily="82" charset="0"/>
              </a:rPr>
              <a:t>Optimizing developer time not the computation time</a:t>
            </a:r>
          </a:p>
          <a:p>
            <a:pPr marL="457200" indent="-457200">
              <a:buFont typeface="Arial" panose="020B0604020202020204" pitchFamily="34" charset="0"/>
              <a:buChar char="•"/>
            </a:pPr>
            <a:r>
              <a:rPr lang="en-US" dirty="0">
                <a:latin typeface="Gabriola" panose="04040605051002020D02" pitchFamily="82" charset="0"/>
              </a:rPr>
              <a:t>Great Documentation Online (docs.python.org/3)</a:t>
            </a:r>
          </a:p>
          <a:p>
            <a:pPr marL="457200" indent="-457200">
              <a:buFont typeface="Arial" panose="020B0604020202020204" pitchFamily="34" charset="0"/>
              <a:buChar char="•"/>
            </a:pPr>
            <a:r>
              <a:rPr lang="en-US" dirty="0">
                <a:latin typeface="Gabriola" panose="04040605051002020D02" pitchFamily="82" charset="0"/>
              </a:rPr>
              <a:t>Automate simple tasks (searching for files-reading and editing excel files- work with PDFs-…)</a:t>
            </a:r>
          </a:p>
          <a:p>
            <a:pPr marL="457200" indent="-457200">
              <a:buFont typeface="Arial" panose="020B0604020202020204" pitchFamily="34" charset="0"/>
              <a:buChar char="•"/>
            </a:pPr>
            <a:r>
              <a:rPr lang="en-US" dirty="0">
                <a:latin typeface="Gabriola" panose="04040605051002020D02" pitchFamily="82" charset="0"/>
              </a:rPr>
              <a:t>Data Science and Machine Learning (Pandas-</a:t>
            </a:r>
            <a:r>
              <a:rPr lang="en-US" dirty="0" err="1">
                <a:latin typeface="Gabriola" panose="04040605051002020D02" pitchFamily="82" charset="0"/>
              </a:rPr>
              <a:t>Numpy</a:t>
            </a:r>
            <a:r>
              <a:rPr lang="en-US" dirty="0">
                <a:latin typeface="Gabriola" panose="04040605051002020D02" pitchFamily="82" charset="0"/>
              </a:rPr>
              <a:t>-Matplotlib- Seaborn)</a:t>
            </a:r>
          </a:p>
          <a:p>
            <a:pPr marL="457200" indent="-457200">
              <a:buFont typeface="Arial" panose="020B0604020202020204" pitchFamily="34" charset="0"/>
              <a:buChar char="•"/>
            </a:pPr>
            <a:r>
              <a:rPr lang="en-US" dirty="0">
                <a:latin typeface="Gabriola" panose="04040605051002020D02" pitchFamily="82" charset="0"/>
              </a:rPr>
              <a:t>Create a website</a:t>
            </a:r>
          </a:p>
          <a:p>
            <a:endParaRPr lang="en-US" dirty="0">
              <a:latin typeface="Gabriola" panose="04040605051002020D02" pitchFamily="82" charset="0"/>
            </a:endParaRPr>
          </a:p>
          <a:p>
            <a:endParaRPr lang="en-US" dirty="0"/>
          </a:p>
        </p:txBody>
      </p:sp>
      <p:sp>
        <p:nvSpPr>
          <p:cNvPr id="5" name="Footer Placeholder 3">
            <a:extLst>
              <a:ext uri="{FF2B5EF4-FFF2-40B4-BE49-F238E27FC236}">
                <a16:creationId xmlns:a16="http://schemas.microsoft.com/office/drawing/2014/main" id="{8CD7A13C-2AF8-6CB2-854E-3D204BE8CE3A}"/>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endParaRPr lang="en-US" sz="1400" dirty="0"/>
          </a:p>
        </p:txBody>
      </p:sp>
    </p:spTree>
    <p:extLst>
      <p:ext uri="{BB962C8B-B14F-4D97-AF65-F5344CB8AC3E}">
        <p14:creationId xmlns:p14="http://schemas.microsoft.com/office/powerpoint/2010/main" val="3327579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32DF9-22E2-FCE2-2798-68664469B3F8}"/>
              </a:ext>
            </a:extLst>
          </p:cNvPr>
          <p:cNvSpPr>
            <a:spLocks noGrp="1"/>
          </p:cNvSpPr>
          <p:nvPr>
            <p:ph type="title"/>
          </p:nvPr>
        </p:nvSpPr>
        <p:spPr/>
        <p:txBody>
          <a:bodyPr>
            <a:normAutofit fontScale="90000"/>
          </a:bodyPr>
          <a:lstStyle/>
          <a:p>
            <a:r>
              <a:rPr lang="en-US" dirty="0"/>
              <a:t>Installations</a:t>
            </a:r>
          </a:p>
        </p:txBody>
      </p:sp>
      <p:sp>
        <p:nvSpPr>
          <p:cNvPr id="3" name="Text Placeholder 2">
            <a:extLst>
              <a:ext uri="{FF2B5EF4-FFF2-40B4-BE49-F238E27FC236}">
                <a16:creationId xmlns:a16="http://schemas.microsoft.com/office/drawing/2014/main" id="{2AF4B3E7-FA58-ED8A-3E05-02FD3F1805B2}"/>
              </a:ext>
            </a:extLst>
          </p:cNvPr>
          <p:cNvSpPr>
            <a:spLocks noGrp="1"/>
          </p:cNvSpPr>
          <p:nvPr>
            <p:ph type="body" idx="1"/>
          </p:nvPr>
        </p:nvSpPr>
        <p:spPr/>
        <p:txBody>
          <a:bodyPr/>
          <a:lstStyle/>
          <a:p>
            <a:r>
              <a:rPr lang="en-US" dirty="0">
                <a:latin typeface="Gabriola" panose="04040605051002020D02" pitchFamily="82" charset="0"/>
              </a:rPr>
              <a:t>To install python we will use Anaconda Distributer</a:t>
            </a:r>
          </a:p>
          <a:p>
            <a:pPr marL="457200" indent="-457200">
              <a:buFont typeface="Arial" panose="020B0604020202020204" pitchFamily="34" charset="0"/>
              <a:buChar char="•"/>
            </a:pPr>
            <a:r>
              <a:rPr lang="en-US" dirty="0">
                <a:latin typeface="Gabriola" panose="04040605051002020D02" pitchFamily="82" charset="0"/>
              </a:rPr>
              <a:t>Includes python</a:t>
            </a:r>
          </a:p>
          <a:p>
            <a:pPr marL="457200" indent="-457200">
              <a:buFont typeface="Arial" panose="020B0604020202020204" pitchFamily="34" charset="0"/>
              <a:buChar char="•"/>
            </a:pPr>
            <a:r>
              <a:rPr lang="en-US" dirty="0">
                <a:latin typeface="Gabriola" panose="04040605051002020D02" pitchFamily="82" charset="0"/>
              </a:rPr>
              <a:t>Includes many other useful libraries</a:t>
            </a:r>
          </a:p>
          <a:p>
            <a:pPr marL="457200" indent="-457200">
              <a:buFont typeface="Arial" panose="020B0604020202020204" pitchFamily="34" charset="0"/>
              <a:buChar char="•"/>
            </a:pPr>
            <a:r>
              <a:rPr lang="en-US" dirty="0">
                <a:latin typeface="Gabriola" panose="04040605051002020D02" pitchFamily="82" charset="0"/>
              </a:rPr>
              <a:t>Easily installed on Windows-MacOS or Linux</a:t>
            </a:r>
          </a:p>
          <a:p>
            <a:pPr marL="457200" indent="-457200">
              <a:buFont typeface="Arial" panose="020B0604020202020204" pitchFamily="34" charset="0"/>
              <a:buChar char="•"/>
            </a:pPr>
            <a:endParaRPr lang="en-US" dirty="0">
              <a:latin typeface="Gabriola" panose="04040605051002020D02" pitchFamily="82" charset="0"/>
            </a:endParaRPr>
          </a:p>
          <a:p>
            <a:endParaRPr lang="en-US" dirty="0">
              <a:latin typeface="Gabriola" panose="04040605051002020D02" pitchFamily="82" charset="0"/>
            </a:endParaRPr>
          </a:p>
        </p:txBody>
      </p:sp>
      <p:sp>
        <p:nvSpPr>
          <p:cNvPr id="4" name="Footer Placeholder 3">
            <a:extLst>
              <a:ext uri="{FF2B5EF4-FFF2-40B4-BE49-F238E27FC236}">
                <a16:creationId xmlns:a16="http://schemas.microsoft.com/office/drawing/2014/main" id="{40532A3B-B05F-C489-6A40-9C11F90990E5}"/>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8555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0086-9667-39C9-7700-AC057BEE33D9}"/>
              </a:ext>
            </a:extLst>
          </p:cNvPr>
          <p:cNvSpPr>
            <a:spLocks noGrp="1"/>
          </p:cNvSpPr>
          <p:nvPr>
            <p:ph type="title"/>
          </p:nvPr>
        </p:nvSpPr>
        <p:spPr/>
        <p:txBody>
          <a:bodyPr>
            <a:normAutofit fontScale="90000"/>
          </a:bodyPr>
          <a:lstStyle/>
          <a:p>
            <a:r>
              <a:rPr lang="en-US" dirty="0"/>
              <a:t>How to Get Help</a:t>
            </a:r>
          </a:p>
        </p:txBody>
      </p:sp>
      <p:sp>
        <p:nvSpPr>
          <p:cNvPr id="3" name="Text Placeholder 2">
            <a:extLst>
              <a:ext uri="{FF2B5EF4-FFF2-40B4-BE49-F238E27FC236}">
                <a16:creationId xmlns:a16="http://schemas.microsoft.com/office/drawing/2014/main" id="{98AFFF9D-2E47-333F-194D-D93AE0CDF077}"/>
              </a:ext>
            </a:extLst>
          </p:cNvPr>
          <p:cNvSpPr>
            <a:spLocks noGrp="1"/>
          </p:cNvSpPr>
          <p:nvPr>
            <p:ph type="body" idx="1"/>
          </p:nvPr>
        </p:nvSpPr>
        <p:spPr/>
        <p:txBody>
          <a:bodyPr/>
          <a:lstStyle/>
          <a:p>
            <a:pPr marL="457200" indent="-457200">
              <a:buFont typeface="Arial" panose="020B0604020202020204" pitchFamily="34" charset="0"/>
              <a:buChar char="•"/>
            </a:pPr>
            <a:r>
              <a:rPr lang="en-US" dirty="0">
                <a:latin typeface="Gabriola" panose="04040605051002020D02" pitchFamily="82" charset="0"/>
              </a:rPr>
              <a:t>Check the Recorded file and Notebooks</a:t>
            </a:r>
          </a:p>
          <a:p>
            <a:pPr marL="457200" indent="-457200">
              <a:buFont typeface="Arial" panose="020B0604020202020204" pitchFamily="34" charset="0"/>
              <a:buChar char="•"/>
            </a:pPr>
            <a:r>
              <a:rPr lang="en-US" dirty="0">
                <a:latin typeface="Gabriola" panose="04040605051002020D02" pitchFamily="82" charset="0"/>
              </a:rPr>
              <a:t>Google it </a:t>
            </a:r>
          </a:p>
          <a:p>
            <a:pPr marL="457200" indent="-457200">
              <a:buFont typeface="Arial" panose="020B0604020202020204" pitchFamily="34" charset="0"/>
              <a:buChar char="•"/>
            </a:pPr>
            <a:r>
              <a:rPr lang="en-US" dirty="0">
                <a:latin typeface="Gabriola" panose="04040605051002020D02" pitchFamily="82" charset="0"/>
              </a:rPr>
              <a:t>Stack overflow</a:t>
            </a:r>
          </a:p>
          <a:p>
            <a:pPr marL="457200" indent="-457200">
              <a:buFont typeface="Arial" panose="020B0604020202020204" pitchFamily="34" charset="0"/>
              <a:buChar char="•"/>
            </a:pPr>
            <a:r>
              <a:rPr lang="en-US" dirty="0">
                <a:latin typeface="Gabriola" panose="04040605051002020D02" pitchFamily="82" charset="0"/>
              </a:rPr>
              <a:t>Python Documentation</a:t>
            </a:r>
          </a:p>
          <a:p>
            <a:pPr marL="457200" indent="-457200">
              <a:buFont typeface="Arial" panose="020B0604020202020204" pitchFamily="34" charset="0"/>
              <a:buChar char="•"/>
            </a:pPr>
            <a:r>
              <a:rPr lang="en-US" dirty="0">
                <a:latin typeface="Gabriola" panose="04040605051002020D02" pitchFamily="82" charset="0"/>
              </a:rPr>
              <a:t>Ask in the Chat we have</a:t>
            </a:r>
          </a:p>
        </p:txBody>
      </p:sp>
      <p:sp>
        <p:nvSpPr>
          <p:cNvPr id="5" name="Footer Placeholder 3">
            <a:extLst>
              <a:ext uri="{FF2B5EF4-FFF2-40B4-BE49-F238E27FC236}">
                <a16:creationId xmlns:a16="http://schemas.microsoft.com/office/drawing/2014/main" id="{AB39C6F4-E038-B534-AF2B-03A478E4502C}"/>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endParaRPr lang="en-US" sz="1400" dirty="0"/>
          </a:p>
        </p:txBody>
      </p:sp>
    </p:spTree>
    <p:extLst>
      <p:ext uri="{BB962C8B-B14F-4D97-AF65-F5344CB8AC3E}">
        <p14:creationId xmlns:p14="http://schemas.microsoft.com/office/powerpoint/2010/main" val="227067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0BF8-AA46-4C2C-1C66-F31511077347}"/>
              </a:ext>
            </a:extLst>
          </p:cNvPr>
          <p:cNvSpPr>
            <a:spLocks noGrp="1"/>
          </p:cNvSpPr>
          <p:nvPr>
            <p:ph type="title"/>
          </p:nvPr>
        </p:nvSpPr>
        <p:spPr/>
        <p:txBody>
          <a:bodyPr>
            <a:normAutofit fontScale="90000"/>
          </a:bodyPr>
          <a:lstStyle/>
          <a:p>
            <a:r>
              <a:rPr lang="en-US" dirty="0"/>
              <a:t>Recourses</a:t>
            </a:r>
          </a:p>
        </p:txBody>
      </p:sp>
      <p:sp>
        <p:nvSpPr>
          <p:cNvPr id="4" name="Footer Placeholder 3">
            <a:extLst>
              <a:ext uri="{FF2B5EF4-FFF2-40B4-BE49-F238E27FC236}">
                <a16:creationId xmlns:a16="http://schemas.microsoft.com/office/drawing/2014/main" id="{B8E0CA52-155D-BF90-611B-F1BA03BC3842}"/>
              </a:ext>
            </a:extLst>
          </p:cNvPr>
          <p:cNvSpPr>
            <a:spLocks noGrp="1"/>
          </p:cNvSpPr>
          <p:nvPr>
            <p:ph type="ftr" sz="quarter" idx="11"/>
          </p:nvPr>
        </p:nvSpPr>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graphicFrame>
        <p:nvGraphicFramePr>
          <p:cNvPr id="5" name="Table 5">
            <a:extLst>
              <a:ext uri="{FF2B5EF4-FFF2-40B4-BE49-F238E27FC236}">
                <a16:creationId xmlns:a16="http://schemas.microsoft.com/office/drawing/2014/main" id="{A74C1090-4C36-99FC-0375-D3FC6540F5B8}"/>
              </a:ext>
            </a:extLst>
          </p:cNvPr>
          <p:cNvGraphicFramePr>
            <a:graphicFrameLocks noGrp="1"/>
          </p:cNvGraphicFramePr>
          <p:nvPr/>
        </p:nvGraphicFramePr>
        <p:xfrm>
          <a:off x="415635" y="817045"/>
          <a:ext cx="11346874" cy="2260742"/>
        </p:xfrm>
        <a:graphic>
          <a:graphicData uri="http://schemas.openxmlformats.org/drawingml/2006/table">
            <a:tbl>
              <a:tblPr firstRow="1" bandRow="1">
                <a:tableStyleId>{2D5ABB26-0587-4C30-8999-92F81FD0307C}</a:tableStyleId>
              </a:tblPr>
              <a:tblGrid>
                <a:gridCol w="5673437">
                  <a:extLst>
                    <a:ext uri="{9D8B030D-6E8A-4147-A177-3AD203B41FA5}">
                      <a16:colId xmlns:a16="http://schemas.microsoft.com/office/drawing/2014/main" val="2066553691"/>
                    </a:ext>
                  </a:extLst>
                </a:gridCol>
                <a:gridCol w="5673437">
                  <a:extLst>
                    <a:ext uri="{9D8B030D-6E8A-4147-A177-3AD203B41FA5}">
                      <a16:colId xmlns:a16="http://schemas.microsoft.com/office/drawing/2014/main" val="2829303445"/>
                    </a:ext>
                  </a:extLst>
                </a:gridCol>
              </a:tblGrid>
              <a:tr h="522381">
                <a:tc>
                  <a:txBody>
                    <a:bodyPr/>
                    <a:lstStyle/>
                    <a:p>
                      <a:r>
                        <a:rPr lang="en-US" sz="2600" b="1" dirty="0">
                          <a:latin typeface="Gabriola" panose="04040605051002020D02" pitchFamily="82" charset="0"/>
                        </a:rPr>
                        <a:t>Books</a:t>
                      </a:r>
                    </a:p>
                  </a:txBody>
                  <a:tcPr/>
                </a:tc>
                <a:tc>
                  <a:txBody>
                    <a:bodyPr/>
                    <a:lstStyle/>
                    <a:p>
                      <a:r>
                        <a:rPr lang="en-US" sz="2600" b="1" dirty="0">
                          <a:latin typeface="Gabriola" panose="04040605051002020D02" pitchFamily="82" charset="0"/>
                        </a:rPr>
                        <a:t>Online Platforms</a:t>
                      </a:r>
                    </a:p>
                  </a:txBody>
                  <a:tcPr/>
                </a:tc>
                <a:extLst>
                  <a:ext uri="{0D108BD9-81ED-4DB2-BD59-A6C34878D82A}">
                    <a16:rowId xmlns:a16="http://schemas.microsoft.com/office/drawing/2014/main" val="3888453986"/>
                  </a:ext>
                </a:extLst>
              </a:tr>
              <a:tr h="458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Gabriola" panose="04040605051002020D02" pitchFamily="82" charset="0"/>
                          <a:ea typeface="+mn-ea"/>
                          <a:cs typeface="+mn-cs"/>
                        </a:rPr>
                        <a:t>Python Basics: A Self-Teaching Introduction</a:t>
                      </a:r>
                    </a:p>
                  </a:txBody>
                  <a:tcPr/>
                </a:tc>
                <a:tc>
                  <a:txBody>
                    <a:bodyPr/>
                    <a:lstStyle/>
                    <a:p>
                      <a:r>
                        <a:rPr lang="en-US" dirty="0">
                          <a:latin typeface="Gabriola" panose="04040605051002020D02" pitchFamily="82" charset="0"/>
                        </a:rPr>
                        <a:t>Udemy.com</a:t>
                      </a:r>
                    </a:p>
                  </a:txBody>
                  <a:tcPr/>
                </a:tc>
                <a:extLst>
                  <a:ext uri="{0D108BD9-81ED-4DB2-BD59-A6C34878D82A}">
                    <a16:rowId xmlns:a16="http://schemas.microsoft.com/office/drawing/2014/main" val="3071755360"/>
                  </a:ext>
                </a:extLst>
              </a:tr>
              <a:tr h="5223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Gabriola" panose="04040605051002020D02" pitchFamily="82" charset="0"/>
                          <a:ea typeface="+mn-ea"/>
                          <a:cs typeface="+mn-cs"/>
                        </a:rPr>
                        <a:t>Numerical Python: Scientific Computing and Data Science Applications with </a:t>
                      </a:r>
                      <a:r>
                        <a:rPr lang="en-US" sz="1800" b="0" i="0" kern="1200" dirty="0" err="1">
                          <a:solidFill>
                            <a:schemeClr val="tx1"/>
                          </a:solidFill>
                          <a:effectLst/>
                          <a:latin typeface="Gabriola" panose="04040605051002020D02" pitchFamily="82" charset="0"/>
                          <a:ea typeface="+mn-ea"/>
                          <a:cs typeface="+mn-cs"/>
                        </a:rPr>
                        <a:t>Numpy</a:t>
                      </a:r>
                      <a:r>
                        <a:rPr lang="en-US" sz="1800" b="0" i="0" kern="1200" dirty="0">
                          <a:solidFill>
                            <a:schemeClr val="tx1"/>
                          </a:solidFill>
                          <a:effectLst/>
                          <a:latin typeface="Gabriola" panose="04040605051002020D02" pitchFamily="82" charset="0"/>
                          <a:ea typeface="+mn-ea"/>
                          <a:cs typeface="+mn-cs"/>
                        </a:rPr>
                        <a:t>, SciPy and Matplotlib</a:t>
                      </a:r>
                    </a:p>
                  </a:txBody>
                  <a:tcPr/>
                </a:tc>
                <a:tc>
                  <a:txBody>
                    <a:bodyPr/>
                    <a:lstStyle/>
                    <a:p>
                      <a:r>
                        <a:rPr lang="en-US" dirty="0">
                          <a:latin typeface="Gabriola" panose="04040605051002020D02" pitchFamily="82" charset="0"/>
                        </a:rPr>
                        <a:t>Coursera.org</a:t>
                      </a:r>
                    </a:p>
                  </a:txBody>
                  <a:tcPr/>
                </a:tc>
                <a:extLst>
                  <a:ext uri="{0D108BD9-81ED-4DB2-BD59-A6C34878D82A}">
                    <a16:rowId xmlns:a16="http://schemas.microsoft.com/office/drawing/2014/main" val="1756984427"/>
                  </a:ext>
                </a:extLst>
              </a:tr>
              <a:tr h="5223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Gabriola" panose="04040605051002020D02" pitchFamily="82" charset="0"/>
                          <a:ea typeface="+mn-ea"/>
                          <a:cs typeface="+mn-cs"/>
                        </a:rPr>
                        <a:t>Python by Example - Learning to Program in 150 Challenges</a:t>
                      </a:r>
                    </a:p>
                    <a:p>
                      <a:endParaRPr lang="en-US" dirty="0">
                        <a:latin typeface="Gabriola" panose="04040605051002020D02" pitchFamily="82" charset="0"/>
                      </a:endParaRPr>
                    </a:p>
                  </a:txBody>
                  <a:tcPr/>
                </a:tc>
                <a:tc>
                  <a:txBody>
                    <a:bodyPr/>
                    <a:lstStyle/>
                    <a:p>
                      <a:r>
                        <a:rPr lang="en-US" dirty="0">
                          <a:latin typeface="Gabriola" panose="04040605051002020D02" pitchFamily="82" charset="0"/>
                        </a:rPr>
                        <a:t>Downloadly.ir</a:t>
                      </a:r>
                    </a:p>
                  </a:txBody>
                  <a:tcPr/>
                </a:tc>
                <a:extLst>
                  <a:ext uri="{0D108BD9-81ED-4DB2-BD59-A6C34878D82A}">
                    <a16:rowId xmlns:a16="http://schemas.microsoft.com/office/drawing/2014/main" val="2513285599"/>
                  </a:ext>
                </a:extLst>
              </a:tr>
            </a:tbl>
          </a:graphicData>
        </a:graphic>
      </p:graphicFrame>
      <p:pic>
        <p:nvPicPr>
          <p:cNvPr id="10" name="Picture 9">
            <a:extLst>
              <a:ext uri="{FF2B5EF4-FFF2-40B4-BE49-F238E27FC236}">
                <a16:creationId xmlns:a16="http://schemas.microsoft.com/office/drawing/2014/main" id="{517DA0A0-E78A-25A0-1158-D511E6375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5" y="3077787"/>
            <a:ext cx="1849583" cy="2392127"/>
          </a:xfrm>
          <a:prstGeom prst="rect">
            <a:avLst/>
          </a:prstGeom>
        </p:spPr>
      </p:pic>
      <p:pic>
        <p:nvPicPr>
          <p:cNvPr id="12" name="Picture 11">
            <a:extLst>
              <a:ext uri="{FF2B5EF4-FFF2-40B4-BE49-F238E27FC236}">
                <a16:creationId xmlns:a16="http://schemas.microsoft.com/office/drawing/2014/main" id="{C54130CE-F0FB-7D0E-DA64-691D73D77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016" y="3515159"/>
            <a:ext cx="1666875" cy="2376487"/>
          </a:xfrm>
          <a:prstGeom prst="rect">
            <a:avLst/>
          </a:prstGeom>
        </p:spPr>
      </p:pic>
      <p:pic>
        <p:nvPicPr>
          <p:cNvPr id="14" name="Picture 13">
            <a:extLst>
              <a:ext uri="{FF2B5EF4-FFF2-40B4-BE49-F238E27FC236}">
                <a16:creationId xmlns:a16="http://schemas.microsoft.com/office/drawing/2014/main" id="{D644B6F0-4011-35BF-4361-D5983126E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4918" y="3077787"/>
            <a:ext cx="1703277" cy="2141913"/>
          </a:xfrm>
          <a:prstGeom prst="rect">
            <a:avLst/>
          </a:prstGeom>
        </p:spPr>
      </p:pic>
      <p:pic>
        <p:nvPicPr>
          <p:cNvPr id="16" name="Picture 15">
            <a:extLst>
              <a:ext uri="{FF2B5EF4-FFF2-40B4-BE49-F238E27FC236}">
                <a16:creationId xmlns:a16="http://schemas.microsoft.com/office/drawing/2014/main" id="{1A66A3B0-3970-A9A3-C219-9F79D0722912}"/>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17239" y="1273668"/>
            <a:ext cx="939724" cy="526245"/>
          </a:xfrm>
          <a:prstGeom prst="rect">
            <a:avLst/>
          </a:prstGeom>
        </p:spPr>
      </p:pic>
      <p:pic>
        <p:nvPicPr>
          <p:cNvPr id="18" name="Picture 17">
            <a:extLst>
              <a:ext uri="{FF2B5EF4-FFF2-40B4-BE49-F238E27FC236}">
                <a16:creationId xmlns:a16="http://schemas.microsoft.com/office/drawing/2014/main" id="{9F6A6809-A232-6866-DECF-785E42F226F2}"/>
              </a:ext>
            </a:extLst>
          </p:cNvPr>
          <p:cNvPicPr>
            <a:picLocks noChangeAspect="1"/>
          </p:cNvPicPr>
          <p:nvPr/>
        </p:nvPicPr>
        <p:blipFill>
          <a:blip r:embed="rId6">
            <a:clrChange>
              <a:clrFrom>
                <a:srgbClr val="0056D2"/>
              </a:clrFrom>
              <a:clrTo>
                <a:srgbClr val="0056D2">
                  <a:alpha val="0"/>
                </a:srgbClr>
              </a:clrTo>
            </a:clrChange>
            <a:extLst>
              <a:ext uri="{28A0092B-C50C-407E-A947-70E740481C1C}">
                <a14:useLocalDpi xmlns:a14="http://schemas.microsoft.com/office/drawing/2010/main" val="0"/>
              </a:ext>
            </a:extLst>
          </a:blip>
          <a:stretch>
            <a:fillRect/>
          </a:stretch>
        </p:blipFill>
        <p:spPr>
          <a:xfrm>
            <a:off x="8811499" y="1483439"/>
            <a:ext cx="939724" cy="939724"/>
          </a:xfrm>
          <a:prstGeom prst="rect">
            <a:avLst/>
          </a:prstGeom>
        </p:spPr>
      </p:pic>
      <p:pic>
        <p:nvPicPr>
          <p:cNvPr id="20" name="Picture 19">
            <a:extLst>
              <a:ext uri="{FF2B5EF4-FFF2-40B4-BE49-F238E27FC236}">
                <a16:creationId xmlns:a16="http://schemas.microsoft.com/office/drawing/2014/main" id="{9834146D-C48C-8D7A-CE9B-C1455DB96C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5227" y="2094674"/>
            <a:ext cx="1703277" cy="656978"/>
          </a:xfrm>
          <a:prstGeom prst="rect">
            <a:avLst/>
          </a:prstGeom>
        </p:spPr>
      </p:pic>
    </p:spTree>
    <p:extLst>
      <p:ext uri="{BB962C8B-B14F-4D97-AF65-F5344CB8AC3E}">
        <p14:creationId xmlns:p14="http://schemas.microsoft.com/office/powerpoint/2010/main" val="182242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0BF8-AA46-4C2C-1C66-F31511077347}"/>
              </a:ext>
            </a:extLst>
          </p:cNvPr>
          <p:cNvSpPr>
            <a:spLocks noGrp="1"/>
          </p:cNvSpPr>
          <p:nvPr>
            <p:ph type="title"/>
          </p:nvPr>
        </p:nvSpPr>
        <p:spPr/>
        <p:txBody>
          <a:bodyPr>
            <a:normAutofit fontScale="90000"/>
          </a:bodyPr>
          <a:lstStyle/>
          <a:p>
            <a:r>
              <a:rPr lang="en-US" dirty="0"/>
              <a:t>Environment</a:t>
            </a:r>
          </a:p>
        </p:txBody>
      </p:sp>
      <p:sp>
        <p:nvSpPr>
          <p:cNvPr id="4" name="Footer Placeholder 3">
            <a:extLst>
              <a:ext uri="{FF2B5EF4-FFF2-40B4-BE49-F238E27FC236}">
                <a16:creationId xmlns:a16="http://schemas.microsoft.com/office/drawing/2014/main" id="{B8E0CA52-155D-BF90-611B-F1BA03BC3842}"/>
              </a:ext>
            </a:extLst>
          </p:cNvPr>
          <p:cNvSpPr>
            <a:spLocks noGrp="1"/>
          </p:cNvSpPr>
          <p:nvPr>
            <p:ph type="ftr" sz="quarter" idx="11"/>
          </p:nvPr>
        </p:nvSpPr>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graphicFrame>
        <p:nvGraphicFramePr>
          <p:cNvPr id="5" name="Table 5">
            <a:extLst>
              <a:ext uri="{FF2B5EF4-FFF2-40B4-BE49-F238E27FC236}">
                <a16:creationId xmlns:a16="http://schemas.microsoft.com/office/drawing/2014/main" id="{A74C1090-4C36-99FC-0375-D3FC6540F5B8}"/>
              </a:ext>
            </a:extLst>
          </p:cNvPr>
          <p:cNvGraphicFramePr>
            <a:graphicFrameLocks noGrp="1"/>
          </p:cNvGraphicFramePr>
          <p:nvPr>
            <p:extLst>
              <p:ext uri="{D42A27DB-BD31-4B8C-83A1-F6EECF244321}">
                <p14:modId xmlns:p14="http://schemas.microsoft.com/office/powerpoint/2010/main" val="3039945850"/>
              </p:ext>
            </p:extLst>
          </p:nvPr>
        </p:nvGraphicFramePr>
        <p:xfrm>
          <a:off x="415635" y="817045"/>
          <a:ext cx="11346874" cy="2143043"/>
        </p:xfrm>
        <a:graphic>
          <a:graphicData uri="http://schemas.openxmlformats.org/drawingml/2006/table">
            <a:tbl>
              <a:tblPr firstRow="1" bandRow="1">
                <a:tableStyleId>{2D5ABB26-0587-4C30-8999-92F81FD0307C}</a:tableStyleId>
              </a:tblPr>
              <a:tblGrid>
                <a:gridCol w="3782291">
                  <a:extLst>
                    <a:ext uri="{9D8B030D-6E8A-4147-A177-3AD203B41FA5}">
                      <a16:colId xmlns:a16="http://schemas.microsoft.com/office/drawing/2014/main" val="2066553691"/>
                    </a:ext>
                  </a:extLst>
                </a:gridCol>
                <a:gridCol w="3782291">
                  <a:extLst>
                    <a:ext uri="{9D8B030D-6E8A-4147-A177-3AD203B41FA5}">
                      <a16:colId xmlns:a16="http://schemas.microsoft.com/office/drawing/2014/main" val="2829303445"/>
                    </a:ext>
                  </a:extLst>
                </a:gridCol>
                <a:gridCol w="1891146">
                  <a:extLst>
                    <a:ext uri="{9D8B030D-6E8A-4147-A177-3AD203B41FA5}">
                      <a16:colId xmlns:a16="http://schemas.microsoft.com/office/drawing/2014/main" val="3462814390"/>
                    </a:ext>
                  </a:extLst>
                </a:gridCol>
                <a:gridCol w="1891146">
                  <a:extLst>
                    <a:ext uri="{9D8B030D-6E8A-4147-A177-3AD203B41FA5}">
                      <a16:colId xmlns:a16="http://schemas.microsoft.com/office/drawing/2014/main" val="3896964732"/>
                    </a:ext>
                  </a:extLst>
                </a:gridCol>
              </a:tblGrid>
              <a:tr h="522381">
                <a:tc>
                  <a:txBody>
                    <a:bodyPr/>
                    <a:lstStyle/>
                    <a:p>
                      <a:r>
                        <a:rPr lang="en-US" sz="2600" b="1" dirty="0">
                          <a:latin typeface="Gabriola" panose="04040605051002020D02" pitchFamily="82" charset="0"/>
                        </a:rPr>
                        <a:t>Code Editors</a:t>
                      </a:r>
                    </a:p>
                  </a:txBody>
                  <a:tcPr/>
                </a:tc>
                <a:tc>
                  <a:txBody>
                    <a:bodyPr/>
                    <a:lstStyle/>
                    <a:p>
                      <a:r>
                        <a:rPr lang="en-US" sz="2600" b="1" dirty="0">
                          <a:latin typeface="Gabriola" panose="04040605051002020D02" pitchFamily="82" charset="0"/>
                        </a:rPr>
                        <a:t>Coding Environments</a:t>
                      </a:r>
                    </a:p>
                  </a:txBody>
                  <a:tcPr/>
                </a:tc>
                <a:tc gridSpan="2">
                  <a:txBody>
                    <a:bodyPr/>
                    <a:lstStyle/>
                    <a:p>
                      <a:r>
                        <a:rPr lang="en-US" sz="2600" b="1" dirty="0">
                          <a:latin typeface="Gabriola" panose="04040605051002020D02" pitchFamily="82" charset="0"/>
                        </a:rPr>
                        <a:t>IDEs</a:t>
                      </a:r>
                    </a:p>
                  </a:txBody>
                  <a:tcPr/>
                </a:tc>
                <a:tc hMerge="1">
                  <a:txBody>
                    <a:bodyPr/>
                    <a:lstStyle/>
                    <a:p>
                      <a:endParaRPr lang="en-US"/>
                    </a:p>
                  </a:txBody>
                  <a:tcPr/>
                </a:tc>
                <a:extLst>
                  <a:ext uri="{0D108BD9-81ED-4DB2-BD59-A6C34878D82A}">
                    <a16:rowId xmlns:a16="http://schemas.microsoft.com/office/drawing/2014/main" val="3888453986"/>
                  </a:ext>
                </a:extLst>
              </a:tr>
              <a:tr h="458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Gabriola" panose="04040605051002020D02" pitchFamily="82" charset="0"/>
                          <a:ea typeface="+mn-ea"/>
                          <a:cs typeface="+mn-cs"/>
                        </a:rPr>
                        <a:t>Sublime Text</a:t>
                      </a:r>
                    </a:p>
                  </a:txBody>
                  <a:tcPr/>
                </a:tc>
                <a:tc>
                  <a:txBody>
                    <a:bodyPr/>
                    <a:lstStyle/>
                    <a:p>
                      <a:r>
                        <a:rPr lang="en-US" dirty="0">
                          <a:latin typeface="Gabriola" panose="04040605051002020D02" pitchFamily="82" charset="0"/>
                        </a:rPr>
                        <a:t>Python IDLE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Gabriola" panose="04040605051002020D02" pitchFamily="82" charset="0"/>
                          <a:ea typeface="+mn-ea"/>
                          <a:cs typeface="+mn-cs"/>
                        </a:rPr>
                        <a:t>Visual Studio 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Gabriola" panose="04040605051002020D02" pitchFamily="82" charset="0"/>
                          <a:ea typeface="+mn-ea"/>
                          <a:cs typeface="+mn-cs"/>
                        </a:rPr>
                        <a:t>Spyder</a:t>
                      </a:r>
                    </a:p>
                  </a:txBody>
                  <a:tcPr/>
                </a:tc>
                <a:extLst>
                  <a:ext uri="{0D108BD9-81ED-4DB2-BD59-A6C34878D82A}">
                    <a16:rowId xmlns:a16="http://schemas.microsoft.com/office/drawing/2014/main" val="3071755360"/>
                  </a:ext>
                </a:extLst>
              </a:tr>
              <a:tr h="5223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Gabriola" panose="04040605051002020D02" pitchFamily="82" charset="0"/>
                          <a:ea typeface="+mn-ea"/>
                          <a:cs typeface="+mn-cs"/>
                        </a:rPr>
                        <a:t>ATOM</a:t>
                      </a:r>
                    </a:p>
                  </a:txBody>
                  <a:tcPr/>
                </a:tc>
                <a:tc>
                  <a:txBody>
                    <a:bodyPr/>
                    <a:lstStyle/>
                    <a:p>
                      <a:r>
                        <a:rPr lang="en-US" dirty="0">
                          <a:latin typeface="Gabriola" panose="04040605051002020D02" pitchFamily="82" charset="0"/>
                        </a:rPr>
                        <a:t>Jupyter Notebook</a:t>
                      </a:r>
                    </a:p>
                  </a:txBody>
                  <a:tcPr/>
                </a:tc>
                <a:tc>
                  <a:txBody>
                    <a:bodyPr/>
                    <a:lstStyle/>
                    <a:p>
                      <a:r>
                        <a:rPr lang="en-US" dirty="0">
                          <a:latin typeface="Gabriola" panose="04040605051002020D02" pitchFamily="82" charset="0"/>
                        </a:rPr>
                        <a:t>Eclipse+ PyDev</a:t>
                      </a:r>
                    </a:p>
                  </a:txBody>
                  <a:tcPr/>
                </a:tc>
                <a:tc>
                  <a:txBody>
                    <a:bodyPr/>
                    <a:lstStyle/>
                    <a:p>
                      <a:r>
                        <a:rPr lang="en-US" dirty="0">
                          <a:latin typeface="Gabriola" panose="04040605051002020D02" pitchFamily="82" charset="0"/>
                        </a:rPr>
                        <a:t>Thonny</a:t>
                      </a:r>
                    </a:p>
                  </a:txBody>
                  <a:tcPr/>
                </a:tc>
                <a:extLst>
                  <a:ext uri="{0D108BD9-81ED-4DB2-BD59-A6C34878D82A}">
                    <a16:rowId xmlns:a16="http://schemas.microsoft.com/office/drawing/2014/main" val="1756984427"/>
                  </a:ext>
                </a:extLst>
              </a:tr>
              <a:tr h="5223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briola" panose="04040605051002020D02" pitchFamily="82" charset="0"/>
                        </a:rPr>
                        <a:t>Vi / Vim</a:t>
                      </a:r>
                    </a:p>
                    <a:p>
                      <a:endParaRPr lang="en-US" dirty="0">
                        <a:latin typeface="Gabriola" panose="04040605051002020D02" pitchFamily="82" charset="0"/>
                      </a:endParaRPr>
                    </a:p>
                  </a:txBody>
                  <a:tcPr/>
                </a:tc>
                <a:tc>
                  <a:txBody>
                    <a:bodyPr/>
                    <a:lstStyle/>
                    <a:p>
                      <a:r>
                        <a:rPr lang="en-US" dirty="0">
                          <a:latin typeface="Gabriola" panose="04040605051002020D02" pitchFamily="82" charset="0"/>
                        </a:rPr>
                        <a:t>Google Collaboratory</a:t>
                      </a:r>
                    </a:p>
                  </a:txBody>
                  <a:tcPr/>
                </a:tc>
                <a:tc>
                  <a:txBody>
                    <a:bodyPr/>
                    <a:lstStyle/>
                    <a:p>
                      <a:r>
                        <a:rPr lang="en-US" dirty="0">
                          <a:latin typeface="Gabriola" panose="04040605051002020D02" pitchFamily="82" charset="0"/>
                        </a:rPr>
                        <a:t>PyCharm</a:t>
                      </a:r>
                    </a:p>
                  </a:txBody>
                  <a:tcPr/>
                </a:tc>
                <a:tc>
                  <a:txBody>
                    <a:bodyPr/>
                    <a:lstStyle/>
                    <a:p>
                      <a:r>
                        <a:rPr lang="en-US" dirty="0">
                          <a:latin typeface="Gabriola" panose="04040605051002020D02" pitchFamily="82" charset="0"/>
                        </a:rPr>
                        <a:t>eric</a:t>
                      </a:r>
                    </a:p>
                  </a:txBody>
                  <a:tcPr/>
                </a:tc>
                <a:extLst>
                  <a:ext uri="{0D108BD9-81ED-4DB2-BD59-A6C34878D82A}">
                    <a16:rowId xmlns:a16="http://schemas.microsoft.com/office/drawing/2014/main" val="2513285599"/>
                  </a:ext>
                </a:extLst>
              </a:tr>
            </a:tbl>
          </a:graphicData>
        </a:graphic>
      </p:graphicFrame>
      <p:pic>
        <p:nvPicPr>
          <p:cNvPr id="6" name="Picture 5">
            <a:extLst>
              <a:ext uri="{FF2B5EF4-FFF2-40B4-BE49-F238E27FC236}">
                <a16:creationId xmlns:a16="http://schemas.microsoft.com/office/drawing/2014/main" id="{C5048FBF-4681-B229-A58C-F3D081288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004" y="2842389"/>
            <a:ext cx="9117505" cy="3247553"/>
          </a:xfrm>
          <a:prstGeom prst="rect">
            <a:avLst/>
          </a:prstGeom>
        </p:spPr>
      </p:pic>
      <p:pic>
        <p:nvPicPr>
          <p:cNvPr id="8" name="Picture 7">
            <a:extLst>
              <a:ext uri="{FF2B5EF4-FFF2-40B4-BE49-F238E27FC236}">
                <a16:creationId xmlns:a16="http://schemas.microsoft.com/office/drawing/2014/main" id="{4EFE451B-4583-066C-8B4D-FF440FF32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92" y="5087155"/>
            <a:ext cx="1276353" cy="8839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67BBE837-21EA-38B7-7618-60E7CA428F8F}"/>
              </a:ext>
            </a:extLst>
          </p:cNvPr>
          <p:cNvPicPr>
            <a:picLocks noChangeAspect="1"/>
          </p:cNvPicPr>
          <p:nvPr/>
        </p:nvPicPr>
        <p:blipFill>
          <a:blip r:embed="rId4">
            <a:extLst>
              <a:ext uri="{BEBA8EAE-BF5A-486C-A8C5-ECC9F3942E4B}">
                <a14:imgProps xmlns:a14="http://schemas.microsoft.com/office/drawing/2010/main">
                  <a14:imgLayer r:embed="rId5">
                    <a14:imgEffect>
                      <a14:artisticMarker/>
                    </a14:imgEffect>
                  </a14:imgLayer>
                </a14:imgProps>
              </a:ext>
              <a:ext uri="{28A0092B-C50C-407E-A947-70E740481C1C}">
                <a14:useLocalDpi xmlns:a14="http://schemas.microsoft.com/office/drawing/2010/main" val="0"/>
              </a:ext>
            </a:extLst>
          </a:blip>
          <a:stretch>
            <a:fillRect/>
          </a:stretch>
        </p:blipFill>
        <p:spPr>
          <a:xfrm>
            <a:off x="261392" y="2842389"/>
            <a:ext cx="1173223" cy="11732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4D054E37-31AD-C95E-5C77-1ADB0BBA73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003" y="4143543"/>
            <a:ext cx="1694704" cy="7241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172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8486-B7C4-1D05-AB65-377675DE507F}"/>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17C8900F-AB3B-CE46-C004-1E9E77195258}"/>
              </a:ext>
            </a:extLst>
          </p:cNvPr>
          <p:cNvSpPr>
            <a:spLocks noGrp="1"/>
          </p:cNvSpPr>
          <p:nvPr>
            <p:ph type="body" idx="1"/>
          </p:nvPr>
        </p:nvSpPr>
        <p:spPr/>
        <p:txBody>
          <a:bodyPr>
            <a:normAutofit/>
          </a:bodyPr>
          <a:lstStyle/>
          <a:p>
            <a:pPr algn="l"/>
            <a:r>
              <a:rPr lang="en-US" b="1" i="0" dirty="0">
                <a:solidFill>
                  <a:srgbClr val="000000"/>
                </a:solidFill>
                <a:effectLst/>
                <a:latin typeface="Gabriola" panose="04040605051002020D02" pitchFamily="82" charset="0"/>
              </a:rPr>
              <a:t>Code Editors</a:t>
            </a:r>
            <a:endParaRPr lang="en-US" b="0" i="0" dirty="0">
              <a:solidFill>
                <a:srgbClr val="000000"/>
              </a:solidFill>
              <a:effectLst/>
              <a:latin typeface="Gabriola" panose="04040605051002020D02" pitchFamily="82" charset="0"/>
            </a:endParaRPr>
          </a:p>
          <a:p>
            <a:pPr algn="l"/>
            <a:r>
              <a:rPr lang="en-US" b="0" i="0" dirty="0">
                <a:solidFill>
                  <a:srgbClr val="000000"/>
                </a:solidFill>
                <a:effectLst/>
                <a:latin typeface="Gabriola" panose="04040605051002020D02" pitchFamily="82" charset="0"/>
              </a:rPr>
              <a:t>Code Editor is basically a text editor that is used to write and edit code. They are lightweight, fast, easy to install and great for learning. However, once your program gets larger, you need to test and debug your code, in that case, you can use an IDE.</a:t>
            </a:r>
          </a:p>
          <a:p>
            <a:pPr algn="l"/>
            <a:r>
              <a:rPr lang="en-US" b="1" i="0" dirty="0">
                <a:solidFill>
                  <a:srgbClr val="000000"/>
                </a:solidFill>
                <a:effectLst/>
                <a:latin typeface="Gabriola" panose="04040605051002020D02" pitchFamily="82" charset="0"/>
              </a:rPr>
              <a:t>Integrated Development Environment (IDE)</a:t>
            </a:r>
            <a:endParaRPr lang="en-US" b="0" i="0" dirty="0">
              <a:solidFill>
                <a:srgbClr val="000000"/>
              </a:solidFill>
              <a:effectLst/>
              <a:latin typeface="Gabriola" panose="04040605051002020D02" pitchFamily="82" charset="0"/>
            </a:endParaRPr>
          </a:p>
          <a:p>
            <a:pPr algn="l"/>
            <a:r>
              <a:rPr lang="en-US" b="0" i="0" dirty="0">
                <a:solidFill>
                  <a:srgbClr val="000000"/>
                </a:solidFill>
                <a:effectLst/>
                <a:latin typeface="Gabriola" panose="04040605051002020D02" pitchFamily="82" charset="0"/>
              </a:rPr>
              <a:t>An IDE (Integrated Development Environment) understands your code much better than a text editor. IDE is basically a development environment that consists of multiple features that are used for developing and testing the software. You will find all of them in one place making life easier for developers. However, IDEs can be complicated to use. So, it depends – if you really need an IDE for your program.</a:t>
            </a:r>
          </a:p>
          <a:p>
            <a:endParaRPr lang="en-US" dirty="0"/>
          </a:p>
        </p:txBody>
      </p:sp>
      <p:sp>
        <p:nvSpPr>
          <p:cNvPr id="4" name="Footer Placeholder 3">
            <a:extLst>
              <a:ext uri="{FF2B5EF4-FFF2-40B4-BE49-F238E27FC236}">
                <a16:creationId xmlns:a16="http://schemas.microsoft.com/office/drawing/2014/main" id="{3B5A6742-96A1-96DD-8C56-E918E35B8996}"/>
              </a:ext>
            </a:extLst>
          </p:cNvPr>
          <p:cNvSpPr>
            <a:spLocks noGrp="1"/>
          </p:cNvSpPr>
          <p:nvPr>
            <p:ph type="ftr" sz="quarter" idx="11"/>
          </p:nvPr>
        </p:nvSpPr>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endParaRPr lang="en-US" sz="1400" dirty="0"/>
          </a:p>
        </p:txBody>
      </p:sp>
    </p:spTree>
    <p:extLst>
      <p:ext uri="{BB962C8B-B14F-4D97-AF65-F5344CB8AC3E}">
        <p14:creationId xmlns:p14="http://schemas.microsoft.com/office/powerpoint/2010/main" val="427763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68B-116E-7A20-C5BF-AF50B792BDC0}"/>
              </a:ext>
            </a:extLst>
          </p:cNvPr>
          <p:cNvSpPr>
            <a:spLocks noGrp="1"/>
          </p:cNvSpPr>
          <p:nvPr>
            <p:ph type="title"/>
          </p:nvPr>
        </p:nvSpPr>
        <p:spPr>
          <a:xfrm>
            <a:off x="3453980" y="127001"/>
            <a:ext cx="5248182" cy="522381"/>
          </a:xfrm>
        </p:spPr>
        <p:txBody>
          <a:bodyPr>
            <a:normAutofit fontScale="90000"/>
          </a:bodyPr>
          <a:lstStyle/>
          <a:p>
            <a:r>
              <a:rPr lang="en-US" dirty="0"/>
              <a:t>List and Background of Students</a:t>
            </a:r>
          </a:p>
        </p:txBody>
      </p:sp>
      <p:graphicFrame>
        <p:nvGraphicFramePr>
          <p:cNvPr id="5" name="Table 5">
            <a:extLst>
              <a:ext uri="{FF2B5EF4-FFF2-40B4-BE49-F238E27FC236}">
                <a16:creationId xmlns:a16="http://schemas.microsoft.com/office/drawing/2014/main" id="{EFA05917-8B99-4FA0-9F3F-674A67F93616}"/>
              </a:ext>
            </a:extLst>
          </p:cNvPr>
          <p:cNvGraphicFramePr>
            <a:graphicFrameLocks noGrp="1"/>
          </p:cNvGraphicFramePr>
          <p:nvPr>
            <p:extLst>
              <p:ext uri="{D42A27DB-BD31-4B8C-83A1-F6EECF244321}">
                <p14:modId xmlns:p14="http://schemas.microsoft.com/office/powerpoint/2010/main" val="120383288"/>
              </p:ext>
            </p:extLst>
          </p:nvPr>
        </p:nvGraphicFramePr>
        <p:xfrm>
          <a:off x="333828" y="817637"/>
          <a:ext cx="11363599" cy="4107509"/>
        </p:xfrm>
        <a:graphic>
          <a:graphicData uri="http://schemas.openxmlformats.org/drawingml/2006/table">
            <a:tbl>
              <a:tblPr firstRow="1" bandRow="1">
                <a:tableStyleId>{F2DE63D5-997A-4646-A377-4702673A728D}</a:tableStyleId>
              </a:tblPr>
              <a:tblGrid>
                <a:gridCol w="2527618">
                  <a:extLst>
                    <a:ext uri="{9D8B030D-6E8A-4147-A177-3AD203B41FA5}">
                      <a16:colId xmlns:a16="http://schemas.microsoft.com/office/drawing/2014/main" val="3678478897"/>
                    </a:ext>
                  </a:extLst>
                </a:gridCol>
                <a:gridCol w="2918143">
                  <a:extLst>
                    <a:ext uri="{9D8B030D-6E8A-4147-A177-3AD203B41FA5}">
                      <a16:colId xmlns:a16="http://schemas.microsoft.com/office/drawing/2014/main" val="1022398217"/>
                    </a:ext>
                  </a:extLst>
                </a:gridCol>
                <a:gridCol w="3049905">
                  <a:extLst>
                    <a:ext uri="{9D8B030D-6E8A-4147-A177-3AD203B41FA5}">
                      <a16:colId xmlns:a16="http://schemas.microsoft.com/office/drawing/2014/main" val="4233404439"/>
                    </a:ext>
                  </a:extLst>
                </a:gridCol>
                <a:gridCol w="2867933">
                  <a:extLst>
                    <a:ext uri="{9D8B030D-6E8A-4147-A177-3AD203B41FA5}">
                      <a16:colId xmlns:a16="http://schemas.microsoft.com/office/drawing/2014/main" val="2504020085"/>
                    </a:ext>
                  </a:extLst>
                </a:gridCol>
              </a:tblGrid>
              <a:tr h="334446">
                <a:tc>
                  <a:txBody>
                    <a:bodyPr/>
                    <a:lstStyle/>
                    <a:p>
                      <a:r>
                        <a:rPr lang="en-US" dirty="0">
                          <a:latin typeface="Fira Code" panose="020B0809050000020004" pitchFamily="49" charset="0"/>
                          <a:ea typeface="Fira Code" panose="020B0809050000020004" pitchFamily="49" charset="0"/>
                          <a:cs typeface="Fira Code" panose="020B0809050000020004" pitchFamily="49" charset="0"/>
                        </a:rPr>
                        <a:t>Name</a:t>
                      </a:r>
                    </a:p>
                  </a:txBody>
                  <a:tcPr/>
                </a:tc>
                <a:tc>
                  <a:txBody>
                    <a:bodyPr/>
                    <a:lstStyle/>
                    <a:p>
                      <a:r>
                        <a:rPr lang="en-US" dirty="0">
                          <a:latin typeface="Fira Code" panose="020B0809050000020004" pitchFamily="49" charset="0"/>
                          <a:ea typeface="Fira Code" panose="020B0809050000020004" pitchFamily="49" charset="0"/>
                          <a:cs typeface="Fira Code" panose="020B0809050000020004" pitchFamily="49" charset="0"/>
                        </a:rPr>
                        <a:t>Coding Background</a:t>
                      </a:r>
                    </a:p>
                  </a:txBody>
                  <a:tcPr/>
                </a:tc>
                <a:tc>
                  <a:txBody>
                    <a:bodyPr/>
                    <a:lstStyle/>
                    <a:p>
                      <a:r>
                        <a:rPr lang="en-US" dirty="0">
                          <a:latin typeface="Fira Code" panose="020B0809050000020004" pitchFamily="49" charset="0"/>
                          <a:ea typeface="Fira Code" panose="020B0809050000020004" pitchFamily="49" charset="0"/>
                          <a:cs typeface="Fira Code" panose="020B0809050000020004" pitchFamily="49" charset="0"/>
                        </a:rPr>
                        <a:t>Education</a:t>
                      </a:r>
                    </a:p>
                  </a:txBody>
                  <a:tcPr/>
                </a:tc>
                <a:tc>
                  <a:txBody>
                    <a:bodyPr/>
                    <a:lstStyle/>
                    <a:p>
                      <a:r>
                        <a:rPr lang="en-US" dirty="0">
                          <a:latin typeface="Fira Code" panose="020B0809050000020004" pitchFamily="49" charset="0"/>
                          <a:ea typeface="Fira Code" panose="020B0809050000020004" pitchFamily="49" charset="0"/>
                          <a:cs typeface="Fira Code" panose="020B0809050000020004" pitchFamily="49" charset="0"/>
                        </a:rPr>
                        <a:t>Comment</a:t>
                      </a:r>
                    </a:p>
                  </a:txBody>
                  <a:tcPr/>
                </a:tc>
                <a:extLst>
                  <a:ext uri="{0D108BD9-81ED-4DB2-BD59-A6C34878D82A}">
                    <a16:rowId xmlns:a16="http://schemas.microsoft.com/office/drawing/2014/main" val="1133005122"/>
                  </a:ext>
                </a:extLst>
              </a:tr>
              <a:tr h="334446">
                <a:tc>
                  <a:txBody>
                    <a:bodyPr/>
                    <a:lstStyle/>
                    <a:p>
                      <a:r>
                        <a:rPr lang="en-US" dirty="0">
                          <a:latin typeface="Gabriola" panose="04040605051002020D02" pitchFamily="82" charset="0"/>
                        </a:rPr>
                        <a:t>Hasan </a:t>
                      </a:r>
                      <a:r>
                        <a:rPr lang="en-US" dirty="0" err="1">
                          <a:latin typeface="Gabriola" panose="04040605051002020D02" pitchFamily="82" charset="0"/>
                        </a:rPr>
                        <a:t>Shaghaghi</a:t>
                      </a:r>
                      <a:endParaRPr lang="en-US" dirty="0">
                        <a:latin typeface="Gabriola" panose="04040605051002020D02" pitchFamily="82" charset="0"/>
                      </a:endParaRPr>
                    </a:p>
                  </a:txBody>
                  <a:tcPr/>
                </a:tc>
                <a:tc>
                  <a:txBody>
                    <a:bodyPr/>
                    <a:lstStyle/>
                    <a:p>
                      <a:r>
                        <a:rPr lang="en-US" dirty="0">
                          <a:latin typeface="Gabriola" panose="04040605051002020D02" pitchFamily="82" charset="0"/>
                        </a:rPr>
                        <a:t>No Coding background</a:t>
                      </a:r>
                    </a:p>
                  </a:txBody>
                  <a:tcPr/>
                </a:tc>
                <a:tc>
                  <a:txBody>
                    <a:bodyPr/>
                    <a:lstStyle/>
                    <a:p>
                      <a:r>
                        <a:rPr lang="en-US" dirty="0">
                          <a:latin typeface="Gabriola" panose="04040605051002020D02" pitchFamily="82" charset="0"/>
                        </a:rPr>
                        <a:t>MSc of Geology</a:t>
                      </a:r>
                    </a:p>
                  </a:txBody>
                  <a:tcPr/>
                </a:tc>
                <a:tc>
                  <a:txBody>
                    <a:bodyPr/>
                    <a:lstStyle/>
                    <a:p>
                      <a:r>
                        <a:rPr lang="en-US" dirty="0">
                          <a:latin typeface="Gabriola" panose="04040605051002020D02" pitchFamily="82" charset="0"/>
                        </a:rPr>
                        <a:t>In Person- Online</a:t>
                      </a:r>
                    </a:p>
                  </a:txBody>
                  <a:tcPr/>
                </a:tc>
                <a:extLst>
                  <a:ext uri="{0D108BD9-81ED-4DB2-BD59-A6C34878D82A}">
                    <a16:rowId xmlns:a16="http://schemas.microsoft.com/office/drawing/2014/main" val="2063549366"/>
                  </a:ext>
                </a:extLst>
              </a:tr>
              <a:tr h="334446">
                <a:tc>
                  <a:txBody>
                    <a:bodyPr/>
                    <a:lstStyle/>
                    <a:p>
                      <a:r>
                        <a:rPr lang="en-US" dirty="0" err="1">
                          <a:latin typeface="Gabriola" panose="04040605051002020D02" pitchFamily="82" charset="0"/>
                        </a:rPr>
                        <a:t>Ayda</a:t>
                      </a:r>
                      <a:r>
                        <a:rPr lang="en-US" dirty="0">
                          <a:latin typeface="Gabriola" panose="04040605051002020D02" pitchFamily="82" charset="0"/>
                        </a:rPr>
                        <a:t> </a:t>
                      </a:r>
                      <a:r>
                        <a:rPr lang="en-US" dirty="0" err="1">
                          <a:latin typeface="Gabriola" panose="04040605051002020D02" pitchFamily="82" charset="0"/>
                        </a:rPr>
                        <a:t>Attari</a:t>
                      </a:r>
                      <a:r>
                        <a:rPr lang="en-US" dirty="0">
                          <a:latin typeface="Gabriola" panose="04040605051002020D02" pitchFamily="82" charset="0"/>
                        </a:rPr>
                        <a:t> </a:t>
                      </a:r>
                      <a:r>
                        <a:rPr lang="en-US" dirty="0" err="1">
                          <a:latin typeface="Gabriola" panose="04040605051002020D02" pitchFamily="82" charset="0"/>
                        </a:rPr>
                        <a:t>navab</a:t>
                      </a:r>
                      <a:endParaRPr lang="en-US" dirty="0">
                        <a:latin typeface="Gabriola" panose="04040605051002020D02" pitchFamily="82" charset="0"/>
                      </a:endParaRPr>
                    </a:p>
                  </a:txBody>
                  <a:tcPr/>
                </a:tc>
                <a:tc>
                  <a:txBody>
                    <a:bodyPr/>
                    <a:lstStyle/>
                    <a:p>
                      <a:r>
                        <a:rPr lang="en-US" dirty="0">
                          <a:latin typeface="Gabriola" panose="04040605051002020D02" pitchFamily="82" charset="0"/>
                        </a:rPr>
                        <a:t>No Coding Background</a:t>
                      </a:r>
                    </a:p>
                  </a:txBody>
                  <a:tcPr/>
                </a:tc>
                <a:tc>
                  <a:txBody>
                    <a:bodyPr/>
                    <a:lstStyle/>
                    <a:p>
                      <a:r>
                        <a:rPr lang="en-US" dirty="0">
                          <a:latin typeface="Gabriola" panose="04040605051002020D02" pitchFamily="82" charset="0"/>
                        </a:rPr>
                        <a:t>PhD in Chemistry</a:t>
                      </a:r>
                    </a:p>
                  </a:txBody>
                  <a:tcPr/>
                </a:tc>
                <a:tc>
                  <a:txBody>
                    <a:bodyPr/>
                    <a:lstStyle/>
                    <a:p>
                      <a:r>
                        <a:rPr lang="en-US" dirty="0">
                          <a:latin typeface="Gabriola" panose="04040605051002020D02" pitchFamily="82" charset="0"/>
                        </a:rPr>
                        <a:t>In Person </a:t>
                      </a:r>
                    </a:p>
                  </a:txBody>
                  <a:tcPr/>
                </a:tc>
                <a:extLst>
                  <a:ext uri="{0D108BD9-81ED-4DB2-BD59-A6C34878D82A}">
                    <a16:rowId xmlns:a16="http://schemas.microsoft.com/office/drawing/2014/main" val="4199298943"/>
                  </a:ext>
                </a:extLst>
              </a:tr>
              <a:tr h="334446">
                <a:tc>
                  <a:txBody>
                    <a:bodyPr/>
                    <a:lstStyle/>
                    <a:p>
                      <a:r>
                        <a:rPr lang="en-US" dirty="0">
                          <a:latin typeface="Gabriola" panose="04040605051002020D02" pitchFamily="82" charset="0"/>
                        </a:rPr>
                        <a:t>Fateme Rezaei</a:t>
                      </a:r>
                    </a:p>
                  </a:txBody>
                  <a:tcPr/>
                </a:tc>
                <a:tc>
                  <a:txBody>
                    <a:bodyPr/>
                    <a:lstStyle/>
                    <a:p>
                      <a:r>
                        <a:rPr lang="en-US" dirty="0">
                          <a:latin typeface="Gabriola" panose="04040605051002020D02" pitchFamily="82" charset="0"/>
                        </a:rPr>
                        <a:t>Only Advanced Pascal </a:t>
                      </a:r>
                    </a:p>
                  </a:txBody>
                  <a:tcPr/>
                </a:tc>
                <a:tc>
                  <a:txBody>
                    <a:bodyPr/>
                    <a:lstStyle/>
                    <a:p>
                      <a:r>
                        <a:rPr lang="en-US" dirty="0">
                          <a:latin typeface="Gabriola" panose="04040605051002020D02" pitchFamily="82" charset="0"/>
                        </a:rPr>
                        <a:t>PhD in Exercise Physiology</a:t>
                      </a:r>
                    </a:p>
                  </a:txBody>
                  <a:tcPr/>
                </a:tc>
                <a:tc>
                  <a:txBody>
                    <a:bodyPr/>
                    <a:lstStyle/>
                    <a:p>
                      <a:r>
                        <a:rPr lang="en-US" dirty="0">
                          <a:latin typeface="Gabriola" panose="04040605051002020D02" pitchFamily="82" charset="0"/>
                        </a:rPr>
                        <a:t>In Person</a:t>
                      </a:r>
                    </a:p>
                  </a:txBody>
                  <a:tcPr/>
                </a:tc>
                <a:extLst>
                  <a:ext uri="{0D108BD9-81ED-4DB2-BD59-A6C34878D82A}">
                    <a16:rowId xmlns:a16="http://schemas.microsoft.com/office/drawing/2014/main" val="815664833"/>
                  </a:ext>
                </a:extLst>
              </a:tr>
              <a:tr h="334446">
                <a:tc>
                  <a:txBody>
                    <a:bodyPr/>
                    <a:lstStyle/>
                    <a:p>
                      <a:r>
                        <a:rPr lang="en-US" dirty="0">
                          <a:latin typeface="Gabriola" panose="04040605051002020D02" pitchFamily="82" charset="0"/>
                        </a:rPr>
                        <a:t>Fateme </a:t>
                      </a:r>
                      <a:r>
                        <a:rPr lang="en-US" dirty="0" err="1">
                          <a:latin typeface="Gabriola" panose="04040605051002020D02" pitchFamily="82" charset="0"/>
                        </a:rPr>
                        <a:t>Bardestani</a:t>
                      </a:r>
                      <a:endParaRPr lang="en-US" dirty="0">
                        <a:latin typeface="Gabriola" panose="04040605051002020D02" pitchFamily="82" charset="0"/>
                      </a:endParaRPr>
                    </a:p>
                  </a:txBody>
                  <a:tcPr/>
                </a:tc>
                <a:tc>
                  <a:txBody>
                    <a:bodyPr/>
                    <a:lstStyle/>
                    <a:p>
                      <a:r>
                        <a:rPr lang="en-US" dirty="0">
                          <a:latin typeface="Gabriola" panose="04040605051002020D02" pitchFamily="82" charset="0"/>
                        </a:rPr>
                        <a:t>A bit Familiar </a:t>
                      </a:r>
                    </a:p>
                  </a:txBody>
                  <a:tcPr/>
                </a:tc>
                <a:tc>
                  <a:txBody>
                    <a:bodyPr/>
                    <a:lstStyle/>
                    <a:p>
                      <a:r>
                        <a:rPr lang="en-US" dirty="0">
                          <a:latin typeface="Gabriola" panose="04040605051002020D02" pitchFamily="82" charset="0"/>
                        </a:rPr>
                        <a:t>MSc of Mechanical Engineering</a:t>
                      </a:r>
                    </a:p>
                  </a:txBody>
                  <a:tcPr/>
                </a:tc>
                <a:tc>
                  <a:txBody>
                    <a:bodyPr/>
                    <a:lstStyle/>
                    <a:p>
                      <a:r>
                        <a:rPr lang="en-US" dirty="0">
                          <a:latin typeface="Gabriola" panose="04040605051002020D02" pitchFamily="82" charset="0"/>
                        </a:rPr>
                        <a:t>In Person</a:t>
                      </a:r>
                    </a:p>
                  </a:txBody>
                  <a:tcPr/>
                </a:tc>
                <a:extLst>
                  <a:ext uri="{0D108BD9-81ED-4DB2-BD59-A6C34878D82A}">
                    <a16:rowId xmlns:a16="http://schemas.microsoft.com/office/drawing/2014/main" val="2156007474"/>
                  </a:ext>
                </a:extLst>
              </a:tr>
              <a:tr h="334446">
                <a:tc>
                  <a:txBody>
                    <a:bodyPr/>
                    <a:lstStyle/>
                    <a:p>
                      <a:r>
                        <a:rPr lang="en-US" dirty="0">
                          <a:latin typeface="Gabriola" panose="04040605051002020D02" pitchFamily="82" charset="0"/>
                        </a:rPr>
                        <a:t>Mohammad </a:t>
                      </a:r>
                      <a:r>
                        <a:rPr lang="en-US" dirty="0" err="1">
                          <a:latin typeface="Gabriola" panose="04040605051002020D02" pitchFamily="82" charset="0"/>
                        </a:rPr>
                        <a:t>Hosein</a:t>
                      </a:r>
                      <a:r>
                        <a:rPr lang="en-US" dirty="0">
                          <a:latin typeface="Gabriola" panose="04040605051002020D02" pitchFamily="82" charset="0"/>
                        </a:rPr>
                        <a:t> </a:t>
                      </a:r>
                      <a:r>
                        <a:rPr lang="en-US" dirty="0" err="1">
                          <a:latin typeface="Gabriola" panose="04040605051002020D02" pitchFamily="82" charset="0"/>
                        </a:rPr>
                        <a:t>Qaed</a:t>
                      </a:r>
                      <a:r>
                        <a:rPr lang="en-US" dirty="0">
                          <a:latin typeface="Gabriola" panose="04040605051002020D02" pitchFamily="82" charset="0"/>
                        </a:rPr>
                        <a:t> Sharaf</a:t>
                      </a:r>
                    </a:p>
                  </a:txBody>
                  <a:tcPr/>
                </a:tc>
                <a:tc>
                  <a:txBody>
                    <a:bodyPr/>
                    <a:lstStyle/>
                    <a:p>
                      <a:r>
                        <a:rPr lang="en-US" dirty="0" err="1">
                          <a:latin typeface="Gabriola" panose="04040605051002020D02" pitchFamily="82" charset="0"/>
                        </a:rPr>
                        <a:t>Matlab</a:t>
                      </a:r>
                      <a:endParaRPr lang="en-US" dirty="0">
                        <a:latin typeface="Gabriola" panose="04040605051002020D02" pitchFamily="82" charset="0"/>
                      </a:endParaRPr>
                    </a:p>
                  </a:txBody>
                  <a:tcPr/>
                </a:tc>
                <a:tc>
                  <a:txBody>
                    <a:bodyPr/>
                    <a:lstStyle/>
                    <a:p>
                      <a:r>
                        <a:rPr lang="en-US" dirty="0">
                          <a:latin typeface="Gabriola" panose="04040605051002020D02" pitchFamily="82" charset="0"/>
                        </a:rPr>
                        <a:t>PhD in Mechanical Engineering</a:t>
                      </a:r>
                    </a:p>
                  </a:txBody>
                  <a:tcPr/>
                </a:tc>
                <a:tc>
                  <a:txBody>
                    <a:bodyPr/>
                    <a:lstStyle/>
                    <a:p>
                      <a:r>
                        <a:rPr lang="en-US" dirty="0">
                          <a:latin typeface="Gabriola" panose="04040605051002020D02" pitchFamily="82" charset="0"/>
                        </a:rPr>
                        <a:t>Online</a:t>
                      </a:r>
                    </a:p>
                  </a:txBody>
                  <a:tcPr/>
                </a:tc>
                <a:extLst>
                  <a:ext uri="{0D108BD9-81ED-4DB2-BD59-A6C34878D82A}">
                    <a16:rowId xmlns:a16="http://schemas.microsoft.com/office/drawing/2014/main" val="1455539933"/>
                  </a:ext>
                </a:extLst>
              </a:tr>
              <a:tr h="416803">
                <a:tc>
                  <a:txBody>
                    <a:bodyPr/>
                    <a:lstStyle/>
                    <a:p>
                      <a:r>
                        <a:rPr lang="en-US" dirty="0">
                          <a:latin typeface="Gabriola" panose="04040605051002020D02" pitchFamily="82" charset="0"/>
                        </a:rPr>
                        <a:t>Mohammad </a:t>
                      </a:r>
                      <a:r>
                        <a:rPr lang="en-US" dirty="0" err="1">
                          <a:latin typeface="Gabriola" panose="04040605051002020D02" pitchFamily="82" charset="0"/>
                        </a:rPr>
                        <a:t>Kahe</a:t>
                      </a:r>
                      <a:endParaRPr lang="en-US" dirty="0">
                        <a:latin typeface="Gabriola" panose="04040605051002020D02" pitchFamily="82" charset="0"/>
                      </a:endParaRPr>
                    </a:p>
                  </a:txBody>
                  <a:tcPr/>
                </a:tc>
                <a:tc>
                  <a:txBody>
                    <a:bodyPr/>
                    <a:lstStyle/>
                    <a:p>
                      <a:r>
                        <a:rPr lang="en-US" dirty="0">
                          <a:latin typeface="Gabriola" panose="04040605051002020D02" pitchFamily="82" charset="0"/>
                        </a:rPr>
                        <a:t>C#, Java</a:t>
                      </a:r>
                    </a:p>
                  </a:txBody>
                  <a:tcPr/>
                </a:tc>
                <a:tc>
                  <a:txBody>
                    <a:bodyPr/>
                    <a:lstStyle/>
                    <a:p>
                      <a:r>
                        <a:rPr lang="en-US" dirty="0">
                          <a:latin typeface="Gabriola" panose="04040605051002020D02" pitchFamily="82" charset="0"/>
                        </a:rPr>
                        <a:t>MSc of Computer Science (Data Mining)</a:t>
                      </a:r>
                    </a:p>
                  </a:txBody>
                  <a:tcPr/>
                </a:tc>
                <a:tc>
                  <a:txBody>
                    <a:bodyPr/>
                    <a:lstStyle/>
                    <a:p>
                      <a:r>
                        <a:rPr lang="en-US" dirty="0">
                          <a:latin typeface="Gabriola" panose="04040605051002020D02" pitchFamily="82" charset="0"/>
                        </a:rPr>
                        <a:t>Online</a:t>
                      </a:r>
                    </a:p>
                  </a:txBody>
                  <a:tcPr/>
                </a:tc>
                <a:extLst>
                  <a:ext uri="{0D108BD9-81ED-4DB2-BD59-A6C34878D82A}">
                    <a16:rowId xmlns:a16="http://schemas.microsoft.com/office/drawing/2014/main" val="65392093"/>
                  </a:ext>
                </a:extLst>
              </a:tr>
              <a:tr h="334446">
                <a:tc>
                  <a:txBody>
                    <a:bodyPr/>
                    <a:lstStyle/>
                    <a:p>
                      <a:r>
                        <a:rPr lang="en-US" dirty="0">
                          <a:latin typeface="Gabriola" panose="04040605051002020D02" pitchFamily="82" charset="0"/>
                        </a:rPr>
                        <a:t>Mohammadreza </a:t>
                      </a:r>
                      <a:r>
                        <a:rPr lang="en-US" dirty="0" err="1">
                          <a:latin typeface="Gabriola" panose="04040605051002020D02" pitchFamily="82" charset="0"/>
                        </a:rPr>
                        <a:t>Faraji</a:t>
                      </a:r>
                      <a:r>
                        <a:rPr lang="en-US" dirty="0">
                          <a:latin typeface="Gabriola" panose="04040605051002020D02" pitchFamily="82" charset="0"/>
                        </a:rPr>
                        <a:t> </a:t>
                      </a:r>
                    </a:p>
                  </a:txBody>
                  <a:tcPr/>
                </a:tc>
                <a:tc>
                  <a:txBody>
                    <a:bodyPr/>
                    <a:lstStyle/>
                    <a:p>
                      <a:r>
                        <a:rPr lang="en-US" dirty="0">
                          <a:latin typeface="Gabriola" panose="04040605051002020D02" pitchFamily="82" charset="0"/>
                        </a:rPr>
                        <a:t>C++ , VB, </a:t>
                      </a:r>
                      <a:r>
                        <a:rPr lang="en-US" dirty="0" err="1">
                          <a:latin typeface="Gabriola" panose="04040605051002020D02" pitchFamily="82" charset="0"/>
                        </a:rPr>
                        <a:t>Matlab</a:t>
                      </a:r>
                      <a:endParaRPr lang="en-US" dirty="0">
                        <a:latin typeface="Gabriola" panose="04040605051002020D02" pitchFamily="8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briola" panose="04040605051002020D02" pitchFamily="82" charset="0"/>
                        </a:rPr>
                        <a:t>MSc of Mechanical Engineering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briola" panose="04040605051002020D02" pitchFamily="82" charset="0"/>
                        </a:rPr>
                        <a:t>In Person</a:t>
                      </a:r>
                    </a:p>
                  </a:txBody>
                  <a:tcPr/>
                </a:tc>
                <a:extLst>
                  <a:ext uri="{0D108BD9-81ED-4DB2-BD59-A6C34878D82A}">
                    <a16:rowId xmlns:a16="http://schemas.microsoft.com/office/drawing/2014/main" val="2819863775"/>
                  </a:ext>
                </a:extLst>
              </a:tr>
              <a:tr h="334446">
                <a:tc>
                  <a:txBody>
                    <a:bodyPr/>
                    <a:lstStyle/>
                    <a:p>
                      <a:r>
                        <a:rPr lang="en-US" dirty="0">
                          <a:latin typeface="Gabriola" panose="04040605051002020D02" pitchFamily="82" charset="0"/>
                        </a:rPr>
                        <a:t>Masoumeh Moradi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briola" panose="04040605051002020D02" pitchFamily="82" charset="0"/>
                        </a:rPr>
                        <a:t>No Coding Background</a:t>
                      </a:r>
                    </a:p>
                  </a:txBody>
                  <a:tcPr/>
                </a:tc>
                <a:tc>
                  <a:txBody>
                    <a:bodyPr/>
                    <a:lstStyle/>
                    <a:p>
                      <a:r>
                        <a:rPr lang="en-US" dirty="0">
                          <a:latin typeface="Gabriola" panose="04040605051002020D02" pitchFamily="82" charset="0"/>
                        </a:rPr>
                        <a:t>MSc Of  Tech Management</a:t>
                      </a:r>
                    </a:p>
                  </a:txBody>
                  <a:tcPr/>
                </a:tc>
                <a:tc>
                  <a:txBody>
                    <a:bodyPr/>
                    <a:lstStyle/>
                    <a:p>
                      <a:r>
                        <a:rPr lang="en-US" dirty="0">
                          <a:latin typeface="Gabriola" panose="04040605051002020D02" pitchFamily="82" charset="0"/>
                        </a:rPr>
                        <a:t>In Person</a:t>
                      </a:r>
                    </a:p>
                  </a:txBody>
                  <a:tcPr/>
                </a:tc>
                <a:extLst>
                  <a:ext uri="{0D108BD9-81ED-4DB2-BD59-A6C34878D82A}">
                    <a16:rowId xmlns:a16="http://schemas.microsoft.com/office/drawing/2014/main" val="1459361247"/>
                  </a:ext>
                </a:extLst>
              </a:tr>
              <a:tr h="398866">
                <a:tc>
                  <a:txBody>
                    <a:bodyPr/>
                    <a:lstStyle/>
                    <a:p>
                      <a:r>
                        <a:rPr lang="en-US" dirty="0">
                          <a:latin typeface="Gabriola" panose="04040605051002020D02" pitchFamily="82" charset="0"/>
                        </a:rPr>
                        <a:t>Mostafa </a:t>
                      </a:r>
                      <a:r>
                        <a:rPr lang="en-US" dirty="0" err="1">
                          <a:latin typeface="Gabriola" panose="04040605051002020D02" pitchFamily="82" charset="0"/>
                        </a:rPr>
                        <a:t>Rajabzadeh</a:t>
                      </a:r>
                      <a:endParaRPr lang="en-US" dirty="0">
                        <a:latin typeface="Gabriola" panose="04040605051002020D02" pitchFamily="82" charset="0"/>
                      </a:endParaRPr>
                    </a:p>
                  </a:txBody>
                  <a:tcPr/>
                </a:tc>
                <a:tc>
                  <a:txBody>
                    <a:bodyPr/>
                    <a:lstStyle/>
                    <a:p>
                      <a:r>
                        <a:rPr lang="en-US" dirty="0">
                          <a:latin typeface="Gabriola" panose="04040605051002020D02" pitchFamily="82" charset="0"/>
                        </a:rPr>
                        <a:t>Advance C++ and </a:t>
                      </a:r>
                      <a:r>
                        <a:rPr lang="en-US" dirty="0" err="1">
                          <a:latin typeface="Gabriola" panose="04040605051002020D02" pitchFamily="82" charset="0"/>
                        </a:rPr>
                        <a:t>qml</a:t>
                      </a:r>
                      <a:r>
                        <a:rPr lang="en-US" dirty="0">
                          <a:latin typeface="Gabriola" panose="04040605051002020D02" pitchFamily="82" charset="0"/>
                        </a:rPr>
                        <a:t>  in Qt </a:t>
                      </a:r>
                      <a:r>
                        <a:rPr lang="en-US" dirty="0" err="1">
                          <a:latin typeface="Gabriola" panose="04040605051002020D02" pitchFamily="82" charset="0"/>
                        </a:rPr>
                        <a:t>platFrom</a:t>
                      </a:r>
                      <a:endParaRPr lang="en-US" dirty="0">
                        <a:latin typeface="Gabriola" panose="04040605051002020D02" pitchFamily="82" charset="0"/>
                      </a:endParaRPr>
                    </a:p>
                  </a:txBody>
                  <a:tcPr/>
                </a:tc>
                <a:tc>
                  <a:txBody>
                    <a:bodyPr/>
                    <a:lstStyle/>
                    <a:p>
                      <a:r>
                        <a:rPr lang="en-US" dirty="0">
                          <a:latin typeface="Gabriola" panose="04040605051002020D02" pitchFamily="82" charset="0"/>
                        </a:rPr>
                        <a:t>PhD Student in software Engineering</a:t>
                      </a:r>
                    </a:p>
                  </a:txBody>
                  <a:tcPr/>
                </a:tc>
                <a:tc>
                  <a:txBody>
                    <a:bodyPr/>
                    <a:lstStyle/>
                    <a:p>
                      <a:r>
                        <a:rPr lang="en-US" dirty="0">
                          <a:latin typeface="Gabriola" panose="04040605051002020D02" pitchFamily="82" charset="0"/>
                        </a:rPr>
                        <a:t>Online</a:t>
                      </a:r>
                    </a:p>
                  </a:txBody>
                  <a:tcPr/>
                </a:tc>
                <a:extLst>
                  <a:ext uri="{0D108BD9-81ED-4DB2-BD59-A6C34878D82A}">
                    <a16:rowId xmlns:a16="http://schemas.microsoft.com/office/drawing/2014/main" val="2474254442"/>
                  </a:ext>
                </a:extLst>
              </a:tr>
              <a:tr h="334446">
                <a:tc>
                  <a:txBody>
                    <a:bodyPr/>
                    <a:lstStyle/>
                    <a:p>
                      <a:r>
                        <a:rPr lang="en-US" dirty="0">
                          <a:latin typeface="Gabriola" panose="04040605051002020D02" pitchFamily="82" charset="0"/>
                        </a:rPr>
                        <a:t>Peyman </a:t>
                      </a:r>
                      <a:r>
                        <a:rPr lang="en-US" dirty="0" err="1">
                          <a:latin typeface="Gabriola" panose="04040605051002020D02" pitchFamily="82" charset="0"/>
                        </a:rPr>
                        <a:t>Arefi</a:t>
                      </a:r>
                      <a:endParaRPr lang="en-US" dirty="0">
                        <a:latin typeface="Gabriola" panose="04040605051002020D02" pitchFamily="82" charset="0"/>
                      </a:endParaRPr>
                    </a:p>
                  </a:txBody>
                  <a:tcPr/>
                </a:tc>
                <a:tc>
                  <a:txBody>
                    <a:bodyPr/>
                    <a:lstStyle/>
                    <a:p>
                      <a:r>
                        <a:rPr lang="en-US" dirty="0">
                          <a:latin typeface="Gabriola" panose="04040605051002020D02" pitchFamily="82" charset="0"/>
                        </a:rPr>
                        <a:t>A bit Familiar</a:t>
                      </a:r>
                    </a:p>
                  </a:txBody>
                  <a:tcPr/>
                </a:tc>
                <a:tc>
                  <a:txBody>
                    <a:bodyPr/>
                    <a:lstStyle/>
                    <a:p>
                      <a:r>
                        <a:rPr lang="en-US" dirty="0">
                          <a:latin typeface="Gabriola" panose="04040605051002020D02" pitchFamily="82" charset="0"/>
                        </a:rPr>
                        <a:t>MSc of Civil Engineering</a:t>
                      </a:r>
                    </a:p>
                  </a:txBody>
                  <a:tcPr/>
                </a:tc>
                <a:tc>
                  <a:txBody>
                    <a:bodyPr/>
                    <a:lstStyle/>
                    <a:p>
                      <a:r>
                        <a:rPr lang="en-US" dirty="0">
                          <a:latin typeface="Gabriola" panose="04040605051002020D02" pitchFamily="82" charset="0"/>
                        </a:rPr>
                        <a:t>In Person</a:t>
                      </a:r>
                    </a:p>
                  </a:txBody>
                  <a:tcPr/>
                </a:tc>
                <a:extLst>
                  <a:ext uri="{0D108BD9-81ED-4DB2-BD59-A6C34878D82A}">
                    <a16:rowId xmlns:a16="http://schemas.microsoft.com/office/drawing/2014/main" val="3422787968"/>
                  </a:ext>
                </a:extLst>
              </a:tr>
            </a:tbl>
          </a:graphicData>
        </a:graphic>
      </p:graphicFrame>
      <p:sp>
        <p:nvSpPr>
          <p:cNvPr id="6" name="Footer Placeholder 3">
            <a:extLst>
              <a:ext uri="{FF2B5EF4-FFF2-40B4-BE49-F238E27FC236}">
                <a16:creationId xmlns:a16="http://schemas.microsoft.com/office/drawing/2014/main" id="{E4CB0ACA-81FF-67DD-CDC7-FFF29F82CC1B}"/>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286527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0BF8-AA46-4C2C-1C66-F31511077347}"/>
              </a:ext>
            </a:extLst>
          </p:cNvPr>
          <p:cNvSpPr>
            <a:spLocks noGrp="1"/>
          </p:cNvSpPr>
          <p:nvPr>
            <p:ph type="title"/>
          </p:nvPr>
        </p:nvSpPr>
        <p:spPr/>
        <p:txBody>
          <a:bodyPr>
            <a:normAutofit fontScale="90000"/>
          </a:bodyPr>
          <a:lstStyle/>
          <a:p>
            <a:r>
              <a:rPr lang="en-US" dirty="0"/>
              <a:t>Contents</a:t>
            </a:r>
          </a:p>
        </p:txBody>
      </p:sp>
      <p:sp>
        <p:nvSpPr>
          <p:cNvPr id="3" name="Text Placeholder 2">
            <a:extLst>
              <a:ext uri="{FF2B5EF4-FFF2-40B4-BE49-F238E27FC236}">
                <a16:creationId xmlns:a16="http://schemas.microsoft.com/office/drawing/2014/main" id="{9F426CF7-B97D-892C-216B-5BCD50B3ECD3}"/>
              </a:ext>
            </a:extLst>
          </p:cNvPr>
          <p:cNvSpPr>
            <a:spLocks noGrp="1"/>
          </p:cNvSpPr>
          <p:nvPr>
            <p:ph type="body" idx="1"/>
          </p:nvPr>
        </p:nvSpPr>
        <p:spPr/>
        <p:txBody>
          <a:bodyPr/>
          <a:lstStyle/>
          <a:p>
            <a:r>
              <a:rPr lang="en-US" dirty="0">
                <a:latin typeface="Gabriola" panose="04040605051002020D02" pitchFamily="82" charset="0"/>
                <a:ea typeface="Fira Code" panose="020B0809050000020004" pitchFamily="49" charset="0"/>
                <a:cs typeface="Fira Code" panose="020B0809050000020004" pitchFamily="49" charset="0"/>
              </a:rPr>
              <a:t>00-Introduction</a:t>
            </a:r>
          </a:p>
          <a:p>
            <a:r>
              <a:rPr lang="en-US" dirty="0">
                <a:latin typeface="Gabriola" panose="04040605051002020D02" pitchFamily="82" charset="0"/>
                <a:ea typeface="Fira Code" panose="020B0809050000020004" pitchFamily="49" charset="0"/>
                <a:cs typeface="Fira Code" panose="020B0809050000020004" pitchFamily="49" charset="0"/>
              </a:rPr>
              <a:t>01-Python Object and Data Structure Basics</a:t>
            </a:r>
          </a:p>
          <a:p>
            <a:r>
              <a:rPr lang="en-US" dirty="0">
                <a:latin typeface="Gabriola" panose="04040605051002020D02" pitchFamily="82" charset="0"/>
                <a:ea typeface="Fira Code" panose="020B0809050000020004" pitchFamily="49" charset="0"/>
                <a:cs typeface="Fira Code" panose="020B0809050000020004" pitchFamily="49" charset="0"/>
              </a:rPr>
              <a:t>02-Python Comparison Operators</a:t>
            </a:r>
          </a:p>
          <a:p>
            <a:r>
              <a:rPr lang="en-US" dirty="0">
                <a:latin typeface="Gabriola" panose="04040605051002020D02" pitchFamily="82" charset="0"/>
                <a:ea typeface="Fira Code" panose="020B0809050000020004" pitchFamily="49" charset="0"/>
                <a:cs typeface="Fira Code" panose="020B0809050000020004" pitchFamily="49" charset="0"/>
              </a:rPr>
              <a:t>03-Python Statements</a:t>
            </a:r>
          </a:p>
          <a:p>
            <a:r>
              <a:rPr lang="en-US" dirty="0">
                <a:latin typeface="Gabriola" panose="04040605051002020D02" pitchFamily="82" charset="0"/>
                <a:ea typeface="Fira Code" panose="020B0809050000020004" pitchFamily="49" charset="0"/>
                <a:cs typeface="Fira Code" panose="020B0809050000020004" pitchFamily="49" charset="0"/>
              </a:rPr>
              <a:t>04-Methods and Functions</a:t>
            </a:r>
          </a:p>
          <a:p>
            <a:r>
              <a:rPr lang="en-US" dirty="0">
                <a:latin typeface="Gabriola" panose="04040605051002020D02" pitchFamily="82" charset="0"/>
                <a:ea typeface="Fira Code" panose="020B0809050000020004" pitchFamily="49" charset="0"/>
                <a:cs typeface="Fira Code" panose="020B0809050000020004" pitchFamily="49" charset="0"/>
              </a:rPr>
              <a:t>05-Numpy</a:t>
            </a:r>
          </a:p>
          <a:p>
            <a:r>
              <a:rPr lang="en-US" dirty="0">
                <a:latin typeface="Gabriola" panose="04040605051002020D02" pitchFamily="82" charset="0"/>
                <a:ea typeface="Fira Code" panose="020B0809050000020004" pitchFamily="49" charset="0"/>
                <a:cs typeface="Fira Code" panose="020B0809050000020004" pitchFamily="49" charset="0"/>
              </a:rPr>
              <a:t>06-Pandas</a:t>
            </a:r>
          </a:p>
          <a:p>
            <a:r>
              <a:rPr lang="en-US" dirty="0">
                <a:latin typeface="Gabriola" panose="04040605051002020D02" pitchFamily="82" charset="0"/>
                <a:ea typeface="Fira Code" panose="020B0809050000020004" pitchFamily="49" charset="0"/>
                <a:cs typeface="Fira Code" panose="020B0809050000020004" pitchFamily="49" charset="0"/>
              </a:rPr>
              <a:t>07-Matplotlib</a:t>
            </a:r>
          </a:p>
          <a:p>
            <a:endParaRPr lang="en-US" dirty="0">
              <a:latin typeface="Gabriola" panose="04040605051002020D02" pitchFamily="82" charset="0"/>
              <a:ea typeface="Fira Code" panose="020B0809050000020004" pitchFamily="49" charset="0"/>
              <a:cs typeface="Fira Code" panose="020B0809050000020004" pitchFamily="49" charset="0"/>
            </a:endParaRPr>
          </a:p>
        </p:txBody>
      </p:sp>
      <p:sp>
        <p:nvSpPr>
          <p:cNvPr id="4" name="Footer Placeholder 3">
            <a:extLst>
              <a:ext uri="{FF2B5EF4-FFF2-40B4-BE49-F238E27FC236}">
                <a16:creationId xmlns:a16="http://schemas.microsoft.com/office/drawing/2014/main" id="{B8E0CA52-155D-BF90-611B-F1BA03BC3842}"/>
              </a:ext>
            </a:extLst>
          </p:cNvPr>
          <p:cNvSpPr>
            <a:spLocks noGrp="1"/>
          </p:cNvSpPr>
          <p:nvPr>
            <p:ph type="ftr" sz="quarter" idx="11"/>
          </p:nvPr>
        </p:nvSpPr>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2793139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596423-73BB-951D-5606-0ACD109D2080}"/>
              </a:ext>
            </a:extLst>
          </p:cNvPr>
          <p:cNvSpPr>
            <a:spLocks noGrp="1"/>
          </p:cNvSpPr>
          <p:nvPr>
            <p:ph type="title"/>
          </p:nvPr>
        </p:nvSpPr>
        <p:spPr/>
        <p:txBody>
          <a:bodyPr/>
          <a:lstStyle/>
          <a:p>
            <a:r>
              <a:rPr lang="en-US" dirty="0"/>
              <a:t>Lets Dive into Coding</a:t>
            </a:r>
          </a:p>
        </p:txBody>
      </p:sp>
    </p:spTree>
    <p:extLst>
      <p:ext uri="{BB962C8B-B14F-4D97-AF65-F5344CB8AC3E}">
        <p14:creationId xmlns:p14="http://schemas.microsoft.com/office/powerpoint/2010/main" val="137502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B57E3-E709-F9E6-42F5-4854D034CE52}"/>
              </a:ext>
            </a:extLst>
          </p:cNvPr>
          <p:cNvSpPr>
            <a:spLocks noGrp="1"/>
          </p:cNvSpPr>
          <p:nvPr>
            <p:ph type="title"/>
          </p:nvPr>
        </p:nvSpPr>
        <p:spPr/>
        <p:txBody>
          <a:bodyPr/>
          <a:lstStyle/>
          <a:p>
            <a:pPr algn="l"/>
            <a:r>
              <a:rPr lang="en-US" b="0" dirty="0">
                <a:latin typeface="Gabriola" panose="04040605051002020D02" pitchFamily="82" charset="0"/>
                <a:ea typeface="Fira Code" panose="020B0809050000020004" pitchFamily="49" charset="0"/>
                <a:cs typeface="Fira Code" panose="020B0809050000020004" pitchFamily="49" charset="0"/>
              </a:rPr>
              <a:t>00-Introduction</a:t>
            </a:r>
          </a:p>
        </p:txBody>
      </p:sp>
      <p:sp>
        <p:nvSpPr>
          <p:cNvPr id="6" name="Content Placeholder 5">
            <a:extLst>
              <a:ext uri="{FF2B5EF4-FFF2-40B4-BE49-F238E27FC236}">
                <a16:creationId xmlns:a16="http://schemas.microsoft.com/office/drawing/2014/main" id="{10A83603-300D-84CF-CA39-4F3E0677AF50}"/>
              </a:ext>
            </a:extLst>
          </p:cNvPr>
          <p:cNvSpPr>
            <a:spLocks noGrp="1"/>
          </p:cNvSpPr>
          <p:nvPr>
            <p:ph idx="1"/>
          </p:nvPr>
        </p:nvSpPr>
        <p:spPr/>
        <p:txBody>
          <a:bodyPr/>
          <a:lstStyle/>
          <a:p>
            <a:r>
              <a:rPr lang="en-US" dirty="0">
                <a:latin typeface="Gabriola" panose="04040605051002020D02" pitchFamily="82" charset="0"/>
                <a:ea typeface="Fira Code" panose="020B0809050000020004" pitchFamily="49" charset="0"/>
                <a:cs typeface="Fira Code" panose="020B0809050000020004" pitchFamily="49" charset="0"/>
              </a:rPr>
              <a:t>Curriculum Overview</a:t>
            </a:r>
          </a:p>
          <a:p>
            <a:r>
              <a:rPr lang="en-US" dirty="0">
                <a:latin typeface="Gabriola" panose="04040605051002020D02" pitchFamily="82" charset="0"/>
                <a:ea typeface="Fira Code" panose="020B0809050000020004" pitchFamily="49" charset="0"/>
                <a:cs typeface="Fira Code" panose="020B0809050000020004" pitchFamily="49" charset="0"/>
              </a:rPr>
              <a:t>Python 2 vs Python 3</a:t>
            </a:r>
          </a:p>
          <a:p>
            <a:r>
              <a:rPr lang="en-US" dirty="0">
                <a:latin typeface="Gabriola" panose="04040605051002020D02" pitchFamily="82" charset="0"/>
                <a:ea typeface="Fira Code" panose="020B0809050000020004" pitchFamily="49" charset="0"/>
                <a:cs typeface="Fira Code" panose="020B0809050000020004" pitchFamily="49" charset="0"/>
              </a:rPr>
              <a:t>How to Approach this Course</a:t>
            </a:r>
          </a:p>
          <a:p>
            <a:r>
              <a:rPr lang="en-US" dirty="0">
                <a:latin typeface="Gabriola" panose="04040605051002020D02" pitchFamily="82" charset="0"/>
                <a:ea typeface="Fira Code" panose="020B0809050000020004" pitchFamily="49" charset="0"/>
                <a:cs typeface="Fira Code" panose="020B0809050000020004" pitchFamily="49" charset="0"/>
              </a:rPr>
              <a:t>Jupyter Notebook</a:t>
            </a:r>
          </a:p>
          <a:p>
            <a:r>
              <a:rPr lang="en-US" dirty="0">
                <a:latin typeface="Gabriola" panose="04040605051002020D02" pitchFamily="82" charset="0"/>
                <a:ea typeface="Fira Code" panose="020B0809050000020004" pitchFamily="49" charset="0"/>
                <a:cs typeface="Fira Code" panose="020B0809050000020004" pitchFamily="49" charset="0"/>
              </a:rPr>
              <a:t>Learning Recourses</a:t>
            </a:r>
          </a:p>
          <a:p>
            <a:r>
              <a:rPr lang="en-US" dirty="0">
                <a:latin typeface="Gabriola" panose="04040605051002020D02" pitchFamily="82" charset="0"/>
                <a:ea typeface="Fira Code" panose="020B0809050000020004" pitchFamily="49" charset="0"/>
                <a:cs typeface="Fira Code" panose="020B0809050000020004" pitchFamily="49" charset="0"/>
              </a:rPr>
              <a:t>Git and GitHub</a:t>
            </a:r>
          </a:p>
        </p:txBody>
      </p:sp>
      <p:sp>
        <p:nvSpPr>
          <p:cNvPr id="3" name="Footer Placeholder 3">
            <a:extLst>
              <a:ext uri="{FF2B5EF4-FFF2-40B4-BE49-F238E27FC236}">
                <a16:creationId xmlns:a16="http://schemas.microsoft.com/office/drawing/2014/main" id="{9A11F8F6-7497-842B-5257-8DABB45508E5}"/>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54273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B57E3-E709-F9E6-42F5-4854D034CE52}"/>
              </a:ext>
            </a:extLst>
          </p:cNvPr>
          <p:cNvSpPr>
            <a:spLocks noGrp="1"/>
          </p:cNvSpPr>
          <p:nvPr>
            <p:ph type="title"/>
          </p:nvPr>
        </p:nvSpPr>
        <p:spPr/>
        <p:txBody>
          <a:bodyPr/>
          <a:lstStyle/>
          <a:p>
            <a:pPr algn="l"/>
            <a:r>
              <a:rPr lang="en-US" b="0" dirty="0">
                <a:latin typeface="Gabriola" panose="04040605051002020D02" pitchFamily="82" charset="0"/>
                <a:ea typeface="Fira Code" panose="020B0809050000020004" pitchFamily="49" charset="0"/>
                <a:cs typeface="Fira Code" panose="020B0809050000020004" pitchFamily="49" charset="0"/>
              </a:rPr>
              <a:t>01-Python Object and Data Structure Basics</a:t>
            </a:r>
            <a:endParaRPr lang="en-US" b="0" dirty="0"/>
          </a:p>
        </p:txBody>
      </p:sp>
      <p:sp>
        <p:nvSpPr>
          <p:cNvPr id="6" name="Content Placeholder 5">
            <a:extLst>
              <a:ext uri="{FF2B5EF4-FFF2-40B4-BE49-F238E27FC236}">
                <a16:creationId xmlns:a16="http://schemas.microsoft.com/office/drawing/2014/main" id="{10A83603-300D-84CF-CA39-4F3E0677AF50}"/>
              </a:ext>
            </a:extLst>
          </p:cNvPr>
          <p:cNvSpPr>
            <a:spLocks noGrp="1"/>
          </p:cNvSpPr>
          <p:nvPr>
            <p:ph idx="1"/>
          </p:nvPr>
        </p:nvSpPr>
        <p:spPr/>
        <p:txBody>
          <a:bodyPr/>
          <a:lstStyle/>
          <a:p>
            <a:r>
              <a:rPr lang="en-US" dirty="0">
                <a:latin typeface="Gabriola" panose="04040605051002020D02" pitchFamily="82" charset="0"/>
              </a:rPr>
              <a:t>Numbers</a:t>
            </a:r>
          </a:p>
          <a:p>
            <a:r>
              <a:rPr lang="en-US" dirty="0">
                <a:latin typeface="Gabriola" panose="04040605051002020D02" pitchFamily="82" charset="0"/>
              </a:rPr>
              <a:t>Strings</a:t>
            </a:r>
          </a:p>
          <a:p>
            <a:r>
              <a:rPr lang="en-US" dirty="0">
                <a:latin typeface="Gabriola" panose="04040605051002020D02" pitchFamily="82" charset="0"/>
              </a:rPr>
              <a:t>Lists</a:t>
            </a:r>
          </a:p>
          <a:p>
            <a:r>
              <a:rPr lang="en-US" dirty="0">
                <a:latin typeface="Gabriola" panose="04040605051002020D02" pitchFamily="82" charset="0"/>
              </a:rPr>
              <a:t>Dictionaries</a:t>
            </a:r>
          </a:p>
          <a:p>
            <a:r>
              <a:rPr lang="en-US" dirty="0">
                <a:latin typeface="Gabriola" panose="04040605051002020D02" pitchFamily="82" charset="0"/>
              </a:rPr>
              <a:t>Tuples</a:t>
            </a:r>
          </a:p>
          <a:p>
            <a:r>
              <a:rPr lang="en-US" dirty="0">
                <a:latin typeface="Gabriola" panose="04040605051002020D02" pitchFamily="82" charset="0"/>
              </a:rPr>
              <a:t>Files</a:t>
            </a:r>
          </a:p>
          <a:p>
            <a:r>
              <a:rPr lang="en-US" dirty="0">
                <a:latin typeface="Gabriola" panose="04040605051002020D02" pitchFamily="82" charset="0"/>
              </a:rPr>
              <a:t>Sets</a:t>
            </a:r>
          </a:p>
          <a:p>
            <a:r>
              <a:rPr lang="en-US" dirty="0">
                <a:latin typeface="Gabriola" panose="04040605051002020D02" pitchFamily="82" charset="0"/>
              </a:rPr>
              <a:t>Booleans</a:t>
            </a:r>
          </a:p>
          <a:p>
            <a:endParaRPr lang="en-US" dirty="0">
              <a:latin typeface="Gabriola" panose="04040605051002020D02" pitchFamily="82" charset="0"/>
            </a:endParaRPr>
          </a:p>
          <a:p>
            <a:pPr marL="0" indent="0" algn="ctr">
              <a:buNone/>
            </a:pPr>
            <a:r>
              <a:rPr lang="en-US" sz="3200" b="1" u="sng" dirty="0">
                <a:solidFill>
                  <a:srgbClr val="FF0000"/>
                </a:solidFill>
                <a:latin typeface="Gabriola" panose="04040605051002020D02" pitchFamily="82" charset="0"/>
              </a:rPr>
              <a:t>Quizzes</a:t>
            </a:r>
            <a:r>
              <a:rPr lang="en-US" sz="3200" b="1" dirty="0">
                <a:latin typeface="Gabriola" panose="04040605051002020D02" pitchFamily="82" charset="0"/>
              </a:rPr>
              <a:t> after each individual lecture </a:t>
            </a:r>
          </a:p>
          <a:p>
            <a:pPr marL="0" indent="0" algn="ctr">
              <a:buNone/>
            </a:pPr>
            <a:r>
              <a:rPr lang="en-US" sz="3200" b="1" dirty="0">
                <a:latin typeface="Gabriola" panose="04040605051002020D02" pitchFamily="82" charset="0"/>
              </a:rPr>
              <a:t>After all the lectures, There is going to be a </a:t>
            </a:r>
            <a:r>
              <a:rPr lang="en-US" sz="3200" b="1" u="sng" dirty="0">
                <a:solidFill>
                  <a:srgbClr val="FF0000"/>
                </a:solidFill>
                <a:latin typeface="Gabriola" panose="04040605051002020D02" pitchFamily="82" charset="0"/>
              </a:rPr>
              <a:t>test</a:t>
            </a:r>
          </a:p>
        </p:txBody>
      </p:sp>
      <p:sp>
        <p:nvSpPr>
          <p:cNvPr id="7" name="Text Placeholder 6">
            <a:extLst>
              <a:ext uri="{FF2B5EF4-FFF2-40B4-BE49-F238E27FC236}">
                <a16:creationId xmlns:a16="http://schemas.microsoft.com/office/drawing/2014/main" id="{96C6C57E-3CCF-FE0F-3FC1-92BF519A7068}"/>
              </a:ext>
            </a:extLst>
          </p:cNvPr>
          <p:cNvSpPr>
            <a:spLocks noGrp="1"/>
          </p:cNvSpPr>
          <p:nvPr>
            <p:ph type="body" sz="quarter" idx="13"/>
          </p:nvPr>
        </p:nvSpPr>
        <p:spPr/>
        <p:txBody>
          <a:bodyPr/>
          <a:lstStyle/>
          <a:p>
            <a:endParaRPr lang="en-US"/>
          </a:p>
        </p:txBody>
      </p:sp>
      <p:sp>
        <p:nvSpPr>
          <p:cNvPr id="3" name="Footer Placeholder 3">
            <a:extLst>
              <a:ext uri="{FF2B5EF4-FFF2-40B4-BE49-F238E27FC236}">
                <a16:creationId xmlns:a16="http://schemas.microsoft.com/office/drawing/2014/main" id="{9A11F8F6-7497-842B-5257-8DABB45508E5}"/>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65582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B57E3-E709-F9E6-42F5-4854D034CE52}"/>
              </a:ext>
            </a:extLst>
          </p:cNvPr>
          <p:cNvSpPr>
            <a:spLocks noGrp="1"/>
          </p:cNvSpPr>
          <p:nvPr>
            <p:ph type="title"/>
          </p:nvPr>
        </p:nvSpPr>
        <p:spPr/>
        <p:txBody>
          <a:bodyPr/>
          <a:lstStyle/>
          <a:p>
            <a:pPr algn="l"/>
            <a:r>
              <a:rPr lang="en-US" b="0" dirty="0">
                <a:latin typeface="Gabriola" panose="04040605051002020D02" pitchFamily="82" charset="0"/>
                <a:ea typeface="Fira Code" panose="020B0809050000020004" pitchFamily="49" charset="0"/>
                <a:cs typeface="Fira Code" panose="020B0809050000020004" pitchFamily="49" charset="0"/>
              </a:rPr>
              <a:t>02-Python Comparison Operators</a:t>
            </a:r>
          </a:p>
        </p:txBody>
      </p:sp>
      <p:sp>
        <p:nvSpPr>
          <p:cNvPr id="6" name="Content Placeholder 5">
            <a:extLst>
              <a:ext uri="{FF2B5EF4-FFF2-40B4-BE49-F238E27FC236}">
                <a16:creationId xmlns:a16="http://schemas.microsoft.com/office/drawing/2014/main" id="{10A83603-300D-84CF-CA39-4F3E0677AF50}"/>
              </a:ext>
            </a:extLst>
          </p:cNvPr>
          <p:cNvSpPr>
            <a:spLocks noGrp="1"/>
          </p:cNvSpPr>
          <p:nvPr>
            <p:ph idx="1"/>
          </p:nvPr>
        </p:nvSpPr>
        <p:spPr/>
        <p:txBody>
          <a:bodyPr/>
          <a:lstStyle/>
          <a:p>
            <a:r>
              <a:rPr lang="en-US" dirty="0">
                <a:latin typeface="Gabriola" panose="04040605051002020D02" pitchFamily="82" charset="0"/>
              </a:rPr>
              <a:t>Basic Operators</a:t>
            </a:r>
          </a:p>
          <a:p>
            <a:r>
              <a:rPr lang="en-US" dirty="0">
                <a:latin typeface="Gabriola" panose="04040605051002020D02" pitchFamily="82" charset="0"/>
              </a:rPr>
              <a:t>Chained Comparison Operators</a:t>
            </a:r>
          </a:p>
          <a:p>
            <a:r>
              <a:rPr lang="en-US" dirty="0">
                <a:latin typeface="Gabriola" panose="04040605051002020D02" pitchFamily="82" charset="0"/>
              </a:rPr>
              <a:t>Quiz</a:t>
            </a:r>
          </a:p>
          <a:p>
            <a:pPr marL="0" indent="0">
              <a:buNone/>
            </a:pPr>
            <a:r>
              <a:rPr lang="en-US" dirty="0"/>
              <a:t> </a:t>
            </a:r>
          </a:p>
        </p:txBody>
      </p:sp>
      <p:sp>
        <p:nvSpPr>
          <p:cNvPr id="7" name="Text Placeholder 6">
            <a:extLst>
              <a:ext uri="{FF2B5EF4-FFF2-40B4-BE49-F238E27FC236}">
                <a16:creationId xmlns:a16="http://schemas.microsoft.com/office/drawing/2014/main" id="{96C6C57E-3CCF-FE0F-3FC1-92BF519A7068}"/>
              </a:ext>
            </a:extLst>
          </p:cNvPr>
          <p:cNvSpPr>
            <a:spLocks noGrp="1"/>
          </p:cNvSpPr>
          <p:nvPr>
            <p:ph type="body" sz="quarter" idx="13"/>
          </p:nvPr>
        </p:nvSpPr>
        <p:spPr/>
        <p:txBody>
          <a:bodyPr/>
          <a:lstStyle/>
          <a:p>
            <a:endParaRPr lang="en-US" dirty="0"/>
          </a:p>
        </p:txBody>
      </p:sp>
      <p:sp>
        <p:nvSpPr>
          <p:cNvPr id="2" name="Footer Placeholder 3">
            <a:extLst>
              <a:ext uri="{FF2B5EF4-FFF2-40B4-BE49-F238E27FC236}">
                <a16:creationId xmlns:a16="http://schemas.microsoft.com/office/drawing/2014/main" id="{ECDBE814-A665-A260-DFFF-693366AE0C4C}"/>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47468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B57E3-E709-F9E6-42F5-4854D034CE52}"/>
              </a:ext>
            </a:extLst>
          </p:cNvPr>
          <p:cNvSpPr>
            <a:spLocks noGrp="1"/>
          </p:cNvSpPr>
          <p:nvPr>
            <p:ph type="title"/>
          </p:nvPr>
        </p:nvSpPr>
        <p:spPr/>
        <p:txBody>
          <a:bodyPr/>
          <a:lstStyle/>
          <a:p>
            <a:pPr algn="l"/>
            <a:r>
              <a:rPr lang="en-US" b="0" dirty="0">
                <a:latin typeface="Gabriola" panose="04040605051002020D02" pitchFamily="82" charset="0"/>
                <a:ea typeface="Fira Code" panose="020B0809050000020004" pitchFamily="49" charset="0"/>
                <a:cs typeface="Fira Code" panose="020B0809050000020004" pitchFamily="49" charset="0"/>
              </a:rPr>
              <a:t>03-Python Statements</a:t>
            </a:r>
          </a:p>
        </p:txBody>
      </p:sp>
      <p:sp>
        <p:nvSpPr>
          <p:cNvPr id="6" name="Content Placeholder 5">
            <a:extLst>
              <a:ext uri="{FF2B5EF4-FFF2-40B4-BE49-F238E27FC236}">
                <a16:creationId xmlns:a16="http://schemas.microsoft.com/office/drawing/2014/main" id="{10A83603-300D-84CF-CA39-4F3E0677AF50}"/>
              </a:ext>
            </a:extLst>
          </p:cNvPr>
          <p:cNvSpPr>
            <a:spLocks noGrp="1"/>
          </p:cNvSpPr>
          <p:nvPr>
            <p:ph idx="1"/>
          </p:nvPr>
        </p:nvSpPr>
        <p:spPr/>
        <p:txBody>
          <a:bodyPr/>
          <a:lstStyle/>
          <a:p>
            <a:r>
              <a:rPr lang="en-US" dirty="0">
                <a:latin typeface="Gabriola" panose="04040605051002020D02" pitchFamily="82" charset="0"/>
              </a:rPr>
              <a:t>If, elif, and else</a:t>
            </a:r>
          </a:p>
          <a:p>
            <a:r>
              <a:rPr lang="en-US" dirty="0">
                <a:latin typeface="Gabriola" panose="04040605051002020D02" pitchFamily="82" charset="0"/>
              </a:rPr>
              <a:t>For loops</a:t>
            </a:r>
          </a:p>
          <a:p>
            <a:r>
              <a:rPr lang="en-US" dirty="0">
                <a:latin typeface="Gabriola" panose="04040605051002020D02" pitchFamily="82" charset="0"/>
              </a:rPr>
              <a:t>While loops</a:t>
            </a:r>
          </a:p>
          <a:p>
            <a:r>
              <a:rPr lang="en-US" dirty="0">
                <a:latin typeface="Gabriola" panose="04040605051002020D02" pitchFamily="82" charset="0"/>
              </a:rPr>
              <a:t>Range()</a:t>
            </a:r>
          </a:p>
          <a:p>
            <a:r>
              <a:rPr lang="en-US" dirty="0">
                <a:latin typeface="Gabriola" panose="04040605051002020D02" pitchFamily="82" charset="0"/>
              </a:rPr>
              <a:t>List Comprehensions</a:t>
            </a:r>
          </a:p>
          <a:p>
            <a:r>
              <a:rPr lang="en-US" dirty="0">
                <a:latin typeface="Gabriola" panose="04040605051002020D02" pitchFamily="82" charset="0"/>
              </a:rPr>
              <a:t>Assessment Test</a:t>
            </a:r>
          </a:p>
        </p:txBody>
      </p:sp>
      <p:sp>
        <p:nvSpPr>
          <p:cNvPr id="7" name="Text Placeholder 6">
            <a:extLst>
              <a:ext uri="{FF2B5EF4-FFF2-40B4-BE49-F238E27FC236}">
                <a16:creationId xmlns:a16="http://schemas.microsoft.com/office/drawing/2014/main" id="{96C6C57E-3CCF-FE0F-3FC1-92BF519A7068}"/>
              </a:ext>
            </a:extLst>
          </p:cNvPr>
          <p:cNvSpPr>
            <a:spLocks noGrp="1"/>
          </p:cNvSpPr>
          <p:nvPr>
            <p:ph type="body" sz="quarter" idx="13"/>
          </p:nvPr>
        </p:nvSpPr>
        <p:spPr/>
        <p:txBody>
          <a:bodyPr/>
          <a:lstStyle/>
          <a:p>
            <a:endParaRPr lang="en-US"/>
          </a:p>
        </p:txBody>
      </p:sp>
      <p:sp>
        <p:nvSpPr>
          <p:cNvPr id="2" name="Footer Placeholder 3">
            <a:extLst>
              <a:ext uri="{FF2B5EF4-FFF2-40B4-BE49-F238E27FC236}">
                <a16:creationId xmlns:a16="http://schemas.microsoft.com/office/drawing/2014/main" id="{6ED0F869-83AA-A152-10A2-69AE9A353B48}"/>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246698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B57E3-E709-F9E6-42F5-4854D034CE52}"/>
              </a:ext>
            </a:extLst>
          </p:cNvPr>
          <p:cNvSpPr>
            <a:spLocks noGrp="1"/>
          </p:cNvSpPr>
          <p:nvPr>
            <p:ph type="title"/>
          </p:nvPr>
        </p:nvSpPr>
        <p:spPr/>
        <p:txBody>
          <a:bodyPr/>
          <a:lstStyle/>
          <a:p>
            <a:pPr algn="l"/>
            <a:r>
              <a:rPr lang="en-US" b="0" dirty="0">
                <a:latin typeface="Gabriola" panose="04040605051002020D02" pitchFamily="82" charset="0"/>
                <a:ea typeface="Fira Code" panose="020B0809050000020004" pitchFamily="49" charset="0"/>
                <a:cs typeface="Fira Code" panose="020B0809050000020004" pitchFamily="49" charset="0"/>
              </a:rPr>
              <a:t>04-Methods and Functions</a:t>
            </a:r>
          </a:p>
        </p:txBody>
      </p:sp>
      <p:sp>
        <p:nvSpPr>
          <p:cNvPr id="6" name="Content Placeholder 5">
            <a:extLst>
              <a:ext uri="{FF2B5EF4-FFF2-40B4-BE49-F238E27FC236}">
                <a16:creationId xmlns:a16="http://schemas.microsoft.com/office/drawing/2014/main" id="{10A83603-300D-84CF-CA39-4F3E0677AF50}"/>
              </a:ext>
            </a:extLst>
          </p:cNvPr>
          <p:cNvSpPr>
            <a:spLocks noGrp="1"/>
          </p:cNvSpPr>
          <p:nvPr>
            <p:ph idx="1"/>
          </p:nvPr>
        </p:nvSpPr>
        <p:spPr/>
        <p:txBody>
          <a:bodyPr/>
          <a:lstStyle/>
          <a:p>
            <a:r>
              <a:rPr lang="en-US" dirty="0">
                <a:latin typeface="Gabriola" panose="04040605051002020D02" pitchFamily="82" charset="0"/>
              </a:rPr>
              <a:t>Methods</a:t>
            </a:r>
          </a:p>
          <a:p>
            <a:r>
              <a:rPr lang="en-US" dirty="0">
                <a:latin typeface="Gabriola" panose="04040605051002020D02" pitchFamily="82" charset="0"/>
              </a:rPr>
              <a:t>Functions</a:t>
            </a:r>
          </a:p>
          <a:p>
            <a:r>
              <a:rPr lang="en-US" dirty="0">
                <a:latin typeface="Gabriola" panose="04040605051002020D02" pitchFamily="82" charset="0"/>
              </a:rPr>
              <a:t>Lambda Expressions</a:t>
            </a:r>
          </a:p>
          <a:p>
            <a:r>
              <a:rPr lang="en-US" dirty="0">
                <a:latin typeface="Gabriola" panose="04040605051002020D02" pitchFamily="82" charset="0"/>
              </a:rPr>
              <a:t>Nested Statements</a:t>
            </a:r>
          </a:p>
          <a:p>
            <a:r>
              <a:rPr lang="en-US" dirty="0">
                <a:latin typeface="Gabriola" panose="04040605051002020D02" pitchFamily="82" charset="0"/>
              </a:rPr>
              <a:t>Scope</a:t>
            </a:r>
          </a:p>
          <a:p>
            <a:r>
              <a:rPr lang="en-US" dirty="0">
                <a:latin typeface="Gabriola" panose="04040605051002020D02" pitchFamily="82" charset="0"/>
              </a:rPr>
              <a:t>Homework Assignment</a:t>
            </a:r>
          </a:p>
        </p:txBody>
      </p:sp>
      <p:sp>
        <p:nvSpPr>
          <p:cNvPr id="7" name="Text Placeholder 6">
            <a:extLst>
              <a:ext uri="{FF2B5EF4-FFF2-40B4-BE49-F238E27FC236}">
                <a16:creationId xmlns:a16="http://schemas.microsoft.com/office/drawing/2014/main" id="{96C6C57E-3CCF-FE0F-3FC1-92BF519A7068}"/>
              </a:ext>
            </a:extLst>
          </p:cNvPr>
          <p:cNvSpPr>
            <a:spLocks noGrp="1"/>
          </p:cNvSpPr>
          <p:nvPr>
            <p:ph type="body" sz="quarter" idx="13"/>
          </p:nvPr>
        </p:nvSpPr>
        <p:spPr/>
        <p:txBody>
          <a:bodyPr/>
          <a:lstStyle/>
          <a:p>
            <a:endParaRPr lang="en-US"/>
          </a:p>
        </p:txBody>
      </p:sp>
      <p:sp>
        <p:nvSpPr>
          <p:cNvPr id="2" name="Footer Placeholder 3">
            <a:extLst>
              <a:ext uri="{FF2B5EF4-FFF2-40B4-BE49-F238E27FC236}">
                <a16:creationId xmlns:a16="http://schemas.microsoft.com/office/drawing/2014/main" id="{52BF7BBB-CFB5-87B6-41F4-3F765427FC63}"/>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328648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596423-73BB-951D-5606-0ACD109D2080}"/>
              </a:ext>
            </a:extLst>
          </p:cNvPr>
          <p:cNvSpPr>
            <a:spLocks noGrp="1"/>
          </p:cNvSpPr>
          <p:nvPr>
            <p:ph type="title"/>
          </p:nvPr>
        </p:nvSpPr>
        <p:spPr/>
        <p:txBody>
          <a:bodyPr/>
          <a:lstStyle/>
          <a:p>
            <a:r>
              <a:rPr lang="en-US" dirty="0"/>
              <a:t>First Project</a:t>
            </a:r>
          </a:p>
        </p:txBody>
      </p:sp>
      <p:sp>
        <p:nvSpPr>
          <p:cNvPr id="2" name="Footer Placeholder 3">
            <a:extLst>
              <a:ext uri="{FF2B5EF4-FFF2-40B4-BE49-F238E27FC236}">
                <a16:creationId xmlns:a16="http://schemas.microsoft.com/office/drawing/2014/main" id="{5407FE5D-EB87-94E2-9598-F54DE2D1B6C8}"/>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423396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B57E3-E709-F9E6-42F5-4854D034CE52}"/>
              </a:ext>
            </a:extLst>
          </p:cNvPr>
          <p:cNvSpPr>
            <a:spLocks noGrp="1"/>
          </p:cNvSpPr>
          <p:nvPr>
            <p:ph type="title"/>
          </p:nvPr>
        </p:nvSpPr>
        <p:spPr/>
        <p:txBody>
          <a:bodyPr/>
          <a:lstStyle/>
          <a:p>
            <a:pPr algn="l"/>
            <a:r>
              <a:rPr lang="en-US" b="0" dirty="0">
                <a:latin typeface="Gabriola" panose="04040605051002020D02" pitchFamily="82" charset="0"/>
                <a:ea typeface="Fira Code" panose="020B0809050000020004" pitchFamily="49" charset="0"/>
                <a:cs typeface="Fira Code" panose="020B0809050000020004" pitchFamily="49" charset="0"/>
              </a:rPr>
              <a:t>05-Numpy</a:t>
            </a:r>
          </a:p>
        </p:txBody>
      </p:sp>
      <p:sp>
        <p:nvSpPr>
          <p:cNvPr id="6" name="Content Placeholder 5">
            <a:extLst>
              <a:ext uri="{FF2B5EF4-FFF2-40B4-BE49-F238E27FC236}">
                <a16:creationId xmlns:a16="http://schemas.microsoft.com/office/drawing/2014/main" id="{10A83603-300D-84CF-CA39-4F3E0677AF50}"/>
              </a:ext>
            </a:extLst>
          </p:cNvPr>
          <p:cNvSpPr>
            <a:spLocks noGrp="1"/>
          </p:cNvSpPr>
          <p:nvPr>
            <p:ph idx="1"/>
          </p:nvPr>
        </p:nvSpPr>
        <p:spPr/>
        <p:txBody>
          <a:bodyPr/>
          <a:lstStyle/>
          <a:p>
            <a:r>
              <a:rPr lang="en-US" dirty="0">
                <a:latin typeface="Gabriola" panose="04040605051002020D02" pitchFamily="82" charset="0"/>
              </a:rPr>
              <a:t>NumPy Datatypes and Attributes</a:t>
            </a:r>
          </a:p>
          <a:p>
            <a:r>
              <a:rPr lang="en-US" dirty="0">
                <a:latin typeface="Gabriola" panose="04040605051002020D02" pitchFamily="82" charset="0"/>
              </a:rPr>
              <a:t>Arrays and Metrics</a:t>
            </a:r>
          </a:p>
          <a:p>
            <a:r>
              <a:rPr lang="en-US" dirty="0">
                <a:latin typeface="Gabriola" panose="04040605051002020D02" pitchFamily="82" charset="0"/>
              </a:rPr>
              <a:t>Random Seed</a:t>
            </a:r>
          </a:p>
          <a:p>
            <a:r>
              <a:rPr lang="en-US" dirty="0">
                <a:latin typeface="Gabriola" panose="04040605051002020D02" pitchFamily="82" charset="0"/>
              </a:rPr>
              <a:t>Manipulating Arrays</a:t>
            </a:r>
          </a:p>
          <a:p>
            <a:r>
              <a:rPr lang="en-US" dirty="0">
                <a:latin typeface="Gabriola" panose="04040605051002020D02" pitchFamily="82" charset="0"/>
              </a:rPr>
              <a:t>Standard Deviation and Variance</a:t>
            </a:r>
          </a:p>
          <a:p>
            <a:r>
              <a:rPr lang="en-US" dirty="0">
                <a:latin typeface="Gabriola" panose="04040605051002020D02" pitchFamily="82" charset="0"/>
              </a:rPr>
              <a:t>Reshape and Transpose</a:t>
            </a:r>
          </a:p>
          <a:p>
            <a:r>
              <a:rPr lang="en-US" dirty="0">
                <a:latin typeface="Gabriola" panose="04040605051002020D02" pitchFamily="82" charset="0"/>
              </a:rPr>
              <a:t>Dot Product vs Element Wise</a:t>
            </a:r>
          </a:p>
          <a:p>
            <a:r>
              <a:rPr lang="en-US" dirty="0">
                <a:latin typeface="Gabriola" panose="04040605051002020D02" pitchFamily="82" charset="0"/>
              </a:rPr>
              <a:t>Comparison Operators</a:t>
            </a:r>
          </a:p>
          <a:p>
            <a:r>
              <a:rPr lang="en-US" dirty="0">
                <a:latin typeface="Gabriola" panose="04040605051002020D02" pitchFamily="82" charset="0"/>
              </a:rPr>
              <a:t>Sorting Arrays</a:t>
            </a:r>
          </a:p>
          <a:p>
            <a:r>
              <a:rPr lang="en-US" dirty="0">
                <a:latin typeface="Gabriola" panose="04040605051002020D02" pitchFamily="82" charset="0"/>
              </a:rPr>
              <a:t>Turn Images Into NumPy Arrays</a:t>
            </a:r>
          </a:p>
        </p:txBody>
      </p:sp>
      <p:sp>
        <p:nvSpPr>
          <p:cNvPr id="7" name="Text Placeholder 6">
            <a:extLst>
              <a:ext uri="{FF2B5EF4-FFF2-40B4-BE49-F238E27FC236}">
                <a16:creationId xmlns:a16="http://schemas.microsoft.com/office/drawing/2014/main" id="{96C6C57E-3CCF-FE0F-3FC1-92BF519A7068}"/>
              </a:ext>
            </a:extLst>
          </p:cNvPr>
          <p:cNvSpPr>
            <a:spLocks noGrp="1"/>
          </p:cNvSpPr>
          <p:nvPr>
            <p:ph type="body" sz="quarter" idx="13"/>
          </p:nvPr>
        </p:nvSpPr>
        <p:spPr/>
        <p:txBody>
          <a:bodyPr/>
          <a:lstStyle/>
          <a:p>
            <a:endParaRPr lang="en-US"/>
          </a:p>
        </p:txBody>
      </p:sp>
      <p:sp>
        <p:nvSpPr>
          <p:cNvPr id="2" name="Footer Placeholder 3">
            <a:extLst>
              <a:ext uri="{FF2B5EF4-FFF2-40B4-BE49-F238E27FC236}">
                <a16:creationId xmlns:a16="http://schemas.microsoft.com/office/drawing/2014/main" id="{61E1B0A6-8D84-41AC-4221-204F6DA58B78}"/>
              </a:ext>
            </a:extLst>
          </p:cNvPr>
          <p:cNvSpPr>
            <a:spLocks noGrp="1"/>
          </p:cNvSpPr>
          <p:nvPr>
            <p:ph type="ftr" sz="quarter" idx="11"/>
          </p:nvPr>
        </p:nvSpPr>
        <p:spPr>
          <a:xfrm>
            <a:off x="2120153" y="6279776"/>
            <a:ext cx="7947212" cy="441699"/>
          </a:xfrm>
        </p:spPr>
        <p:txBody>
          <a:bodyPr/>
          <a:lstStyle/>
          <a:p>
            <a:r>
              <a:rPr lang="en-US" sz="1400" u="none" dirty="0">
                <a:latin typeface="Fira Code" panose="020B0809050000020004" pitchFamily="49" charset="0"/>
                <a:ea typeface="Fira Code" panose="020B0809050000020004" pitchFamily="49" charset="0"/>
                <a:cs typeface="Fira Code" panose="020B0809050000020004" pitchFamily="49" charset="0"/>
              </a:rPr>
              <a:t>Lecturer: Reza Lotfi</a:t>
            </a:r>
          </a:p>
        </p:txBody>
      </p:sp>
    </p:spTree>
    <p:extLst>
      <p:ext uri="{BB962C8B-B14F-4D97-AF65-F5344CB8AC3E}">
        <p14:creationId xmlns:p14="http://schemas.microsoft.com/office/powerpoint/2010/main" val="376837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723</Words>
  <Application>Microsoft Office PowerPoint</Application>
  <PresentationFormat>Widescreen</PresentationFormat>
  <Paragraphs>188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Fira Code</vt:lpstr>
      <vt:lpstr>Gabriola</vt:lpstr>
      <vt:lpstr>Office Theme</vt:lpstr>
      <vt:lpstr>Python Course Elementary</vt:lpstr>
      <vt:lpstr>Contents</vt:lpstr>
      <vt:lpstr>00-Introduction</vt:lpstr>
      <vt:lpstr>01-Python Object and Data Structure Basics</vt:lpstr>
      <vt:lpstr>02-Python Comparison Operators</vt:lpstr>
      <vt:lpstr>03-Python Statements</vt:lpstr>
      <vt:lpstr>04-Methods and Functions</vt:lpstr>
      <vt:lpstr>First Project</vt:lpstr>
      <vt:lpstr>05-Numpy</vt:lpstr>
      <vt:lpstr>06-Pandas</vt:lpstr>
      <vt:lpstr>07-Matplotlib and Seaborn</vt:lpstr>
      <vt:lpstr>Brief History</vt:lpstr>
      <vt:lpstr>Why python</vt:lpstr>
      <vt:lpstr>Installations</vt:lpstr>
      <vt:lpstr>How to Get Help</vt:lpstr>
      <vt:lpstr>Recourses</vt:lpstr>
      <vt:lpstr>Environment</vt:lpstr>
      <vt:lpstr>PowerPoint Presentation</vt:lpstr>
      <vt:lpstr>List and Background of Students</vt:lpstr>
      <vt:lpstr>Lets Dive into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Farhad Jems</dc:creator>
  <cp:lastModifiedBy>Reza Lotfi</cp:lastModifiedBy>
  <cp:revision>23</cp:revision>
  <dcterms:created xsi:type="dcterms:W3CDTF">2022-08-14T13:31:48Z</dcterms:created>
  <dcterms:modified xsi:type="dcterms:W3CDTF">2022-10-21T08:35:45Z</dcterms:modified>
</cp:coreProperties>
</file>