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8F26-E1CB-6220-A36B-92D499E8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08DA8-1326-EBBB-B1F4-1842C04CB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AF31-82CC-D6B7-0A43-3DF7DEA6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333B-40A0-EC36-A298-AF661989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97FA-3733-3D6E-1D70-D3BC6943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1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7FB2-0E2E-7155-4137-0A5C187D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AB3F-DE5B-2CDE-3D85-F8F9B30F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AB00-6745-B49B-05C2-318A5A7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7CBF-3590-C150-7413-B2882716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C8F6-6C13-56C6-3F9C-C83E2B4B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7C732-C8B4-2CDC-4E0C-E3F443F58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5D65A-0772-C642-E018-7AA13727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E532-40BB-8786-5DAF-E01A349A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D0694-5B5F-8C64-A562-A43256D8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C88CC-A44F-84C1-9A77-BC084A66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A3DA-7A29-B1B8-2895-ED976E88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D03A-A61C-12E7-E7EE-C1120C9E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5C44-E109-97C9-212F-A4A874E6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2AB1-1B32-E745-2101-CC52978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37D9-CFA8-3DB6-87A5-41252B54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D351-6047-1991-0EC5-835BD3C0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6BB8-D2E4-D1A0-C5A0-9504EF50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4682-14D0-A765-8451-9A8E9F14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C3F9-2B2D-34AC-40FC-767450E7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9137-356A-D9D7-2F44-F6511618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5D1E-9FEF-328B-C3C4-368D872F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7EF5-15E4-992B-AF43-B923151A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8A162-070C-CB6F-AE8F-ECC496700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0E016-58E5-3B68-ABD3-7FA15EFD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F1682-F0D8-8008-AD2A-37368BB2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5EE2-79C7-1954-0CAA-C0F035F6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0564-4B3D-DAED-F071-03A79468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65B5D-9828-92AF-A163-7CD6EE9B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10F32-81C8-8230-716F-AF4271F8C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B2B68-37C7-8BCA-D2CE-E886EF041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5BC65-6C0F-9FE9-14F2-7274F1A03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1A3C7-689F-E2BF-4534-C67F6424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4D4A1-692A-FEA5-E536-F917E61E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217CA-5960-D07C-CDE6-0DE07ABF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C615-0A47-557D-76D9-71F0CC3F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32EC0-2AE9-20DE-6719-50662A9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A7548-9F81-B39E-B68C-EFCB4E6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DD7EC-43B7-1717-5DBA-9173F2F1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3D252-2E22-BAAE-42EB-C433C3B0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CA071-0DAB-8542-715A-2A3F5586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E87CC-FA54-3D1C-4D4C-235A0E2C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1352-453A-1740-E591-A70D9143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750B-65D6-0818-4A3E-8E36F510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6582C-76FB-E7A1-DE91-9C4234440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9522-038C-2F7B-C750-E967CFB1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11213-1EF3-A0F3-CDBA-AF127B56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9A472-BBC0-AFDA-9611-EE498400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C2D3-48F6-B979-A092-55E2AB65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703FC-0CA5-B7F0-479B-EBAD8997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5DFD-5EA5-E1D4-1E5E-A05DA9EA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CD4FA-3C0C-9CE2-7025-6A4CC93A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C2C0-0B56-0503-7FB2-2014F0BA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529D-0A5D-2008-FF93-462000FC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93B4C-31F7-BF7A-5A51-50207D9D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C64A-68A3-CC7A-F58E-5E5192D2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7D21-880A-3D54-15F0-6E84B1D91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B5C3-2950-DB40-BF34-AB3635AEB52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ADA5-C8F3-3901-6FE1-D76908CED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1722-E87A-183C-3DD5-79C800F9F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B4D1-E13C-9E4E-BF66-2D52C8469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D082-548F-00AF-3C90-247A2F542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50A5-8857-EC1D-E540-4509FA719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>
                <a:effectLst/>
              </a:rPr>
              <a:t>AI-Driven Clinical Decision Support: Enhancing Disease Diagnosis Exploiting Patients Similarity </a:t>
            </a:r>
            <a:endParaRPr lang="en-GB" dirty="0"/>
          </a:p>
          <a:p>
            <a:r>
              <a:rPr lang="en-US" sz="1000" dirty="0"/>
              <a:t>By </a:t>
            </a:r>
          </a:p>
          <a:p>
            <a:r>
              <a:rPr lang="en-US" sz="1000" dirty="0"/>
              <a:t>Rezana Ganie (rganie3) and David Alejandro Henriquez (dhenriquez3)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8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1F7F-F6B7-83DD-053C-55D6235E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55A6-5775-3FE6-6431-52E48743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400" dirty="0">
                <a:effectLst/>
              </a:rPr>
              <a:t>AI-Driven Clinical Decision Support: Enhancing Disease Diagnosis Exploiting Patients Similarity </a:t>
            </a:r>
            <a:endParaRPr lang="en-GB" sz="1400" dirty="0"/>
          </a:p>
          <a:p>
            <a:r>
              <a:rPr lang="en-US" sz="1400" dirty="0"/>
              <a:t>Clinical Decision Support System (CDS) framework is prosed.</a:t>
            </a:r>
          </a:p>
          <a:p>
            <a:r>
              <a:rPr lang="en-US" sz="1400" dirty="0"/>
              <a:t>The framework aims to include data from various sources as input into a neural network for prediction a patients future health conditions</a:t>
            </a:r>
          </a:p>
          <a:p>
            <a:r>
              <a:rPr lang="en-US" sz="1400" dirty="0"/>
              <a:t>This approach uses word embeddings to model the semantic relationship between </a:t>
            </a:r>
          </a:p>
          <a:p>
            <a:pPr lvl="1"/>
            <a:r>
              <a:rPr lang="en-US" sz="1000" dirty="0"/>
              <a:t>Hospital admissions</a:t>
            </a:r>
          </a:p>
          <a:p>
            <a:pPr lvl="1"/>
            <a:r>
              <a:rPr lang="en-US" sz="1000" dirty="0"/>
              <a:t>Symptoms </a:t>
            </a:r>
          </a:p>
          <a:p>
            <a:pPr lvl="1"/>
            <a:r>
              <a:rPr lang="en-US" sz="1000" dirty="0"/>
              <a:t>Diagnosis</a:t>
            </a:r>
          </a:p>
          <a:p>
            <a:r>
              <a:rPr lang="en-US" sz="1400" dirty="0"/>
              <a:t>Several CDS that exist today pose various limitations: </a:t>
            </a:r>
          </a:p>
          <a:p>
            <a:pPr lvl="1"/>
            <a:r>
              <a:rPr lang="en-US" sz="1000" dirty="0"/>
              <a:t>These methods focus on a single patient</a:t>
            </a:r>
          </a:p>
          <a:p>
            <a:pPr lvl="1"/>
            <a:r>
              <a:rPr lang="en-US" sz="1000" dirty="0"/>
              <a:t>Apply manually/automatically constructed decision rules</a:t>
            </a:r>
          </a:p>
          <a:p>
            <a:pPr lvl="1"/>
            <a:r>
              <a:rPr lang="en-US" sz="1000" dirty="0"/>
              <a:t>They consider only a single medical condition at a time</a:t>
            </a:r>
          </a:p>
          <a:p>
            <a:endParaRPr lang="en-US" sz="1400" dirty="0"/>
          </a:p>
          <a:p>
            <a:r>
              <a:rPr lang="en-US" sz="1400" dirty="0"/>
              <a:t>The proposed approach employs a combination of supervised and unsupervised AI methods</a:t>
            </a:r>
          </a:p>
          <a:p>
            <a:r>
              <a:rPr lang="en-US" sz="1400" dirty="0"/>
              <a:t>Experimental results, performed on a real-world EHR dataset, show that the proposed approach is effective and accurate and provides clinically meaningful interpretations. </a:t>
            </a:r>
          </a:p>
          <a:p>
            <a:r>
              <a:rPr lang="en-US" sz="1400" dirty="0"/>
              <a:t>The obtained outcomes are promising for future extensions of the framework that could be a valuable means for automatic inferring disease diagnosis. </a:t>
            </a:r>
          </a:p>
          <a:p>
            <a:endParaRPr lang="en-US" sz="14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731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235F-4083-EDDD-0BDC-BF341A90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BA79-EA68-16E6-B943-6354F6D3B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0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4B4C-FF48-2D82-0BFC-9133C44F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D021-3887-DDBD-54D9-3F24E896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8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66E3-2E9E-D381-39CB-3D77E3B4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492C-AE5B-7F8F-11A3-D5073FB5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1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66E3-2E9E-D381-39CB-3D77E3B4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492C-AE5B-7F8F-11A3-D5073FB5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1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DAD9-9B20-45A8-F20A-8857B6B2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E276-94C2-5E6F-4482-9CD247D4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0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193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presentation</vt:lpstr>
      <vt:lpstr>Overview of the paper</vt:lpstr>
      <vt:lpstr>Goal of the paper</vt:lpstr>
      <vt:lpstr>Experiments</vt:lpstr>
      <vt:lpstr>Our interpretation</vt:lpstr>
      <vt:lpstr>Our experiments</vt:lpstr>
      <vt:lpstr>Our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Microsoft Office User</dc:creator>
  <cp:lastModifiedBy>Microsoft Office User</cp:lastModifiedBy>
  <cp:revision>1</cp:revision>
  <dcterms:created xsi:type="dcterms:W3CDTF">2022-10-29T09:17:04Z</dcterms:created>
  <dcterms:modified xsi:type="dcterms:W3CDTF">2022-10-29T10:31:03Z</dcterms:modified>
</cp:coreProperties>
</file>