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77"/>
  </p:notesMasterIdLst>
  <p:sldIdLst>
    <p:sldId id="256" r:id="rId2"/>
    <p:sldId id="286" r:id="rId3"/>
    <p:sldId id="258" r:id="rId4"/>
    <p:sldId id="260" r:id="rId5"/>
    <p:sldId id="287" r:id="rId6"/>
    <p:sldId id="257" r:id="rId7"/>
    <p:sldId id="259" r:id="rId8"/>
    <p:sldId id="262" r:id="rId9"/>
    <p:sldId id="261" r:id="rId10"/>
    <p:sldId id="290" r:id="rId11"/>
    <p:sldId id="294" r:id="rId12"/>
    <p:sldId id="288" r:id="rId13"/>
    <p:sldId id="292" r:id="rId14"/>
    <p:sldId id="291" r:id="rId15"/>
    <p:sldId id="308" r:id="rId16"/>
    <p:sldId id="293" r:id="rId17"/>
    <p:sldId id="289" r:id="rId18"/>
    <p:sldId id="296" r:id="rId19"/>
    <p:sldId id="298" r:id="rId20"/>
    <p:sldId id="295" r:id="rId21"/>
    <p:sldId id="299" r:id="rId22"/>
    <p:sldId id="297" r:id="rId23"/>
    <p:sldId id="300" r:id="rId24"/>
    <p:sldId id="304" r:id="rId25"/>
    <p:sldId id="301" r:id="rId26"/>
    <p:sldId id="302" r:id="rId27"/>
    <p:sldId id="303" r:id="rId28"/>
    <p:sldId id="269" r:id="rId29"/>
    <p:sldId id="306" r:id="rId30"/>
    <p:sldId id="305" r:id="rId31"/>
    <p:sldId id="309" r:id="rId32"/>
    <p:sldId id="307" r:id="rId33"/>
    <p:sldId id="319" r:id="rId34"/>
    <p:sldId id="312" r:id="rId35"/>
    <p:sldId id="310" r:id="rId36"/>
    <p:sldId id="313" r:id="rId37"/>
    <p:sldId id="315" r:id="rId38"/>
    <p:sldId id="316" r:id="rId39"/>
    <p:sldId id="318" r:id="rId40"/>
    <p:sldId id="314" r:id="rId41"/>
    <p:sldId id="317" r:id="rId42"/>
    <p:sldId id="320" r:id="rId43"/>
    <p:sldId id="321" r:id="rId44"/>
    <p:sldId id="328" r:id="rId45"/>
    <p:sldId id="311" r:id="rId46"/>
    <p:sldId id="323" r:id="rId47"/>
    <p:sldId id="324" r:id="rId48"/>
    <p:sldId id="322" r:id="rId49"/>
    <p:sldId id="335" r:id="rId50"/>
    <p:sldId id="325" r:id="rId51"/>
    <p:sldId id="326" r:id="rId52"/>
    <p:sldId id="327" r:id="rId53"/>
    <p:sldId id="334" r:id="rId54"/>
    <p:sldId id="330" r:id="rId55"/>
    <p:sldId id="267" r:id="rId56"/>
    <p:sldId id="331" r:id="rId57"/>
    <p:sldId id="332" r:id="rId58"/>
    <p:sldId id="333" r:id="rId59"/>
    <p:sldId id="346" r:id="rId60"/>
    <p:sldId id="336" r:id="rId61"/>
    <p:sldId id="338" r:id="rId62"/>
    <p:sldId id="339" r:id="rId63"/>
    <p:sldId id="340" r:id="rId64"/>
    <p:sldId id="337" r:id="rId65"/>
    <p:sldId id="341" r:id="rId66"/>
    <p:sldId id="342" r:id="rId67"/>
    <p:sldId id="343" r:id="rId68"/>
    <p:sldId id="344" r:id="rId69"/>
    <p:sldId id="348" r:id="rId70"/>
    <p:sldId id="349" r:id="rId71"/>
    <p:sldId id="350" r:id="rId72"/>
    <p:sldId id="345" r:id="rId73"/>
    <p:sldId id="347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8" r:id="rId89"/>
    <p:sldId id="366" r:id="rId90"/>
    <p:sldId id="365" r:id="rId91"/>
    <p:sldId id="369" r:id="rId92"/>
    <p:sldId id="370" r:id="rId93"/>
    <p:sldId id="372" r:id="rId94"/>
    <p:sldId id="371" r:id="rId95"/>
    <p:sldId id="373" r:id="rId96"/>
    <p:sldId id="374" r:id="rId97"/>
    <p:sldId id="375" r:id="rId98"/>
    <p:sldId id="376" r:id="rId99"/>
    <p:sldId id="377" r:id="rId100"/>
    <p:sldId id="378" r:id="rId101"/>
    <p:sldId id="383" r:id="rId102"/>
    <p:sldId id="379" r:id="rId103"/>
    <p:sldId id="380" r:id="rId104"/>
    <p:sldId id="381" r:id="rId105"/>
    <p:sldId id="382" r:id="rId106"/>
    <p:sldId id="384" r:id="rId107"/>
    <p:sldId id="385" r:id="rId108"/>
    <p:sldId id="386" r:id="rId109"/>
    <p:sldId id="388" r:id="rId110"/>
    <p:sldId id="389" r:id="rId111"/>
    <p:sldId id="390" r:id="rId112"/>
    <p:sldId id="391" r:id="rId113"/>
    <p:sldId id="392" r:id="rId114"/>
    <p:sldId id="393" r:id="rId115"/>
    <p:sldId id="394" r:id="rId116"/>
    <p:sldId id="395" r:id="rId117"/>
    <p:sldId id="396" r:id="rId118"/>
    <p:sldId id="397" r:id="rId119"/>
    <p:sldId id="400" r:id="rId120"/>
    <p:sldId id="398" r:id="rId121"/>
    <p:sldId id="407" r:id="rId122"/>
    <p:sldId id="399" r:id="rId123"/>
    <p:sldId id="401" r:id="rId124"/>
    <p:sldId id="402" r:id="rId125"/>
    <p:sldId id="403" r:id="rId126"/>
    <p:sldId id="404" r:id="rId127"/>
    <p:sldId id="405" r:id="rId128"/>
    <p:sldId id="406" r:id="rId129"/>
    <p:sldId id="409" r:id="rId130"/>
    <p:sldId id="408" r:id="rId131"/>
    <p:sldId id="410" r:id="rId132"/>
    <p:sldId id="411" r:id="rId133"/>
    <p:sldId id="412" r:id="rId134"/>
    <p:sldId id="413" r:id="rId135"/>
    <p:sldId id="414" r:id="rId136"/>
    <p:sldId id="420" r:id="rId137"/>
    <p:sldId id="425" r:id="rId138"/>
    <p:sldId id="415" r:id="rId139"/>
    <p:sldId id="424" r:id="rId140"/>
    <p:sldId id="417" r:id="rId141"/>
    <p:sldId id="419" r:id="rId142"/>
    <p:sldId id="422" r:id="rId143"/>
    <p:sldId id="416" r:id="rId144"/>
    <p:sldId id="426" r:id="rId145"/>
    <p:sldId id="421" r:id="rId146"/>
    <p:sldId id="423" r:id="rId147"/>
    <p:sldId id="418" r:id="rId148"/>
    <p:sldId id="427" r:id="rId149"/>
    <p:sldId id="428" r:id="rId150"/>
    <p:sldId id="430" r:id="rId151"/>
    <p:sldId id="432" r:id="rId152"/>
    <p:sldId id="433" r:id="rId153"/>
    <p:sldId id="434" r:id="rId154"/>
    <p:sldId id="435" r:id="rId155"/>
    <p:sldId id="429" r:id="rId156"/>
    <p:sldId id="438" r:id="rId157"/>
    <p:sldId id="436" r:id="rId158"/>
    <p:sldId id="437" r:id="rId159"/>
    <p:sldId id="439" r:id="rId160"/>
    <p:sldId id="431" r:id="rId161"/>
    <p:sldId id="440" r:id="rId162"/>
    <p:sldId id="441" r:id="rId163"/>
    <p:sldId id="444" r:id="rId164"/>
    <p:sldId id="445" r:id="rId165"/>
    <p:sldId id="446" r:id="rId166"/>
    <p:sldId id="447" r:id="rId167"/>
    <p:sldId id="448" r:id="rId168"/>
    <p:sldId id="449" r:id="rId169"/>
    <p:sldId id="450" r:id="rId170"/>
    <p:sldId id="451" r:id="rId171"/>
    <p:sldId id="452" r:id="rId172"/>
    <p:sldId id="453" r:id="rId173"/>
    <p:sldId id="454" r:id="rId174"/>
    <p:sldId id="455" r:id="rId175"/>
    <p:sldId id="282" r:id="rId1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pas Setayeshpour" initials="SS" lastIdx="1" clrIdx="0">
    <p:extLst>
      <p:ext uri="{19B8F6BF-5375-455C-9EA6-DF929625EA0E}">
        <p15:presenceInfo xmlns:p15="http://schemas.microsoft.com/office/powerpoint/2012/main" userId="924915cc3be8cd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5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D5AB0-265E-47DA-97B0-3A57955D5D20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680877-AC73-4CA2-83C9-FE03E5F88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277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79EDF92-3A3C-4D03-8DD5-EE1197370699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0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B3DD-1F55-4692-94D9-8C6022FDF9A9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901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A16CBDE-73BC-47B5-BC7D-7FF61EDADFAC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7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1F5ECB2-154F-4585-85F0-2C5F96D4C291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6760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D47602-8051-4C20-90E7-501721B2C1BE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94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715B3-C3B7-4A45-8B15-972FCE260786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97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B537-B35F-438C-8276-8BB9D2608749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650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ECDDE-D70D-47A3-A61A-2ADEB0EA5329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1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AFE13D9-EBE8-409D-B967-ACD5AE100E8C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4CEF-008F-478A-BCE1-4E4C2756AE70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56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AD94052-B7A7-42C4-A5D4-CCE3843A1940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3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F1787-0E4B-49DE-92AB-35A87840051B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268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8FD2-3182-4309-92D2-09DB8868DC88}" type="datetime1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739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A870-BA97-47ED-9CC9-7B0FBC6BF263}" type="datetime1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597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C9CA9-39A5-4A6A-B6B9-61DA155ECFFF}" type="datetime1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5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A40F9-D021-4B4F-AB01-FAEB4A192FD9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55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AD2A8-8C7B-4809-A824-D660EC8A7661}" type="datetime1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99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CE0C-E3D6-4F03-A4B1-61500A9142A8}" type="datetime1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337B6-8541-4495-81B9-16DE80F842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83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0CDC8-78E2-8A24-22C8-6A55E79C0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fa-IR" dirty="0"/>
              <a:t>برنامه نویسی زبان </a:t>
            </a:r>
            <a:r>
              <a:rPr lang="en-GB" dirty="0"/>
              <a:t>C++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E958EC-2996-E0E1-AE81-E4E3294E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8659074" cy="1655762"/>
          </a:xfrm>
        </p:spPr>
        <p:txBody>
          <a:bodyPr>
            <a:normAutofit lnSpcReduction="10000"/>
          </a:bodyPr>
          <a:lstStyle/>
          <a:p>
            <a:pPr algn="r"/>
            <a:r>
              <a:rPr lang="fa-IR" sz="3600" dirty="0"/>
              <a:t>                              </a:t>
            </a:r>
          </a:p>
          <a:p>
            <a:pPr algn="r"/>
            <a:r>
              <a:rPr lang="fa-IR" sz="2400" dirty="0"/>
              <a:t>تهیه کننده:                        </a:t>
            </a:r>
            <a:r>
              <a:rPr lang="fa-IR" sz="3200" dirty="0"/>
              <a:t>سپاس ستایش پور</a:t>
            </a:r>
          </a:p>
          <a:p>
            <a:pPr algn="r"/>
            <a:r>
              <a:rPr lang="fa-IR" sz="3200" dirty="0"/>
              <a:t>                          </a:t>
            </a:r>
            <a:r>
              <a:rPr lang="en-GB" sz="3200" dirty="0"/>
              <a:t>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FC92C-025A-25C4-81E7-07C2E9FB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7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30330"/>
            <a:ext cx="10820400" cy="2964479"/>
          </a:xfrm>
        </p:spPr>
        <p:txBody>
          <a:bodyPr>
            <a:normAutofit/>
          </a:bodyPr>
          <a:lstStyle/>
          <a:p>
            <a:pPr algn="ctr"/>
            <a:r>
              <a:rPr lang="en-GB" cap="none" dirty="0"/>
              <a:t>#include &lt;iostream&gt;</a:t>
            </a:r>
            <a:br>
              <a:rPr lang="fa-IR" cap="none" dirty="0"/>
            </a:br>
            <a:br>
              <a:rPr lang="fa-IR" cap="none" dirty="0"/>
            </a:br>
            <a:r>
              <a:rPr lang="en-GB" cap="none" dirty="0"/>
              <a:t>using namespace std;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449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7A440-5AA5-2F58-8FE9-FA56E390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33AE-F3E8-D5E6-AA38-67987F03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9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99E9-F205-A4AC-41CD-B47220F9B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عددی دلخواه،فاکتوریل آن عدد را محاسبه کند.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FBF0E-F33E-F2FB-D660-BD99DFB7E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97D2EE-4E3C-D3CA-B352-730094E71216}"/>
              </a:ext>
            </a:extLst>
          </p:cNvPr>
          <p:cNvSpPr txBox="1"/>
          <p:nvPr/>
        </p:nvSpPr>
        <p:spPr>
          <a:xfrm>
            <a:off x="1585519" y="3909270"/>
            <a:ext cx="3758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</a:rPr>
              <a:t>int n;</a:t>
            </a:r>
          </a:p>
          <a:p>
            <a:r>
              <a:rPr lang="en-GB" sz="2400" b="1" dirty="0">
                <a:solidFill>
                  <a:srgbClr val="FFFF00"/>
                </a:solidFill>
              </a:rPr>
              <a:t>int x;</a:t>
            </a:r>
          </a:p>
          <a:p>
            <a:r>
              <a:rPr lang="en-GB" sz="2400" b="1" dirty="0">
                <a:solidFill>
                  <a:srgbClr val="FFFF00"/>
                </a:solidFill>
              </a:rPr>
              <a:t>for(int </a:t>
            </a:r>
            <a:r>
              <a:rPr lang="en-GB" sz="2400" b="1" dirty="0" err="1">
                <a:solidFill>
                  <a:srgbClr val="FFFF00"/>
                </a:solidFill>
              </a:rPr>
              <a:t>i</a:t>
            </a:r>
            <a:r>
              <a:rPr lang="en-GB" sz="2400" b="1" dirty="0">
                <a:solidFill>
                  <a:srgbClr val="FFFF00"/>
                </a:solidFill>
              </a:rPr>
              <a:t>=0 ; </a:t>
            </a:r>
            <a:r>
              <a:rPr lang="en-GB" sz="2400" b="1" dirty="0" err="1">
                <a:solidFill>
                  <a:srgbClr val="FFFF00"/>
                </a:solidFill>
              </a:rPr>
              <a:t>i</a:t>
            </a:r>
            <a:r>
              <a:rPr lang="en-GB" sz="2400" b="1" dirty="0">
                <a:solidFill>
                  <a:srgbClr val="FFFF00"/>
                </a:solidFill>
              </a:rPr>
              <a:t>&lt;=n ; </a:t>
            </a:r>
            <a:r>
              <a:rPr lang="en-GB" sz="2400" b="1" dirty="0" err="1">
                <a:solidFill>
                  <a:srgbClr val="FFFF00"/>
                </a:solidFill>
              </a:rPr>
              <a:t>i</a:t>
            </a:r>
            <a:r>
              <a:rPr lang="en-GB" sz="2400" b="1" dirty="0">
                <a:solidFill>
                  <a:srgbClr val="FFFF00"/>
                </a:solidFill>
              </a:rPr>
              <a:t>++){</a:t>
            </a:r>
          </a:p>
          <a:p>
            <a:r>
              <a:rPr lang="en-GB" sz="2400" b="1" dirty="0">
                <a:solidFill>
                  <a:srgbClr val="FFFF00"/>
                </a:solidFill>
              </a:rPr>
              <a:t>x*=I;</a:t>
            </a:r>
          </a:p>
          <a:p>
            <a:r>
              <a:rPr lang="en-GB" sz="2400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AFC4-1E96-7858-235C-D826DEDF1D28}"/>
              </a:ext>
            </a:extLst>
          </p:cNvPr>
          <p:cNvSpPr txBox="1"/>
          <p:nvPr/>
        </p:nvSpPr>
        <p:spPr>
          <a:xfrm>
            <a:off x="7336870" y="4626880"/>
            <a:ext cx="1874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solidFill>
                  <a:srgbClr val="FFFF00"/>
                </a:solidFill>
              </a:rPr>
              <a:t>(غیر بازگشتی)</a:t>
            </a:r>
            <a:endParaRPr lang="en-GB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2066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10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پایه و مقدار توان دلخواه ، توان آن عدد را محاسبه کند.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89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ساختمان داده ها</a:t>
            </a:r>
            <a:br>
              <a:rPr lang="fa-IR" b="1" cap="none" dirty="0">
                <a:solidFill>
                  <a:srgbClr val="FFFF00"/>
                </a:solidFill>
              </a:rPr>
            </a:br>
            <a:r>
              <a:rPr lang="en-GB" b="1" cap="none" dirty="0">
                <a:solidFill>
                  <a:srgbClr val="FFFF00"/>
                </a:solidFill>
              </a:rPr>
              <a:t>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06602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پشته</a:t>
            </a:r>
            <a:r>
              <a:rPr lang="en-GB" b="1" cap="none" dirty="0">
                <a:solidFill>
                  <a:srgbClr val="FFFF00"/>
                </a:solidFill>
              </a:rPr>
              <a:t> (Stack)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103</a:t>
            </a:fld>
            <a:endParaRPr lang="en-GB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1519D00-6640-5266-67D6-67B13968D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2510631"/>
            <a:ext cx="62007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67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عملیات </a:t>
            </a:r>
            <a:r>
              <a:rPr lang="en-GB" b="1" cap="none" dirty="0">
                <a:solidFill>
                  <a:srgbClr val="FFFF00"/>
                </a:solidFill>
              </a:rPr>
              <a:t>push</a:t>
            </a:r>
            <a:r>
              <a:rPr lang="fa-IR" b="1" cap="none" dirty="0">
                <a:solidFill>
                  <a:srgbClr val="FFFF00"/>
                </a:solidFill>
              </a:rPr>
              <a:t> و </a:t>
            </a:r>
            <a:r>
              <a:rPr lang="en-GB" b="1" cap="none" dirty="0">
                <a:solidFill>
                  <a:srgbClr val="FFFF00"/>
                </a:solidFill>
              </a:rPr>
              <a:t>pop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104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41B268-F822-55CE-E009-6AC32DF4DBC5}"/>
              </a:ext>
            </a:extLst>
          </p:cNvPr>
          <p:cNvGrpSpPr/>
          <p:nvPr/>
        </p:nvGrpSpPr>
        <p:grpSpPr>
          <a:xfrm>
            <a:off x="3170011" y="2855685"/>
            <a:ext cx="5851978" cy="2133600"/>
            <a:chOff x="2821668" y="2681514"/>
            <a:chExt cx="5851978" cy="2133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9B65299-CFB0-2BD9-D828-97CBEEE1FB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7216"/>
            <a:stretch/>
          </p:blipFill>
          <p:spPr>
            <a:xfrm>
              <a:off x="2821668" y="2681514"/>
              <a:ext cx="2925989" cy="21336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B562727-992B-9C44-2F6E-90F1404E04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7216"/>
            <a:stretch/>
          </p:blipFill>
          <p:spPr>
            <a:xfrm>
              <a:off x="5747657" y="2681514"/>
              <a:ext cx="2925989" cy="213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6469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4425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#include &lt;stack&gt;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4165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stack&lt;type&gt; name;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29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متد ها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807"/>
            <a:ext cx="10820400" cy="3785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 err="1"/>
              <a:t>StackName.push</a:t>
            </a:r>
            <a:r>
              <a:rPr lang="en-US" sz="4000" b="1" dirty="0"/>
              <a:t>(x)</a:t>
            </a:r>
          </a:p>
          <a:p>
            <a:pPr marL="0" indent="0" algn="ctr">
              <a:buNone/>
            </a:pPr>
            <a:r>
              <a:rPr lang="en-US" sz="4000" b="1" dirty="0" err="1"/>
              <a:t>StackName.pop</a:t>
            </a:r>
            <a:r>
              <a:rPr lang="en-US" sz="4000" b="1" dirty="0"/>
              <a:t>()</a:t>
            </a:r>
          </a:p>
          <a:p>
            <a:pPr marL="0" indent="0" algn="ctr">
              <a:buNone/>
            </a:pPr>
            <a:r>
              <a:rPr lang="en-US" sz="4000" b="1" dirty="0" err="1"/>
              <a:t>StackName.top</a:t>
            </a:r>
            <a:r>
              <a:rPr lang="en-US" sz="4000" b="1" dirty="0"/>
              <a:t>()</a:t>
            </a:r>
            <a:endParaRPr lang="en-GB" sz="4000" b="1" dirty="0"/>
          </a:p>
          <a:p>
            <a:pPr marL="0" indent="0" algn="ctr">
              <a:buNone/>
            </a:pPr>
            <a:r>
              <a:rPr lang="en-US" sz="4000" b="1" dirty="0" err="1"/>
              <a:t>StackName.size</a:t>
            </a:r>
            <a:r>
              <a:rPr lang="en-US" sz="4000" b="1" dirty="0"/>
              <a:t>()</a:t>
            </a:r>
          </a:p>
          <a:p>
            <a:pPr marL="0" indent="0" algn="ctr">
              <a:buNone/>
            </a:pPr>
            <a:r>
              <a:rPr lang="en-US" sz="4000" b="1" dirty="0" err="1"/>
              <a:t>StackName.empty</a:t>
            </a:r>
            <a:r>
              <a:rPr lang="en-US" sz="4000" b="1" dirty="0"/>
              <a:t>()</a:t>
            </a: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974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نمایش عناصر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 &lt;&lt; </a:t>
            </a:r>
            <a:r>
              <a:rPr lang="en-US" sz="4000" b="1" dirty="0" err="1"/>
              <a:t>StackName</a:t>
            </a:r>
            <a:r>
              <a:rPr lang="en-GB" sz="4000" b="1" dirty="0"/>
              <a:t>.top() 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16891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جابه‌جایی عناصر دو پشته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StackName.swap</a:t>
            </a:r>
            <a:r>
              <a:rPr lang="en-GB" sz="4000" b="1" dirty="0"/>
              <a:t>(</a:t>
            </a:r>
            <a:r>
              <a:rPr lang="en-GB" sz="4000" b="1" dirty="0" err="1"/>
              <a:t>StackName</a:t>
            </a:r>
            <a:r>
              <a:rPr lang="en-GB" sz="4000" b="1" dirty="0"/>
              <a:t>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237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std::</a:t>
            </a:r>
            <a:r>
              <a:rPr lang="en-GB" sz="3200" dirty="0" err="1"/>
              <a:t>cout</a:t>
            </a:r>
            <a:r>
              <a:rPr lang="en-GB" sz="3200" dirty="0"/>
              <a:t> &lt;&lt; "Hello World!";</a:t>
            </a:r>
          </a:p>
          <a:p>
            <a:pPr marL="0" indent="0" algn="ctr">
              <a:buNone/>
            </a:pPr>
            <a:r>
              <a:rPr lang="en-GB" sz="3200" dirty="0"/>
              <a:t>std::</a:t>
            </a:r>
            <a:r>
              <a:rPr lang="en-GB" sz="3200" dirty="0" err="1"/>
              <a:t>cout</a:t>
            </a:r>
            <a:r>
              <a:rPr lang="en-GB" sz="3200" dirty="0"/>
              <a:t> &lt;&lt; “My name is Sepas …";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9581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سایر متد ها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StackName.emplace</a:t>
            </a:r>
            <a:r>
              <a:rPr lang="en-GB" sz="4000" b="1" dirty="0"/>
              <a:t>(x); </a:t>
            </a:r>
            <a:endParaRPr lang="fa-IR" sz="4000" b="1" dirty="0"/>
          </a:p>
          <a:p>
            <a:pPr marL="0" indent="0" algn="ctr">
              <a:buNone/>
            </a:pPr>
            <a:endParaRPr lang="fa-IR" sz="4000" b="1" dirty="0"/>
          </a:p>
          <a:p>
            <a:pPr marL="0" indent="0" algn="ctr" rtl="1">
              <a:buNone/>
            </a:pPr>
            <a:r>
              <a:rPr lang="fa-IR" sz="4000" b="1" dirty="0"/>
              <a:t>معادل متد </a:t>
            </a:r>
            <a:r>
              <a:rPr lang="en-GB" sz="4000" b="1" dirty="0"/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08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11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4251367"/>
          </a:xfrm>
        </p:spPr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یک رشته آن رشته را با کمک ساختمان داده پشته معکوس کند.</a:t>
            </a:r>
          </a:p>
          <a:p>
            <a:pPr marL="0" indent="0" algn="r" rtl="1">
              <a:buNone/>
            </a:pPr>
            <a:r>
              <a:rPr lang="fa-IR" sz="3200" dirty="0"/>
              <a:t>ساختار پیشنهادی کد : </a:t>
            </a:r>
            <a:endParaRPr lang="fa-IR" sz="3200" dirty="0">
              <a:solidFill>
                <a:srgbClr val="FFFF00"/>
              </a:solidFill>
            </a:endParaRPr>
          </a:p>
          <a:p>
            <a:pPr marL="0" indent="0" rtl="1">
              <a:buNone/>
            </a:pPr>
            <a:r>
              <a:rPr lang="en-GB" sz="2400" dirty="0">
                <a:solidFill>
                  <a:srgbClr val="FFFF00"/>
                </a:solidFill>
              </a:rPr>
              <a:t>… 1{ push }</a:t>
            </a:r>
          </a:p>
          <a:p>
            <a:pPr marL="0" indent="0" rtl="1">
              <a:buNone/>
            </a:pPr>
            <a:r>
              <a:rPr lang="en-GB" sz="2400" dirty="0">
                <a:solidFill>
                  <a:srgbClr val="FFFF00"/>
                </a:solidFill>
              </a:rPr>
              <a:t>… 2{ pop }</a:t>
            </a:r>
          </a:p>
          <a:p>
            <a:pPr marL="0" indent="0" rtl="1">
              <a:buNone/>
            </a:pPr>
            <a:r>
              <a:rPr lang="en-GB" sz="2400" dirty="0">
                <a:solidFill>
                  <a:srgbClr val="FFFF00"/>
                </a:solidFill>
              </a:rPr>
              <a:t>int main(){</a:t>
            </a:r>
          </a:p>
          <a:p>
            <a:pPr marL="0" indent="0" rtl="1">
              <a:buNone/>
            </a:pPr>
            <a:r>
              <a:rPr lang="fa-IR" sz="2400" dirty="0">
                <a:solidFill>
                  <a:srgbClr val="FFFF00"/>
                </a:solidFill>
              </a:rPr>
              <a:t>دریافت رشته</a:t>
            </a:r>
          </a:p>
          <a:p>
            <a:pPr marL="0" indent="0" rtl="1">
              <a:buNone/>
            </a:pPr>
            <a:r>
              <a:rPr lang="fa-IR" sz="2400" dirty="0">
                <a:solidFill>
                  <a:srgbClr val="FFFF00"/>
                </a:solidFill>
              </a:rPr>
              <a:t>فراخوانی تابع 1</a:t>
            </a:r>
          </a:p>
          <a:p>
            <a:pPr marL="0" indent="0" algn="l" rtl="1">
              <a:buNone/>
            </a:pPr>
            <a:r>
              <a:rPr lang="en-GB" sz="2400" dirty="0">
                <a:solidFill>
                  <a:srgbClr val="FFFF00"/>
                </a:solidFill>
              </a:rPr>
              <a:t> }</a:t>
            </a:r>
            <a:r>
              <a:rPr lang="fa-IR" sz="2400" dirty="0">
                <a:solidFill>
                  <a:srgbClr val="FFFF00"/>
                </a:solidFill>
              </a:rPr>
              <a:t>فراخوانی تابع 2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8535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کار با فایل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#include &lt;</a:t>
            </a:r>
            <a:r>
              <a:rPr lang="en-GB" sz="4000" b="1" dirty="0" err="1"/>
              <a:t>fstream</a:t>
            </a:r>
            <a:r>
              <a:rPr lang="en-GB" sz="4000" b="1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86567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انواع کلاس های فایل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ifstream</a:t>
            </a:r>
            <a:r>
              <a:rPr lang="en-GB" sz="4000" b="1" dirty="0"/>
              <a:t> </a:t>
            </a:r>
            <a:r>
              <a:rPr lang="en-GB" sz="4000" b="1" dirty="0" err="1"/>
              <a:t>FileName</a:t>
            </a:r>
            <a:r>
              <a:rPr lang="en-GB" sz="4000" b="1" dirty="0"/>
              <a:t>;</a:t>
            </a:r>
          </a:p>
          <a:p>
            <a:pPr marL="0" indent="0" algn="ctr">
              <a:buNone/>
            </a:pPr>
            <a:r>
              <a:rPr lang="en-GB" sz="4000" b="1" dirty="0" err="1"/>
              <a:t>ofstream</a:t>
            </a:r>
            <a:r>
              <a:rPr lang="en-GB" sz="4000" b="1" dirty="0"/>
              <a:t> </a:t>
            </a:r>
            <a:r>
              <a:rPr lang="en-GB" sz="4000" b="1" dirty="0" err="1"/>
              <a:t>FileName</a:t>
            </a:r>
            <a:r>
              <a:rPr lang="en-GB" sz="4000" b="1" dirty="0"/>
              <a:t>;</a:t>
            </a:r>
          </a:p>
          <a:p>
            <a:pPr marL="0" indent="0" algn="ctr">
              <a:buNone/>
            </a:pPr>
            <a:r>
              <a:rPr lang="en-GB" sz="4000" b="1" dirty="0" err="1"/>
              <a:t>fstream</a:t>
            </a:r>
            <a:r>
              <a:rPr lang="en-GB" sz="4000" b="1" dirty="0"/>
              <a:t> </a:t>
            </a:r>
            <a:r>
              <a:rPr lang="en-GB" sz="4000" b="1" dirty="0" err="1"/>
              <a:t>FileName</a:t>
            </a:r>
            <a:r>
              <a:rPr lang="en-GB" sz="4000" b="1" dirty="0"/>
              <a:t>;</a:t>
            </a:r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164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ورودی رشته از فایل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ifstream</a:t>
            </a:r>
            <a:r>
              <a:rPr lang="en-GB" sz="4000" b="1" dirty="0"/>
              <a:t> </a:t>
            </a:r>
            <a:r>
              <a:rPr lang="en-GB" sz="4000" b="1" dirty="0" err="1"/>
              <a:t>xy</a:t>
            </a:r>
            <a:r>
              <a:rPr lang="en-GB" sz="4000" b="1" dirty="0"/>
              <a:t>(“learn.txt”);</a:t>
            </a:r>
          </a:p>
          <a:p>
            <a:pPr marL="0" indent="0" algn="ctr">
              <a:buNone/>
            </a:pPr>
            <a:r>
              <a:rPr lang="en-GB" sz="4000" b="1" dirty="0"/>
              <a:t>string name;</a:t>
            </a:r>
          </a:p>
          <a:p>
            <a:pPr marL="0" indent="0" algn="ctr">
              <a:buNone/>
            </a:pPr>
            <a:r>
              <a:rPr lang="en-GB" sz="4000" b="1" dirty="0" err="1"/>
              <a:t>xy</a:t>
            </a:r>
            <a:r>
              <a:rPr lang="en-GB" sz="4000" b="1" dirty="0"/>
              <a:t>&gt;&gt; name;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31614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خروجی رشته به فایل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ofstream</a:t>
            </a:r>
            <a:r>
              <a:rPr lang="en-GB" sz="4000" b="1" dirty="0"/>
              <a:t> </a:t>
            </a:r>
            <a:r>
              <a:rPr lang="en-GB" sz="4000" b="1" dirty="0" err="1"/>
              <a:t>xy</a:t>
            </a:r>
            <a:r>
              <a:rPr lang="en-GB" sz="4000" b="1" dirty="0"/>
              <a:t>(“learn.txt”);</a:t>
            </a:r>
          </a:p>
          <a:p>
            <a:pPr marL="0" indent="0" algn="ctr">
              <a:buNone/>
            </a:pPr>
            <a:r>
              <a:rPr lang="en-GB" sz="4000" b="1" dirty="0"/>
              <a:t>string name;</a:t>
            </a:r>
          </a:p>
          <a:p>
            <a:pPr marL="0" indent="0" algn="ctr">
              <a:buNone/>
            </a:pPr>
            <a:r>
              <a:rPr lang="en-GB" sz="4000" b="1" dirty="0" err="1"/>
              <a:t>xy</a:t>
            </a:r>
            <a:r>
              <a:rPr lang="en-GB" sz="4000" b="1" dirty="0"/>
              <a:t>&lt;&lt; name;</a:t>
            </a:r>
          </a:p>
          <a:p>
            <a:pPr marL="0" indent="0" algn="ctr">
              <a:buNone/>
            </a:pPr>
            <a:r>
              <a:rPr lang="en-GB" sz="4000" b="1" dirty="0" err="1"/>
              <a:t>xy</a:t>
            </a:r>
            <a:r>
              <a:rPr lang="en-GB" sz="4000" b="1" dirty="0"/>
              <a:t>&lt;&lt;“test is done !”;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2311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رسیدن به انتهای فایل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FileName.eof</a:t>
            </a:r>
            <a:r>
              <a:rPr lang="en-GB" sz="4000" b="1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3987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بستن فایل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FileName.close</a:t>
            </a:r>
            <a:r>
              <a:rPr lang="en-GB" sz="4000" b="1" dirty="0"/>
              <a:t>() 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528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12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یک فایل حاوی 10 عدد کد ملی(به نام </a:t>
            </a:r>
            <a:r>
              <a:rPr lang="en-GB" sz="3200" dirty="0"/>
              <a:t>code.txt</a:t>
            </a:r>
            <a:r>
              <a:rPr lang="fa-IR" sz="3200" dirty="0"/>
              <a:t>) ، در یک فایل خروجی به نام </a:t>
            </a:r>
            <a:r>
              <a:rPr lang="en-GB" sz="3200" dirty="0"/>
              <a:t>result.txt</a:t>
            </a:r>
            <a:r>
              <a:rPr lang="fa-IR" sz="3200" dirty="0"/>
              <a:t> نتیجه صحت سنجی آن 10 کد را چاپ کند.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63321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برنامه نویسی شی گرا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OOP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object 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884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Single-line comments  </a:t>
            </a:r>
            <a:r>
              <a:rPr lang="en-US" sz="3200" dirty="0">
                <a:solidFill>
                  <a:srgbClr val="FF0000"/>
                </a:solidFill>
              </a:rPr>
              <a:t>// </a:t>
            </a:r>
            <a:r>
              <a:rPr lang="en-US" sz="3200" dirty="0"/>
              <a:t>…</a:t>
            </a:r>
          </a:p>
          <a:p>
            <a:pPr marL="0" indent="0" algn="ctr">
              <a:buNone/>
            </a:pP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3200" dirty="0"/>
              <a:t>Multi-line comments  </a:t>
            </a:r>
            <a:r>
              <a:rPr lang="en-US" sz="3200" dirty="0">
                <a:solidFill>
                  <a:srgbClr val="FF0000"/>
                </a:solidFill>
              </a:rPr>
              <a:t>/* </a:t>
            </a:r>
            <a:r>
              <a:rPr lang="en-US" sz="3200" dirty="0"/>
              <a:t>…</a:t>
            </a:r>
            <a:r>
              <a:rPr lang="en-US" sz="3200" dirty="0">
                <a:solidFill>
                  <a:srgbClr val="FF0000"/>
                </a:solidFill>
              </a:rPr>
              <a:t> */</a:t>
            </a:r>
            <a:endParaRPr lang="en-GB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6001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9711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کلاس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6"/>
            <a:ext cx="10820400" cy="44043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3600" b="1" dirty="0"/>
              <a:t>class </a:t>
            </a:r>
            <a:r>
              <a:rPr lang="en-GB" sz="3600" b="1" dirty="0" err="1"/>
              <a:t>className</a:t>
            </a:r>
            <a:r>
              <a:rPr lang="en-GB" sz="3600" b="1" dirty="0"/>
              <a:t> {</a:t>
            </a:r>
          </a:p>
          <a:p>
            <a:pPr marL="0" indent="0" algn="ctr">
              <a:buNone/>
            </a:pPr>
            <a:r>
              <a:rPr lang="en-GB" sz="3600" b="1" dirty="0"/>
              <a:t>public :</a:t>
            </a:r>
          </a:p>
          <a:p>
            <a:pPr marL="0" indent="0" algn="ctr">
              <a:buNone/>
            </a:pPr>
            <a:r>
              <a:rPr lang="en-GB" sz="3600" b="1" dirty="0" err="1"/>
              <a:t>dataType</a:t>
            </a:r>
            <a:r>
              <a:rPr lang="en-GB" sz="3600" b="1" dirty="0"/>
              <a:t> </a:t>
            </a:r>
            <a:r>
              <a:rPr lang="en-GB" sz="3600" b="1" dirty="0" err="1"/>
              <a:t>dataName</a:t>
            </a:r>
            <a:r>
              <a:rPr lang="en-GB" sz="3600" b="1" dirty="0"/>
              <a:t> ;</a:t>
            </a:r>
          </a:p>
          <a:p>
            <a:pPr marL="0" indent="0" algn="ctr">
              <a:buNone/>
            </a:pPr>
            <a:r>
              <a:rPr lang="en-GB" sz="3600" b="1" dirty="0"/>
              <a:t>…</a:t>
            </a:r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3600" b="1" dirty="0"/>
              <a:t>public:</a:t>
            </a:r>
          </a:p>
          <a:p>
            <a:pPr marL="0" indent="0" algn="ctr">
              <a:buNone/>
            </a:pPr>
            <a:r>
              <a:rPr lang="en-GB" sz="3600" b="1" dirty="0"/>
              <a:t>void Sum {</a:t>
            </a:r>
          </a:p>
          <a:p>
            <a:pPr marL="0" indent="0" algn="ctr">
              <a:buNone/>
            </a:pPr>
            <a:r>
              <a:rPr lang="en-GB" sz="3600" b="1" dirty="0"/>
              <a:t>…</a:t>
            </a:r>
          </a:p>
          <a:p>
            <a:pPr marL="0" indent="0" algn="ctr">
              <a:buNone/>
            </a:pPr>
            <a:r>
              <a:rPr lang="en-GB" sz="3600" b="1" dirty="0"/>
              <a:t>}</a:t>
            </a:r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3600" b="1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120</a:t>
            </a:fld>
            <a:endParaRPr lang="en-GB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27C5E5D-656C-99A0-2C6C-9FD76FC28999}"/>
              </a:ext>
            </a:extLst>
          </p:cNvPr>
          <p:cNvSpPr/>
          <p:nvPr/>
        </p:nvSpPr>
        <p:spPr>
          <a:xfrm>
            <a:off x="3831771" y="2220686"/>
            <a:ext cx="754743" cy="140788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F7DD5ED-7FC4-F527-B0BB-6A7D2917BD13}"/>
              </a:ext>
            </a:extLst>
          </p:cNvPr>
          <p:cNvSpPr/>
          <p:nvPr/>
        </p:nvSpPr>
        <p:spPr>
          <a:xfrm>
            <a:off x="3831771" y="3785261"/>
            <a:ext cx="754743" cy="1657596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9A50E-18D0-D29A-9A02-A6EC098BB3C3}"/>
              </a:ext>
            </a:extLst>
          </p:cNvPr>
          <p:cNvSpPr txBox="1"/>
          <p:nvPr/>
        </p:nvSpPr>
        <p:spPr>
          <a:xfrm>
            <a:off x="957942" y="2663018"/>
            <a:ext cx="287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FF00"/>
                </a:solidFill>
              </a:rPr>
              <a:t>صفات (</a:t>
            </a:r>
            <a:r>
              <a:rPr lang="en-GB" sz="2800" b="1" dirty="0">
                <a:solidFill>
                  <a:srgbClr val="FFFF00"/>
                </a:solidFill>
              </a:rPr>
              <a:t>attributes</a:t>
            </a:r>
            <a:r>
              <a:rPr lang="fa-IR" sz="2800" b="1" dirty="0">
                <a:solidFill>
                  <a:srgbClr val="FFFF00"/>
                </a:solidFill>
              </a:rPr>
              <a:t>)</a:t>
            </a:r>
            <a:endParaRPr lang="en-GB" sz="28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08965-D27F-5E6D-2C71-99AA8BA48759}"/>
              </a:ext>
            </a:extLst>
          </p:cNvPr>
          <p:cNvSpPr txBox="1"/>
          <p:nvPr/>
        </p:nvSpPr>
        <p:spPr>
          <a:xfrm>
            <a:off x="-257628" y="4352449"/>
            <a:ext cx="4093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FF00"/>
                </a:solidFill>
              </a:rPr>
              <a:t>عملکردها (</a:t>
            </a:r>
            <a:r>
              <a:rPr lang="en-GB" sz="2800" b="1" dirty="0">
                <a:solidFill>
                  <a:srgbClr val="FFFF00"/>
                </a:solidFill>
              </a:rPr>
              <a:t>methods</a:t>
            </a:r>
            <a:r>
              <a:rPr lang="fa-IR" sz="2800" b="1" dirty="0">
                <a:solidFill>
                  <a:srgbClr val="FFFF00"/>
                </a:solidFill>
              </a:rPr>
              <a:t>)</a:t>
            </a:r>
            <a:endParaRPr lang="en-GB" sz="28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BD5EF0-50D7-A04F-CE63-DACEB713CEDA}"/>
              </a:ext>
            </a:extLst>
          </p:cNvPr>
          <p:cNvCxnSpPr>
            <a:cxnSpLocks/>
          </p:cNvCxnSpPr>
          <p:nvPr/>
        </p:nvCxnSpPr>
        <p:spPr>
          <a:xfrm flipH="1">
            <a:off x="6313714" y="5617028"/>
            <a:ext cx="1219202" cy="2902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DFE750-76CE-D5AD-27AD-E6A4B7950777}"/>
              </a:ext>
            </a:extLst>
          </p:cNvPr>
          <p:cNvSpPr txBox="1"/>
          <p:nvPr/>
        </p:nvSpPr>
        <p:spPr>
          <a:xfrm>
            <a:off x="6487886" y="5278169"/>
            <a:ext cx="870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>
                <a:solidFill>
                  <a:srgbClr val="FFFF00"/>
                </a:solidFill>
              </a:rPr>
              <a:t>توجه</a:t>
            </a:r>
            <a:endParaRPr lang="en-GB" sz="2800" b="1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EADEF-EC59-21D6-D8C0-09A6BD7C3544}"/>
              </a:ext>
            </a:extLst>
          </p:cNvPr>
          <p:cNvSpPr txBox="1"/>
          <p:nvPr/>
        </p:nvSpPr>
        <p:spPr>
          <a:xfrm>
            <a:off x="8951685" y="4750359"/>
            <a:ext cx="2873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0000"/>
                </a:solidFill>
              </a:rPr>
              <a:t>*</a:t>
            </a:r>
            <a:r>
              <a:rPr lang="fa-IR" sz="2800" b="1" dirty="0">
                <a:solidFill>
                  <a:srgbClr val="FFFF00"/>
                </a:solidFill>
              </a:rPr>
              <a:t>ترتیب تعریف صفات و عملکرد‌ها،می‌تواند رعایت نشود. 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83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11" grpId="0"/>
      <p:bldP spid="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0ADD3-A73B-F1FC-6EFC-58112E88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DADB-92E4-E974-F8F4-A2BBFFEB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639316"/>
            <a:ext cx="8610600" cy="1293028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محل تعریف کلاس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0C6800F-78EF-E8C8-6BCB-E4388F46E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2800" y="2190660"/>
            <a:ext cx="5334000" cy="4024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Class test {</a:t>
            </a:r>
          </a:p>
          <a:p>
            <a:pPr marL="0" indent="0" algn="ctr">
              <a:buNone/>
            </a:pPr>
            <a:r>
              <a:rPr lang="en-US" sz="3200" b="1" dirty="0"/>
              <a:t>…</a:t>
            </a:r>
          </a:p>
          <a:p>
            <a:pPr marL="0" indent="0" algn="ctr">
              <a:buNone/>
            </a:pPr>
            <a:r>
              <a:rPr lang="en-US" sz="3200" b="1" dirty="0"/>
              <a:t>}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int main(){</a:t>
            </a:r>
          </a:p>
          <a:p>
            <a:pPr marL="0" indent="0" algn="ctr">
              <a:buNone/>
            </a:pPr>
            <a:r>
              <a:rPr lang="en-US" sz="3200" b="1" dirty="0"/>
              <a:t>test num1;</a:t>
            </a:r>
          </a:p>
          <a:p>
            <a:pPr marL="0" indent="0" algn="ctr">
              <a:buNone/>
            </a:pPr>
            <a:r>
              <a:rPr lang="en-US" sz="3200" b="1" dirty="0"/>
              <a:t>}</a:t>
            </a:r>
          </a:p>
          <a:p>
            <a:pPr marL="0" indent="0" algn="ctr">
              <a:buNone/>
            </a:pPr>
            <a:endParaRPr lang="en-GB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3142-1380-9BF7-DF4C-5D1E6539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121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0C5C1-9D11-5E16-7459-25F3B4F33856}"/>
              </a:ext>
            </a:extLst>
          </p:cNvPr>
          <p:cNvSpPr txBox="1"/>
          <p:nvPr/>
        </p:nvSpPr>
        <p:spPr>
          <a:xfrm>
            <a:off x="7206341" y="4876949"/>
            <a:ext cx="18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b="1" dirty="0">
                <a:solidFill>
                  <a:srgbClr val="FFFF00"/>
                </a:solidFill>
              </a:rPr>
              <a:t>تعریف شی</a:t>
            </a:r>
            <a:endParaRPr lang="en-GB" sz="2400" b="1" dirty="0">
              <a:solidFill>
                <a:srgbClr val="FFFF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8AD245-1BCE-27BD-05F3-6FE7F5B1FEB6}"/>
              </a:ext>
            </a:extLst>
          </p:cNvPr>
          <p:cNvCxnSpPr>
            <a:cxnSpLocks/>
          </p:cNvCxnSpPr>
          <p:nvPr/>
        </p:nvCxnSpPr>
        <p:spPr>
          <a:xfrm flipH="1">
            <a:off x="7206341" y="5366098"/>
            <a:ext cx="121920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6734A15E-D6FF-354E-9F40-8643406266CA}"/>
              </a:ext>
            </a:extLst>
          </p:cNvPr>
          <p:cNvSpPr/>
          <p:nvPr/>
        </p:nvSpPr>
        <p:spPr>
          <a:xfrm>
            <a:off x="3831771" y="2220686"/>
            <a:ext cx="754743" cy="3773713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160092-BF40-A00C-870A-82FED81E4F06}"/>
              </a:ext>
            </a:extLst>
          </p:cNvPr>
          <p:cNvSpPr txBox="1"/>
          <p:nvPr/>
        </p:nvSpPr>
        <p:spPr>
          <a:xfrm>
            <a:off x="362858" y="3429000"/>
            <a:ext cx="33310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FF00"/>
                </a:solidFill>
              </a:rPr>
              <a:t>کلاس بیرون و قبل از تابع اصلی (</a:t>
            </a:r>
            <a:r>
              <a:rPr lang="en-GB" sz="2800" b="1" dirty="0">
                <a:solidFill>
                  <a:srgbClr val="FFFF00"/>
                </a:solidFill>
              </a:rPr>
              <a:t>int main</a:t>
            </a:r>
            <a:r>
              <a:rPr lang="fa-IR" sz="2800" b="1" dirty="0">
                <a:solidFill>
                  <a:srgbClr val="FFFF00"/>
                </a:solidFill>
              </a:rPr>
              <a:t>) تعریف می‌شود.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1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شی (</a:t>
            </a:r>
            <a:r>
              <a:rPr lang="en-GB" b="1" cap="none" dirty="0">
                <a:solidFill>
                  <a:srgbClr val="FFFF00"/>
                </a:solidFill>
              </a:rPr>
              <a:t>object</a:t>
            </a:r>
            <a:r>
              <a:rPr lang="fa-IR" b="1" cap="none" dirty="0">
                <a:solidFill>
                  <a:srgbClr val="FFFF00"/>
                </a:solidFill>
              </a:rPr>
              <a:t>)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className</a:t>
            </a:r>
            <a:r>
              <a:rPr lang="en-GB" sz="4000" b="1" dirty="0"/>
              <a:t> </a:t>
            </a:r>
            <a:r>
              <a:rPr lang="en-GB" sz="4000" b="1" dirty="0" err="1"/>
              <a:t>objectName</a:t>
            </a:r>
            <a:r>
              <a:rPr lang="en-GB" sz="4000" b="1" dirty="0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9256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مقداردهی صفات یک شی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objectName.attributeName</a:t>
            </a:r>
            <a:r>
              <a:rPr lang="en-GB" sz="4000" b="1" dirty="0"/>
              <a:t> = x 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0950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نمایش صفات یک شی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 &lt;&lt; </a:t>
            </a:r>
            <a:r>
              <a:rPr lang="en-GB" sz="4000" b="1" dirty="0" err="1"/>
              <a:t>objectName.attributeName</a:t>
            </a:r>
            <a:r>
              <a:rPr lang="en-GB" sz="4000" b="1" dirty="0"/>
              <a:t>  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326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فراخوانی متد برای یک شی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objectName.methodName</a:t>
            </a:r>
            <a:r>
              <a:rPr lang="en-GB" sz="4000" b="1" dirty="0"/>
              <a:t> () 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2994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متد خارج از کلاس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void </a:t>
            </a:r>
            <a:r>
              <a:rPr lang="en-GB" sz="4000" b="1" dirty="0" err="1"/>
              <a:t>className</a:t>
            </a:r>
            <a:r>
              <a:rPr lang="en-GB" sz="4000" b="1" dirty="0"/>
              <a:t> :: </a:t>
            </a:r>
            <a:r>
              <a:rPr lang="en-GB" sz="4000" b="1" dirty="0" err="1"/>
              <a:t>methodName</a:t>
            </a:r>
            <a:r>
              <a:rPr lang="en-GB" sz="4000" b="1" dirty="0"/>
              <a:t> () {</a:t>
            </a:r>
          </a:p>
          <a:p>
            <a:pPr marL="0" indent="0" algn="ctr">
              <a:buNone/>
            </a:pPr>
            <a:r>
              <a:rPr lang="en-GB" sz="4000" b="1" dirty="0"/>
              <a:t>…</a:t>
            </a:r>
          </a:p>
          <a:p>
            <a:pPr marL="0" indent="0" algn="ctr">
              <a:buNone/>
            </a:pPr>
            <a:r>
              <a:rPr lang="en-GB" sz="40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78243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13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ساخت کلاس دانشجو،نام و شماره دانشجویی دانشجو دریافت شود ، در ادامه از فایلی به نام </a:t>
            </a:r>
            <a:r>
              <a:rPr lang="en-GB" sz="3200" dirty="0"/>
              <a:t>students.txt</a:t>
            </a:r>
            <a:r>
              <a:rPr lang="fa-IR" sz="3200" dirty="0"/>
              <a:t> که دارای نام،شماره دانشجویی و معدل ده دانشجو می‌باشد و معدل دانشجو مرتبط در میان ده دانشجو موجود در فایل خروجی به نام </a:t>
            </a:r>
            <a:r>
              <a:rPr lang="en-GB" sz="3200" dirty="0"/>
              <a:t>topStudent.txt</a:t>
            </a:r>
            <a:r>
              <a:rPr lang="fa-IR" sz="3200" dirty="0"/>
              <a:t> چاپ شود.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693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انواع دسترسی‌ها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public</a:t>
            </a:r>
          </a:p>
          <a:p>
            <a:pPr marL="0" indent="0" algn="ctr">
              <a:buNone/>
            </a:pPr>
            <a:r>
              <a:rPr lang="en-GB" sz="4000" b="1" dirty="0"/>
              <a:t>protected</a:t>
            </a:r>
          </a:p>
          <a:p>
            <a:pPr marL="0" indent="0" algn="ctr">
              <a:buNone/>
            </a:pPr>
            <a:r>
              <a:rPr lang="en-GB" sz="4000" b="1" dirty="0"/>
              <a:t>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2CA556-D4FD-1D08-38C8-9545B6B81375}"/>
              </a:ext>
            </a:extLst>
          </p:cNvPr>
          <p:cNvSpPr txBox="1"/>
          <p:nvPr/>
        </p:nvSpPr>
        <p:spPr>
          <a:xfrm>
            <a:off x="7064829" y="5633909"/>
            <a:ext cx="444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b="1" dirty="0">
                <a:solidFill>
                  <a:srgbClr val="FFFF00"/>
                </a:solidFill>
              </a:rPr>
              <a:t>مشخص نبودن سطح دسترسی ؟</a:t>
            </a:r>
            <a:endParaRPr lang="en-GB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13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72" y="746125"/>
            <a:ext cx="6077857" cy="4955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4000" b="1" dirty="0"/>
              <a:t>class test {</a:t>
            </a:r>
          </a:p>
          <a:p>
            <a:pPr marL="0" indent="0" algn="ctr">
              <a:buNone/>
            </a:pPr>
            <a:r>
              <a:rPr lang="en-GB" sz="4000" b="1" dirty="0"/>
              <a:t>private :</a:t>
            </a:r>
          </a:p>
          <a:p>
            <a:pPr marL="0" indent="0" algn="ctr">
              <a:buNone/>
            </a:pPr>
            <a:r>
              <a:rPr lang="en-GB" sz="4000" b="1" dirty="0"/>
              <a:t>int A ;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public : </a:t>
            </a:r>
          </a:p>
          <a:p>
            <a:pPr marL="0" indent="0" algn="ctr">
              <a:buNone/>
            </a:pPr>
            <a:r>
              <a:rPr lang="en-GB" sz="4000" b="1" dirty="0"/>
              <a:t>int </a:t>
            </a:r>
            <a:r>
              <a:rPr lang="en-GB" sz="4000" b="1" dirty="0" err="1"/>
              <a:t>getA</a:t>
            </a:r>
            <a:r>
              <a:rPr lang="en-GB" sz="4000" b="1" dirty="0"/>
              <a:t>();</a:t>
            </a:r>
          </a:p>
          <a:p>
            <a:pPr marL="0" indent="0" algn="ctr">
              <a:buNone/>
            </a:pPr>
            <a:r>
              <a:rPr lang="en-GB" sz="4000" b="1" dirty="0"/>
              <a:t>void </a:t>
            </a:r>
            <a:r>
              <a:rPr lang="en-GB" sz="4000" b="1" dirty="0" err="1"/>
              <a:t>setA</a:t>
            </a:r>
            <a:r>
              <a:rPr lang="en-GB" sz="4000" b="1" dirty="0"/>
              <a:t>(int x);</a:t>
            </a:r>
          </a:p>
          <a:p>
            <a:pPr marL="0" indent="0" algn="ctr">
              <a:buNone/>
            </a:pPr>
            <a:r>
              <a:rPr lang="en-GB" sz="40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129</a:t>
            </a:fld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B361CA2E-421C-2839-C15D-697F08B6B643}"/>
              </a:ext>
            </a:extLst>
          </p:cNvPr>
          <p:cNvSpPr txBox="1">
            <a:spLocks/>
          </p:cNvSpPr>
          <p:nvPr/>
        </p:nvSpPr>
        <p:spPr>
          <a:xfrm>
            <a:off x="5428343" y="2279430"/>
            <a:ext cx="6077857" cy="4955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int </a:t>
            </a:r>
            <a:r>
              <a:rPr lang="en-GB" sz="3600" b="1" dirty="0" err="1"/>
              <a:t>getA</a:t>
            </a:r>
            <a:r>
              <a:rPr lang="en-GB" sz="3600" b="1" dirty="0"/>
              <a:t>(){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return A;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}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36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void </a:t>
            </a:r>
            <a:r>
              <a:rPr lang="en-GB" sz="3600" b="1" dirty="0" err="1"/>
              <a:t>setA</a:t>
            </a:r>
            <a:r>
              <a:rPr lang="en-GB" sz="3600" b="1" dirty="0"/>
              <a:t>(int x){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A=x;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BE231-859A-5744-C36A-04064B259C9F}"/>
              </a:ext>
            </a:extLst>
          </p:cNvPr>
          <p:cNvSpPr txBox="1"/>
          <p:nvPr/>
        </p:nvSpPr>
        <p:spPr>
          <a:xfrm>
            <a:off x="1418772" y="5819487"/>
            <a:ext cx="444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*</a:t>
            </a:r>
            <a:r>
              <a:rPr lang="en-GB" sz="3200" b="1" dirty="0">
                <a:solidFill>
                  <a:srgbClr val="FFFF00"/>
                </a:solidFill>
              </a:rPr>
              <a:t>put()</a:t>
            </a:r>
          </a:p>
        </p:txBody>
      </p:sp>
    </p:spTree>
    <p:extLst>
      <p:ext uri="{BB962C8B-B14F-4D97-AF65-F5344CB8AC3E}">
        <p14:creationId xmlns:p14="http://schemas.microsoft.com/office/powerpoint/2010/main" val="36971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/>
              <a:t>cout</a:t>
            </a:r>
            <a:r>
              <a:rPr lang="en-GB" sz="3200" dirty="0"/>
              <a:t> &lt;&lt; "Hello World!";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US" sz="3200" dirty="0" err="1"/>
              <a:t>cout</a:t>
            </a:r>
            <a:r>
              <a:rPr lang="en-US" sz="3200" dirty="0"/>
              <a:t> &lt;&lt; "Your number is: " &lt;&lt; x;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3523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14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ساخت کلاس دانشجو،نام و شماره دانشجویی دانشجو دریافت شود ، در ادامه از فایلی به نام </a:t>
            </a:r>
            <a:r>
              <a:rPr lang="en-GB" sz="3200" dirty="0"/>
              <a:t>students.txt</a:t>
            </a:r>
            <a:r>
              <a:rPr lang="fa-IR" sz="3200" dirty="0"/>
              <a:t> که دارای نام،شماره دانشجویی و معدل ده دانشجو می‌باشد و رتبه دانشجو مرتبط در میان ده دانشجو موجود در فایل خروجی به نام </a:t>
            </a:r>
            <a:r>
              <a:rPr lang="en-GB" sz="3200" dirty="0"/>
              <a:t>topStudent.txt</a:t>
            </a:r>
            <a:r>
              <a:rPr lang="fa-IR" sz="3200" dirty="0"/>
              <a:t> چاپ شود.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4969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6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ساختمان داده ها</a:t>
            </a:r>
            <a:br>
              <a:rPr lang="fa-IR" b="1" cap="none" dirty="0">
                <a:solidFill>
                  <a:srgbClr val="FFFF00"/>
                </a:solidFill>
              </a:rPr>
            </a:br>
            <a:r>
              <a:rPr lang="en-GB" b="1" cap="none" dirty="0">
                <a:solidFill>
                  <a:srgbClr val="FFFF00"/>
                </a:solidFill>
              </a:rPr>
              <a:t>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0994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لیست پیوندی</a:t>
            </a:r>
            <a:r>
              <a:rPr lang="en-GB" b="1" cap="none" dirty="0">
                <a:solidFill>
                  <a:srgbClr val="FFFF00"/>
                </a:solidFill>
              </a:rPr>
              <a:t> (Linked List)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58F83-CF9B-F980-F8B0-F85C8D31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828" y="3429000"/>
            <a:ext cx="8860344" cy="197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49223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64425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#include &lt;list&gt;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8110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list&lt;type&gt; name;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48549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متد های درج و حذف عناصر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807"/>
            <a:ext cx="10820400" cy="3785877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sz="3800" b="1" dirty="0"/>
              <a:t>	</a:t>
            </a:r>
            <a:r>
              <a:rPr lang="en-US" sz="3800" b="1" dirty="0" err="1"/>
              <a:t>ListName.push_front</a:t>
            </a:r>
            <a:r>
              <a:rPr lang="en-US" sz="3800" b="1" dirty="0"/>
              <a:t>(x)</a:t>
            </a:r>
          </a:p>
          <a:p>
            <a:pPr marL="457200" lvl="1" indent="0" algn="ctr">
              <a:buNone/>
            </a:pPr>
            <a:r>
              <a:rPr lang="en-US" sz="4000" b="1" dirty="0" err="1"/>
              <a:t>ListName.push_back</a:t>
            </a:r>
            <a:r>
              <a:rPr lang="en-US" sz="4000" b="1" dirty="0"/>
              <a:t>(x)</a:t>
            </a:r>
          </a:p>
          <a:p>
            <a:pPr marL="457200" lvl="1" indent="0" algn="ctr">
              <a:buNone/>
            </a:pPr>
            <a:r>
              <a:rPr lang="en-US" sz="4000" b="1" dirty="0" err="1"/>
              <a:t>ListName.pop_front</a:t>
            </a:r>
            <a:r>
              <a:rPr lang="en-US" sz="4000" b="1" dirty="0"/>
              <a:t>()</a:t>
            </a:r>
          </a:p>
          <a:p>
            <a:pPr marL="0" indent="0" algn="ctr">
              <a:buNone/>
            </a:pPr>
            <a:r>
              <a:rPr lang="en-US" sz="4000" b="1" dirty="0" err="1"/>
              <a:t>ListName.pop_back</a:t>
            </a:r>
            <a:r>
              <a:rPr lang="en-US" sz="4000" b="1" dirty="0"/>
              <a:t>()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8159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حذف تمامی </a:t>
            </a:r>
            <a:r>
              <a:rPr lang="en-GB" b="1" cap="none" dirty="0">
                <a:solidFill>
                  <a:srgbClr val="FFFF00"/>
                </a:solidFill>
              </a:rPr>
              <a:t>x</a:t>
            </a:r>
            <a:r>
              <a:rPr lang="fa-IR" b="1" cap="none" dirty="0">
                <a:solidFill>
                  <a:srgbClr val="FFFF00"/>
                </a:solidFill>
              </a:rPr>
              <a:t> ها !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ListName.remove</a:t>
            </a:r>
            <a:r>
              <a:rPr lang="en-GB" sz="4000" b="1" dirty="0"/>
              <a:t>(x)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52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حذف تمامی عناصر یک لیست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ListName.clear</a:t>
            </a:r>
            <a:r>
              <a:rPr lang="en-GB" sz="4000" b="1" dirty="0"/>
              <a:t>()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49220-EC41-10C4-7999-CFDB060C4296}"/>
              </a:ext>
            </a:extLst>
          </p:cNvPr>
          <p:cNvSpPr txBox="1"/>
          <p:nvPr/>
        </p:nvSpPr>
        <p:spPr>
          <a:xfrm>
            <a:off x="6442745" y="5550019"/>
            <a:ext cx="5063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FF00"/>
                </a:solidFill>
              </a:rPr>
              <a:t>لیست خالی می‌شود</a:t>
            </a:r>
            <a:r>
              <a:rPr lang="en-GB" sz="3200" b="1" dirty="0">
                <a:solidFill>
                  <a:srgbClr val="FFFF00"/>
                </a:solidFill>
              </a:rPr>
              <a:t>    </a:t>
            </a:r>
            <a:r>
              <a:rPr lang="fa-IR" sz="3200" b="1" dirty="0">
                <a:solidFill>
                  <a:srgbClr val="FFFF00"/>
                </a:solidFill>
              </a:rPr>
              <a:t> </a:t>
            </a:r>
            <a:r>
              <a:rPr lang="en-GB" sz="3200" b="1" dirty="0">
                <a:solidFill>
                  <a:srgbClr val="FFFF00"/>
                </a:solidFill>
              </a:rPr>
              <a:t>  (size=0)</a:t>
            </a:r>
          </a:p>
        </p:txBody>
      </p:sp>
    </p:spTree>
    <p:extLst>
      <p:ext uri="{BB962C8B-B14F-4D97-AF65-F5344CB8AC3E}">
        <p14:creationId xmlns:p14="http://schemas.microsoft.com/office/powerpoint/2010/main" val="196085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نمایش عناصر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 &lt;&lt; </a:t>
            </a:r>
            <a:r>
              <a:rPr lang="en-US" sz="4000" b="1" dirty="0" err="1"/>
              <a:t>ListName</a:t>
            </a:r>
            <a:r>
              <a:rPr lang="en-GB" sz="4000" b="1" dirty="0"/>
              <a:t>.front() ;</a:t>
            </a:r>
          </a:p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 &lt;&lt; </a:t>
            </a:r>
            <a:r>
              <a:rPr lang="en-US" sz="4000" b="1" dirty="0" err="1"/>
              <a:t>ListName.back</a:t>
            </a:r>
            <a:r>
              <a:rPr lang="en-GB" sz="4000" b="1" dirty="0"/>
              <a:t>() ;</a:t>
            </a:r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06422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سایر متد های درج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ListName.emplace_front</a:t>
            </a:r>
            <a:r>
              <a:rPr lang="en-GB" sz="4000" b="1" dirty="0"/>
              <a:t>(x); </a:t>
            </a:r>
          </a:p>
          <a:p>
            <a:pPr marL="0" indent="0" algn="ctr">
              <a:buNone/>
            </a:pPr>
            <a:r>
              <a:rPr lang="en-GB" sz="4000" b="1" dirty="0" err="1"/>
              <a:t>ListName.emplace_back</a:t>
            </a:r>
            <a:r>
              <a:rPr lang="en-GB" sz="4000" b="1" dirty="0"/>
              <a:t>(x); </a:t>
            </a:r>
            <a:endParaRPr lang="fa-IR" sz="4000" b="1" dirty="0"/>
          </a:p>
          <a:p>
            <a:pPr marL="0" indent="0" algn="ctr">
              <a:buNone/>
            </a:pPr>
            <a:endParaRPr lang="fa-IR" sz="4000" b="1" dirty="0"/>
          </a:p>
          <a:p>
            <a:pPr marL="0" indent="0" algn="ctr" rtl="1">
              <a:buNone/>
            </a:pPr>
            <a:r>
              <a:rPr lang="fa-IR" sz="4000" b="1" dirty="0"/>
              <a:t>معادل متد </a:t>
            </a:r>
            <a:r>
              <a:rPr lang="en-GB" sz="4000" b="1" dirty="0"/>
              <a:t>push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3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NEW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&lt;&lt; "Hello World! \n\n";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05439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سایر متد ها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ListName.empty</a:t>
            </a:r>
            <a:r>
              <a:rPr lang="en-GB" sz="4000" b="1" dirty="0"/>
              <a:t>(); </a:t>
            </a:r>
          </a:p>
          <a:p>
            <a:pPr marL="0" indent="0" algn="ctr">
              <a:buNone/>
            </a:pPr>
            <a:r>
              <a:rPr lang="en-GB" sz="4000" b="1" dirty="0" err="1"/>
              <a:t>ListName.size</a:t>
            </a:r>
            <a:r>
              <a:rPr lang="en-GB" sz="4000" b="1" dirty="0"/>
              <a:t>(); </a:t>
            </a:r>
            <a:endParaRPr lang="fa-IR" sz="4000" b="1" dirty="0"/>
          </a:p>
          <a:p>
            <a:pPr marL="0" indent="0" algn="ctr">
              <a:buNone/>
            </a:pPr>
            <a:r>
              <a:rPr lang="en-GB" sz="4000" b="1" dirty="0" err="1"/>
              <a:t>ListName.max_size</a:t>
            </a:r>
            <a:r>
              <a:rPr lang="en-GB" sz="4000" b="1" dirty="0"/>
              <a:t>(); </a:t>
            </a:r>
            <a:endParaRPr lang="fa-IR" sz="4000" b="1" dirty="0"/>
          </a:p>
          <a:p>
            <a:pPr marL="0" indent="0" algn="ctr">
              <a:buNone/>
            </a:pPr>
            <a:endParaRPr lang="fa-IR" sz="4000" b="1" dirty="0"/>
          </a:p>
          <a:p>
            <a:pPr marL="0" indent="0" algn="ctr">
              <a:buNone/>
            </a:pPr>
            <a:endParaRPr lang="fa-IR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34610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مرتب سازی عناصر یک لیست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ListName.sort</a:t>
            </a:r>
            <a:r>
              <a:rPr lang="en-GB" sz="4000" b="1" dirty="0"/>
              <a:t>()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141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234D2-4F0C-9607-EA67-A07DED3CA2EF}"/>
              </a:ext>
            </a:extLst>
          </p:cNvPr>
          <p:cNvSpPr txBox="1"/>
          <p:nvPr/>
        </p:nvSpPr>
        <p:spPr>
          <a:xfrm>
            <a:off x="7064829" y="5558408"/>
            <a:ext cx="444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GB" sz="3200" b="1" dirty="0">
                <a:solidFill>
                  <a:srgbClr val="FFFF00"/>
                </a:solidFill>
              </a:rPr>
              <a:t>MIN</a:t>
            </a:r>
            <a:r>
              <a:rPr lang="fa-IR" sz="3200" b="1" dirty="0">
                <a:solidFill>
                  <a:srgbClr val="FFFF00"/>
                </a:solidFill>
              </a:rPr>
              <a:t> در </a:t>
            </a:r>
            <a:r>
              <a:rPr lang="en-GB" sz="3200" b="1" dirty="0">
                <a:solidFill>
                  <a:srgbClr val="FFFF00"/>
                </a:solidFill>
              </a:rPr>
              <a:t>front</a:t>
            </a:r>
            <a:r>
              <a:rPr lang="fa-IR" sz="3200" b="1" dirty="0">
                <a:solidFill>
                  <a:srgbClr val="FFFF00"/>
                </a:solidFill>
              </a:rPr>
              <a:t> قرار می‌گیرد</a:t>
            </a:r>
            <a:endParaRPr lang="en-GB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28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معکوس کردن عناصر یک لیست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ListName.reverse</a:t>
            </a:r>
            <a:r>
              <a:rPr lang="en-GB" sz="4000" b="1" dirty="0"/>
              <a:t>()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57837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جابه‌جایی عناصر دو لیست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ListName.swap</a:t>
            </a:r>
            <a:r>
              <a:rPr lang="en-GB" sz="4000" b="1" dirty="0"/>
              <a:t>(</a:t>
            </a:r>
            <a:r>
              <a:rPr lang="en-GB" sz="4000" b="1" dirty="0" err="1"/>
              <a:t>ListName</a:t>
            </a:r>
            <a:r>
              <a:rPr lang="en-GB" sz="4000" b="1" dirty="0"/>
              <a:t>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82169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ادغام عناصر دو لیست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ListName1.merge(ListName2)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3A04D-34E0-C6B1-D8A7-D3D4C7142441}"/>
              </a:ext>
            </a:extLst>
          </p:cNvPr>
          <p:cNvSpPr txBox="1"/>
          <p:nvPr/>
        </p:nvSpPr>
        <p:spPr>
          <a:xfrm>
            <a:off x="7064829" y="5558408"/>
            <a:ext cx="444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FF00"/>
                </a:solidFill>
              </a:rPr>
              <a:t>لیست </a:t>
            </a:r>
            <a:r>
              <a:rPr lang="en-GB" sz="3200" b="1" dirty="0">
                <a:solidFill>
                  <a:srgbClr val="FFFF00"/>
                </a:solidFill>
              </a:rPr>
              <a:t>2</a:t>
            </a:r>
            <a:r>
              <a:rPr lang="fa-IR" sz="3200" b="1" dirty="0">
                <a:solidFill>
                  <a:srgbClr val="FFFF00"/>
                </a:solidFill>
              </a:rPr>
              <a:t>،خالی می‌شود</a:t>
            </a:r>
            <a:endParaRPr lang="en-GB" sz="3200" b="1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48228-AA96-A54C-0159-FB11B5546A30}"/>
              </a:ext>
            </a:extLst>
          </p:cNvPr>
          <p:cNvSpPr txBox="1"/>
          <p:nvPr/>
        </p:nvSpPr>
        <p:spPr>
          <a:xfrm>
            <a:off x="685800" y="5042196"/>
            <a:ext cx="3298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FF00"/>
                </a:solidFill>
              </a:rPr>
              <a:t>درج عناصر به </a:t>
            </a:r>
            <a:r>
              <a:rPr lang="en-GB" sz="2800" b="1" dirty="0">
                <a:solidFill>
                  <a:srgbClr val="FFFF00"/>
                </a:solidFill>
              </a:rPr>
              <a:t>front</a:t>
            </a:r>
            <a:r>
              <a:rPr lang="fa-IR" sz="2800" b="1" dirty="0">
                <a:solidFill>
                  <a:srgbClr val="FFFF00"/>
                </a:solidFill>
              </a:rPr>
              <a:t> لیست 1 صورت می‌گیرد.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3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بازسازی لیست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ListName.resize</a:t>
            </a:r>
            <a:r>
              <a:rPr lang="en-GB" sz="4000" b="1" dirty="0"/>
              <a:t>(size) ;</a:t>
            </a:r>
          </a:p>
          <a:p>
            <a:pPr marL="0" indent="0" algn="ctr">
              <a:buNone/>
            </a:pPr>
            <a:r>
              <a:rPr lang="en-GB" sz="4000" b="1" dirty="0" err="1"/>
              <a:t>ListName.resize</a:t>
            </a:r>
            <a:r>
              <a:rPr lang="en-GB" sz="4000" b="1" dirty="0"/>
              <a:t>(size ,value) ;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145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FB3B5-C140-396C-CAF7-E89B4163C5FB}"/>
              </a:ext>
            </a:extLst>
          </p:cNvPr>
          <p:cNvSpPr txBox="1"/>
          <p:nvPr/>
        </p:nvSpPr>
        <p:spPr>
          <a:xfrm>
            <a:off x="5956182" y="5141466"/>
            <a:ext cx="5550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FF00"/>
                </a:solidFill>
              </a:rPr>
              <a:t>در صورت وجود فضای خالی،</a:t>
            </a:r>
            <a:r>
              <a:rPr lang="en-GB" sz="2800" b="1" dirty="0">
                <a:solidFill>
                  <a:srgbClr val="FFFF00"/>
                </a:solidFill>
              </a:rPr>
              <a:t>value</a:t>
            </a:r>
            <a:r>
              <a:rPr lang="fa-IR" sz="2800" b="1" dirty="0">
                <a:solidFill>
                  <a:srgbClr val="FFFF00"/>
                </a:solidFill>
              </a:rPr>
              <a:t> به لیست اضافه می‌شود.</a:t>
            </a:r>
            <a:endParaRPr lang="en-GB" sz="2800" b="1" dirty="0">
              <a:solidFill>
                <a:srgbClr val="FFFF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47A7B0-4CC9-718D-3862-8633533B36BE}"/>
              </a:ext>
            </a:extLst>
          </p:cNvPr>
          <p:cNvSpPr txBox="1"/>
          <p:nvPr/>
        </p:nvSpPr>
        <p:spPr>
          <a:xfrm>
            <a:off x="685800" y="5042196"/>
            <a:ext cx="30640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FF00"/>
                </a:solidFill>
              </a:rPr>
              <a:t>درج و حذف عناصر از </a:t>
            </a:r>
            <a:r>
              <a:rPr lang="en-GB" sz="2800" b="1" dirty="0">
                <a:solidFill>
                  <a:srgbClr val="FFFF00"/>
                </a:solidFill>
              </a:rPr>
              <a:t>back</a:t>
            </a:r>
            <a:r>
              <a:rPr lang="fa-IR" sz="2800" b="1" dirty="0">
                <a:solidFill>
                  <a:srgbClr val="FFFF00"/>
                </a:solidFill>
              </a:rPr>
              <a:t> صورت می‌گیرد.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5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بازسازی لیست با عنصری جدید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ListName.assign</a:t>
            </a:r>
            <a:r>
              <a:rPr lang="en-GB" sz="4000" b="1" dirty="0"/>
              <a:t>(count ,value) ;</a:t>
            </a:r>
          </a:p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146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FB3B5-C140-396C-CAF7-E89B4163C5FB}"/>
              </a:ext>
            </a:extLst>
          </p:cNvPr>
          <p:cNvSpPr txBox="1"/>
          <p:nvPr/>
        </p:nvSpPr>
        <p:spPr>
          <a:xfrm>
            <a:off x="7064829" y="5558408"/>
            <a:ext cx="4441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FF00"/>
                </a:solidFill>
              </a:rPr>
              <a:t>لیست </a:t>
            </a:r>
            <a:r>
              <a:rPr lang="en-GB" sz="3200" b="1" dirty="0">
                <a:solidFill>
                  <a:srgbClr val="FFFF00"/>
                </a:solidFill>
              </a:rPr>
              <a:t>resize</a:t>
            </a:r>
            <a:r>
              <a:rPr lang="fa-IR" sz="3200" b="1" dirty="0">
                <a:solidFill>
                  <a:srgbClr val="FFFF00"/>
                </a:solidFill>
              </a:rPr>
              <a:t> نیز می‌شود</a:t>
            </a:r>
            <a:endParaRPr lang="en-GB" sz="3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71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15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نمرات ده دانشجو از فایل ورودی با نام </a:t>
            </a:r>
            <a:r>
              <a:rPr lang="en-GB" sz="3200" dirty="0"/>
              <a:t>scores.txt</a:t>
            </a:r>
            <a:r>
              <a:rPr lang="fa-IR" sz="3200" dirty="0"/>
              <a:t> در فایل خروجی به نام </a:t>
            </a:r>
            <a:r>
              <a:rPr lang="en-GB" sz="3200" dirty="0"/>
              <a:t>analyze.txt</a:t>
            </a:r>
            <a:r>
              <a:rPr lang="fa-IR" sz="3200" dirty="0"/>
              <a:t> شاخص آماری میانه و میانگین مرتبط با نمرات را محاسبه و چاپ کند.</a:t>
            </a:r>
          </a:p>
          <a:p>
            <a:pPr marL="0" indent="0" algn="r" rtl="1">
              <a:buNone/>
            </a:pPr>
            <a:r>
              <a:rPr lang="fa-IR" sz="3200" dirty="0"/>
              <a:t>کدام شاخص آماری بهتر است ؟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55370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برنامه نویسی شی گرا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OOP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object oriented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61450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Encapsulation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000" b="1" dirty="0"/>
              <a:t>کپسوله سازی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9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&lt;&lt; "Hello\</a:t>
            </a:r>
            <a:r>
              <a:rPr lang="en-US" sz="3200" dirty="0" err="1">
                <a:latin typeface="Consolas" panose="020B0609020204030204" pitchFamily="49" charset="0"/>
              </a:rPr>
              <a:t>t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World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! ";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87214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Constructor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000" b="1" dirty="0"/>
              <a:t>سازنده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0816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9711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 </a:t>
            </a:r>
            <a:r>
              <a:rPr lang="en-GB" sz="3600" b="1" cap="none" dirty="0">
                <a:solidFill>
                  <a:srgbClr val="FFFF00"/>
                </a:solidFill>
              </a:rPr>
              <a:t>Constructor</a:t>
            </a:r>
            <a:r>
              <a:rPr lang="en-GB" b="1" cap="none" dirty="0">
                <a:solidFill>
                  <a:srgbClr val="FFFF00"/>
                </a:solidFill>
              </a:rPr>
              <a:t> </a:t>
            </a:r>
            <a:r>
              <a:rPr lang="fa-IR" b="1" cap="none" dirty="0">
                <a:solidFill>
                  <a:srgbClr val="FFFF00"/>
                </a:solidFill>
              </a:rPr>
              <a:t> یک متد(تابع) هست: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14286"/>
            <a:ext cx="10820400" cy="4404398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GB" sz="3600" b="1" dirty="0"/>
              <a:t>class </a:t>
            </a:r>
            <a:r>
              <a:rPr lang="en-GB" sz="3600" b="1" dirty="0" err="1"/>
              <a:t>className</a:t>
            </a:r>
            <a:r>
              <a:rPr lang="en-GB" sz="3600" b="1" dirty="0"/>
              <a:t> {</a:t>
            </a:r>
          </a:p>
          <a:p>
            <a:pPr marL="0" indent="0" algn="ctr">
              <a:buNone/>
            </a:pPr>
            <a:r>
              <a:rPr lang="en-GB" sz="3600" b="1" dirty="0"/>
              <a:t>public :</a:t>
            </a:r>
          </a:p>
          <a:p>
            <a:pPr marL="0" indent="0" algn="ctr">
              <a:buNone/>
            </a:pPr>
            <a:r>
              <a:rPr lang="en-GB" sz="3600" b="1" dirty="0" err="1"/>
              <a:t>dataType</a:t>
            </a:r>
            <a:r>
              <a:rPr lang="en-GB" sz="3600" b="1" dirty="0"/>
              <a:t> </a:t>
            </a:r>
            <a:r>
              <a:rPr lang="en-GB" sz="3600" b="1" dirty="0" err="1"/>
              <a:t>dataName</a:t>
            </a:r>
            <a:r>
              <a:rPr lang="en-GB" sz="3600" b="1" dirty="0"/>
              <a:t> ;</a:t>
            </a:r>
          </a:p>
          <a:p>
            <a:pPr marL="0" indent="0" algn="ctr">
              <a:buNone/>
            </a:pPr>
            <a:r>
              <a:rPr lang="en-GB" sz="3600" b="1" dirty="0"/>
              <a:t>…</a:t>
            </a:r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3600" b="1" dirty="0"/>
              <a:t>public:</a:t>
            </a:r>
          </a:p>
          <a:p>
            <a:pPr marL="0" indent="0" algn="ctr">
              <a:buNone/>
            </a:pPr>
            <a:r>
              <a:rPr lang="en-GB" sz="3600" b="1" dirty="0" err="1">
                <a:highlight>
                  <a:srgbClr val="FF0000"/>
                </a:highlight>
              </a:rPr>
              <a:t>className</a:t>
            </a:r>
            <a:r>
              <a:rPr lang="en-GB" sz="3600" b="1" dirty="0">
                <a:highlight>
                  <a:srgbClr val="FF0000"/>
                </a:highlight>
              </a:rPr>
              <a:t>()</a:t>
            </a:r>
            <a:r>
              <a:rPr lang="en-GB" sz="3600" b="1" dirty="0"/>
              <a:t>{</a:t>
            </a:r>
          </a:p>
          <a:p>
            <a:pPr marL="0" indent="0" algn="ctr">
              <a:buNone/>
            </a:pPr>
            <a:r>
              <a:rPr lang="en-GB" sz="3600" b="1" dirty="0"/>
              <a:t>…</a:t>
            </a:r>
          </a:p>
          <a:p>
            <a:pPr marL="0" indent="0" algn="ctr">
              <a:buNone/>
            </a:pPr>
            <a:r>
              <a:rPr lang="en-GB" sz="3600" b="1" dirty="0"/>
              <a:t>}</a:t>
            </a:r>
          </a:p>
          <a:p>
            <a:pPr marL="0" indent="0" algn="ctr">
              <a:buNone/>
            </a:pPr>
            <a:endParaRPr lang="en-GB" sz="3600" b="1" dirty="0"/>
          </a:p>
          <a:p>
            <a:pPr marL="0" indent="0" algn="ctr">
              <a:buNone/>
            </a:pPr>
            <a:r>
              <a:rPr lang="en-GB" sz="3600" b="1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151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D8EC0-4C01-5770-3892-176E95BD316A}"/>
              </a:ext>
            </a:extLst>
          </p:cNvPr>
          <p:cNvSpPr txBox="1"/>
          <p:nvPr/>
        </p:nvSpPr>
        <p:spPr>
          <a:xfrm>
            <a:off x="8567339" y="4305051"/>
            <a:ext cx="31345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*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The constructor has the same name as the class, it is always </a:t>
            </a:r>
            <a:r>
              <a:rPr lang="en-US" b="1" u="sng" dirty="0">
                <a:solidFill>
                  <a:srgbClr val="FFFF00"/>
                </a:solidFill>
              </a:rPr>
              <a:t>public</a:t>
            </a:r>
            <a:r>
              <a:rPr lang="en-US" b="1" dirty="0">
                <a:solidFill>
                  <a:srgbClr val="FFFF00"/>
                </a:solidFill>
              </a:rPr>
              <a:t>, and it does not have any return value.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6097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49711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 </a:t>
            </a:r>
            <a:r>
              <a:rPr lang="en-GB" sz="3600" b="1" cap="none" dirty="0">
                <a:solidFill>
                  <a:srgbClr val="FFFF00"/>
                </a:solidFill>
              </a:rPr>
              <a:t>Constructor</a:t>
            </a:r>
            <a:r>
              <a:rPr lang="en-GB" b="1" cap="none" dirty="0">
                <a:solidFill>
                  <a:srgbClr val="FFFF00"/>
                </a:solidFill>
              </a:rPr>
              <a:t> </a:t>
            </a:r>
            <a:r>
              <a:rPr lang="fa-IR" b="1" cap="none" dirty="0">
                <a:solidFill>
                  <a:srgbClr val="FFFF00"/>
                </a:solidFill>
              </a:rPr>
              <a:t> ورودی می‌گیرد: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1339"/>
            <a:ext cx="10820400" cy="416706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/>
              <a:t>class Student {</a:t>
            </a:r>
            <a:endParaRPr lang="fa-IR" sz="2800" b="1" dirty="0"/>
          </a:p>
          <a:p>
            <a:pPr marL="0" indent="0" algn="ctr">
              <a:buNone/>
            </a:pPr>
            <a:r>
              <a:rPr lang="en-US" sz="2800" b="1" dirty="0"/>
              <a:t>private:          </a:t>
            </a:r>
            <a:r>
              <a:rPr lang="en-US" sz="2400" b="1" dirty="0">
                <a:solidFill>
                  <a:srgbClr val="FF0000"/>
                </a:solidFill>
              </a:rPr>
              <a:t>// Access specifier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2800" b="1" dirty="0"/>
              <a:t>string name; </a:t>
            </a:r>
            <a:endParaRPr lang="fa-IR" sz="2800" b="1" dirty="0"/>
          </a:p>
          <a:p>
            <a:pPr marL="0" indent="0" algn="ctr">
              <a:buNone/>
            </a:pPr>
            <a:r>
              <a:rPr lang="en-US" sz="2800" b="1" dirty="0"/>
              <a:t>int avg;</a:t>
            </a:r>
          </a:p>
          <a:p>
            <a:pPr marL="0" indent="0">
              <a:buNone/>
            </a:pPr>
            <a:r>
              <a:rPr lang="en-US" sz="2800" b="1" dirty="0"/>
              <a:t>                            public:  </a:t>
            </a:r>
            <a:endParaRPr lang="fa-IR" sz="2800" b="1" dirty="0"/>
          </a:p>
          <a:p>
            <a:pPr marL="0" indent="0" algn="ctr">
              <a:buNone/>
            </a:pPr>
            <a:r>
              <a:rPr lang="en-US" sz="2800" b="1" dirty="0"/>
              <a:t> Student(string y, int z) { </a:t>
            </a:r>
          </a:p>
          <a:p>
            <a:pPr marL="0" indent="0" algn="ctr">
              <a:buNone/>
            </a:pPr>
            <a:r>
              <a:rPr lang="en-US" sz="2800" b="1" dirty="0"/>
              <a:t>name = y;</a:t>
            </a:r>
          </a:p>
          <a:p>
            <a:pPr marL="0" indent="0" algn="ctr">
              <a:buNone/>
            </a:pPr>
            <a:r>
              <a:rPr lang="en-US" sz="2800" b="1" dirty="0"/>
              <a:t>avg = z;</a:t>
            </a:r>
          </a:p>
          <a:p>
            <a:pPr marL="0" indent="0" algn="ctr">
              <a:buNone/>
            </a:pPr>
            <a:r>
              <a:rPr lang="en-US" sz="2800" b="1" dirty="0"/>
              <a:t>    }</a:t>
            </a:r>
          </a:p>
          <a:p>
            <a:pPr marL="0" indent="0" algn="ctr">
              <a:buNone/>
            </a:pPr>
            <a:r>
              <a:rPr lang="en-US" sz="2800" b="1" dirty="0"/>
              <a:t>};</a:t>
            </a:r>
            <a:endParaRPr lang="en-GB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152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D8EC0-4C01-5770-3892-176E95BD316A}"/>
              </a:ext>
            </a:extLst>
          </p:cNvPr>
          <p:cNvSpPr txBox="1"/>
          <p:nvPr/>
        </p:nvSpPr>
        <p:spPr>
          <a:xfrm>
            <a:off x="8371679" y="4443550"/>
            <a:ext cx="31345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b="1" dirty="0">
                <a:solidFill>
                  <a:srgbClr val="FF0000"/>
                </a:solidFill>
              </a:rPr>
              <a:t>*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Constructors can also take parameters, which can be useful for </a:t>
            </a:r>
            <a:r>
              <a:rPr lang="en-US" b="1" u="sng" dirty="0">
                <a:solidFill>
                  <a:srgbClr val="FFFF00"/>
                </a:solidFill>
              </a:rPr>
              <a:t>setting</a:t>
            </a:r>
            <a:r>
              <a:rPr lang="en-US" b="1" dirty="0">
                <a:solidFill>
                  <a:srgbClr val="FFFF00"/>
                </a:solidFill>
              </a:rPr>
              <a:t> initial values for attributes.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271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متد </a:t>
            </a:r>
            <a:r>
              <a:rPr lang="en-GB" b="1" cap="none" dirty="0">
                <a:solidFill>
                  <a:srgbClr val="FFFF00"/>
                </a:solidFill>
              </a:rPr>
              <a:t> </a:t>
            </a:r>
            <a:r>
              <a:rPr lang="en-GB" sz="3600" b="1" cap="none" dirty="0">
                <a:solidFill>
                  <a:srgbClr val="FFFF00"/>
                </a:solidFill>
              </a:rPr>
              <a:t>Constructor</a:t>
            </a:r>
            <a:r>
              <a:rPr lang="fa-IR" b="1" cap="none" dirty="0">
                <a:solidFill>
                  <a:srgbClr val="FFFF00"/>
                </a:solidFill>
              </a:rPr>
              <a:t>خارج از کلاس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 err="1"/>
              <a:t>className</a:t>
            </a:r>
            <a:r>
              <a:rPr lang="en-GB" sz="4000" b="1" dirty="0"/>
              <a:t> :: </a:t>
            </a:r>
            <a:r>
              <a:rPr lang="en-GB" sz="4000" b="1" dirty="0" err="1"/>
              <a:t>ConstructorName</a:t>
            </a:r>
            <a:r>
              <a:rPr lang="en-GB" sz="4000" b="1" dirty="0"/>
              <a:t> () {</a:t>
            </a:r>
          </a:p>
          <a:p>
            <a:pPr marL="0" indent="0" algn="ctr">
              <a:buNone/>
            </a:pPr>
            <a:r>
              <a:rPr lang="en-GB" sz="4000" b="1" dirty="0"/>
              <a:t>…</a:t>
            </a:r>
          </a:p>
          <a:p>
            <a:pPr marL="0" indent="0" algn="ctr">
              <a:buNone/>
            </a:pPr>
            <a:r>
              <a:rPr lang="en-GB" sz="40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6972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شی با استفاده از </a:t>
            </a:r>
            <a:r>
              <a:rPr lang="en-GB" b="1" cap="none" dirty="0">
                <a:solidFill>
                  <a:srgbClr val="FFFF00"/>
                </a:solidFill>
              </a:rPr>
              <a:t> </a:t>
            </a:r>
            <a:r>
              <a:rPr lang="en-GB" sz="3600" b="1" cap="none" dirty="0">
                <a:solidFill>
                  <a:srgbClr val="FFFF00"/>
                </a:solidFill>
              </a:rPr>
              <a:t>Constructor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06" y="2466362"/>
            <a:ext cx="5566794" cy="37523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int main(){</a:t>
            </a:r>
          </a:p>
          <a:p>
            <a:pPr marL="0" indent="0" algn="ctr">
              <a:buNone/>
            </a:pPr>
            <a:r>
              <a:rPr lang="en-GB" sz="2800" b="1" dirty="0"/>
              <a:t>Student num1(“kian”,19);</a:t>
            </a:r>
          </a:p>
          <a:p>
            <a:pPr marL="0" indent="0" algn="ctr">
              <a:buNone/>
            </a:pPr>
            <a:r>
              <a:rPr lang="en-GB" sz="2800" b="1" dirty="0"/>
              <a:t>Student num2(“omid”,14);</a:t>
            </a:r>
          </a:p>
          <a:p>
            <a:pPr marL="0" indent="0" algn="ctr">
              <a:buNone/>
            </a:pPr>
            <a:r>
              <a:rPr lang="en-GB" sz="2800" b="1" dirty="0"/>
              <a:t>…</a:t>
            </a:r>
          </a:p>
          <a:p>
            <a:pPr marL="0" indent="0" algn="ctr">
              <a:buNone/>
            </a:pPr>
            <a:r>
              <a:rPr lang="en-GB" sz="2800" b="1" dirty="0"/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154</a:t>
            </a:fld>
            <a:endParaRPr lang="en-GB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CCF4772C-E1B0-297B-2236-78D6B168C5BA}"/>
              </a:ext>
            </a:extLst>
          </p:cNvPr>
          <p:cNvSpPr txBox="1">
            <a:spLocks/>
          </p:cNvSpPr>
          <p:nvPr/>
        </p:nvSpPr>
        <p:spPr>
          <a:xfrm>
            <a:off x="1541477" y="1814286"/>
            <a:ext cx="3978479" cy="4404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class Student {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public: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string name; 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int avg;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 Student(string y, int z) {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name = y;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avg = z;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    }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};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00698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inheritance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000" b="1" dirty="0"/>
              <a:t>وراثت</a:t>
            </a:r>
          </a:p>
          <a:p>
            <a:pPr marL="0" indent="0" algn="ctr">
              <a:buNone/>
            </a:pPr>
            <a:r>
              <a:rPr lang="fa-IR" sz="4000" b="1" dirty="0"/>
              <a:t>ارث بری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A365-1359-D662-3F11-6F224C6D3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21" y="2169227"/>
            <a:ext cx="3695700" cy="414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1473A-8715-A454-ECC2-CE009D6E3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44" y="2169226"/>
            <a:ext cx="4108756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2421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پیاده سازی وراثت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06" y="3003258"/>
            <a:ext cx="5566794" cy="3187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class </a:t>
            </a:r>
            <a:r>
              <a:rPr lang="en-GB" sz="2800" b="1" dirty="0" err="1"/>
              <a:t>masterStudent</a:t>
            </a:r>
            <a:r>
              <a:rPr lang="en-GB" sz="2800" b="1" dirty="0"/>
              <a:t> : public Student{</a:t>
            </a:r>
          </a:p>
          <a:p>
            <a:pPr marL="0" indent="0" algn="ctr">
              <a:buNone/>
            </a:pPr>
            <a:r>
              <a:rPr lang="en-US" sz="2800" b="1" dirty="0"/>
              <a:t>public:</a:t>
            </a:r>
          </a:p>
          <a:p>
            <a:pPr marL="0" indent="0" algn="ctr">
              <a:buNone/>
            </a:pPr>
            <a:r>
              <a:rPr lang="en-US" sz="2800" b="1" dirty="0"/>
              <a:t>string </a:t>
            </a:r>
            <a:r>
              <a:rPr lang="en-US" sz="2800" b="1" dirty="0" err="1"/>
              <a:t>masterMajor</a:t>
            </a:r>
            <a:r>
              <a:rPr lang="en-US" sz="2800" b="1" dirty="0"/>
              <a:t> ;</a:t>
            </a:r>
          </a:p>
          <a:p>
            <a:pPr marL="0" indent="0" algn="ctr">
              <a:buNone/>
            </a:pPr>
            <a:r>
              <a:rPr lang="en-GB" sz="2800" b="1" dirty="0"/>
              <a:t>…</a:t>
            </a:r>
          </a:p>
          <a:p>
            <a:pPr marL="0" indent="0" algn="ctr">
              <a:buNone/>
            </a:pPr>
            <a:r>
              <a:rPr lang="en-GB" sz="2800" b="1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156</a:t>
            </a:fld>
            <a:endParaRPr lang="en-GB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CCF4772C-E1B0-297B-2236-78D6B168C5BA}"/>
              </a:ext>
            </a:extLst>
          </p:cNvPr>
          <p:cNvSpPr txBox="1">
            <a:spLocks/>
          </p:cNvSpPr>
          <p:nvPr/>
        </p:nvSpPr>
        <p:spPr>
          <a:xfrm>
            <a:off x="1516310" y="1386448"/>
            <a:ext cx="3978479" cy="4404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class Student {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public: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string name; 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int avg;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};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3660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Multilevel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3BB97-6D28-94D4-4FF2-6F83BA02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570" y="2169227"/>
            <a:ext cx="5074859" cy="37874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00D81D-F3E2-8295-48DA-BE49B63D12FE}"/>
              </a:ext>
            </a:extLst>
          </p:cNvPr>
          <p:cNvSpPr txBox="1"/>
          <p:nvPr/>
        </p:nvSpPr>
        <p:spPr>
          <a:xfrm>
            <a:off x="805343" y="3429000"/>
            <a:ext cx="28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وراثت چند سطحی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48633282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Multiple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AC3024-14E0-4EEE-0D07-F281760E8A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885" y="2345346"/>
            <a:ext cx="4996229" cy="328204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FCBE-0E16-88D9-AE1D-0B320EC9002A}"/>
              </a:ext>
            </a:extLst>
          </p:cNvPr>
          <p:cNvSpPr txBox="1"/>
          <p:nvPr/>
        </p:nvSpPr>
        <p:spPr>
          <a:xfrm>
            <a:off x="805343" y="3429000"/>
            <a:ext cx="28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800" b="1" dirty="0"/>
              <a:t>وراثت چند گانه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52773351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46125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پیاده سازی وراثت وراثت چند گانه</a:t>
            </a:r>
            <a:br>
              <a:rPr lang="fa-IR" b="1" cap="none" dirty="0">
                <a:solidFill>
                  <a:srgbClr val="FFFF00"/>
                </a:solidFill>
              </a:rPr>
            </a:b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406" y="3003258"/>
            <a:ext cx="5566794" cy="31878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b="1" dirty="0"/>
              <a:t>class C : public A, public B {</a:t>
            </a:r>
          </a:p>
          <a:p>
            <a:pPr marL="0" indent="0" algn="ctr">
              <a:buNone/>
            </a:pPr>
            <a:r>
              <a:rPr lang="en-US" sz="2800" b="1" dirty="0"/>
              <a:t>public:</a:t>
            </a:r>
          </a:p>
          <a:p>
            <a:pPr marL="0" indent="0" algn="ctr">
              <a:buNone/>
            </a:pPr>
            <a:r>
              <a:rPr lang="en-GB" sz="2800" b="1" dirty="0"/>
              <a:t>…</a:t>
            </a:r>
          </a:p>
          <a:p>
            <a:pPr marL="0" indent="0" algn="ctr">
              <a:buNone/>
            </a:pPr>
            <a:r>
              <a:rPr lang="en-GB" sz="2800" b="1" dirty="0"/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159</a:t>
            </a:fld>
            <a:endParaRPr lang="en-GB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CCF4772C-E1B0-297B-2236-78D6B168C5BA}"/>
              </a:ext>
            </a:extLst>
          </p:cNvPr>
          <p:cNvSpPr txBox="1">
            <a:spLocks/>
          </p:cNvSpPr>
          <p:nvPr/>
        </p:nvSpPr>
        <p:spPr>
          <a:xfrm>
            <a:off x="1465976" y="1786677"/>
            <a:ext cx="3978479" cy="4404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class </a:t>
            </a:r>
            <a:r>
              <a:rPr lang="en-GB" sz="2800" b="1" dirty="0"/>
              <a:t>A</a:t>
            </a:r>
            <a:r>
              <a:rPr lang="en-US" sz="2800" b="1" dirty="0"/>
              <a:t> {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public: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};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class </a:t>
            </a:r>
            <a:r>
              <a:rPr lang="en-GB" sz="2800" b="1" dirty="0"/>
              <a:t>B</a:t>
            </a:r>
            <a:r>
              <a:rPr lang="en-US" sz="2800" b="1" dirty="0"/>
              <a:t> {</a:t>
            </a:r>
            <a:endParaRPr lang="fa-IR" sz="28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public:</a:t>
            </a:r>
            <a:endParaRPr lang="en-US" sz="2800" b="1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…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/>
              <a:t>};</a:t>
            </a:r>
            <a:endParaRPr lang="en-GB" sz="28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4587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/>
              <a:t>cin</a:t>
            </a:r>
            <a:r>
              <a:rPr lang="en-GB" sz="3200" dirty="0"/>
              <a:t> &gt;&gt; 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6404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polymorphism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000" b="1" dirty="0"/>
              <a:t>پلی مورفیسم</a:t>
            </a:r>
          </a:p>
          <a:p>
            <a:pPr marL="0" indent="0" algn="ctr">
              <a:buNone/>
            </a:pPr>
            <a:r>
              <a:rPr lang="fa-IR" sz="4000" b="1" dirty="0"/>
              <a:t>چندریختی</a:t>
            </a: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many forms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91256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82225"/>
            <a:ext cx="10820400" cy="2384432"/>
          </a:xfrm>
        </p:spPr>
        <p:txBody>
          <a:bodyPr>
            <a:normAutofit/>
          </a:bodyPr>
          <a:lstStyle/>
          <a:p>
            <a:pPr algn="ctr" rtl="1"/>
            <a:r>
              <a:rPr lang="fa-IR" sz="3200" b="1" cap="none" dirty="0">
                <a:solidFill>
                  <a:srgbClr val="FFFF00"/>
                </a:solidFill>
              </a:rPr>
              <a:t> پیاده سازی یک متد(عملکرد)یکسان در کلاس های مختلف</a:t>
            </a:r>
            <a:r>
              <a:rPr lang="en-GB" sz="3200" b="1" cap="none" dirty="0">
                <a:solidFill>
                  <a:srgbClr val="FFFF00"/>
                </a:solidFill>
              </a:rPr>
              <a:t>/</a:t>
            </a:r>
            <a:br>
              <a:rPr lang="en-GB" sz="3200" b="1" cap="none" dirty="0">
                <a:solidFill>
                  <a:srgbClr val="FFFF00"/>
                </a:solidFill>
              </a:rPr>
            </a:br>
            <a:r>
              <a:rPr lang="fa-IR" sz="3200" b="1" cap="none" dirty="0">
                <a:solidFill>
                  <a:srgbClr val="FFFF00"/>
                </a:solidFill>
              </a:rPr>
              <a:t>خروجی این متد در هر کلاس و بر اساس ویژگی های آن کلاس،متفاوت </a:t>
            </a:r>
            <a:br>
              <a:rPr lang="fa-IR" sz="3200" b="1" cap="none" dirty="0">
                <a:solidFill>
                  <a:srgbClr val="FFFF00"/>
                </a:solidFill>
              </a:rPr>
            </a:br>
            <a:r>
              <a:rPr lang="fa-IR" sz="3200" b="1" cap="none" dirty="0">
                <a:solidFill>
                  <a:srgbClr val="FFFF00"/>
                </a:solidFill>
              </a:rPr>
              <a:t>خواهد بود.</a:t>
            </a:r>
            <a:endParaRPr lang="en-GB" sz="3200" b="1" cap="none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161</a:t>
            </a:fld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DD8EC0-4C01-5770-3892-176E95BD316A}"/>
              </a:ext>
            </a:extLst>
          </p:cNvPr>
          <p:cNvSpPr txBox="1"/>
          <p:nvPr/>
        </p:nvSpPr>
        <p:spPr>
          <a:xfrm>
            <a:off x="2844608" y="4812666"/>
            <a:ext cx="65027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000" b="1" dirty="0">
                <a:solidFill>
                  <a:srgbClr val="FF0000"/>
                </a:solidFill>
              </a:rPr>
              <a:t>*</a:t>
            </a:r>
            <a:r>
              <a:rPr lang="en-GB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perform a single action in different ways</a:t>
            </a:r>
            <a:endParaRPr lang="en-GB" sz="2000" b="1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DF7FF-7B94-391F-602E-9C5701596C62}"/>
              </a:ext>
            </a:extLst>
          </p:cNvPr>
          <p:cNvSpPr txBox="1"/>
          <p:nvPr/>
        </p:nvSpPr>
        <p:spPr>
          <a:xfrm>
            <a:off x="780176" y="5603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draw</a:t>
            </a:r>
          </a:p>
        </p:txBody>
      </p:sp>
    </p:spTree>
    <p:extLst>
      <p:ext uri="{BB962C8B-B14F-4D97-AF65-F5344CB8AC3E}">
        <p14:creationId xmlns:p14="http://schemas.microsoft.com/office/powerpoint/2010/main" val="45417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162</a:t>
            </a:fld>
            <a:endParaRPr lang="en-GB"/>
          </a:p>
        </p:txBody>
      </p:sp>
      <p:sp>
        <p:nvSpPr>
          <p:cNvPr id="6" name="Content Placeholder 17">
            <a:extLst>
              <a:ext uri="{FF2B5EF4-FFF2-40B4-BE49-F238E27FC236}">
                <a16:creationId xmlns:a16="http://schemas.microsoft.com/office/drawing/2014/main" id="{E6DBD655-0068-422B-D1CA-6ADD9A413A8C}"/>
              </a:ext>
            </a:extLst>
          </p:cNvPr>
          <p:cNvSpPr txBox="1">
            <a:spLocks/>
          </p:cNvSpPr>
          <p:nvPr/>
        </p:nvSpPr>
        <p:spPr>
          <a:xfrm>
            <a:off x="490141" y="1755563"/>
            <a:ext cx="4979482" cy="44043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Student {</a:t>
            </a: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public:</a:t>
            </a: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string name; </a:t>
            </a:r>
            <a:endParaRPr lang="fa-IR" sz="2000" b="1" dirty="0"/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passedUnit</a:t>
            </a:r>
            <a:r>
              <a:rPr lang="en-US" sz="2000" b="1" dirty="0"/>
              <a:t>;</a:t>
            </a: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int </a:t>
            </a:r>
            <a:r>
              <a:rPr lang="en-US" sz="2000" b="1" dirty="0" err="1">
                <a:solidFill>
                  <a:srgbClr val="00B0F0"/>
                </a:solidFill>
              </a:rPr>
              <a:t>remaningUnit</a:t>
            </a:r>
            <a:r>
              <a:rPr lang="en-US" sz="2000" b="1" dirty="0"/>
              <a:t>() {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remaningUnit</a:t>
            </a:r>
            <a:r>
              <a:rPr lang="en-US" sz="2000" b="1" dirty="0"/>
              <a:t> = 60 - int </a:t>
            </a:r>
            <a:r>
              <a:rPr lang="en-US" sz="2000" b="1" dirty="0" err="1"/>
              <a:t>passedUnit</a:t>
            </a:r>
            <a:r>
              <a:rPr lang="en-US" sz="2000" b="1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return </a:t>
            </a:r>
            <a:r>
              <a:rPr lang="en-US" sz="2000" b="1" dirty="0" err="1"/>
              <a:t>remaningUnit</a:t>
            </a:r>
            <a:r>
              <a:rPr lang="en-US" sz="2000" b="1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};</a:t>
            </a:r>
            <a:endParaRPr lang="en-GB" sz="2000" b="1" dirty="0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BDC1702A-7A7F-4E73-C037-CEA2D9AEB5CA}"/>
              </a:ext>
            </a:extLst>
          </p:cNvPr>
          <p:cNvSpPr txBox="1">
            <a:spLocks/>
          </p:cNvSpPr>
          <p:nvPr/>
        </p:nvSpPr>
        <p:spPr>
          <a:xfrm>
            <a:off x="6273259" y="288889"/>
            <a:ext cx="4979482" cy="3041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</a:t>
            </a:r>
            <a:r>
              <a:rPr lang="en-US" sz="2000" b="1" dirty="0" err="1"/>
              <a:t>masterStudent</a:t>
            </a:r>
            <a:r>
              <a:rPr lang="en-US" sz="2000" b="1" dirty="0"/>
              <a:t> : public Student {</a:t>
            </a: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int </a:t>
            </a:r>
            <a:r>
              <a:rPr lang="en-US" sz="2000" b="1" dirty="0" err="1">
                <a:solidFill>
                  <a:srgbClr val="00B0F0"/>
                </a:solidFill>
              </a:rPr>
              <a:t>remaningUnit</a:t>
            </a:r>
            <a:r>
              <a:rPr lang="en-US" sz="2000" b="1" dirty="0"/>
              <a:t>() {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remaningUnit</a:t>
            </a:r>
            <a:r>
              <a:rPr lang="en-US" sz="2000" b="1" dirty="0"/>
              <a:t> = 50 - int </a:t>
            </a:r>
            <a:r>
              <a:rPr lang="en-US" sz="2000" b="1" dirty="0" err="1"/>
              <a:t>passedUnit</a:t>
            </a:r>
            <a:r>
              <a:rPr lang="en-US" sz="2000" b="1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return </a:t>
            </a:r>
            <a:r>
              <a:rPr lang="en-US" sz="2000" b="1" dirty="0" err="1"/>
              <a:t>remaningUnit</a:t>
            </a:r>
            <a:r>
              <a:rPr lang="en-US" sz="2000" b="1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};</a:t>
            </a:r>
            <a:endParaRPr lang="en-GB" sz="2000" b="1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5D8A6FA7-C5CB-2B3F-E67E-917F7B2BE2F0}"/>
              </a:ext>
            </a:extLst>
          </p:cNvPr>
          <p:cNvSpPr txBox="1">
            <a:spLocks/>
          </p:cNvSpPr>
          <p:nvPr/>
        </p:nvSpPr>
        <p:spPr>
          <a:xfrm>
            <a:off x="6096000" y="3545048"/>
            <a:ext cx="5329806" cy="3041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class </a:t>
            </a:r>
            <a:r>
              <a:rPr lang="en-GB" sz="2000" b="1" dirty="0"/>
              <a:t>bachelor</a:t>
            </a:r>
            <a:r>
              <a:rPr lang="en-US" sz="2000" b="1" dirty="0"/>
              <a:t>Student : public Student {</a:t>
            </a: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endParaRPr lang="fa-IR" sz="20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int </a:t>
            </a:r>
            <a:r>
              <a:rPr lang="en-US" sz="2000" b="1" dirty="0" err="1">
                <a:solidFill>
                  <a:srgbClr val="00B0F0"/>
                </a:solidFill>
              </a:rPr>
              <a:t>remaningUnit</a:t>
            </a:r>
            <a:r>
              <a:rPr lang="en-US" sz="2000" b="1" dirty="0"/>
              <a:t>() {</a:t>
            </a:r>
          </a:p>
          <a:p>
            <a:pPr marL="0" indent="0">
              <a:buNone/>
            </a:pPr>
            <a:r>
              <a:rPr lang="en-US" sz="2000" b="1" dirty="0"/>
              <a:t>int </a:t>
            </a:r>
            <a:r>
              <a:rPr lang="en-US" sz="2000" b="1" dirty="0" err="1"/>
              <a:t>remaningUnit</a:t>
            </a:r>
            <a:r>
              <a:rPr lang="en-US" sz="2000" b="1" dirty="0"/>
              <a:t> = 150 - int </a:t>
            </a:r>
            <a:r>
              <a:rPr lang="en-US" sz="2000" b="1" dirty="0" err="1"/>
              <a:t>passedUnit</a:t>
            </a:r>
            <a:r>
              <a:rPr lang="en-US" sz="2000" b="1" dirty="0"/>
              <a:t>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return </a:t>
            </a:r>
            <a:r>
              <a:rPr lang="en-US" sz="2000" b="1" dirty="0" err="1"/>
              <a:t>remaningUnit</a:t>
            </a:r>
            <a:r>
              <a:rPr lang="en-US" sz="2000" b="1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};</a:t>
            </a:r>
            <a:endParaRPr lang="en-GB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B46E3-FCF8-B74F-628F-B42A1F28DAE3}"/>
              </a:ext>
            </a:extLst>
          </p:cNvPr>
          <p:cNvSpPr txBox="1"/>
          <p:nvPr/>
        </p:nvSpPr>
        <p:spPr>
          <a:xfrm>
            <a:off x="973123" y="609040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protected</a:t>
            </a:r>
          </a:p>
        </p:txBody>
      </p:sp>
    </p:spTree>
    <p:extLst>
      <p:ext uri="{BB962C8B-B14F-4D97-AF65-F5344CB8AC3E}">
        <p14:creationId xmlns:p14="http://schemas.microsoft.com/office/powerpoint/2010/main" val="10069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اشاره‌گر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98515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455C0-281F-C72D-1B22-FC926B1D3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833" y="2910980"/>
            <a:ext cx="5043881" cy="35149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297346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&amp;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int age = 27;</a:t>
            </a:r>
            <a:endParaRPr lang="fa-IR" sz="4000" b="1" dirty="0"/>
          </a:p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&lt;&lt; &amp;age;</a:t>
            </a:r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164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E5C7A-CC60-8FBB-8DD1-2429AC273E8D}"/>
              </a:ext>
            </a:extLst>
          </p:cNvPr>
          <p:cNvSpPr txBox="1"/>
          <p:nvPr/>
        </p:nvSpPr>
        <p:spPr>
          <a:xfrm>
            <a:off x="1199626" y="546962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0x7ffffc68b194</a:t>
            </a:r>
          </a:p>
        </p:txBody>
      </p:sp>
    </p:spTree>
    <p:extLst>
      <p:ext uri="{BB962C8B-B14F-4D97-AF65-F5344CB8AC3E}">
        <p14:creationId xmlns:p14="http://schemas.microsoft.com/office/powerpoint/2010/main" val="319660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4712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تعریف اشاره‌گر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27204"/>
            <a:ext cx="10820400" cy="4549796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600" b="1" dirty="0">
                <a:solidFill>
                  <a:srgbClr val="FFFF00"/>
                </a:solidFill>
              </a:rPr>
              <a:t>همجنس با </a:t>
            </a:r>
            <a:r>
              <a:rPr lang="en-GB" sz="3600" b="1" dirty="0">
                <a:solidFill>
                  <a:srgbClr val="FFFF00"/>
                </a:solidFill>
              </a:rPr>
              <a:t>variable</a:t>
            </a:r>
            <a:r>
              <a:rPr lang="fa-IR" sz="3600" b="1" dirty="0">
                <a:solidFill>
                  <a:srgbClr val="FFFF00"/>
                </a:solidFill>
              </a:rPr>
              <a:t> مد نظر</a:t>
            </a:r>
          </a:p>
          <a:p>
            <a:pPr marL="0" indent="0" algn="ctr" rtl="1">
              <a:buNone/>
            </a:pPr>
            <a:endParaRPr lang="fa-IR" sz="36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fa-IR" sz="4000" b="1" dirty="0"/>
              <a:t>           </a:t>
            </a:r>
            <a:r>
              <a:rPr lang="en-GB" sz="4000" b="1" dirty="0"/>
              <a:t>type* name; </a:t>
            </a:r>
            <a:r>
              <a:rPr lang="en-GB" sz="1800" b="1" dirty="0">
                <a:solidFill>
                  <a:schemeClr val="accent2">
                    <a:lumMod val="75000"/>
                  </a:schemeClr>
                </a:solidFill>
              </a:rPr>
              <a:t>(best choice)</a:t>
            </a:r>
            <a:endParaRPr lang="en-GB" sz="4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GB" sz="4000" b="1" dirty="0"/>
              <a:t>type *name;</a:t>
            </a:r>
          </a:p>
          <a:p>
            <a:pPr marL="0" indent="0" algn="ctr">
              <a:buNone/>
            </a:pPr>
            <a:r>
              <a:rPr lang="en-GB" sz="4000" b="1" dirty="0"/>
              <a:t>type * name;</a:t>
            </a:r>
            <a:endParaRPr lang="fa-IR" sz="4000" b="1" dirty="0"/>
          </a:p>
          <a:p>
            <a:pPr marL="0" indent="0" algn="ctr">
              <a:buNone/>
            </a:pPr>
            <a:endParaRPr lang="fa-IR" sz="4000" b="1" dirty="0"/>
          </a:p>
          <a:p>
            <a:pPr marL="0" indent="0" algn="ctr" rtl="1">
              <a:buNone/>
            </a:pPr>
            <a:r>
              <a:rPr lang="fa-IR" sz="3600" b="1" dirty="0">
                <a:solidFill>
                  <a:srgbClr val="FFFF00"/>
                </a:solidFill>
              </a:rPr>
              <a:t>جنس اشاره‌گر می‌تواند </a:t>
            </a:r>
            <a:r>
              <a:rPr lang="en-GB" sz="3600" b="1" dirty="0">
                <a:solidFill>
                  <a:srgbClr val="FFFF00"/>
                </a:solidFill>
              </a:rPr>
              <a:t>void</a:t>
            </a:r>
            <a:r>
              <a:rPr lang="fa-IR" sz="3600" b="1" dirty="0">
                <a:solidFill>
                  <a:srgbClr val="FFFF00"/>
                </a:solidFill>
              </a:rPr>
              <a:t> باشد</a:t>
            </a:r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32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مقداردهی اشاره‌گر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int age = 27;</a:t>
            </a:r>
            <a:endParaRPr lang="fa-IR" sz="4000" b="1" dirty="0"/>
          </a:p>
          <a:p>
            <a:pPr marL="0" indent="0" algn="ctr">
              <a:buNone/>
            </a:pPr>
            <a:r>
              <a:rPr lang="en-GB" sz="4000" b="1" dirty="0"/>
              <a:t>int* test</a:t>
            </a:r>
            <a:r>
              <a:rPr lang="fa-IR" sz="4000" b="1" dirty="0"/>
              <a:t> = </a:t>
            </a:r>
            <a:r>
              <a:rPr lang="en-GB" sz="4000" b="1" dirty="0"/>
              <a:t>&amp;age;</a:t>
            </a:r>
            <a:endParaRPr lang="fa-IR" sz="4000" b="1" dirty="0"/>
          </a:p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&lt;&lt; test;</a:t>
            </a:r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AE82C-91AE-DB2D-683D-D18B2351362C}"/>
              </a:ext>
            </a:extLst>
          </p:cNvPr>
          <p:cNvSpPr txBox="1"/>
          <p:nvPr/>
        </p:nvSpPr>
        <p:spPr>
          <a:xfrm>
            <a:off x="1199626" y="5469623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0x7ffffc68b194</a:t>
            </a:r>
          </a:p>
        </p:txBody>
      </p:sp>
    </p:spTree>
    <p:extLst>
      <p:ext uri="{BB962C8B-B14F-4D97-AF65-F5344CB8AC3E}">
        <p14:creationId xmlns:p14="http://schemas.microsoft.com/office/powerpoint/2010/main" val="413700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*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int age = 27;</a:t>
            </a:r>
            <a:endParaRPr lang="fa-IR" sz="4000" b="1" dirty="0"/>
          </a:p>
          <a:p>
            <a:pPr marL="0" indent="0" algn="ctr">
              <a:buNone/>
            </a:pPr>
            <a:r>
              <a:rPr lang="en-GB" sz="4000" b="1" dirty="0"/>
              <a:t>int* test</a:t>
            </a:r>
            <a:r>
              <a:rPr lang="fa-IR" sz="4000" b="1" dirty="0"/>
              <a:t> = </a:t>
            </a:r>
            <a:r>
              <a:rPr lang="en-GB" sz="4000" b="1" dirty="0"/>
              <a:t>&amp;age;</a:t>
            </a:r>
            <a:endParaRPr lang="fa-IR" sz="4000" b="1" dirty="0"/>
          </a:p>
          <a:p>
            <a:pPr marL="0" indent="0" algn="ctr"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&lt;&lt; *test;</a:t>
            </a:r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167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E5C7A-CC60-8FBB-8DD1-2429AC273E8D}"/>
              </a:ext>
            </a:extLst>
          </p:cNvPr>
          <p:cNvSpPr txBox="1"/>
          <p:nvPr/>
        </p:nvSpPr>
        <p:spPr>
          <a:xfrm>
            <a:off x="1199626" y="54696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78756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:</a:t>
            </a:r>
            <a:r>
              <a:rPr lang="fa-IR" sz="4400" dirty="0"/>
              <a:t>اشاره‌گر</a:t>
            </a:r>
            <a:r>
              <a:rPr lang="en-GB" sz="4400" dirty="0"/>
              <a:t> </a:t>
            </a:r>
            <a:r>
              <a:rPr lang="fa-IR" sz="4400" dirty="0"/>
              <a:t> مزایا</a:t>
            </a:r>
            <a:r>
              <a:rPr lang="en-GB" sz="44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474C-AA27-18C3-3EFA-7F378584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84764"/>
            <a:ext cx="10820400" cy="343392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مدیریت پویای حافظه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مدیریت بهتر آرایه‌ها و رشته‌ها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اشتراک حافظه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</a:t>
            </a:r>
            <a:r>
              <a:rPr lang="en-GB" sz="2800" dirty="0"/>
              <a:t>Pass-by-Reference</a:t>
            </a:r>
            <a:endParaRPr lang="fa-IR" sz="2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GB" sz="2800" dirty="0"/>
              <a:t> </a:t>
            </a:r>
            <a:r>
              <a:rPr lang="fa-IR" sz="2800" dirty="0"/>
              <a:t>کاربرد در شی گرائی</a:t>
            </a:r>
            <a:endParaRPr lang="en-GB" sz="2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پیاده سازی ساختمان داده‌ها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64425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چیست؟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169</a:t>
            </a:fld>
            <a:endParaRPr lang="en-GB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269F57A1-94EA-90BD-5319-F86168D82323}"/>
              </a:ext>
            </a:extLst>
          </p:cNvPr>
          <p:cNvSpPr txBox="1">
            <a:spLocks/>
          </p:cNvSpPr>
          <p:nvPr/>
        </p:nvSpPr>
        <p:spPr>
          <a:xfrm>
            <a:off x="685800" y="2757714"/>
            <a:ext cx="5060659" cy="3460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/>
              <a:t>string lang = “C++”;</a:t>
            </a:r>
            <a:endParaRPr lang="fa-IR" sz="4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/>
              <a:t>int* test</a:t>
            </a:r>
            <a:r>
              <a:rPr lang="fa-IR" sz="4000" b="1" dirty="0"/>
              <a:t> = </a:t>
            </a:r>
            <a:r>
              <a:rPr lang="en-GB" sz="4000" b="1" dirty="0"/>
              <a:t>&amp;lang;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/>
              <a:t>*test = “java”;</a:t>
            </a:r>
            <a:endParaRPr lang="fa-IR" sz="4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&lt;&lt; lang;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4000" b="1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88E7AF9-C035-3C06-CD5F-AA0D59AB5E02}"/>
              </a:ext>
            </a:extLst>
          </p:cNvPr>
          <p:cNvSpPr txBox="1">
            <a:spLocks/>
          </p:cNvSpPr>
          <p:nvPr/>
        </p:nvSpPr>
        <p:spPr>
          <a:xfrm>
            <a:off x="6445543" y="2757714"/>
            <a:ext cx="5060659" cy="3460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/>
              <a:t>string lang = “C++”;</a:t>
            </a:r>
            <a:endParaRPr lang="fa-IR" sz="4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/>
              <a:t>string* test</a:t>
            </a:r>
            <a:r>
              <a:rPr lang="fa-IR" sz="4000" b="1" dirty="0"/>
              <a:t> = </a:t>
            </a:r>
            <a:r>
              <a:rPr lang="en-GB" sz="4000" b="1" dirty="0"/>
              <a:t>&amp;lang;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/>
              <a:t>*test = “java”;</a:t>
            </a:r>
            <a:endParaRPr lang="fa-IR" sz="40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4000" b="1" dirty="0" err="1"/>
              <a:t>cout</a:t>
            </a:r>
            <a:r>
              <a:rPr lang="en-GB" sz="4000" b="1" dirty="0"/>
              <a:t>&lt;&lt; lang;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359A0-8C17-8788-D071-5F4B0C004744}"/>
              </a:ext>
            </a:extLst>
          </p:cNvPr>
          <p:cNvSpPr txBox="1"/>
          <p:nvPr/>
        </p:nvSpPr>
        <p:spPr>
          <a:xfrm>
            <a:off x="7315200" y="6034018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</a:rPr>
              <a:t>void</a:t>
            </a:r>
            <a:endParaRPr lang="en-GB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5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a-IR" dirty="0"/>
              <a:t>تمرین جلسه اول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400" b="0" i="0" dirty="0">
                <a:effectLst/>
                <a:latin typeface="Consolas" panose="020B0609020204030204" pitchFamily="49" charset="0"/>
              </a:rPr>
              <a:t>؟</a:t>
            </a:r>
            <a:endParaRPr lang="en-GB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3137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موارد استفاده از *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000" b="1" dirty="0"/>
              <a:t>تعریف اشاره گر</a:t>
            </a:r>
          </a:p>
          <a:p>
            <a:pPr marL="0" indent="0" algn="ctr">
              <a:buNone/>
            </a:pPr>
            <a:endParaRPr lang="fa-IR" sz="4000" b="1" dirty="0"/>
          </a:p>
          <a:p>
            <a:pPr marL="0" indent="0" algn="ctr">
              <a:buNone/>
            </a:pPr>
            <a:r>
              <a:rPr lang="fa-IR" sz="4000" b="1" dirty="0"/>
              <a:t>دسترسی به مقدار خانه حافظه متصل به اشاره گر</a:t>
            </a:r>
            <a:endParaRPr lang="en-GB" sz="4000" b="1" dirty="0"/>
          </a:p>
          <a:p>
            <a:pPr marL="0" indent="0" algn="ctr">
              <a:buNone/>
            </a:pP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704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**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int value = 42;      </a:t>
            </a:r>
          </a:p>
          <a:p>
            <a:pPr marL="0" indent="0" algn="ctr">
              <a:buNone/>
            </a:pPr>
            <a:r>
              <a:rPr lang="en-US" sz="4000" b="1" dirty="0"/>
              <a:t>      int *ptr1 = &amp;value; </a:t>
            </a:r>
          </a:p>
          <a:p>
            <a:pPr marL="0" indent="0" algn="ctr">
              <a:buNone/>
            </a:pPr>
            <a:r>
              <a:rPr lang="en-US" sz="4000" b="1" dirty="0"/>
              <a:t>    int **ptr2 = &amp;ptr1; 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03017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چیست؟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172</a:t>
            </a:fld>
            <a:endParaRPr lang="en-GB"/>
          </a:p>
        </p:txBody>
      </p:sp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269F57A1-94EA-90BD-5319-F86168D82323}"/>
              </a:ext>
            </a:extLst>
          </p:cNvPr>
          <p:cNvSpPr txBox="1">
            <a:spLocks/>
          </p:cNvSpPr>
          <p:nvPr/>
        </p:nvSpPr>
        <p:spPr>
          <a:xfrm>
            <a:off x="-622882" y="1516143"/>
            <a:ext cx="5410200" cy="2334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/>
              <a:t>int value = 42;      </a:t>
            </a:r>
          </a:p>
          <a:p>
            <a:pPr marL="0" indent="0" algn="ctr">
              <a:buNone/>
            </a:pPr>
            <a:r>
              <a:rPr lang="en-US" sz="4000" b="1" dirty="0"/>
              <a:t>      int *ptr1 = &amp;value; </a:t>
            </a:r>
          </a:p>
          <a:p>
            <a:pPr marL="0" indent="0" algn="ctr">
              <a:buNone/>
            </a:pPr>
            <a:r>
              <a:rPr lang="en-US" sz="4000" b="1" dirty="0"/>
              <a:t>    int **ptr2 = &amp;ptr1; </a:t>
            </a:r>
            <a:endParaRPr lang="en-GB" sz="40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sz="4000" b="1" dirty="0"/>
          </a:p>
        </p:txBody>
      </p:sp>
      <p:sp>
        <p:nvSpPr>
          <p:cNvPr id="8" name="Content Placeholder 17">
            <a:extLst>
              <a:ext uri="{FF2B5EF4-FFF2-40B4-BE49-F238E27FC236}">
                <a16:creationId xmlns:a16="http://schemas.microsoft.com/office/drawing/2014/main" id="{688E7AF9-C035-3C06-CD5F-AA0D59AB5E02}"/>
              </a:ext>
            </a:extLst>
          </p:cNvPr>
          <p:cNvSpPr txBox="1">
            <a:spLocks/>
          </p:cNvSpPr>
          <p:nvPr/>
        </p:nvSpPr>
        <p:spPr>
          <a:xfrm>
            <a:off x="6445543" y="3246538"/>
            <a:ext cx="5060659" cy="2972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 err="1"/>
              <a:t>cout</a:t>
            </a:r>
            <a:r>
              <a:rPr lang="en-US" b="1" dirty="0"/>
              <a:t> &lt;&lt; ptr1;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err="1"/>
              <a:t>cout</a:t>
            </a:r>
            <a:r>
              <a:rPr lang="en-US" b="1" dirty="0"/>
              <a:t> &lt;&lt; ptr2 ; </a:t>
            </a:r>
            <a:endParaRPr lang="en-GB" sz="4800" b="1" dirty="0"/>
          </a:p>
          <a:p>
            <a:pPr marL="0" indent="0" algn="ctr">
              <a:buNone/>
            </a:pPr>
            <a:r>
              <a:rPr lang="en-US" b="1" dirty="0" err="1"/>
              <a:t>cout</a:t>
            </a:r>
            <a:r>
              <a:rPr lang="en-US" b="1" dirty="0"/>
              <a:t> &lt;&lt; value ;</a:t>
            </a:r>
          </a:p>
          <a:p>
            <a:pPr marL="0" indent="0" algn="ctr">
              <a:buNone/>
            </a:pPr>
            <a:r>
              <a:rPr lang="en-US" b="1" dirty="0" err="1"/>
              <a:t>cout</a:t>
            </a:r>
            <a:r>
              <a:rPr lang="en-US" b="1" dirty="0"/>
              <a:t> &lt;&lt; *ptr1;</a:t>
            </a:r>
          </a:p>
          <a:p>
            <a:pPr marL="0" indent="0" algn="ctr">
              <a:buNone/>
            </a:pPr>
            <a:r>
              <a:rPr lang="en-US" b="1" dirty="0"/>
              <a:t> </a:t>
            </a:r>
            <a:r>
              <a:rPr lang="en-US" b="1" dirty="0" err="1"/>
              <a:t>cout</a:t>
            </a:r>
            <a:r>
              <a:rPr lang="en-US" b="1" dirty="0"/>
              <a:t> &lt;&lt; **ptr2 ; </a:t>
            </a:r>
            <a:endParaRPr lang="en-GB" sz="4000" b="1" dirty="0"/>
          </a:p>
        </p:txBody>
      </p:sp>
    </p:spTree>
    <p:extLst>
      <p:ext uri="{BB962C8B-B14F-4D97-AF65-F5344CB8AC3E}">
        <p14:creationId xmlns:p14="http://schemas.microsoft.com/office/powerpoint/2010/main" val="166490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-&gt;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57714"/>
            <a:ext cx="10820400" cy="34609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4000" b="1" dirty="0"/>
              <a:t>دسترسی به اعضای یک کلاس از طریق اشاره گر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37993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-&gt;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296" y="1524532"/>
            <a:ext cx="3919756" cy="3961867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000" b="1" dirty="0"/>
              <a:t>class </a:t>
            </a:r>
            <a:r>
              <a:rPr lang="en-US" sz="4000" b="1" dirty="0" err="1"/>
              <a:t>mon</a:t>
            </a:r>
            <a:r>
              <a:rPr lang="en-US" sz="4000" b="1" dirty="0"/>
              <a:t> {</a:t>
            </a:r>
          </a:p>
          <a:p>
            <a:pPr marL="0" indent="0" algn="ctr">
              <a:buNone/>
            </a:pPr>
            <a:r>
              <a:rPr lang="en-US" sz="4000" b="1" dirty="0"/>
              <a:t>public:</a:t>
            </a:r>
          </a:p>
          <a:p>
            <a:pPr marL="0" indent="0" algn="ctr">
              <a:buNone/>
            </a:pPr>
            <a:r>
              <a:rPr lang="en-US" sz="4000" b="1" dirty="0"/>
              <a:t>    int width;</a:t>
            </a:r>
          </a:p>
          <a:p>
            <a:pPr marL="0" indent="0" algn="ctr">
              <a:buNone/>
            </a:pPr>
            <a:r>
              <a:rPr lang="en-US" sz="4000" b="1" dirty="0"/>
              <a:t>    int height;</a:t>
            </a:r>
            <a:r>
              <a:rPr lang="fa-IR" sz="4000" b="1" dirty="0"/>
              <a:t> </a:t>
            </a:r>
            <a:endParaRPr lang="en-GB" sz="4000" b="1" dirty="0"/>
          </a:p>
          <a:p>
            <a:pPr marL="0" indent="0" algn="ctr">
              <a:buNone/>
            </a:pPr>
            <a:r>
              <a:rPr lang="en-US" sz="4000" b="1" dirty="0"/>
              <a:t>int show() {</a:t>
            </a:r>
          </a:p>
          <a:p>
            <a:pPr marL="0" indent="0" algn="ctr">
              <a:buNone/>
            </a:pPr>
            <a:r>
              <a:rPr lang="en-US" sz="4000" b="1" dirty="0"/>
              <a:t>        …</a:t>
            </a:r>
          </a:p>
          <a:p>
            <a:pPr marL="0" indent="0" algn="ctr">
              <a:buNone/>
            </a:pPr>
            <a:r>
              <a:rPr lang="en-US" sz="4000" b="1" dirty="0"/>
              <a:t>Return …;</a:t>
            </a:r>
          </a:p>
          <a:p>
            <a:pPr marL="0" indent="0" algn="ctr">
              <a:buNone/>
            </a:pPr>
            <a:r>
              <a:rPr lang="en-US" sz="4000" b="1" dirty="0"/>
              <a:t>    }</a:t>
            </a:r>
            <a:endParaRPr lang="en-GB" sz="4000" b="1" dirty="0"/>
          </a:p>
          <a:p>
            <a:pPr marL="0" indent="0" algn="ctr">
              <a:buNone/>
            </a:pPr>
            <a:r>
              <a:rPr lang="en-GB" sz="4000" b="1" dirty="0"/>
              <a:t>};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174</a:t>
            </a:fld>
            <a:endParaRPr lang="en-GB"/>
          </a:p>
        </p:txBody>
      </p:sp>
      <p:sp>
        <p:nvSpPr>
          <p:cNvPr id="3" name="Content Placeholder 17">
            <a:extLst>
              <a:ext uri="{FF2B5EF4-FFF2-40B4-BE49-F238E27FC236}">
                <a16:creationId xmlns:a16="http://schemas.microsoft.com/office/drawing/2014/main" id="{519E241E-5966-2ADB-1978-E9960C6A547E}"/>
              </a:ext>
            </a:extLst>
          </p:cNvPr>
          <p:cNvSpPr txBox="1">
            <a:spLocks/>
          </p:cNvSpPr>
          <p:nvPr/>
        </p:nvSpPr>
        <p:spPr>
          <a:xfrm>
            <a:off x="4864218" y="1921078"/>
            <a:ext cx="6199464" cy="43790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int main() {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mon</a:t>
            </a:r>
            <a:r>
              <a:rPr lang="en-US" sz="2400" b="1" dirty="0"/>
              <a:t> </a:t>
            </a:r>
            <a:r>
              <a:rPr lang="en-US" sz="2400" b="1" dirty="0" err="1"/>
              <a:t>rect</a:t>
            </a:r>
            <a:r>
              <a:rPr lang="en-US" sz="2400" b="1" dirty="0"/>
              <a:t> = {10, 5};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mon</a:t>
            </a:r>
            <a:r>
              <a:rPr lang="en-US" sz="2400" b="1" dirty="0"/>
              <a:t> *</a:t>
            </a:r>
            <a:r>
              <a:rPr lang="en-US" sz="2400" b="1" dirty="0" err="1"/>
              <a:t>ptr</a:t>
            </a:r>
            <a:r>
              <a:rPr lang="en-US" sz="2400" b="1" dirty="0"/>
              <a:t> = &amp;</a:t>
            </a:r>
            <a:r>
              <a:rPr lang="en-US" sz="2400" b="1" dirty="0" err="1"/>
              <a:t>rect</a:t>
            </a:r>
            <a:r>
              <a:rPr lang="en-US" sz="2400" b="1" dirty="0"/>
              <a:t>;   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 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rect.width</a:t>
            </a:r>
            <a:r>
              <a:rPr lang="en-US" sz="2400" b="1" dirty="0"/>
              <a:t> &lt;&lt; </a:t>
            </a:r>
            <a:r>
              <a:rPr lang="en-US" sz="2400" b="1" dirty="0" err="1"/>
              <a:t>rect.height</a:t>
            </a:r>
            <a:r>
              <a:rPr lang="en-US" sz="2400" b="1" dirty="0"/>
              <a:t>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rect.show</a:t>
            </a:r>
            <a:r>
              <a:rPr lang="en-US" sz="2400" b="1" dirty="0"/>
              <a:t>(); 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ptr</a:t>
            </a:r>
            <a:r>
              <a:rPr lang="en-US" sz="2400" b="1" dirty="0"/>
              <a:t>-&gt;width &lt;&lt; </a:t>
            </a:r>
            <a:r>
              <a:rPr lang="en-US" sz="2400" b="1" dirty="0" err="1"/>
              <a:t>ptr</a:t>
            </a:r>
            <a:r>
              <a:rPr lang="en-US" sz="2400" b="1" dirty="0"/>
              <a:t>-&gt;height 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    </a:t>
            </a:r>
            <a:r>
              <a:rPr lang="en-US" sz="2400" b="1" dirty="0" err="1"/>
              <a:t>cout</a:t>
            </a:r>
            <a:r>
              <a:rPr lang="en-US" sz="2400" b="1" dirty="0"/>
              <a:t> &lt;&lt; </a:t>
            </a:r>
            <a:r>
              <a:rPr lang="en-US" sz="2400" b="1" dirty="0" err="1"/>
              <a:t>ptr</a:t>
            </a:r>
            <a:r>
              <a:rPr lang="en-US" sz="2400" b="1" dirty="0"/>
              <a:t>-&gt;area() 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E39CA-0C86-6F2F-9E8B-80F60A3943F7}"/>
              </a:ext>
            </a:extLst>
          </p:cNvPr>
          <p:cNvCxnSpPr>
            <a:cxnSpLocks/>
          </p:cNvCxnSpPr>
          <p:nvPr/>
        </p:nvCxnSpPr>
        <p:spPr>
          <a:xfrm flipH="1">
            <a:off x="9669310" y="2170338"/>
            <a:ext cx="1219202" cy="2902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8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C8CD-7FC0-0794-0AF3-F12E0782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2"/>
            <a:ext cx="10820400" cy="5191103"/>
          </a:xfrm>
        </p:spPr>
        <p:txBody>
          <a:bodyPr>
            <a:normAutofit/>
          </a:bodyPr>
          <a:lstStyle/>
          <a:p>
            <a:pPr algn="ctr"/>
            <a:r>
              <a:rPr lang="fa-IR" sz="6600" dirty="0"/>
              <a:t>پایان</a:t>
            </a:r>
            <a:endParaRPr lang="en-GB" sz="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0095F-000B-5064-D909-D3847A68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175</a:t>
            </a:fld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464C15-E0BA-4724-5E94-CE35855F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0" y="86361"/>
            <a:ext cx="10820400" cy="131381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880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399702"/>
            <a:ext cx="10820400" cy="1293028"/>
          </a:xfrm>
        </p:spPr>
        <p:txBody>
          <a:bodyPr>
            <a:normAutofit/>
          </a:bodyPr>
          <a:lstStyle/>
          <a:p>
            <a:pPr algn="ctr" rtl="1"/>
            <a:r>
              <a:rPr lang="fa-IR" sz="4400" dirty="0"/>
              <a:t>آیا زبان </a:t>
            </a:r>
            <a:r>
              <a:rPr lang="en-GB" sz="4400" dirty="0"/>
              <a:t>C++</a:t>
            </a:r>
            <a:r>
              <a:rPr lang="fa-IR" sz="4400" dirty="0"/>
              <a:t> یک زبان</a:t>
            </a:r>
            <a:r>
              <a:rPr lang="en-GB" sz="4400" dirty="0"/>
              <a:t> </a:t>
            </a:r>
            <a:r>
              <a:rPr lang="fa-IR" sz="4400" dirty="0"/>
              <a:t> </a:t>
            </a:r>
            <a:r>
              <a:rPr lang="en-GB" sz="4400" dirty="0"/>
              <a:t>CASE SENSITIVE</a:t>
            </a:r>
            <a:r>
              <a:rPr lang="fa-IR" sz="4400" dirty="0"/>
              <a:t> است؟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474C-AA27-18C3-3EFA-7F378584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7532" y="3568535"/>
            <a:ext cx="2196936" cy="263827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6000" dirty="0">
                <a:solidFill>
                  <a:srgbClr val="7030A0"/>
                </a:solidFill>
              </a:rPr>
              <a:t>بله</a:t>
            </a:r>
            <a:endParaRPr lang="fa-IR" sz="4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0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مقدار دهی متغیر ها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2057401"/>
            <a:ext cx="8673935" cy="42187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>
                <a:solidFill>
                  <a:srgbClr val="00B050"/>
                </a:solidFill>
              </a:rPr>
              <a:t>int x = 15;</a:t>
            </a:r>
            <a:endParaRPr lang="fa-IR" sz="28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fa-IR" sz="32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endParaRPr lang="fa-IR" sz="32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srgbClr val="7030A0"/>
                </a:solidFill>
              </a:rPr>
              <a:t>int y;</a:t>
            </a:r>
          </a:p>
          <a:p>
            <a:pPr marL="0" indent="0" algn="ctr">
              <a:buNone/>
            </a:pPr>
            <a:r>
              <a:rPr lang="en-GB" sz="2800" dirty="0">
                <a:solidFill>
                  <a:srgbClr val="7030A0"/>
                </a:solidFill>
              </a:rPr>
              <a:t>y = 15;</a:t>
            </a:r>
            <a:endParaRPr lang="fa-IR" sz="28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fa-IR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int x = 5, y = 6, z = 50;</a:t>
            </a:r>
            <a:endParaRPr lang="fa-IR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080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1019-9854-0F9A-3B96-E2BF13737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188" y="746125"/>
            <a:ext cx="10989623" cy="1293028"/>
          </a:xfrm>
        </p:spPr>
        <p:txBody>
          <a:bodyPr/>
          <a:lstStyle/>
          <a:p>
            <a:pPr algn="ctr"/>
            <a:r>
              <a:rPr lang="fa-IR" dirty="0"/>
              <a:t>مباحث جلسه اول: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552BC-185E-43E3-36A6-C6C4FF741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3506"/>
            <a:ext cx="10820400" cy="3695179"/>
          </a:xfrm>
        </p:spPr>
        <p:txBody>
          <a:bodyPr/>
          <a:lstStyle/>
          <a:p>
            <a:pPr algn="r" rtl="1"/>
            <a:r>
              <a:rPr lang="fa-IR" dirty="0"/>
              <a:t>ویژگی ها و کاربرد های زبان </a:t>
            </a:r>
            <a:r>
              <a:rPr lang="en-GB" dirty="0"/>
              <a:t>C++</a:t>
            </a:r>
            <a:endParaRPr lang="fa-IR" dirty="0"/>
          </a:p>
          <a:p>
            <a:pPr algn="r" rtl="1"/>
            <a:r>
              <a:rPr lang="fa-IR" dirty="0"/>
              <a:t>زبان کامپایلری چیست ؟</a:t>
            </a:r>
          </a:p>
          <a:p>
            <a:pPr algn="r" rtl="1"/>
            <a:r>
              <a:rPr lang="en-GB" dirty="0"/>
              <a:t>IDE </a:t>
            </a:r>
            <a:r>
              <a:rPr lang="fa-IR" dirty="0"/>
              <a:t> چیست ؟</a:t>
            </a:r>
          </a:p>
          <a:p>
            <a:pPr algn="r" rtl="1"/>
            <a:r>
              <a:rPr lang="fa-IR" dirty="0"/>
              <a:t>فریمورک و کتابخانه چیست ؟</a:t>
            </a:r>
          </a:p>
          <a:p>
            <a:pPr algn="r" rtl="1"/>
            <a:r>
              <a:rPr lang="fa-IR" dirty="0"/>
              <a:t>پایگاه داده چیست؟</a:t>
            </a:r>
          </a:p>
          <a:p>
            <a:pPr algn="r" rtl="1"/>
            <a:r>
              <a:rPr lang="en-GB" dirty="0"/>
              <a:t>HELLO WORLD!</a:t>
            </a:r>
            <a:r>
              <a:rPr lang="fa-IR" dirty="0"/>
              <a:t> 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4A0F1-E592-5FF6-9E74-06A5B631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8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:C++ </a:t>
            </a:r>
            <a:r>
              <a:rPr lang="fa-IR" sz="4400" dirty="0"/>
              <a:t> انواع متغیر ها در</a:t>
            </a:r>
            <a:r>
              <a:rPr lang="en-GB" sz="44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474C-AA27-18C3-3EFA-7F378584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0368" y="2784764"/>
            <a:ext cx="9445831" cy="3433921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en-GB" sz="2800" dirty="0"/>
              <a:t> Int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800" dirty="0"/>
              <a:t> float 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800" dirty="0"/>
              <a:t>double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800" dirty="0"/>
              <a:t> char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800" dirty="0"/>
              <a:t> </a:t>
            </a:r>
            <a:r>
              <a:rPr lang="en-GB" sz="2800" dirty="0" err="1"/>
              <a:t>boolean</a:t>
            </a:r>
            <a:r>
              <a:rPr lang="en-GB" sz="2800" dirty="0"/>
              <a:t>(</a:t>
            </a:r>
            <a:r>
              <a:rPr lang="en-GB" sz="2800" dirty="0">
                <a:solidFill>
                  <a:schemeClr val="accent1"/>
                </a:solidFill>
              </a:rPr>
              <a:t>bool</a:t>
            </a:r>
            <a:r>
              <a:rPr lang="en-GB" sz="2800" dirty="0"/>
              <a:t>)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GB" sz="2800" dirty="0"/>
              <a:t> string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67B1B-1968-0FF2-8D39-C25CA01EE960}"/>
              </a:ext>
            </a:extLst>
          </p:cNvPr>
          <p:cNvSpPr txBox="1"/>
          <p:nvPr/>
        </p:nvSpPr>
        <p:spPr>
          <a:xfrm>
            <a:off x="6804561" y="3010394"/>
            <a:ext cx="47016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GB" sz="2400" dirty="0">
                <a:solidFill>
                  <a:srgbClr val="7030A0"/>
                </a:solidFill>
              </a:rPr>
              <a:t>test1</a:t>
            </a:r>
            <a:r>
              <a:rPr lang="en-US" sz="2400" dirty="0">
                <a:solidFill>
                  <a:srgbClr val="7030A0"/>
                </a:solidFill>
              </a:rPr>
              <a:t> = 9.98;</a:t>
            </a:r>
            <a:endParaRPr lang="fa-IR" sz="2400" dirty="0">
              <a:solidFill>
                <a:srgbClr val="7030A0"/>
              </a:solidFill>
            </a:endParaRPr>
          </a:p>
          <a:p>
            <a:endParaRPr lang="fa-IR" sz="2400" dirty="0"/>
          </a:p>
          <a:p>
            <a:r>
              <a:rPr lang="en-US" sz="2400" dirty="0">
                <a:solidFill>
                  <a:srgbClr val="00B050"/>
                </a:solidFill>
              </a:rPr>
              <a:t>char test2 = 'D';   </a:t>
            </a:r>
            <a:endParaRPr lang="fa-IR" sz="2400" dirty="0">
              <a:solidFill>
                <a:srgbClr val="00B050"/>
              </a:solidFill>
            </a:endParaRPr>
          </a:p>
          <a:p>
            <a:r>
              <a:rPr lang="en-US" sz="2400" dirty="0"/>
              <a:t>     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bool test3 = true;</a:t>
            </a:r>
          </a:p>
          <a:p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29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467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fa-IR" sz="4400" dirty="0"/>
              <a:t>قوانین نام گذاری: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474C-AA27-18C3-3EFA-7F378584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6629"/>
            <a:ext cx="10820400" cy="3802056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شامل حروف،اعداد و _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شروع با حروف یا _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عدم استفاده از جای خالی و علامت های رزرو شده مانند % و !  و #  و ...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عدم استفاده از نام های رزرو شده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834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/>
              <a:t>Scientific Numbers</a:t>
            </a:r>
            <a:br>
              <a:rPr lang="en-GB" dirty="0"/>
            </a:br>
            <a:r>
              <a:rPr lang="en-GB" dirty="0"/>
              <a:t>)</a:t>
            </a:r>
            <a:r>
              <a:rPr lang="fa-IR" dirty="0"/>
              <a:t>نماد علمی</a:t>
            </a:r>
            <a:r>
              <a:rPr lang="en-GB" dirty="0"/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float x = 35e3;</a:t>
            </a:r>
          </a:p>
          <a:p>
            <a:pPr marL="0" indent="0" algn="ctr">
              <a:buNone/>
            </a:pPr>
            <a:r>
              <a:rPr lang="en-GB" sz="3200" dirty="0"/>
              <a:t>double y = 12E4;</a:t>
            </a:r>
            <a:endParaRPr lang="fa-IR" sz="3200" dirty="0"/>
          </a:p>
          <a:p>
            <a:pPr marL="0" indent="0" algn="ctr">
              <a:buNone/>
            </a:pPr>
            <a:endParaRPr lang="fa-IR" sz="3200" dirty="0"/>
          </a:p>
          <a:p>
            <a:pPr marL="0" indent="0" algn="ctr">
              <a:buNone/>
            </a:pPr>
            <a:endParaRPr lang="fa-IR" sz="3200" dirty="0"/>
          </a:p>
          <a:p>
            <a:pPr marL="0" indent="0" algn="ctr">
              <a:buNone/>
            </a:pPr>
            <a:r>
              <a:rPr lang="en-GB" sz="3200" dirty="0">
                <a:solidFill>
                  <a:schemeClr val="accent1"/>
                </a:solidFill>
              </a:rPr>
              <a:t>E , 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82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/>
              <a:t>Constant</a:t>
            </a:r>
            <a:br>
              <a:rPr lang="en-GB" dirty="0"/>
            </a:br>
            <a:r>
              <a:rPr lang="en-GB" dirty="0"/>
              <a:t>)</a:t>
            </a:r>
            <a:r>
              <a:rPr lang="fa-IR" dirty="0"/>
              <a:t>ثابت</a:t>
            </a:r>
            <a:r>
              <a:rPr lang="en-GB" dirty="0"/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/>
              <a:t>const</a:t>
            </a:r>
            <a:r>
              <a:rPr lang="en-GB" sz="3200" dirty="0"/>
              <a:t> float PI = 3.14;</a:t>
            </a:r>
            <a:endParaRPr lang="fa-IR" sz="3200" dirty="0"/>
          </a:p>
          <a:p>
            <a:pPr marL="0" indent="0" algn="ctr">
              <a:buNone/>
            </a:pPr>
            <a:endParaRPr lang="fa-IR" sz="3200" dirty="0"/>
          </a:p>
          <a:p>
            <a:pPr marL="0" indent="0" algn="ctr">
              <a:buNone/>
            </a:pPr>
            <a:r>
              <a:rPr lang="en-GB" sz="3200" dirty="0">
                <a:solidFill>
                  <a:schemeClr val="accent1"/>
                </a:solidFill>
              </a:rPr>
              <a:t>(Read-only)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CA100-EB8A-5C81-5741-9B9D77598724}"/>
              </a:ext>
            </a:extLst>
          </p:cNvPr>
          <p:cNvSpPr txBox="1"/>
          <p:nvPr/>
        </p:nvSpPr>
        <p:spPr>
          <a:xfrm>
            <a:off x="10127672" y="54250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12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تعداد خطا؟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3" y="3028207"/>
            <a:ext cx="4336968" cy="3148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err="1">
                <a:solidFill>
                  <a:srgbClr val="7030A0"/>
                </a:solidFill>
              </a:rPr>
              <a:t>const</a:t>
            </a:r>
            <a:r>
              <a:rPr lang="en-GB" sz="2400" dirty="0">
                <a:solidFill>
                  <a:srgbClr val="7030A0"/>
                </a:solidFill>
              </a:rPr>
              <a:t> int </a:t>
            </a:r>
            <a:r>
              <a:rPr lang="en-GB" sz="2400" dirty="0" err="1">
                <a:solidFill>
                  <a:srgbClr val="7030A0"/>
                </a:solidFill>
              </a:rPr>
              <a:t>yearMonths</a:t>
            </a:r>
            <a:r>
              <a:rPr lang="en-GB" sz="2400" dirty="0">
                <a:solidFill>
                  <a:srgbClr val="7030A0"/>
                </a:solidFill>
              </a:rPr>
              <a:t> = 12;</a:t>
            </a:r>
          </a:p>
          <a:p>
            <a:pPr marL="0" indent="0">
              <a:buNone/>
            </a:pPr>
            <a:r>
              <a:rPr lang="en-GB" sz="2400" dirty="0" err="1">
                <a:solidFill>
                  <a:srgbClr val="7030A0"/>
                </a:solidFill>
              </a:rPr>
              <a:t>yearMonths</a:t>
            </a:r>
            <a:r>
              <a:rPr lang="en-GB" sz="2400" dirty="0">
                <a:solidFill>
                  <a:srgbClr val="7030A0"/>
                </a:solidFill>
              </a:rPr>
              <a:t> = 14;</a:t>
            </a:r>
          </a:p>
          <a:p>
            <a:pPr marL="0" indent="0" algn="ctr">
              <a:buNone/>
            </a:pPr>
            <a:endParaRPr lang="en-GB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24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902E-9D84-BB7C-1E36-23CC325A0591}"/>
              </a:ext>
            </a:extLst>
          </p:cNvPr>
          <p:cNvSpPr txBox="1">
            <a:spLocks/>
          </p:cNvSpPr>
          <p:nvPr/>
        </p:nvSpPr>
        <p:spPr>
          <a:xfrm>
            <a:off x="6278582" y="3000104"/>
            <a:ext cx="4336968" cy="31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>
                <a:solidFill>
                  <a:srgbClr val="FFFF00"/>
                </a:solidFill>
              </a:rPr>
              <a:t>string </a:t>
            </a:r>
            <a:r>
              <a:rPr lang="fa-IR" sz="2400" dirty="0">
                <a:solidFill>
                  <a:srgbClr val="FFFF00"/>
                </a:solidFill>
              </a:rPr>
              <a:t>!</a:t>
            </a:r>
            <a:r>
              <a:rPr lang="en-GB" sz="2400" dirty="0">
                <a:solidFill>
                  <a:srgbClr val="FFFF00"/>
                </a:solidFill>
              </a:rPr>
              <a:t>quiz = "10";</a:t>
            </a:r>
            <a:br>
              <a:rPr lang="en-GB" sz="2400" dirty="0">
                <a:solidFill>
                  <a:srgbClr val="FFFF00"/>
                </a:solidFill>
              </a:rPr>
            </a:br>
            <a:r>
              <a:rPr lang="en-GB" sz="2400" dirty="0">
                <a:solidFill>
                  <a:srgbClr val="FFFF00"/>
                </a:solidFill>
              </a:rPr>
              <a:t>string $quiz = "20";</a:t>
            </a:r>
            <a:br>
              <a:rPr lang="en-GB" sz="2400" dirty="0">
                <a:solidFill>
                  <a:srgbClr val="FFFF00"/>
                </a:solidFill>
              </a:rPr>
            </a:br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628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/>
              <a:t>Concatenation</a:t>
            </a:r>
            <a:br>
              <a:rPr lang="en-GB" dirty="0"/>
            </a:br>
            <a:r>
              <a:rPr lang="en-GB" dirty="0"/>
              <a:t>)</a:t>
            </a:r>
            <a:r>
              <a:rPr lang="fa-IR" dirty="0"/>
              <a:t>الحاق</a:t>
            </a:r>
            <a:r>
              <a:rPr lang="en-GB" dirty="0"/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</a:rPr>
              <a:t>string </a:t>
            </a:r>
            <a:r>
              <a:rPr lang="en-GB" dirty="0" err="1">
                <a:solidFill>
                  <a:srgbClr val="00B050"/>
                </a:solidFill>
              </a:rPr>
              <a:t>fullName</a:t>
            </a:r>
            <a:r>
              <a:rPr lang="en-GB" dirty="0">
                <a:solidFill>
                  <a:srgbClr val="00B050"/>
                </a:solidFill>
              </a:rPr>
              <a:t> = </a:t>
            </a:r>
            <a:r>
              <a:rPr lang="en-GB" dirty="0" err="1">
                <a:solidFill>
                  <a:srgbClr val="00B050"/>
                </a:solidFill>
              </a:rPr>
              <a:t>firstName</a:t>
            </a:r>
            <a:r>
              <a:rPr lang="en-GB" dirty="0">
                <a:solidFill>
                  <a:srgbClr val="00B050"/>
                </a:solidFill>
              </a:rPr>
              <a:t> + </a:t>
            </a:r>
            <a:r>
              <a:rPr lang="en-GB" dirty="0" err="1">
                <a:solidFill>
                  <a:srgbClr val="00B050"/>
                </a:solidFill>
              </a:rPr>
              <a:t>lastName</a:t>
            </a:r>
            <a:r>
              <a:rPr lang="en-GB" dirty="0">
                <a:solidFill>
                  <a:srgbClr val="00B050"/>
                </a:solidFill>
              </a:rPr>
              <a:t>;</a:t>
            </a:r>
            <a:endParaRPr lang="fa-IR" sz="32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fa-IR" sz="32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string </a:t>
            </a:r>
            <a:r>
              <a:rPr lang="en-US" dirty="0" err="1">
                <a:solidFill>
                  <a:srgbClr val="7030A0"/>
                </a:solidFill>
              </a:rPr>
              <a:t>fullName</a:t>
            </a:r>
            <a:r>
              <a:rPr lang="en-US" dirty="0">
                <a:solidFill>
                  <a:srgbClr val="7030A0"/>
                </a:solidFill>
              </a:rPr>
              <a:t> = </a:t>
            </a:r>
            <a:r>
              <a:rPr lang="en-US" dirty="0" err="1">
                <a:solidFill>
                  <a:srgbClr val="7030A0"/>
                </a:solidFill>
              </a:rPr>
              <a:t>firstName.append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lastName</a:t>
            </a:r>
            <a:r>
              <a:rPr lang="en-US" dirty="0">
                <a:solidFill>
                  <a:srgbClr val="7030A0"/>
                </a:solidFill>
              </a:rPr>
              <a:t>);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15817-9F42-94AF-AC1B-C4D5FA29E384}"/>
              </a:ext>
            </a:extLst>
          </p:cNvPr>
          <p:cNvSpPr txBox="1"/>
          <p:nvPr/>
        </p:nvSpPr>
        <p:spPr>
          <a:xfrm>
            <a:off x="9120249" y="5385460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rgbClr val="FF0000"/>
                </a:solidFill>
              </a:rPr>
              <a:t>مختص </a:t>
            </a:r>
            <a:r>
              <a:rPr lang="en-GB" sz="2000" dirty="0">
                <a:solidFill>
                  <a:srgbClr val="FF000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219700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3" y="3028207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int x = 10;</a:t>
            </a:r>
            <a:br>
              <a:rPr lang="en-GB" dirty="0"/>
            </a:br>
            <a:r>
              <a:rPr lang="en-GB" dirty="0"/>
              <a:t>int y = 20;</a:t>
            </a:r>
            <a:br>
              <a:rPr lang="en-GB" dirty="0"/>
            </a:br>
            <a:r>
              <a:rPr lang="en-GB" dirty="0"/>
              <a:t>int z = x + y;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26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902E-9D84-BB7C-1E36-23CC325A0591}"/>
              </a:ext>
            </a:extLst>
          </p:cNvPr>
          <p:cNvSpPr txBox="1">
            <a:spLocks/>
          </p:cNvSpPr>
          <p:nvPr/>
        </p:nvSpPr>
        <p:spPr>
          <a:xfrm>
            <a:off x="5797632" y="2960547"/>
            <a:ext cx="4336968" cy="31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string x = "10";</a:t>
            </a:r>
            <a:br>
              <a:rPr lang="en-GB" dirty="0"/>
            </a:br>
            <a:r>
              <a:rPr lang="en-GB" dirty="0"/>
              <a:t>string y = "20";</a:t>
            </a:r>
            <a:br>
              <a:rPr lang="en-GB" dirty="0"/>
            </a:br>
            <a:r>
              <a:rPr lang="en-GB" dirty="0"/>
              <a:t>string z = x + y;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94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b="0" i="0" cap="none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length()</a:t>
            </a:r>
            <a:br>
              <a:rPr lang="en-GB" cap="none" dirty="0"/>
            </a:br>
            <a:r>
              <a:rPr lang="en-GB" b="0" i="0" cap="none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size()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3200" dirty="0">
                <a:solidFill>
                  <a:srgbClr val="7030A0"/>
                </a:solidFill>
              </a:rPr>
              <a:t>size()</a:t>
            </a:r>
            <a:r>
              <a:rPr lang="fa-IR" sz="3200" dirty="0">
                <a:solidFill>
                  <a:srgbClr val="7030A0"/>
                </a:solidFill>
              </a:rPr>
              <a:t>.نام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5CA61-F207-8E87-273F-3722E3E448A9}"/>
              </a:ext>
            </a:extLst>
          </p:cNvPr>
          <p:cNvSpPr txBox="1"/>
          <p:nvPr/>
        </p:nvSpPr>
        <p:spPr>
          <a:xfrm>
            <a:off x="9975272" y="52726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35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7185-A5B2-068C-5517-DAD8FC7C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330924"/>
            <a:ext cx="10420350" cy="1293028"/>
          </a:xfrm>
        </p:spPr>
        <p:txBody>
          <a:bodyPr/>
          <a:lstStyle/>
          <a:p>
            <a:pPr algn="ctr"/>
            <a:r>
              <a:rPr lang="en-GB" dirty="0"/>
              <a:t>ASCII TABLE</a:t>
            </a:r>
            <a:br>
              <a:rPr lang="fa-IR" dirty="0"/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22FC2-A760-B2E0-0CDA-2662539B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28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08E335-8761-82BE-C90C-F609C372A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53" y="1493759"/>
            <a:ext cx="8240892" cy="41416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A350C6-39F9-FF2E-CCD5-BE13A9FA4AD6}"/>
              </a:ext>
            </a:extLst>
          </p:cNvPr>
          <p:cNvSpPr txBox="1"/>
          <p:nvPr/>
        </p:nvSpPr>
        <p:spPr>
          <a:xfrm>
            <a:off x="4558145" y="5994360"/>
            <a:ext cx="3075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7030A0"/>
                </a:solidFill>
              </a:rPr>
              <a:t>char a = 65;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514D11-AA3F-3C17-0242-FD52D984C17B}"/>
              </a:ext>
            </a:extLst>
          </p:cNvPr>
          <p:cNvSpPr txBox="1"/>
          <p:nvPr/>
        </p:nvSpPr>
        <p:spPr>
          <a:xfrm>
            <a:off x="10272265" y="563539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اندیس در رشته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516" y="2944714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Name[x];</a:t>
            </a:r>
          </a:p>
          <a:p>
            <a:pPr marL="0" indent="0" algn="ctr">
              <a:buNone/>
            </a:pPr>
            <a:endParaRPr lang="en-GB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7030A0"/>
                </a:solidFill>
              </a:rPr>
              <a:t>name[0];</a:t>
            </a:r>
          </a:p>
          <a:p>
            <a:pPr marL="0" indent="0" algn="ctr">
              <a:buNone/>
            </a:pPr>
            <a:r>
              <a:rPr lang="en-GB" sz="3200" dirty="0">
                <a:solidFill>
                  <a:srgbClr val="7030A0"/>
                </a:solidFill>
              </a:rPr>
              <a:t>name[n-1];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29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8EF1F-921C-F0FF-3FBA-B85AE2D40CCB}"/>
              </a:ext>
            </a:extLst>
          </p:cNvPr>
          <p:cNvSpPr txBox="1"/>
          <p:nvPr/>
        </p:nvSpPr>
        <p:spPr>
          <a:xfrm>
            <a:off x="9975272" y="52726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614D-D560-307F-278B-C3140868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31E84-EC02-A392-E4F5-1B494C43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</a:t>
            </a:fld>
            <a:endParaRPr lang="en-GB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7311EF-84CA-4504-C496-4DA82D68C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722" y="1070998"/>
            <a:ext cx="5212556" cy="5212556"/>
          </a:xfrm>
        </p:spPr>
      </p:pic>
    </p:spTree>
    <p:extLst>
      <p:ext uri="{BB962C8B-B14F-4D97-AF65-F5344CB8AC3E}">
        <p14:creationId xmlns:p14="http://schemas.microsoft.com/office/powerpoint/2010/main" val="499483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1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447" y="2606633"/>
            <a:ext cx="7048005" cy="314891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800" dirty="0"/>
              <a:t>برنامه ای بنویسید که نام و نام خانوادگی شما را دریافت کند،سپس با اتصال حرف اول نام و نام خانوادگی به شما خوش آمد بگوید.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94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b="0" i="0" cap="none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GB" b="0" i="0" cap="none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2800" dirty="0" err="1">
                <a:solidFill>
                  <a:srgbClr val="FFFF00"/>
                </a:solidFill>
              </a:rPr>
              <a:t>getline</a:t>
            </a:r>
            <a:r>
              <a:rPr lang="en-GB" sz="2800" dirty="0">
                <a:solidFill>
                  <a:srgbClr val="FFFF00"/>
                </a:solidFill>
              </a:rPr>
              <a:t>(</a:t>
            </a:r>
            <a:r>
              <a:rPr lang="en-GB" sz="2800" dirty="0" err="1">
                <a:solidFill>
                  <a:srgbClr val="FFFF00"/>
                </a:solidFill>
              </a:rPr>
              <a:t>cin</a:t>
            </a:r>
            <a:r>
              <a:rPr lang="en-GB" sz="2800" dirty="0">
                <a:solidFill>
                  <a:srgbClr val="FFFF00"/>
                </a:solidFill>
              </a:rPr>
              <a:t> , </a:t>
            </a:r>
            <a:r>
              <a:rPr lang="en-GB" sz="2800" dirty="0" err="1">
                <a:solidFill>
                  <a:srgbClr val="FFFF00"/>
                </a:solidFill>
              </a:rPr>
              <a:t>strinName</a:t>
            </a:r>
            <a:r>
              <a:rPr lang="en-GB" sz="2800" dirty="0">
                <a:solidFill>
                  <a:srgbClr val="FFFF00"/>
                </a:solidFill>
              </a:rPr>
              <a:t>) ;</a:t>
            </a:r>
            <a:endParaRPr lang="en-GB" sz="4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35CA61-F207-8E87-273F-3722E3E448A9}"/>
              </a:ext>
            </a:extLst>
          </p:cNvPr>
          <p:cNvSpPr txBox="1"/>
          <p:nvPr/>
        </p:nvSpPr>
        <p:spPr>
          <a:xfrm>
            <a:off x="9975272" y="52726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81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2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447" y="2606633"/>
            <a:ext cx="7048005" cy="314891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800" dirty="0"/>
              <a:t>برنامه ای بنویسید که با دریافت نام و نام خانوادگی شما(در یک خط)،حرف آخر نام خانوادگی شما را چاپ کند.</a:t>
            </a:r>
            <a:r>
              <a:rPr lang="en-GB" sz="2800" dirty="0"/>
              <a:t> 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0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cap="none" dirty="0" err="1">
                <a:solidFill>
                  <a:srgbClr val="FFFF00"/>
                </a:solidFill>
              </a:rPr>
              <a:t>endl</a:t>
            </a:r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&lt;&lt; </a:t>
            </a:r>
            <a:r>
              <a:rPr lang="en-US" sz="3200" dirty="0">
                <a:latin typeface="Consolas" panose="020B0609020204030204" pitchFamily="49" charset="0"/>
              </a:rPr>
              <a:t>“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Hello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World! “ &lt;&lt; </a:t>
            </a:r>
            <a:r>
              <a:rPr lang="en-US" sz="3200" b="0" i="0" dirty="0" err="1">
                <a:effectLst/>
                <a:latin typeface="Consolas" panose="020B0609020204030204" pitchFamily="49" charset="0"/>
              </a:rPr>
              <a:t>endl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0" i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sz="3200" b="0" i="0" dirty="0">
                <a:effectLst/>
                <a:latin typeface="Consolas" panose="020B0609020204030204" pitchFamily="49" charset="0"/>
              </a:rPr>
              <a:t> &lt;&lt; “SEC 3 … “;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530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29497"/>
            <a:ext cx="10820400" cy="280432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C++ </a:t>
            </a:r>
            <a:r>
              <a:rPr lang="fa-IR" sz="4400" dirty="0"/>
              <a:t>عملگر ها در</a:t>
            </a:r>
            <a:r>
              <a:rPr lang="en-GB" sz="4400" dirty="0"/>
              <a:t> </a:t>
            </a:r>
            <a:br>
              <a:rPr lang="en-GB" sz="4400" dirty="0"/>
            </a:br>
            <a:r>
              <a:rPr lang="en-GB" sz="4400" dirty="0"/>
              <a:t> </a:t>
            </a:r>
            <a:br>
              <a:rPr lang="fa-IR" sz="4400" dirty="0"/>
            </a:br>
            <a:r>
              <a:rPr lang="en-GB" sz="4400" dirty="0">
                <a:solidFill>
                  <a:srgbClr val="FFFF00"/>
                </a:solidFill>
              </a:rPr>
              <a:t>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936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Arithmetic</a:t>
            </a:r>
            <a:br>
              <a:rPr lang="fa-IR" dirty="0"/>
            </a:br>
            <a:r>
              <a:rPr lang="fa-IR" dirty="0"/>
              <a:t>ریاضیاتی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3600" dirty="0">
                <a:solidFill>
                  <a:srgbClr val="FFFF00"/>
                </a:solidFill>
              </a:rPr>
              <a:t>+</a:t>
            </a:r>
          </a:p>
          <a:p>
            <a:pPr marL="0" indent="0" algn="ctr">
              <a:buNone/>
            </a:pPr>
            <a:r>
              <a:rPr lang="fa-IR" sz="3600" dirty="0">
                <a:solidFill>
                  <a:srgbClr val="FFFF00"/>
                </a:solidFill>
              </a:rPr>
              <a:t>-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*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/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9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comparison</a:t>
            </a:r>
            <a:br>
              <a:rPr lang="fa-IR" dirty="0"/>
            </a:br>
            <a:r>
              <a:rPr lang="fa-IR" dirty="0"/>
              <a:t>مقایسه ای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2393950"/>
            <a:ext cx="8673935" cy="3829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==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!=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&lt;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&gt;=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&lt;=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267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logical</a:t>
            </a:r>
            <a:br>
              <a:rPr lang="fa-IR" dirty="0"/>
            </a:br>
            <a:r>
              <a:rPr lang="fa-IR" dirty="0"/>
              <a:t>منطقی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2393950"/>
            <a:ext cx="8673935" cy="38290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3600" dirty="0">
                <a:solidFill>
                  <a:srgbClr val="FFFF00"/>
                </a:solidFill>
              </a:rPr>
              <a:t>&amp;&amp;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||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58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fa-IR" dirty="0"/>
              <a:t>منطق دیجیتال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38</a:t>
            </a:fld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4C373B-994D-B3F7-E26C-F3FDBEDC0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609" y="2128766"/>
            <a:ext cx="7346782" cy="4138684"/>
          </a:xfrm>
        </p:spPr>
      </p:pic>
    </p:spTree>
    <p:extLst>
      <p:ext uri="{BB962C8B-B14F-4D97-AF65-F5344CB8AC3E}">
        <p14:creationId xmlns:p14="http://schemas.microsoft.com/office/powerpoint/2010/main" val="2582221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assignment</a:t>
            </a:r>
            <a:br>
              <a:rPr lang="fa-IR" dirty="0"/>
            </a:br>
            <a:r>
              <a:rPr lang="fa-IR" dirty="0"/>
              <a:t>انتسابی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2393950"/>
            <a:ext cx="8673935" cy="421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+=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-=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*=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/=</a:t>
            </a: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%=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47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:C++ </a:t>
            </a:r>
            <a:r>
              <a:rPr lang="fa-IR" sz="4400" dirty="0"/>
              <a:t> مزایا</a:t>
            </a:r>
            <a:r>
              <a:rPr lang="en-GB" sz="44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474C-AA27-18C3-3EFA-7F378584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84764"/>
            <a:ext cx="10820400" cy="3433921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عمومیت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سرعت بالا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شباهت به سایز زبان ها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کاربرد در حوزه های گوناگون</a:t>
            </a:r>
            <a:endParaRPr lang="en-GB" sz="2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GB" sz="2800" dirty="0"/>
              <a:t> </a:t>
            </a:r>
            <a:r>
              <a:rPr lang="fa-IR" sz="2800" dirty="0"/>
              <a:t>زبان شی گرا</a:t>
            </a:r>
            <a:endParaRPr lang="en-GB" sz="2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اشاره‌گر ها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7AB6B-1CB7-D14E-61DA-E436A6FEF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523" y="2526476"/>
            <a:ext cx="2461334" cy="27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33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3" y="3028207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x = 5;</a:t>
            </a:r>
          </a:p>
          <a:p>
            <a:pPr marL="0" indent="0" algn="ctr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3;</a:t>
            </a:r>
          </a:p>
          <a:p>
            <a:pPr marL="0" indent="0" algn="ctr">
              <a:buNone/>
            </a:pPr>
            <a:r>
              <a:rPr lang="fr-FR" dirty="0"/>
              <a:t>  cout &lt;&lt; (x = y);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40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902E-9D84-BB7C-1E36-23CC325A0591}"/>
              </a:ext>
            </a:extLst>
          </p:cNvPr>
          <p:cNvSpPr txBox="1">
            <a:spLocks/>
          </p:cNvSpPr>
          <p:nvPr/>
        </p:nvSpPr>
        <p:spPr>
          <a:xfrm>
            <a:off x="5797632" y="2960547"/>
            <a:ext cx="4336968" cy="31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x = 5;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3;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 cout &lt;&lt; (x == y);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08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83" y="3028206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x = 5;</a:t>
            </a:r>
          </a:p>
          <a:p>
            <a:pPr marL="0" indent="0" algn="ctr"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3;</a:t>
            </a:r>
          </a:p>
          <a:p>
            <a:pPr marL="0" indent="0" algn="ctr">
              <a:buNone/>
            </a:pPr>
            <a:r>
              <a:rPr lang="fr-FR" dirty="0"/>
              <a:t>  cout &lt;&lt; (x &gt; </a:t>
            </a:r>
            <a:r>
              <a:rPr lang="fa-IR" dirty="0"/>
              <a:t>3</a:t>
            </a:r>
            <a:r>
              <a:rPr lang="fr-FR" dirty="0"/>
              <a:t> &amp;&amp; x &lt; 10);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41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902E-9D84-BB7C-1E36-23CC325A0591}"/>
              </a:ext>
            </a:extLst>
          </p:cNvPr>
          <p:cNvSpPr txBox="1">
            <a:spLocks/>
          </p:cNvSpPr>
          <p:nvPr/>
        </p:nvSpPr>
        <p:spPr>
          <a:xfrm>
            <a:off x="6153232" y="3028207"/>
            <a:ext cx="4336968" cy="31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x = 5;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 </a:t>
            </a:r>
            <a:r>
              <a:rPr lang="fr-FR" dirty="0" err="1"/>
              <a:t>int</a:t>
            </a:r>
            <a:r>
              <a:rPr lang="fr-FR" dirty="0"/>
              <a:t> y = 3;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 cout &lt;&lt; </a:t>
            </a:r>
            <a:r>
              <a:rPr lang="fa-IR" dirty="0"/>
              <a:t>!)</a:t>
            </a:r>
            <a:r>
              <a:rPr lang="fr-FR" dirty="0"/>
              <a:t>(x &gt; </a:t>
            </a:r>
            <a:r>
              <a:rPr lang="fa-IR" dirty="0"/>
              <a:t>6</a:t>
            </a:r>
            <a:r>
              <a:rPr lang="fr-FR" dirty="0"/>
              <a:t> &amp;&amp; x &lt; 10</a:t>
            </a:r>
            <a:r>
              <a:rPr lang="fa-IR" dirty="0"/>
              <a:t>(</a:t>
            </a:r>
            <a:r>
              <a:rPr lang="fr-FR" dirty="0"/>
              <a:t>);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946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983" y="3028206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x = 6;</a:t>
            </a:r>
          </a:p>
          <a:p>
            <a:pPr marL="0" indent="0" algn="ctr">
              <a:buNone/>
            </a:pPr>
            <a:r>
              <a:rPr lang="fr-FR" dirty="0"/>
              <a:t>  x *= 2;</a:t>
            </a:r>
          </a:p>
          <a:p>
            <a:pPr marL="0" indent="0" algn="ctr">
              <a:buNone/>
            </a:pPr>
            <a:r>
              <a:rPr lang="fr-FR" dirty="0"/>
              <a:t>  cout &lt;&lt; x;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42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B902E-9D84-BB7C-1E36-23CC325A0591}"/>
              </a:ext>
            </a:extLst>
          </p:cNvPr>
          <p:cNvSpPr txBox="1">
            <a:spLocks/>
          </p:cNvSpPr>
          <p:nvPr/>
        </p:nvSpPr>
        <p:spPr>
          <a:xfrm>
            <a:off x="6153232" y="3028207"/>
            <a:ext cx="4336968" cy="3148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x = 8;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 x %= 3;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  cout &lt;&lt; x;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6814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3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447" y="2606633"/>
            <a:ext cx="7048005" cy="314891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fa-IR" sz="2800" dirty="0"/>
              <a:t>برنامه ای بنویسید که سال تولد کاربر را به شمسی و میلادی دریافت کند و اعتبارسنجی کند ؛ که آیا این دو سال با هم معادل اند یا خیر. </a:t>
            </a:r>
            <a:r>
              <a:rPr lang="en-GB" sz="2800" dirty="0"/>
              <a:t> 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96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2393950"/>
            <a:ext cx="8673935" cy="4216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x++;</a:t>
            </a:r>
          </a:p>
          <a:p>
            <a:pPr marL="0" indent="0" algn="ctr">
              <a:buNone/>
            </a:pPr>
            <a:endParaRPr lang="en-GB" sz="36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600" dirty="0">
                <a:solidFill>
                  <a:srgbClr val="FFFF00"/>
                </a:solidFill>
              </a:rPr>
              <a:t>x--;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103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5" y="492827"/>
            <a:ext cx="9725890" cy="1522576"/>
          </a:xfrm>
        </p:spPr>
        <p:txBody>
          <a:bodyPr>
            <a:normAutofit/>
          </a:bodyPr>
          <a:lstStyle/>
          <a:p>
            <a:pPr algn="ctr"/>
            <a:r>
              <a:rPr lang="en-GB" sz="4400" cap="none" dirty="0">
                <a:solidFill>
                  <a:srgbClr val="FFFF00"/>
                </a:solidFill>
              </a:rPr>
              <a:t>#include &lt;</a:t>
            </a:r>
            <a:r>
              <a:rPr lang="en-GB" sz="4400" cap="none" dirty="0" err="1">
                <a:solidFill>
                  <a:srgbClr val="FFFF00"/>
                </a:solidFill>
              </a:rPr>
              <a:t>cmath</a:t>
            </a:r>
            <a:r>
              <a:rPr lang="en-GB" sz="4400" cap="none" dirty="0">
                <a:solidFill>
                  <a:srgbClr val="FFFF00"/>
                </a:solidFill>
              </a:rPr>
              <a:t>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C33B9-F89F-C6B8-3429-F36B5F419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39734" y="2194559"/>
            <a:ext cx="4280065" cy="42537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max(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min(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abs(x)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ceil(x)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round(x)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floor(x)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pow(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sqrt(x)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log(x)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sin(x) 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6B64B-72EC-DA27-B377-473D5BA0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350619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fmax(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fmin</a:t>
            </a:r>
            <a:r>
              <a:rPr lang="en-GB" dirty="0"/>
              <a:t>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fabs(x)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 </a:t>
            </a:r>
            <a:r>
              <a:rPr lang="en-GB" dirty="0" err="1"/>
              <a:t>fmod</a:t>
            </a:r>
            <a:r>
              <a:rPr lang="en-GB" dirty="0"/>
              <a:t>(</a:t>
            </a:r>
            <a:r>
              <a:rPr lang="en-GB" dirty="0" err="1"/>
              <a:t>x,y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283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کدام کد خطا می‌دهد؟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732" y="2736896"/>
            <a:ext cx="4336968" cy="34517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fr-FR" sz="2400" dirty="0"/>
              <a:t>max(3,4)</a:t>
            </a:r>
          </a:p>
          <a:p>
            <a:pPr marL="457200" indent="-457200">
              <a:buFont typeface="+mj-lt"/>
              <a:buAutoNum type="alphaLcParenR"/>
            </a:pPr>
            <a:r>
              <a:rPr lang="fr-FR" sz="2400" dirty="0" err="1"/>
              <a:t>fmax</a:t>
            </a:r>
            <a:r>
              <a:rPr lang="fr-FR" sz="2400" dirty="0"/>
              <a:t>(3,4)</a:t>
            </a:r>
            <a:endParaRPr lang="en-GB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fr-FR" sz="2400" dirty="0"/>
              <a:t>max(3,4.4)</a:t>
            </a:r>
            <a:endParaRPr lang="en-GB" sz="2400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lphaLcParenR"/>
            </a:pPr>
            <a:r>
              <a:rPr lang="fr-FR" sz="2400" dirty="0" err="1"/>
              <a:t>fmax</a:t>
            </a:r>
            <a:r>
              <a:rPr lang="fr-FR" sz="2400" dirty="0"/>
              <a:t>(3,4.4)</a:t>
            </a:r>
            <a:endParaRPr lang="en-GB" sz="2400" dirty="0">
              <a:solidFill>
                <a:srgbClr val="7030A0"/>
              </a:solidFill>
            </a:endParaRPr>
          </a:p>
          <a:p>
            <a:pPr marL="514350" indent="-514350">
              <a:buFont typeface="+mj-lt"/>
              <a:buAutoNum type="alphaLcParenR"/>
            </a:pPr>
            <a:endParaRPr lang="fr-FR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1061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516" y="3016331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 cout &lt;&lt; (4.5%3) ;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/>
              <a:t>  cout &lt;&lt; </a:t>
            </a:r>
            <a:r>
              <a:rPr lang="fr-FR" dirty="0" err="1"/>
              <a:t>fmod</a:t>
            </a:r>
            <a:r>
              <a:rPr lang="fr-FR" dirty="0"/>
              <a:t>(4.5,3) 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27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1"/>
            <a:ext cx="10820400" cy="1684866"/>
          </a:xfrm>
        </p:spPr>
        <p:txBody>
          <a:bodyPr/>
          <a:lstStyle/>
          <a:p>
            <a:pPr algn="ctr" rtl="1"/>
            <a:r>
              <a:rPr lang="fa-IR" cap="none" dirty="0">
                <a:solidFill>
                  <a:srgbClr val="FFFF00"/>
                </a:solidFill>
              </a:rPr>
              <a:t>ساختار های کنترلی</a:t>
            </a:r>
            <a:r>
              <a:rPr lang="en-GB" cap="none" dirty="0">
                <a:solidFill>
                  <a:srgbClr val="FFFF00"/>
                </a:solidFill>
              </a:rPr>
              <a:t> </a:t>
            </a:r>
            <a:r>
              <a:rPr lang="fa-IR" cap="none" dirty="0">
                <a:solidFill>
                  <a:srgbClr val="FFFF00"/>
                </a:solidFill>
              </a:rPr>
              <a:t>- شرطی</a:t>
            </a:r>
            <a:endParaRPr lang="en-GB" cap="none" dirty="0">
              <a:solidFill>
                <a:srgbClr val="FFFF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C57FE-E2F8-2733-F400-76588AA695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rgbClr val="FFFF00"/>
                </a:solidFill>
              </a:rPr>
              <a:t>if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F4C9BE-1E19-2462-6A7E-778709E0A6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if(condition) {</a:t>
            </a:r>
          </a:p>
          <a:p>
            <a:r>
              <a:rPr lang="en-GB" sz="2000" dirty="0"/>
              <a:t>Statement;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EEDA12-7C7F-CFA9-DCE3-06D270366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rgbClr val="FFFF00"/>
                </a:solidFill>
              </a:rPr>
              <a:t>if - else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3DE1BA-7D20-321D-0909-2919476E282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if(condition) {</a:t>
            </a:r>
          </a:p>
          <a:p>
            <a:r>
              <a:rPr lang="en-GB" sz="2000" dirty="0"/>
              <a:t>Statement1;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else {</a:t>
            </a:r>
          </a:p>
          <a:p>
            <a:r>
              <a:rPr lang="en-GB" sz="2000" dirty="0"/>
              <a:t>Statement2;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4427F-B9D1-161A-3F4D-B7C62E04E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GB" sz="2800" dirty="0">
                <a:solidFill>
                  <a:srgbClr val="FFFF00"/>
                </a:solidFill>
              </a:rPr>
              <a:t>if – else if - else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BC5FD55-35D2-CD5B-0C0B-3D2C5DF18E9D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834682"/>
          </a:xfrm>
        </p:spPr>
        <p:txBody>
          <a:bodyPr>
            <a:normAutofit fontScale="92500" lnSpcReduction="10000"/>
          </a:bodyPr>
          <a:lstStyle/>
          <a:p>
            <a:endParaRPr lang="en-GB" sz="2000" dirty="0"/>
          </a:p>
          <a:p>
            <a:r>
              <a:rPr lang="en-GB" sz="2000" dirty="0"/>
              <a:t>if(condition1) {</a:t>
            </a:r>
          </a:p>
          <a:p>
            <a:r>
              <a:rPr lang="en-GB" sz="2000" dirty="0"/>
              <a:t>Statement1;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else if(condition2){</a:t>
            </a:r>
          </a:p>
          <a:p>
            <a:r>
              <a:rPr lang="en-GB" sz="2000" dirty="0"/>
              <a:t>Statement2;</a:t>
            </a:r>
          </a:p>
          <a:p>
            <a:r>
              <a:rPr lang="en-GB" sz="2000" dirty="0"/>
              <a:t>}</a:t>
            </a:r>
          </a:p>
          <a:p>
            <a:r>
              <a:rPr lang="en-GB" sz="2000" dirty="0"/>
              <a:t>else {</a:t>
            </a:r>
          </a:p>
          <a:p>
            <a:r>
              <a:rPr lang="en-GB" sz="2000" dirty="0"/>
              <a:t>Statement3;</a:t>
            </a:r>
          </a:p>
          <a:p>
            <a:r>
              <a:rPr lang="en-GB" sz="2000" dirty="0"/>
              <a:t>}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6321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95532-5E9A-91A9-3B65-3EBFBB58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AE46-3045-BF99-3477-B9DC3751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cap="none" dirty="0">
                <a:solidFill>
                  <a:srgbClr val="FFFF00"/>
                </a:solidFill>
              </a:rPr>
              <a:t>سایر ساختار های کنترلی</a:t>
            </a:r>
            <a:r>
              <a:rPr lang="en-GB" cap="none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F240F9-6924-B4F3-800D-19FC55AE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9127"/>
            <a:ext cx="10820400" cy="3849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for-each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b="1" dirty="0"/>
              <a:t>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33EC-BB0D-EB74-D039-ABA360DA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024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2EF2-CD8B-1DAF-2E24-06A75D2AB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44679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:C++ </a:t>
            </a:r>
            <a:r>
              <a:rPr lang="fa-IR" sz="4400" dirty="0"/>
              <a:t> حوزه های کاری</a:t>
            </a:r>
            <a:r>
              <a:rPr lang="en-GB" sz="4400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4474C-AA27-18C3-3EFA-7F378584C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0982"/>
            <a:ext cx="10820400" cy="4597703"/>
          </a:xfrm>
        </p:spPr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توسعه وب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توسعه دسکتاپ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هوش مصنوعی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امنیت</a:t>
            </a:r>
            <a:endParaRPr lang="en-GB" sz="2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en-GB" sz="2800" dirty="0"/>
              <a:t> </a:t>
            </a:r>
            <a:r>
              <a:rPr lang="fa-IR" sz="2800" dirty="0"/>
              <a:t>بازی سازی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مباحث تئوری(رایانش ابری،پایگاه داده و  ...)</a:t>
            </a:r>
            <a:endParaRPr lang="en-GB" sz="2800" dirty="0"/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برنامه نویسی سخت افزار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fa-IR" sz="2800" dirty="0"/>
              <a:t> و 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BB0-39DB-5157-1B54-4F846CBE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20314-51E7-5675-22AB-668D1AA1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60" y="2033650"/>
            <a:ext cx="2461334" cy="27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242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4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447" y="2606633"/>
            <a:ext cx="7048005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/>
              <a:t>برنامه ای بنویسید که با دریافت قد و وزن کاربر،شاخص </a:t>
            </a:r>
            <a:r>
              <a:rPr lang="en-GB" sz="2800" dirty="0"/>
              <a:t>BMI</a:t>
            </a:r>
            <a:r>
              <a:rPr lang="fa-IR" sz="2800" dirty="0"/>
              <a:t> را برای کاربر حساب کند و در رده بندی مناسب قرار دهد. </a:t>
            </a:r>
            <a:r>
              <a:rPr lang="en-GB" sz="2800" dirty="0"/>
              <a:t> 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420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cap="none" dirty="0">
                <a:solidFill>
                  <a:srgbClr val="FFFF00"/>
                </a:solidFill>
              </a:rPr>
              <a:t>ساختار های کنترلی</a:t>
            </a:r>
            <a:r>
              <a:rPr lang="en-GB" cap="none" dirty="0">
                <a:solidFill>
                  <a:srgbClr val="FFFF00"/>
                </a:solidFill>
              </a:rPr>
              <a:t> </a:t>
            </a:r>
            <a:r>
              <a:rPr lang="fa-IR" cap="none" dirty="0">
                <a:solidFill>
                  <a:srgbClr val="FFFF00"/>
                </a:solidFill>
              </a:rPr>
              <a:t>- شرطی</a:t>
            </a:r>
            <a:endParaRPr lang="en-GB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E8EB22F-6532-F074-0817-EF03C724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9127"/>
            <a:ext cx="10820400" cy="3849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switch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93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cap="none" dirty="0">
                <a:solidFill>
                  <a:srgbClr val="FFFF00"/>
                </a:solidFill>
              </a:rPr>
              <a:t>ساختار های کنترلی</a:t>
            </a:r>
            <a:r>
              <a:rPr lang="en-GB" cap="none" dirty="0">
                <a:solidFill>
                  <a:srgbClr val="FFFF00"/>
                </a:solidFill>
              </a:rPr>
              <a:t> </a:t>
            </a:r>
            <a:r>
              <a:rPr lang="fa-IR" cap="none" dirty="0">
                <a:solidFill>
                  <a:srgbClr val="FFFF00"/>
                </a:solidFill>
              </a:rPr>
              <a:t>– حلقه ها</a:t>
            </a:r>
            <a:endParaRPr lang="en-GB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E8EB22F-6532-F074-0817-EF03C724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9127"/>
            <a:ext cx="10820400" cy="38495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/>
              <a:t>for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 algn="ctr">
              <a:buNone/>
            </a:pPr>
            <a:r>
              <a:rPr lang="en-GB" sz="3200" b="1" dirty="0"/>
              <a:t>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99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1"/>
            <a:ext cx="10820400" cy="1684866"/>
          </a:xfrm>
        </p:spPr>
        <p:txBody>
          <a:bodyPr/>
          <a:lstStyle/>
          <a:p>
            <a:pPr algn="ctr" rtl="1"/>
            <a:r>
              <a:rPr lang="fa-IR" cap="none" dirty="0">
                <a:solidFill>
                  <a:srgbClr val="FFFF00"/>
                </a:solidFill>
              </a:rPr>
              <a:t>ساختار های کنترلی</a:t>
            </a:r>
            <a:r>
              <a:rPr lang="en-GB" cap="none" dirty="0">
                <a:solidFill>
                  <a:srgbClr val="FFFF00"/>
                </a:solidFill>
              </a:rPr>
              <a:t> </a:t>
            </a:r>
            <a:r>
              <a:rPr lang="fa-IR" cap="none" dirty="0">
                <a:solidFill>
                  <a:srgbClr val="FFFF00"/>
                </a:solidFill>
              </a:rPr>
              <a:t>- شرطی</a:t>
            </a:r>
            <a:endParaRPr lang="en-GB" cap="none" dirty="0">
              <a:solidFill>
                <a:srgbClr val="FFFF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C57FE-E2F8-2733-F400-76588AA69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696" y="2223811"/>
            <a:ext cx="3456432" cy="617320"/>
          </a:xfrm>
        </p:spPr>
        <p:txBody>
          <a:bodyPr/>
          <a:lstStyle/>
          <a:p>
            <a:pPr algn="ctr"/>
            <a:r>
              <a:rPr lang="en-GB" sz="2800" dirty="0">
                <a:solidFill>
                  <a:srgbClr val="FFFF00"/>
                </a:solidFill>
              </a:rPr>
              <a:t>for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3DE1BA-7D20-321D-0909-2919476E28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59440" y="2999075"/>
            <a:ext cx="3456432" cy="3278876"/>
          </a:xfrm>
        </p:spPr>
        <p:txBody>
          <a:bodyPr>
            <a:normAutofit/>
          </a:bodyPr>
          <a:lstStyle/>
          <a:p>
            <a:r>
              <a:rPr lang="fa-IR" sz="2000" dirty="0"/>
              <a:t>مقدار اولیه</a:t>
            </a:r>
            <a:r>
              <a:rPr lang="en-GB" sz="2000" dirty="0"/>
              <a:t>;</a:t>
            </a:r>
            <a:endParaRPr lang="fa-IR" sz="2000" dirty="0"/>
          </a:p>
          <a:p>
            <a:r>
              <a:rPr lang="en-US" sz="2000" dirty="0"/>
              <a:t>while (</a:t>
            </a:r>
            <a:r>
              <a:rPr lang="fa-IR" sz="2000" dirty="0"/>
              <a:t>شرط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fa-IR" sz="2000" dirty="0"/>
              <a:t>دستورات</a:t>
            </a:r>
            <a:r>
              <a:rPr lang="en-GB" sz="2000" dirty="0"/>
              <a:t>;</a:t>
            </a:r>
            <a:endParaRPr lang="fa-IR" sz="2000" dirty="0"/>
          </a:p>
          <a:p>
            <a:endParaRPr lang="fa-IR" sz="2000" dirty="0"/>
          </a:p>
          <a:p>
            <a:r>
              <a:rPr lang="fa-IR" sz="2000" dirty="0"/>
              <a:t>گام</a:t>
            </a:r>
            <a:r>
              <a:rPr lang="en-GB" sz="2000" dirty="0"/>
              <a:t>;</a:t>
            </a:r>
            <a:endParaRPr lang="en-US" sz="2000" dirty="0"/>
          </a:p>
          <a:p>
            <a:r>
              <a:rPr lang="en-US" sz="2000" dirty="0"/>
              <a:t>}</a:t>
            </a: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53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5F4C9BE-1E19-2462-6A7E-778709E0A6F3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555668" y="2999075"/>
            <a:ext cx="3276894" cy="3188944"/>
          </a:xfrm>
        </p:spPr>
        <p:txBody>
          <a:bodyPr>
            <a:normAutofit/>
          </a:bodyPr>
          <a:lstStyle/>
          <a:p>
            <a:r>
              <a:rPr lang="en-US" sz="2000" dirty="0"/>
              <a:t>for (</a:t>
            </a:r>
            <a:r>
              <a:rPr lang="fa-IR" sz="2000" dirty="0"/>
              <a:t>مقدار اولیه</a:t>
            </a:r>
            <a:r>
              <a:rPr lang="en-US" sz="2000" dirty="0"/>
              <a:t>; </a:t>
            </a:r>
            <a:r>
              <a:rPr lang="fa-IR" sz="2000" dirty="0"/>
              <a:t>شرط</a:t>
            </a:r>
            <a:r>
              <a:rPr lang="en-US" sz="2000" dirty="0"/>
              <a:t>; </a:t>
            </a:r>
            <a:r>
              <a:rPr lang="fa-IR" sz="2000" dirty="0"/>
              <a:t>گام</a:t>
            </a:r>
            <a:r>
              <a:rPr lang="en-US" sz="2000" dirty="0"/>
              <a:t>) {</a:t>
            </a:r>
          </a:p>
          <a:p>
            <a:r>
              <a:rPr lang="en-US" sz="2000" dirty="0"/>
              <a:t>  </a:t>
            </a:r>
            <a:r>
              <a:rPr lang="fa-IR" sz="2000" dirty="0"/>
              <a:t>دستورات</a:t>
            </a:r>
            <a:r>
              <a:rPr lang="en-GB" sz="2000" dirty="0"/>
              <a:t>;</a:t>
            </a:r>
            <a:endParaRPr lang="en-US" sz="2000" dirty="0"/>
          </a:p>
          <a:p>
            <a:r>
              <a:rPr lang="en-US" sz="2000" dirty="0"/>
              <a:t>}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EEDA12-7C7F-CFA9-DCE3-06D270366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59440" y="2247353"/>
            <a:ext cx="3456432" cy="626534"/>
          </a:xfrm>
        </p:spPr>
        <p:txBody>
          <a:bodyPr/>
          <a:lstStyle/>
          <a:p>
            <a:pPr algn="ctr"/>
            <a:r>
              <a:rPr lang="en-GB" sz="2800" dirty="0">
                <a:solidFill>
                  <a:srgbClr val="FFFF00"/>
                </a:solidFill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827490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cap="none" dirty="0">
                <a:solidFill>
                  <a:srgbClr val="FFFF00"/>
                </a:solidFill>
              </a:rPr>
              <a:t>array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E8EB22F-6532-F074-0817-EF03C724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87583"/>
            <a:ext cx="10820400" cy="313110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200" b="1" dirty="0"/>
              <a:t>ساختار داده آرایه</a:t>
            </a:r>
            <a:endParaRPr lang="en-GB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79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D794-189F-3404-2224-7C49BD28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699" y="336862"/>
            <a:ext cx="8610600" cy="1293028"/>
          </a:xfrm>
        </p:spPr>
        <p:txBody>
          <a:bodyPr/>
          <a:lstStyle/>
          <a:p>
            <a:pPr algn="ctr"/>
            <a:r>
              <a:rPr lang="fa-IR" dirty="0"/>
              <a:t> ساختار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6450-3516-16D0-BDF7-C4B0CF0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CDBF3-2931-F851-5766-46FE63416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1785134"/>
            <a:ext cx="8334375" cy="3905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518999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D794-189F-3404-2224-7C49BD28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46125"/>
            <a:ext cx="8610600" cy="1293028"/>
          </a:xfrm>
        </p:spPr>
        <p:txBody>
          <a:bodyPr/>
          <a:lstStyle/>
          <a:p>
            <a:pPr algn="ctr" rtl="1"/>
            <a:r>
              <a:rPr lang="fa-IR" dirty="0"/>
              <a:t>مقداردهی</a:t>
            </a:r>
            <a:r>
              <a:rPr lang="en-GB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30F12-D5DD-1511-FF87-81083C345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40083"/>
            <a:ext cx="10820400" cy="31786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int[3] score= {1,10,100};</a:t>
            </a:r>
          </a:p>
          <a:p>
            <a:pPr marL="0" indent="0" algn="ctr">
              <a:buNone/>
            </a:pPr>
            <a:r>
              <a:rPr lang="fa-IR" sz="3200" dirty="0"/>
              <a:t>یا</a:t>
            </a:r>
          </a:p>
          <a:p>
            <a:pPr marL="0" indent="0" algn="ctr">
              <a:buNone/>
            </a:pPr>
            <a:r>
              <a:rPr lang="en-US" sz="3200" dirty="0"/>
              <a:t> int score[3];</a:t>
            </a:r>
          </a:p>
          <a:p>
            <a:pPr marL="0" indent="0" algn="ctr">
              <a:buNone/>
            </a:pPr>
            <a:r>
              <a:rPr lang="en-US" sz="3200" dirty="0"/>
              <a:t>  score[0] = 20;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A6450-3516-16D0-BDF7-C4B0CF0C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3768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0" i="0" cap="none" dirty="0" err="1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GB" b="0" i="0" cap="none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()</a:t>
            </a:r>
            <a:endParaRPr lang="en-GB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E8EB22F-6532-F074-0817-EF03C724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87583"/>
            <a:ext cx="10820400" cy="313110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3200" dirty="0" err="1"/>
              <a:t>sizeof</a:t>
            </a:r>
            <a:r>
              <a:rPr lang="en-GB" sz="3200" dirty="0"/>
              <a:t>(score)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06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5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447" y="2606633"/>
            <a:ext cx="7048005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800" dirty="0"/>
              <a:t>برنامه ای بنویسید که با استفاده از آرایه روز های هفته را پیاده سازی کند و با استفاده از حلقه آن ها را چاپ کند.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3463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F9C3-0B98-1A22-CE3A-505AC089F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022E-7E8A-DFBF-E355-320A69DE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رشته </a:t>
            </a:r>
            <a:r>
              <a:rPr lang="en-GB" b="1" cap="none" dirty="0">
                <a:solidFill>
                  <a:srgbClr val="FFFF00"/>
                </a:solidFill>
              </a:rPr>
              <a:t>(string)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69E466A-E0B8-C2C9-EDDC-BCA84AE9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2185"/>
            <a:ext cx="10820400" cy="3426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#include &lt;string&gt;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EBF61-75A4-C563-0C50-9624F94F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4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CC5A-3B06-46A0-6ADF-8FCDA919D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540182"/>
          </a:xfrm>
        </p:spPr>
        <p:txBody>
          <a:bodyPr>
            <a:normAutofit fontScale="90000"/>
          </a:bodyPr>
          <a:lstStyle/>
          <a:p>
            <a:pPr algn="ctr" rtl="1"/>
            <a:r>
              <a:rPr lang="en-GB" dirty="0"/>
              <a:t>IDE</a:t>
            </a:r>
            <a:r>
              <a:rPr lang="fa-IR" dirty="0"/>
              <a:t> </a:t>
            </a:r>
            <a:r>
              <a:rPr lang="en-GB" dirty="0"/>
              <a:t> </a:t>
            </a:r>
            <a:r>
              <a:rPr lang="fa-IR" dirty="0"/>
              <a:t>چیست؟</a:t>
            </a:r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222B36-92BE-8966-9ECD-11D160F0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42E78-0C7F-CA35-2A25-E02C868A5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543" y="2349890"/>
            <a:ext cx="4308871" cy="2294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38FAE6-87F7-58E1-9656-A0EFB517A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192" y="2349890"/>
            <a:ext cx="2475015" cy="2475015"/>
          </a:xfrm>
          <a:prstGeom prst="rect">
            <a:avLst/>
          </a:prstGeom>
        </p:spPr>
      </p:pic>
      <p:sp>
        <p:nvSpPr>
          <p:cNvPr id="12" name="Subtitle 11">
            <a:extLst>
              <a:ext uri="{FF2B5EF4-FFF2-40B4-BE49-F238E27FC236}">
                <a16:creationId xmlns:a16="http://schemas.microsoft.com/office/drawing/2014/main" id="{5AFE8BCA-3DEF-8C80-3823-ACDC92F0F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6291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C871C-1801-2C1F-256E-EA129A77E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9710-9159-04E7-9036-3A68CD94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cap="none" dirty="0">
                <a:solidFill>
                  <a:srgbClr val="FFFF00"/>
                </a:solidFill>
              </a:rPr>
              <a:t>مقداردهی رشته ها</a:t>
            </a:r>
            <a:endParaRPr lang="en-GB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EC47414-1CDB-1656-1E4A-C145777E2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2185"/>
            <a:ext cx="10820400" cy="3426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string test = “class";  </a:t>
            </a:r>
          </a:p>
          <a:p>
            <a:pPr marL="0" indent="0" algn="ctr">
              <a:buNone/>
            </a:pPr>
            <a:r>
              <a:rPr lang="en-US" sz="3200" dirty="0"/>
              <a:t> string test1 (“</a:t>
            </a:r>
            <a:r>
              <a:rPr lang="en-US" sz="3200" dirty="0" err="1"/>
              <a:t>c++</a:t>
            </a:r>
            <a:r>
              <a:rPr lang="en-US" sz="3200" dirty="0"/>
              <a:t>");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AA1B3-5E32-4838-953C-55A6E3B8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60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489DF-4F97-D7E0-13B8-BDA04AA14C53}"/>
              </a:ext>
            </a:extLst>
          </p:cNvPr>
          <p:cNvSpPr txBox="1"/>
          <p:nvPr/>
        </p:nvSpPr>
        <p:spPr>
          <a:xfrm>
            <a:off x="1004207" y="4514341"/>
            <a:ext cx="2351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int z=5; </a:t>
            </a:r>
            <a:endParaRPr lang="en-GB" sz="2400" dirty="0"/>
          </a:p>
          <a:p>
            <a:r>
              <a:rPr lang="pl-PL" sz="2400" dirty="0"/>
              <a:t>int </a:t>
            </a:r>
            <a:r>
              <a:rPr lang="en-GB" sz="2400" dirty="0"/>
              <a:t>x</a:t>
            </a:r>
            <a:r>
              <a:rPr lang="pl-PL" sz="2400" dirty="0"/>
              <a:t> (66);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006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249DB-5B17-E52C-2015-2547DF95C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8826-5397-8527-532C-65F81D46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b="0" i="0" cap="none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length()</a:t>
            </a:r>
            <a:br>
              <a:rPr lang="en-GB" cap="none" dirty="0"/>
            </a:br>
            <a:r>
              <a:rPr lang="en-GB" b="0" i="0" cap="none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size()</a:t>
            </a:r>
            <a:endParaRPr lang="en-GB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19C3-51CC-0871-4A3B-B33A832A4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3200" dirty="0">
                <a:solidFill>
                  <a:srgbClr val="7030A0"/>
                </a:solidFill>
              </a:rPr>
              <a:t>size()</a:t>
            </a:r>
            <a:r>
              <a:rPr lang="fa-IR" sz="3200" dirty="0">
                <a:solidFill>
                  <a:srgbClr val="7030A0"/>
                </a:solidFill>
              </a:rPr>
              <a:t>.نام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0A00-8985-2C9F-CD8E-EBF33D22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281CA-01A4-7F7F-189E-3488C9B68C3D}"/>
              </a:ext>
            </a:extLst>
          </p:cNvPr>
          <p:cNvSpPr txBox="1"/>
          <p:nvPr/>
        </p:nvSpPr>
        <p:spPr>
          <a:xfrm>
            <a:off x="9975272" y="52726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46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4EC-2665-919D-5B5C-6C766BD08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117-2673-86A0-3625-E84B814F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>
                <a:solidFill>
                  <a:srgbClr val="FFFF00"/>
                </a:solidFill>
              </a:rPr>
              <a:t>assign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DDBF05-ACAA-87BB-9D52-F18F4D85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87583"/>
            <a:ext cx="10820400" cy="313110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3200" dirty="0"/>
              <a:t>string test = "class";</a:t>
            </a:r>
          </a:p>
          <a:p>
            <a:pPr marL="0" indent="0" algn="ctr" rtl="1">
              <a:buNone/>
            </a:pPr>
            <a:r>
              <a:rPr lang="en-GB" sz="3200" dirty="0"/>
              <a:t>string test1;</a:t>
            </a:r>
          </a:p>
          <a:p>
            <a:pPr marL="0" indent="0" algn="ctr" rtl="1">
              <a:buNone/>
            </a:pPr>
            <a:endParaRPr lang="en-GB" sz="3200" dirty="0"/>
          </a:p>
          <a:p>
            <a:pPr marL="0" indent="0" algn="ctr" rtl="1">
              <a:buNone/>
            </a:pPr>
            <a:r>
              <a:rPr lang="en-GB" sz="3200" dirty="0">
                <a:solidFill>
                  <a:srgbClr val="FFFF00"/>
                </a:solidFill>
              </a:rPr>
              <a:t>test1 = test;</a:t>
            </a:r>
          </a:p>
          <a:p>
            <a:pPr marL="0" indent="0" algn="ctr" rtl="1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test1.assign(test);</a:t>
            </a:r>
          </a:p>
          <a:p>
            <a:pPr marL="0" indent="0" algn="ctr" rtl="1">
              <a:buNone/>
            </a:pP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1327-4554-3E08-77EF-40B5983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445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26CAD-859A-ADC6-1678-59F8B2F6C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0E88-FE4D-AA45-AF54-0CA843AB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 err="1">
                <a:solidFill>
                  <a:srgbClr val="FFFF00"/>
                </a:solidFill>
              </a:rPr>
              <a:t>StringName.assign</a:t>
            </a:r>
            <a:r>
              <a:rPr lang="en-GB" b="1" cap="none" dirty="0">
                <a:solidFill>
                  <a:srgbClr val="FFFF00"/>
                </a:solidFill>
              </a:rPr>
              <a:t>(</a:t>
            </a:r>
            <a:r>
              <a:rPr lang="en-GB" b="1" cap="none" dirty="0" err="1">
                <a:solidFill>
                  <a:srgbClr val="FFFF00"/>
                </a:solidFill>
              </a:rPr>
              <a:t>StringName</a:t>
            </a:r>
            <a:r>
              <a:rPr lang="en-GB" b="1" cap="none" dirty="0">
                <a:solidFill>
                  <a:srgbClr val="FFFF00"/>
                </a:solidFill>
              </a:rPr>
              <a:t>, x, y)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471D55A-0F32-2148-6026-C4D6B210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87583"/>
            <a:ext cx="10820400" cy="313110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3200" dirty="0"/>
              <a:t>string test = "class";</a:t>
            </a:r>
          </a:p>
          <a:p>
            <a:pPr marL="0" indent="0" algn="ctr" rtl="1">
              <a:buNone/>
            </a:pPr>
            <a:r>
              <a:rPr lang="en-GB" sz="3200" dirty="0"/>
              <a:t>string test1;</a:t>
            </a:r>
          </a:p>
          <a:p>
            <a:pPr marL="0" indent="0" algn="ctr" rtl="1">
              <a:buNone/>
            </a:pPr>
            <a:endParaRPr lang="en-GB" sz="3200" dirty="0"/>
          </a:p>
          <a:p>
            <a:pPr marL="0" indent="0" algn="ctr" rtl="1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test1.assign(test,0,3);</a:t>
            </a:r>
          </a:p>
          <a:p>
            <a:pPr marL="0" indent="0" algn="ctr" rtl="1">
              <a:buNone/>
            </a:pP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49C09-0D25-F646-9D9B-607BADF2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63</a:t>
            </a:fld>
            <a:endParaRPr lang="en-GB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66F4BA74-5C5D-4FD7-0AC8-1AD41C326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038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3B80-4D7A-A048-B445-4260C9E16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EF4-6B3D-ACFF-2F33-77E62851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/>
              <a:t>Concatenation</a:t>
            </a:r>
            <a:br>
              <a:rPr lang="en-GB" dirty="0"/>
            </a:br>
            <a:r>
              <a:rPr lang="en-GB" dirty="0"/>
              <a:t>)</a:t>
            </a:r>
            <a:r>
              <a:rPr lang="fa-IR" dirty="0"/>
              <a:t>الحاق</a:t>
            </a:r>
            <a:r>
              <a:rPr lang="en-GB" dirty="0"/>
              <a:t>(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C7618-016C-64F4-71D8-7BB8DE03C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032" y="3028207"/>
            <a:ext cx="8673935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>
                <a:solidFill>
                  <a:srgbClr val="00B050"/>
                </a:solidFill>
              </a:rPr>
              <a:t>string </a:t>
            </a:r>
            <a:r>
              <a:rPr lang="en-GB" dirty="0" err="1">
                <a:solidFill>
                  <a:srgbClr val="00B050"/>
                </a:solidFill>
              </a:rPr>
              <a:t>fullName</a:t>
            </a:r>
            <a:r>
              <a:rPr lang="en-GB" dirty="0">
                <a:solidFill>
                  <a:srgbClr val="00B050"/>
                </a:solidFill>
              </a:rPr>
              <a:t> = </a:t>
            </a:r>
            <a:r>
              <a:rPr lang="en-GB" dirty="0" err="1">
                <a:solidFill>
                  <a:srgbClr val="00B050"/>
                </a:solidFill>
              </a:rPr>
              <a:t>firstName</a:t>
            </a:r>
            <a:r>
              <a:rPr lang="en-GB" dirty="0">
                <a:solidFill>
                  <a:srgbClr val="00B050"/>
                </a:solidFill>
              </a:rPr>
              <a:t> + </a:t>
            </a:r>
            <a:r>
              <a:rPr lang="en-GB" dirty="0" err="1">
                <a:solidFill>
                  <a:srgbClr val="00B050"/>
                </a:solidFill>
              </a:rPr>
              <a:t>lastName</a:t>
            </a:r>
            <a:r>
              <a:rPr lang="en-GB" dirty="0">
                <a:solidFill>
                  <a:srgbClr val="00B050"/>
                </a:solidFill>
              </a:rPr>
              <a:t>;</a:t>
            </a:r>
            <a:endParaRPr lang="fa-IR" sz="32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fa-IR" sz="32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7030A0"/>
                </a:solidFill>
              </a:rPr>
              <a:t>string </a:t>
            </a:r>
            <a:r>
              <a:rPr lang="en-US" dirty="0" err="1">
                <a:solidFill>
                  <a:srgbClr val="7030A0"/>
                </a:solidFill>
              </a:rPr>
              <a:t>fullName</a:t>
            </a:r>
            <a:r>
              <a:rPr lang="en-US" dirty="0">
                <a:solidFill>
                  <a:srgbClr val="7030A0"/>
                </a:solidFill>
              </a:rPr>
              <a:t> = </a:t>
            </a:r>
            <a:r>
              <a:rPr lang="en-US" dirty="0" err="1">
                <a:solidFill>
                  <a:srgbClr val="7030A0"/>
                </a:solidFill>
              </a:rPr>
              <a:t>firstName.append</a:t>
            </a:r>
            <a:r>
              <a:rPr lang="en-US" dirty="0">
                <a:solidFill>
                  <a:srgbClr val="7030A0"/>
                </a:solidFill>
              </a:rPr>
              <a:t>(</a:t>
            </a:r>
            <a:r>
              <a:rPr lang="en-US" dirty="0" err="1">
                <a:solidFill>
                  <a:srgbClr val="7030A0"/>
                </a:solidFill>
              </a:rPr>
              <a:t>lastName</a:t>
            </a:r>
            <a:r>
              <a:rPr lang="en-US" dirty="0">
                <a:solidFill>
                  <a:srgbClr val="7030A0"/>
                </a:solidFill>
              </a:rPr>
              <a:t>);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482D8-ABF3-E186-DB04-C7C47C9B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33AD8-5893-F9CC-BDD5-778166B33060}"/>
              </a:ext>
            </a:extLst>
          </p:cNvPr>
          <p:cNvSpPr txBox="1"/>
          <p:nvPr/>
        </p:nvSpPr>
        <p:spPr>
          <a:xfrm>
            <a:off x="9120249" y="5385460"/>
            <a:ext cx="1603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dirty="0">
                <a:solidFill>
                  <a:srgbClr val="FF0000"/>
                </a:solidFill>
              </a:rPr>
              <a:t>مختص </a:t>
            </a:r>
            <a:r>
              <a:rPr lang="en-GB" sz="2000" dirty="0">
                <a:solidFill>
                  <a:srgbClr val="FF000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45657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2C9C9-21E6-8B93-ADB8-8EF093BE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9D19-209B-DF3E-B907-70E9ED51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en-GB" b="1" cap="none" dirty="0" err="1">
                <a:solidFill>
                  <a:srgbClr val="FFFF00"/>
                </a:solidFill>
              </a:rPr>
              <a:t>StringName.append</a:t>
            </a:r>
            <a:r>
              <a:rPr lang="en-GB" b="1" cap="none" dirty="0">
                <a:solidFill>
                  <a:srgbClr val="FFFF00"/>
                </a:solidFill>
              </a:rPr>
              <a:t>(</a:t>
            </a:r>
            <a:r>
              <a:rPr lang="en-GB" b="1" cap="none" dirty="0" err="1">
                <a:solidFill>
                  <a:srgbClr val="FFFF00"/>
                </a:solidFill>
              </a:rPr>
              <a:t>StringName</a:t>
            </a:r>
            <a:r>
              <a:rPr lang="en-GB" b="1" cap="none" dirty="0">
                <a:solidFill>
                  <a:srgbClr val="FFFF00"/>
                </a:solidFill>
              </a:rPr>
              <a:t>, x, y)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ED16F6F-707E-3F88-C84C-C93BC7EE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87583"/>
            <a:ext cx="10820400" cy="3131101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en-GB" sz="3200" dirty="0"/>
              <a:t>string test = "C++ certificate";</a:t>
            </a:r>
          </a:p>
          <a:p>
            <a:pPr marL="0" indent="0" algn="ctr" rtl="1">
              <a:buNone/>
            </a:pPr>
            <a:r>
              <a:rPr lang="en-GB" sz="3200" dirty="0"/>
              <a:t>string test1="course ";</a:t>
            </a:r>
          </a:p>
          <a:p>
            <a:pPr marL="0" indent="0" algn="ctr" rtl="1">
              <a:buNone/>
            </a:pPr>
            <a:endParaRPr lang="en-GB" sz="3200" dirty="0"/>
          </a:p>
          <a:p>
            <a:pPr marL="0" indent="0" algn="ctr" rtl="1">
              <a:buNone/>
            </a:pPr>
            <a:r>
              <a:rPr lang="en-GB" sz="3200" dirty="0">
                <a:solidFill>
                  <a:schemeClr val="accent1">
                    <a:lumMod val="75000"/>
                  </a:schemeClr>
                </a:solidFill>
              </a:rPr>
              <a:t>test1.append(test,0,3);</a:t>
            </a:r>
          </a:p>
          <a:p>
            <a:pPr marL="0" indent="0" algn="ctr" rtl="1">
              <a:buNone/>
            </a:pP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6CC5D-354B-E11E-CF3F-C6FDDB97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65</a:t>
            </a:fld>
            <a:endParaRPr lang="en-GB"/>
          </a:p>
        </p:txBody>
      </p:sp>
      <p:pic>
        <p:nvPicPr>
          <p:cNvPr id="3" name="Graphic 2" descr="Checkmark">
            <a:extLst>
              <a:ext uri="{FF2B5EF4-FFF2-40B4-BE49-F238E27FC236}">
                <a16:creationId xmlns:a16="http://schemas.microsoft.com/office/drawing/2014/main" id="{9DD22F56-7A86-8F24-4457-689810195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270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4C2B-9B06-D011-5D9B-190E51BD1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A0AD-68FF-9C73-D8DB-ED947ABCB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اندیس در رشته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7E8C-DF23-2005-FEB5-FFA24C06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516" y="2944714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[x];</a:t>
            </a:r>
          </a:p>
          <a:p>
            <a:pPr marL="0" indent="0" algn="ctr">
              <a:buNone/>
            </a:pPr>
            <a:endParaRPr lang="en-GB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7030A0"/>
                </a:solidFill>
              </a:rPr>
              <a:t>StringName</a:t>
            </a:r>
            <a:r>
              <a:rPr lang="en-GB" sz="3200" dirty="0">
                <a:solidFill>
                  <a:srgbClr val="7030A0"/>
                </a:solidFill>
              </a:rPr>
              <a:t>[0];</a:t>
            </a:r>
          </a:p>
          <a:p>
            <a:pPr marL="0" indent="0" algn="ctr">
              <a:buNone/>
            </a:pPr>
            <a:r>
              <a:rPr lang="en-GB" sz="3200" dirty="0" err="1">
                <a:solidFill>
                  <a:srgbClr val="7030A0"/>
                </a:solidFill>
              </a:rPr>
              <a:t>StringName</a:t>
            </a:r>
            <a:r>
              <a:rPr lang="en-GB" sz="3200" dirty="0">
                <a:solidFill>
                  <a:srgbClr val="7030A0"/>
                </a:solidFill>
              </a:rPr>
              <a:t>[n-1];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3E37D-A930-C5DA-B2B0-D80A01A0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4145F-D86B-978E-B702-F677D0D08F96}"/>
              </a:ext>
            </a:extLst>
          </p:cNvPr>
          <p:cNvSpPr txBox="1"/>
          <p:nvPr/>
        </p:nvSpPr>
        <p:spPr>
          <a:xfrm>
            <a:off x="9975272" y="5272644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کاربرد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9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22E8C-DB67-6E1C-69FF-B03555BC1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5BB6-7379-68EA-B3EA-57039D4E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اندیس در رشته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5967-1C9F-AB87-CE0C-069D9821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516" y="2944714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StringName.at(x);</a:t>
            </a:r>
          </a:p>
          <a:p>
            <a:pPr marL="0" indent="0" algn="ctr">
              <a:buNone/>
            </a:pPr>
            <a:endParaRPr lang="en-GB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7030A0"/>
                </a:solidFill>
              </a:rPr>
              <a:t>StringName.at(0);</a:t>
            </a:r>
          </a:p>
          <a:p>
            <a:pPr marL="0" indent="0" algn="ctr">
              <a:buNone/>
            </a:pPr>
            <a:r>
              <a:rPr lang="en-GB" sz="3200" dirty="0">
                <a:solidFill>
                  <a:srgbClr val="7030A0"/>
                </a:solidFill>
              </a:rPr>
              <a:t>StringName.at(n-1);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9720-CE07-0CA8-2814-885BB86A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67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4A4BFD-FFB0-513E-72D7-E3C2D88D6BBB}"/>
              </a:ext>
            </a:extLst>
          </p:cNvPr>
          <p:cNvSpPr txBox="1"/>
          <p:nvPr/>
        </p:nvSpPr>
        <p:spPr>
          <a:xfrm>
            <a:off x="9975272" y="527264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rgbClr val="FF0000"/>
                </a:solidFill>
              </a:rPr>
              <a:t>تفاوت ؟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F52BF-4F86-7B4C-C755-4ED8C9C41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2C-C51D-CE7D-68F0-BB7A34AB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مقایسه رشته ها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9D5F-4581-0064-C75A-923BC6196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(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  &gt;  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&lt;</a:t>
            </a:r>
          </a:p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==</a:t>
            </a:r>
          </a:p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…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375BA-A943-730D-1AE6-0188E7AF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68</a:t>
            </a:fld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C181752B-B8A9-A8AF-3709-ABBFD726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700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BC42-09D3-0723-581D-04E6900B4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CBB5-9219-6762-7418-7BFEEFCF5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مقایسه رشته ها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FC64A-0105-916B-B2E0-84724E761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StringName.compare</a:t>
            </a:r>
            <a:r>
              <a:rPr lang="en-GB" sz="3200" dirty="0">
                <a:solidFill>
                  <a:srgbClr val="FFFF00"/>
                </a:solidFill>
              </a:rPr>
              <a:t>(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)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7030A0"/>
                </a:solidFill>
              </a:rPr>
              <a:t>StringName.compare</a:t>
            </a:r>
            <a:r>
              <a:rPr lang="en-GB" sz="3200" dirty="0">
                <a:solidFill>
                  <a:srgbClr val="7030A0"/>
                </a:solidFill>
              </a:rPr>
              <a:t>(a ,b , </a:t>
            </a:r>
            <a:r>
              <a:rPr lang="en-GB" sz="3200" dirty="0" err="1">
                <a:solidFill>
                  <a:srgbClr val="7030A0"/>
                </a:solidFill>
              </a:rPr>
              <a:t>StringName</a:t>
            </a:r>
            <a:r>
              <a:rPr lang="en-GB" sz="3200" dirty="0">
                <a:solidFill>
                  <a:srgbClr val="7030A0"/>
                </a:solidFill>
              </a:rPr>
              <a:t>, x,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D954A-8EF8-22D5-B869-9B74A403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69</a:t>
            </a:fld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995B4E95-9326-91BD-795A-0C31E5FE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2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8B9A-41AB-5AEA-4472-227A3BA6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764373"/>
            <a:ext cx="10592405" cy="1293028"/>
          </a:xfrm>
        </p:spPr>
        <p:txBody>
          <a:bodyPr/>
          <a:lstStyle/>
          <a:p>
            <a:pPr algn="ctr"/>
            <a:r>
              <a:rPr lang="fa-IR" dirty="0"/>
              <a:t>فریمورک چیست؟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3366-0F2B-D2F1-E1A3-ACDC3B7A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44436"/>
            <a:ext cx="10353762" cy="3546764"/>
          </a:xfrm>
        </p:spPr>
        <p:txBody>
          <a:bodyPr/>
          <a:lstStyle/>
          <a:p>
            <a:pPr marL="0" indent="0" algn="ctr">
              <a:buNone/>
            </a:pPr>
            <a:r>
              <a:rPr lang="fa-IR" b="0" i="0" dirty="0">
                <a:effectLst/>
                <a:latin typeface="Times New Roman" panose="02020603050405020304" pitchFamily="18" charset="0"/>
              </a:rPr>
              <a:t>به عنوان یک متخصص شما ترجیح می‌دهید که از صفر پروژه خود را آغاز کنید و یا مقدمات پروژه برای شما آماده باشد؟</a:t>
            </a:r>
            <a:endParaRPr lang="fa-IR" dirty="0"/>
          </a:p>
          <a:p>
            <a:pPr algn="ctr"/>
            <a:endParaRPr lang="fa-IR" dirty="0"/>
          </a:p>
          <a:p>
            <a:pPr algn="r" rtl="1"/>
            <a:r>
              <a:rPr lang="fa-IR" b="0" i="0" dirty="0">
                <a:effectLst/>
                <a:latin typeface="Google Sans"/>
              </a:rPr>
              <a:t> فریمورک یا چارچوب، پایه‌ای برای توسعه برنامه های کاربردی نرم افزاری فراهم می‌کند.</a:t>
            </a:r>
          </a:p>
          <a:p>
            <a:pPr algn="r" rtl="1"/>
            <a:r>
              <a:rPr lang="fa-IR" b="0" i="0" dirty="0">
                <a:effectLst/>
                <a:latin typeface="Google Sans"/>
              </a:rPr>
              <a:t> مهندسان و توسعه دهندگان نرم افزار از یک چارچوب به عنوان یک الگو برای طراحی وب سایت و برنامه های کاربردی استفاده می‌کنند.</a:t>
            </a:r>
          </a:p>
          <a:p>
            <a:pPr algn="r" rtl="1"/>
            <a:r>
              <a:rPr lang="en-GB" b="0" i="0" dirty="0">
                <a:effectLst/>
                <a:latin typeface="Yekan"/>
              </a:rPr>
              <a:t>Framework </a:t>
            </a:r>
            <a:r>
              <a:rPr lang="fa-IR" b="0" i="0" dirty="0">
                <a:effectLst/>
                <a:latin typeface="Yekan"/>
              </a:rPr>
              <a:t>یک کد قابل‌استفاده مجدد است که قابلیت‌های خاصی را در اختیار توسعه‌دهندگان قرار می‌دهد تا بتوانند برنامه‌های مختلف را با توجه به نیازها توسعه دهند.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77F12-E2DC-1155-C380-3FE34AC6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0993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CC7AF-BFB9-10C5-D286-1DF01DAA6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A676-6728-B9CF-FAD8-17C8DF63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EE72A-1985-495D-75EB-E3B0ECF4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7516" y="2330531"/>
            <a:ext cx="4336968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string test = "java";</a:t>
            </a:r>
          </a:p>
          <a:p>
            <a:pPr marL="0" indent="0" algn="ctr">
              <a:buNone/>
            </a:pPr>
            <a:r>
              <a:rPr lang="en-US" dirty="0"/>
              <a:t>string test2 ("</a:t>
            </a:r>
            <a:r>
              <a:rPr lang="en-US" dirty="0" err="1"/>
              <a:t>c++</a:t>
            </a:r>
            <a:r>
              <a:rPr lang="en-US" dirty="0"/>
              <a:t>");</a:t>
            </a:r>
          </a:p>
          <a:p>
            <a:pPr marL="0" indent="0" algn="ctr">
              <a:buNone/>
            </a:pPr>
            <a:endParaRPr lang="en-US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dirty="0" err="1">
                <a:solidFill>
                  <a:srgbClr val="7030A0"/>
                </a:solidFill>
              </a:rPr>
              <a:t>cout</a:t>
            </a:r>
            <a:r>
              <a:rPr lang="en-GB" dirty="0">
                <a:solidFill>
                  <a:srgbClr val="7030A0"/>
                </a:solidFill>
              </a:rPr>
              <a:t>&lt;&lt;(test&gt;test2);</a:t>
            </a: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 err="1">
                <a:solidFill>
                  <a:srgbClr val="7030A0"/>
                </a:solidFill>
              </a:rPr>
              <a:t>cout</a:t>
            </a:r>
            <a:r>
              <a:rPr lang="en-GB" dirty="0">
                <a:solidFill>
                  <a:srgbClr val="7030A0"/>
                </a:solidFill>
              </a:rPr>
              <a:t>&lt;&lt;(</a:t>
            </a:r>
            <a:r>
              <a:rPr lang="en-GB" dirty="0" err="1">
                <a:solidFill>
                  <a:srgbClr val="7030A0"/>
                </a:solidFill>
              </a:rPr>
              <a:t>test.compare</a:t>
            </a:r>
            <a:r>
              <a:rPr lang="en-GB" dirty="0">
                <a:solidFill>
                  <a:srgbClr val="7030A0"/>
                </a:solidFill>
              </a:rPr>
              <a:t>(test2));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98F0E-C31F-9FFC-C385-932B8D54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03362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3754-EC00-3A0C-EE3C-17BC4C97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1D25-B7E6-DF2B-7564-B3064406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D5925-AF31-1F6B-48AD-BDF6FFFD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6679" y="2330531"/>
            <a:ext cx="6523264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string test = "java";</a:t>
            </a:r>
          </a:p>
          <a:p>
            <a:pPr marL="0" indent="0" algn="ctr">
              <a:buNone/>
            </a:pPr>
            <a:r>
              <a:rPr lang="en-US" sz="2400" dirty="0"/>
              <a:t>string test2 (“z++");</a:t>
            </a:r>
          </a:p>
          <a:p>
            <a:pPr marL="0" indent="0" algn="ctr">
              <a:buNone/>
            </a:pPr>
            <a:endParaRPr lang="en-US" sz="36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2400" dirty="0" err="1">
                <a:solidFill>
                  <a:srgbClr val="7030A0"/>
                </a:solidFill>
              </a:rPr>
              <a:t>cout</a:t>
            </a:r>
            <a:r>
              <a:rPr lang="en-GB" sz="2400" dirty="0">
                <a:solidFill>
                  <a:srgbClr val="7030A0"/>
                </a:solidFill>
              </a:rPr>
              <a:t>&lt;&lt;(test&gt;test2);</a:t>
            </a: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GB" sz="2400" dirty="0">
                <a:solidFill>
                  <a:srgbClr val="7030A0"/>
                </a:solidFill>
              </a:rPr>
              <a:t> </a:t>
            </a:r>
            <a:r>
              <a:rPr lang="en-GB" sz="2400" dirty="0" err="1">
                <a:solidFill>
                  <a:srgbClr val="7030A0"/>
                </a:solidFill>
              </a:rPr>
              <a:t>cout</a:t>
            </a:r>
            <a:r>
              <a:rPr lang="en-GB" sz="2400" dirty="0">
                <a:solidFill>
                  <a:srgbClr val="7030A0"/>
                </a:solidFill>
              </a:rPr>
              <a:t>&lt;&lt;(</a:t>
            </a:r>
            <a:r>
              <a:rPr lang="en-GB" sz="2400" dirty="0" err="1">
                <a:solidFill>
                  <a:srgbClr val="7030A0"/>
                </a:solidFill>
              </a:rPr>
              <a:t>test.compare</a:t>
            </a:r>
            <a:r>
              <a:rPr lang="en-GB" sz="2400" dirty="0">
                <a:solidFill>
                  <a:srgbClr val="7030A0"/>
                </a:solidFill>
              </a:rPr>
              <a:t>(test2));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F8DD0-24FA-6F2E-56BD-F4394D4B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2549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DF32-0546-C6A5-9410-9FD6312C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BDF6-397F-AD9C-8B0F-EBFA828F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جابه‌جایی رشته ها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6321-B9A1-BFEC-1761-5657F2D3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StringName.swap</a:t>
            </a:r>
            <a:r>
              <a:rPr lang="en-GB" sz="3200" dirty="0">
                <a:solidFill>
                  <a:srgbClr val="FFFF00"/>
                </a:solidFill>
              </a:rPr>
              <a:t>(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)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9A4C6-E05D-13A7-99E0-3E6256F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1917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7B4C-3703-71F7-6EFC-7BFD7050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FBC7-99A7-B62E-02C1-AEB3BDDF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جستجو در رشته ها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71DD-F61D-0D4D-DF78-CCFAC09D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StringName.find</a:t>
            </a:r>
            <a:r>
              <a:rPr lang="en-GB" sz="3200" dirty="0">
                <a:solidFill>
                  <a:srgbClr val="FFFF00"/>
                </a:solidFill>
              </a:rPr>
              <a:t>(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)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D845A-7AD6-C06B-3BBE-63E31CA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73</a:t>
            </a:fld>
            <a:endParaRPr lang="en-GB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9C078FA-231F-7610-089A-09BA0A72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570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02A4-556D-7F37-5FAD-D01BD0FA0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D314-5A40-F3B3-3C44-99C5BFEC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انواع جستجو در رشته ها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D4DB-3C2B-5976-D528-9C02C5AEA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rfind</a:t>
            </a: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find_first_of</a:t>
            </a: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find_last_of</a:t>
            </a: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find_first_not_of</a:t>
            </a: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find_last_not_of</a:t>
            </a: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F11C5-0390-78C7-F59E-1616DEBC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74</a:t>
            </a:fld>
            <a:endParaRPr lang="en-GB"/>
          </a:p>
        </p:txBody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68179D1D-CB08-8699-CD51-0E7C15C1F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711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F0C5-A180-5DAB-A993-EDDDD92E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F538-EA8C-F359-0607-B0A609DE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690F-DE36-4EFE-11DB-A114CA4E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330531"/>
            <a:ext cx="7062107" cy="31489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string test = "course </a:t>
            </a:r>
            <a:r>
              <a:rPr lang="en-US" sz="2400" dirty="0" err="1"/>
              <a:t>c++</a:t>
            </a:r>
            <a:r>
              <a:rPr lang="en-US" sz="2400" dirty="0"/>
              <a:t> , register </a:t>
            </a:r>
            <a:r>
              <a:rPr lang="en-US" sz="2400" dirty="0" err="1"/>
              <a:t>c++</a:t>
            </a:r>
            <a:r>
              <a:rPr lang="en-US" sz="2400" dirty="0"/>
              <a:t>";    </a:t>
            </a:r>
          </a:p>
          <a:p>
            <a:pPr marL="0" indent="0" algn="ctr">
              <a:buNone/>
            </a:pPr>
            <a:r>
              <a:rPr lang="en-US" sz="2400" dirty="0"/>
              <a:t>string test2 ("</a:t>
            </a:r>
            <a:r>
              <a:rPr lang="en-US" sz="2400" dirty="0" err="1"/>
              <a:t>c++</a:t>
            </a:r>
            <a:r>
              <a:rPr lang="en-US" sz="2400" dirty="0"/>
              <a:t>");</a:t>
            </a:r>
          </a:p>
          <a:p>
            <a:pPr marL="0" indent="0" algn="ctr">
              <a:buNone/>
            </a:pPr>
            <a:endParaRPr lang="en-US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int x =</a:t>
            </a:r>
            <a:r>
              <a:rPr lang="en-US" sz="2400" dirty="0" err="1">
                <a:solidFill>
                  <a:srgbClr val="7030A0"/>
                </a:solidFill>
              </a:rPr>
              <a:t>test.find</a:t>
            </a:r>
            <a:r>
              <a:rPr lang="en-US" sz="2400" dirty="0">
                <a:solidFill>
                  <a:srgbClr val="7030A0"/>
                </a:solidFill>
              </a:rPr>
              <a:t>(test2) ; 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 int y =</a:t>
            </a:r>
            <a:r>
              <a:rPr lang="en-US" sz="2400" dirty="0" err="1">
                <a:solidFill>
                  <a:srgbClr val="7030A0"/>
                </a:solidFill>
              </a:rPr>
              <a:t>test.rfind</a:t>
            </a:r>
            <a:r>
              <a:rPr lang="en-US" sz="2400" dirty="0">
                <a:solidFill>
                  <a:srgbClr val="7030A0"/>
                </a:solidFill>
              </a:rPr>
              <a:t>(test2) ;</a:t>
            </a: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 err="1">
                <a:solidFill>
                  <a:srgbClr val="7030A0"/>
                </a:solidFill>
              </a:rPr>
              <a:t>cout</a:t>
            </a:r>
            <a:r>
              <a:rPr lang="en-US" sz="2400" dirty="0">
                <a:solidFill>
                  <a:srgbClr val="7030A0"/>
                </a:solidFill>
              </a:rPr>
              <a:t>&lt;&lt;x&lt;&lt;"\t"&lt;&lt;y;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CEAC3-40D3-9C61-6CE6-E8472388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5949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3A801-045D-C03E-6BFB-6DF75B4BE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E823-05A8-312A-A3B4-642C9DE01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CD33-77C5-E1FE-AB97-0AB00818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330531"/>
            <a:ext cx="7062107" cy="314891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 string test = "course </a:t>
            </a:r>
            <a:r>
              <a:rPr lang="en-US" sz="2400" dirty="0" err="1"/>
              <a:t>c++</a:t>
            </a:r>
            <a:r>
              <a:rPr lang="en-US" sz="2400" dirty="0"/>
              <a:t> , register </a:t>
            </a:r>
            <a:r>
              <a:rPr lang="en-US" sz="2400" dirty="0" err="1"/>
              <a:t>c++</a:t>
            </a:r>
            <a:r>
              <a:rPr lang="en-US" sz="2400" dirty="0"/>
              <a:t>";</a:t>
            </a:r>
          </a:p>
          <a:p>
            <a:pPr marL="0" indent="0" algn="ctr">
              <a:buNone/>
            </a:pPr>
            <a:r>
              <a:rPr lang="en-US" sz="2400" dirty="0"/>
              <a:t>    string test2 ("</a:t>
            </a:r>
            <a:r>
              <a:rPr lang="en-US" sz="2400" dirty="0" err="1"/>
              <a:t>c++</a:t>
            </a:r>
            <a:r>
              <a:rPr lang="en-US" sz="2400" dirty="0"/>
              <a:t>");</a:t>
            </a:r>
          </a:p>
          <a:p>
            <a:pPr marL="0" indent="0" algn="ctr">
              <a:buNone/>
            </a:pPr>
            <a:endParaRPr lang="en-US" sz="32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int x =</a:t>
            </a:r>
            <a:r>
              <a:rPr lang="en-US" sz="2400" dirty="0" err="1">
                <a:solidFill>
                  <a:srgbClr val="7030A0"/>
                </a:solidFill>
              </a:rPr>
              <a:t>test.find_first_of</a:t>
            </a:r>
            <a:r>
              <a:rPr lang="en-US" sz="2400" dirty="0">
                <a:solidFill>
                  <a:srgbClr val="7030A0"/>
                </a:solidFill>
              </a:rPr>
              <a:t>(test2) ;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  int y =</a:t>
            </a:r>
            <a:r>
              <a:rPr lang="en-US" sz="2400" dirty="0" err="1">
                <a:solidFill>
                  <a:srgbClr val="7030A0"/>
                </a:solidFill>
              </a:rPr>
              <a:t>test.find_last_of</a:t>
            </a:r>
            <a:r>
              <a:rPr lang="en-US" sz="2400" dirty="0">
                <a:solidFill>
                  <a:srgbClr val="7030A0"/>
                </a:solidFill>
              </a:rPr>
              <a:t>(test2) ;  </a:t>
            </a:r>
          </a:p>
          <a:p>
            <a:pPr marL="0" indent="0" algn="ctr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 err="1">
                <a:solidFill>
                  <a:srgbClr val="7030A0"/>
                </a:solidFill>
              </a:rPr>
              <a:t>cout</a:t>
            </a:r>
            <a:r>
              <a:rPr lang="en-US" sz="2400" dirty="0">
                <a:solidFill>
                  <a:srgbClr val="7030A0"/>
                </a:solidFill>
              </a:rPr>
              <a:t>&lt;&lt;x&lt;&lt;"\t"&lt;&lt;y;</a:t>
            </a:r>
            <a:endParaRPr lang="en-GB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70F92-838B-1C85-D591-ABC1E709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2AB45-A478-EDCB-B899-0AE03E7492A7}"/>
              </a:ext>
            </a:extLst>
          </p:cNvPr>
          <p:cNvSpPr txBox="1"/>
          <p:nvPr/>
        </p:nvSpPr>
        <p:spPr>
          <a:xfrm>
            <a:off x="685800" y="4033676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java</a:t>
            </a:r>
          </a:p>
          <a:p>
            <a:r>
              <a:rPr lang="en-GB" sz="2000" dirty="0">
                <a:solidFill>
                  <a:srgbClr val="FF0000"/>
                </a:solidFill>
              </a:rPr>
              <a:t>ruby</a:t>
            </a:r>
          </a:p>
          <a:p>
            <a:r>
              <a:rPr lang="en-GB" sz="2000" dirty="0" err="1">
                <a:solidFill>
                  <a:srgbClr val="FF0000"/>
                </a:solidFill>
              </a:rPr>
              <a:t>uby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59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7EA50-573B-7997-7CD4-6089CE7CE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67D3-10B4-1E48-81E8-49800455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6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365E-AD5D-632B-8B0C-0DE63A5CE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نام فرد،حروف صدا دار آن نام را تشخیص دهد و به جای آنها حرف </a:t>
            </a:r>
            <a:r>
              <a:rPr lang="en-GB" sz="3200" dirty="0"/>
              <a:t>z</a:t>
            </a:r>
            <a:r>
              <a:rPr lang="fa-IR" sz="3200" dirty="0"/>
              <a:t> جایگزین کند.</a:t>
            </a:r>
          </a:p>
          <a:p>
            <a:pPr marL="0" indent="0" algn="r" rtl="1">
              <a:buNone/>
            </a:pPr>
            <a:endParaRPr lang="fa-IR" sz="2800" dirty="0"/>
          </a:p>
          <a:p>
            <a:pPr marL="0" indent="0" rtl="1">
              <a:buNone/>
            </a:pPr>
            <a:r>
              <a:rPr lang="en-GB" sz="2800" dirty="0"/>
              <a:t>char voice[] = {'a','e','</a:t>
            </a:r>
            <a:r>
              <a:rPr lang="en-GB" sz="2800" dirty="0" err="1"/>
              <a:t>i</a:t>
            </a:r>
            <a:r>
              <a:rPr lang="en-GB" sz="2800" dirty="0"/>
              <a:t>','</a:t>
            </a:r>
            <a:r>
              <a:rPr lang="en-GB" sz="2800" dirty="0" err="1"/>
              <a:t>o','u</a:t>
            </a:r>
            <a:r>
              <a:rPr lang="en-GB" sz="2800" dirty="0"/>
              <a:t>'};</a:t>
            </a: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F1FD-B805-7380-68D8-8747B5DA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272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C1E6E-BEAD-288C-2BAE-63389AC6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AFCE-7B64-DFB5-B434-61570F9E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93657"/>
            <a:ext cx="10820400" cy="1564575"/>
          </a:xfrm>
        </p:spPr>
        <p:txBody>
          <a:bodyPr>
            <a:normAutofit/>
          </a:bodyPr>
          <a:lstStyle/>
          <a:p>
            <a:pPr algn="ctr" rtl="1"/>
            <a:r>
              <a:rPr lang="fa-IR" sz="4400" b="1" cap="none" dirty="0">
                <a:solidFill>
                  <a:srgbClr val="FFFF00"/>
                </a:solidFill>
              </a:rPr>
              <a:t>ویرایش رشته ها</a:t>
            </a:r>
            <a:endParaRPr lang="en-GB" sz="4400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6870CE1-54BB-DD64-4FD0-EE642F6D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2185"/>
            <a:ext cx="10820400" cy="3426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000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38BB7-8EBE-74F9-2B1A-AB593A2D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52553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C8A9C-434F-E088-F2B5-D44A98960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0D26D-9B67-EDA8-9A0D-4961EDEE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cap="none" dirty="0"/>
              <a:t>erase()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9FB0-960F-17A3-6FAE-49831801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StringName.erase</a:t>
            </a:r>
            <a:r>
              <a:rPr lang="en-GB" sz="3200" dirty="0">
                <a:solidFill>
                  <a:srgbClr val="FFFF00"/>
                </a:solidFill>
              </a:rPr>
              <a:t>(index)</a:t>
            </a:r>
          </a:p>
          <a:p>
            <a:pPr marL="0" indent="0" algn="ctr" rtl="1">
              <a:buNone/>
            </a:pPr>
            <a:endParaRPr lang="en-GB" sz="3200" dirty="0">
              <a:solidFill>
                <a:srgbClr val="FFFF00"/>
              </a:solidFill>
            </a:endParaRPr>
          </a:p>
          <a:p>
            <a:pPr marL="0" indent="0" algn="ctr" rtl="1">
              <a:buNone/>
            </a:pPr>
            <a:r>
              <a:rPr lang="en-GB" sz="3200" dirty="0">
                <a:solidFill>
                  <a:srgbClr val="FFFF00"/>
                </a:solidFill>
              </a:rPr>
              <a:t>)</a:t>
            </a:r>
            <a:r>
              <a:rPr lang="fa-IR" sz="3200" dirty="0">
                <a:solidFill>
                  <a:srgbClr val="FFFF00"/>
                </a:solidFill>
              </a:rPr>
              <a:t>حذف از</a:t>
            </a:r>
            <a:r>
              <a:rPr lang="en-GB" sz="3200" dirty="0">
                <a:solidFill>
                  <a:srgbClr val="FFFF00"/>
                </a:solidFill>
              </a:rPr>
              <a:t> </a:t>
            </a:r>
            <a:r>
              <a:rPr lang="fa-IR" sz="3200" dirty="0">
                <a:solidFill>
                  <a:srgbClr val="FFFF00"/>
                </a:solidFill>
              </a:rPr>
              <a:t>خانه </a:t>
            </a:r>
            <a:r>
              <a:rPr lang="en-GB" sz="3200" dirty="0">
                <a:solidFill>
                  <a:srgbClr val="FFFF00"/>
                </a:solidFill>
              </a:rPr>
              <a:t> index</a:t>
            </a:r>
            <a:r>
              <a:rPr lang="fa-IR" sz="3200" dirty="0">
                <a:solidFill>
                  <a:srgbClr val="FFFF00"/>
                </a:solidFill>
              </a:rPr>
              <a:t> تا آخر رشته</a:t>
            </a:r>
            <a:r>
              <a:rPr lang="en-GB" sz="3200" dirty="0">
                <a:solidFill>
                  <a:srgbClr val="FFFF00"/>
                </a:solidFill>
              </a:rPr>
              <a:t>(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E7FF-DDE5-45E0-1A1F-DBAB8EBC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79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BC2682-0914-1B49-F7CE-C9B401E974A8}"/>
              </a:ext>
            </a:extLst>
          </p:cNvPr>
          <p:cNvSpPr txBox="1"/>
          <p:nvPr/>
        </p:nvSpPr>
        <p:spPr>
          <a:xfrm>
            <a:off x="843379" y="5282214"/>
            <a:ext cx="142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41762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D0CC-E20A-3540-2085-AA86276F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4648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fa-IR" sz="4400" dirty="0"/>
              <a:t>پایگاه داده</a:t>
            </a:r>
            <a:endParaRPr lang="en-GB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4619-0602-C053-2B50-9DB026946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fa-IR" b="0" i="0" dirty="0">
                <a:effectLst/>
                <a:latin typeface="IRANSans"/>
              </a:rPr>
              <a:t> 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8D37C-913A-B4BE-6C59-4DD483E2F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F66DA-FAE4-1BAD-415C-BDDD4C3E0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073" y="1902074"/>
            <a:ext cx="7931853" cy="45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895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AC1F2-18F0-FB3A-A814-B622179F1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389E-87C2-260F-D61A-30E6C00C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cap="none" dirty="0"/>
              <a:t>replace()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EE05-C523-C5A1-5739-E5B218E3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StringName.replace</a:t>
            </a:r>
            <a:r>
              <a:rPr lang="en-GB" sz="3200" dirty="0">
                <a:solidFill>
                  <a:srgbClr val="FFFF00"/>
                </a:solidFill>
              </a:rPr>
              <a:t>(a ,b , 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)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7030A0"/>
                </a:solidFill>
              </a:rPr>
              <a:t>StringName.replace</a:t>
            </a:r>
            <a:r>
              <a:rPr lang="en-GB" sz="3200" dirty="0">
                <a:solidFill>
                  <a:srgbClr val="7030A0"/>
                </a:solidFill>
              </a:rPr>
              <a:t>(a ,b , </a:t>
            </a:r>
            <a:r>
              <a:rPr lang="en-GB" sz="3200" dirty="0" err="1">
                <a:solidFill>
                  <a:srgbClr val="7030A0"/>
                </a:solidFill>
              </a:rPr>
              <a:t>StringName</a:t>
            </a:r>
            <a:r>
              <a:rPr lang="en-GB" sz="3200" dirty="0">
                <a:solidFill>
                  <a:srgbClr val="7030A0"/>
                </a:solidFill>
              </a:rPr>
              <a:t>, x,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3E3B9-91E1-6281-8E30-EF1E3215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80</a:t>
            </a:fld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EB5482CD-23CD-CA90-7F27-D7FB3A313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13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3E66D-36E0-4392-929A-F1169F5B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CB14-A809-CF5D-1697-185EC30D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63D8-26DB-0BE9-5ED1-1E666772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734322"/>
            <a:ext cx="7062107" cy="2745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 string test = "C++ and java";    </a:t>
            </a:r>
            <a:r>
              <a:rPr lang="en-US" sz="3200" dirty="0" err="1"/>
              <a:t>test.replace</a:t>
            </a:r>
            <a:r>
              <a:rPr lang="en-US" sz="3200" dirty="0"/>
              <a:t>(1,2,"#"); 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&lt;&lt;test;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39AB0-7791-2438-B7B4-785AC64F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745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04FB-B084-5318-AA66-FB22F2DF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2A41-3BFC-8963-A9BE-21C13698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43039-BD32-B86C-9ED8-ED35AEAB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734322"/>
            <a:ext cx="7062107" cy="2745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 string test = "C++ and java";    </a:t>
            </a:r>
            <a:r>
              <a:rPr lang="en-US" sz="3200" dirty="0" err="1"/>
              <a:t>test.replace</a:t>
            </a:r>
            <a:r>
              <a:rPr lang="en-US" sz="3200" dirty="0"/>
              <a:t>(8,4,"C#"); 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&lt;&lt;test;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C727A-0BE9-F144-8BE5-4344473C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856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2F649-A683-E889-A97E-46E0A1D8E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1887-30C5-7866-2846-1A9D8F24E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527-7EED-9717-599C-6B3A7BFA4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734322"/>
            <a:ext cx="7062107" cy="2745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 string test = "C++ and java";    </a:t>
            </a:r>
            <a:r>
              <a:rPr lang="en-US" sz="3200" dirty="0" err="1"/>
              <a:t>test.replace</a:t>
            </a:r>
            <a:r>
              <a:rPr lang="en-US" sz="3200" dirty="0"/>
              <a:t>(1,2,"C#",1,1); </a:t>
            </a:r>
          </a:p>
          <a:p>
            <a:pPr marL="0" indent="0" algn="ctr">
              <a:buNone/>
            </a:pPr>
            <a:r>
              <a:rPr lang="en-US" sz="3200" dirty="0"/>
              <a:t> </a:t>
            </a:r>
            <a:r>
              <a:rPr lang="en-US" sz="3200" dirty="0" err="1"/>
              <a:t>cout</a:t>
            </a:r>
            <a:r>
              <a:rPr lang="en-US" sz="3200" dirty="0"/>
              <a:t>&lt;&lt;test;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F2BF-B7F2-2D32-AFCD-0A64FF370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4440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88816-DB45-9BD5-CE8D-3DB0A038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6A61-4F47-08E1-6101-95345DBB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cap="none" dirty="0"/>
              <a:t>insert()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1B35-BC42-2251-8BDA-7FF9D8EA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 err="1">
                <a:solidFill>
                  <a:srgbClr val="FFFF00"/>
                </a:solidFill>
              </a:rPr>
              <a:t>StringName.insert</a:t>
            </a:r>
            <a:r>
              <a:rPr lang="en-GB" sz="3200" dirty="0">
                <a:solidFill>
                  <a:srgbClr val="FFFF00"/>
                </a:solidFill>
              </a:rPr>
              <a:t>(a , </a:t>
            </a:r>
            <a:r>
              <a:rPr lang="en-GB" sz="3200" dirty="0" err="1">
                <a:solidFill>
                  <a:srgbClr val="FFFF00"/>
                </a:solidFill>
              </a:rPr>
              <a:t>StringName</a:t>
            </a:r>
            <a:r>
              <a:rPr lang="en-GB" sz="3200" dirty="0">
                <a:solidFill>
                  <a:srgbClr val="FFFF00"/>
                </a:solidFill>
              </a:rPr>
              <a:t>)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 err="1">
                <a:solidFill>
                  <a:srgbClr val="7030A0"/>
                </a:solidFill>
              </a:rPr>
              <a:t>StringName.insert</a:t>
            </a:r>
            <a:r>
              <a:rPr lang="en-GB" sz="3200" dirty="0">
                <a:solidFill>
                  <a:srgbClr val="7030A0"/>
                </a:solidFill>
              </a:rPr>
              <a:t>(a , </a:t>
            </a:r>
            <a:r>
              <a:rPr lang="en-GB" sz="3200" dirty="0" err="1">
                <a:solidFill>
                  <a:srgbClr val="7030A0"/>
                </a:solidFill>
              </a:rPr>
              <a:t>StringName</a:t>
            </a:r>
            <a:r>
              <a:rPr lang="en-GB" sz="3200" dirty="0">
                <a:solidFill>
                  <a:srgbClr val="7030A0"/>
                </a:solidFill>
              </a:rPr>
              <a:t>, x, 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C2473-5DE3-B097-7204-7F0BA84E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84</a:t>
            </a:fld>
            <a:endParaRPr lang="en-GB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1C2E640-B224-7430-2340-898F34927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7235" y="4634593"/>
            <a:ext cx="794657" cy="79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3618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6519D-E8AD-F13E-5160-637489EBA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5B48-296A-229D-FE4B-1C5EDF57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1B72-9DD0-6CF0-D680-99CC2FFD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2157274"/>
            <a:ext cx="7062107" cy="4319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 string test = "</a:t>
            </a:r>
            <a:r>
              <a:rPr lang="en-US" sz="3600" dirty="0" err="1"/>
              <a:t>php</a:t>
            </a:r>
            <a:r>
              <a:rPr lang="en-US" sz="3600" dirty="0"/>
              <a:t> java";</a:t>
            </a:r>
          </a:p>
          <a:p>
            <a:pPr marL="0" indent="0" algn="ctr">
              <a:buNone/>
            </a:pPr>
            <a:r>
              <a:rPr lang="en-US" sz="3600" dirty="0"/>
              <a:t>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en-US" sz="3600" dirty="0" err="1">
                <a:solidFill>
                  <a:srgbClr val="FF0000"/>
                </a:solidFill>
              </a:rPr>
              <a:t>test.insert</a:t>
            </a:r>
            <a:r>
              <a:rPr lang="en-US" sz="3600" dirty="0">
                <a:solidFill>
                  <a:srgbClr val="FF0000"/>
                </a:solidFill>
              </a:rPr>
              <a:t>(3,"C++ ");</a:t>
            </a:r>
          </a:p>
          <a:p>
            <a:pPr marL="0" indent="0" algn="ctr">
              <a:buNone/>
            </a:pPr>
            <a:r>
              <a:rPr lang="en-US" sz="3600" dirty="0" err="1">
                <a:solidFill>
                  <a:srgbClr val="FF0000"/>
                </a:solidFill>
              </a:rPr>
              <a:t>test.insert</a:t>
            </a:r>
            <a:r>
              <a:rPr lang="en-US" sz="3600" dirty="0">
                <a:solidFill>
                  <a:srgbClr val="FF0000"/>
                </a:solidFill>
              </a:rPr>
              <a:t>(4,"C++ "); 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  </a:t>
            </a:r>
            <a:r>
              <a:rPr lang="en-US" sz="3600" dirty="0" err="1"/>
              <a:t>cout</a:t>
            </a:r>
            <a:r>
              <a:rPr lang="en-US" sz="3600" dirty="0"/>
              <a:t>&lt;&lt;test;</a:t>
            </a:r>
            <a:endParaRPr lang="en-GB" sz="3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538B-498C-03EB-21FE-CE2338C1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116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30E82-3F15-2ED0-46F1-D021BEBB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826D-1D35-DAC0-CCAA-7FF2C97D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fa-IR" cap="none" dirty="0"/>
              <a:t>خروجی</a:t>
            </a:r>
            <a:r>
              <a:rPr lang="en-GB" cap="none" dirty="0"/>
              <a:t> </a:t>
            </a:r>
            <a:r>
              <a:rPr lang="en-GB" cap="none" dirty="0" err="1"/>
              <a:t>php</a:t>
            </a:r>
            <a:r>
              <a:rPr lang="en-GB" cap="none" dirty="0"/>
              <a:t> + java </a:t>
            </a:r>
            <a:r>
              <a:rPr lang="fa-IR" cap="none" dirty="0"/>
              <a:t>مد نظر است،</a:t>
            </a:r>
            <a:r>
              <a:rPr lang="en-GB" cap="none" dirty="0" err="1"/>
              <a:t>a,b</a:t>
            </a:r>
            <a:r>
              <a:rPr lang="fa-IR" cap="none" dirty="0"/>
              <a:t> و</a:t>
            </a:r>
            <a:r>
              <a:rPr lang="en-GB" cap="none" dirty="0"/>
              <a:t>c</a:t>
            </a:r>
            <a:r>
              <a:rPr lang="fa-IR" cap="none" dirty="0"/>
              <a:t> هر یک چیست؟ </a:t>
            </a:r>
            <a:endParaRPr lang="en-GB" cap="non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AB1C-645E-76C0-D7DB-93655EB5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243" y="3204838"/>
            <a:ext cx="7062107" cy="32721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 string test = "</a:t>
            </a:r>
            <a:r>
              <a:rPr lang="en-US" sz="3600" dirty="0" err="1"/>
              <a:t>php</a:t>
            </a:r>
            <a:r>
              <a:rPr lang="en-US" sz="3600" dirty="0"/>
              <a:t> java";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   </a:t>
            </a:r>
            <a:r>
              <a:rPr lang="nn-NO" sz="3600" dirty="0"/>
              <a:t>test.insert(a,"C++ ",b,c);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 err="1"/>
              <a:t>cout</a:t>
            </a:r>
            <a:r>
              <a:rPr lang="en-US" sz="3600" dirty="0"/>
              <a:t>&lt;&lt;test;</a:t>
            </a:r>
          </a:p>
          <a:p>
            <a:pPr marL="0" indent="0" algn="ctr">
              <a:buNone/>
            </a:pPr>
            <a:endParaRPr lang="en-US" sz="3600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nn-NO" sz="3600" dirty="0">
                <a:solidFill>
                  <a:schemeClr val="accent1"/>
                </a:solidFill>
              </a:rPr>
              <a:t>test.insert(4,"C++ ",2,2);</a:t>
            </a:r>
            <a:endParaRPr lang="en-GB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06904-14C8-E576-FC7E-37B467B6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77293-AA3B-8747-748F-B63188EB8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149E-D7C2-77F2-F996-D13B100E4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8800"/>
            <a:ext cx="10820400" cy="2805793"/>
          </a:xfrm>
        </p:spPr>
        <p:txBody>
          <a:bodyPr>
            <a:normAutofit/>
          </a:bodyPr>
          <a:lstStyle/>
          <a:p>
            <a:pPr algn="ctr" rtl="1"/>
            <a:r>
              <a:rPr lang="en-GB" cap="none" dirty="0" err="1"/>
              <a:t>toupper</a:t>
            </a:r>
            <a:r>
              <a:rPr lang="en-GB" cap="none" dirty="0"/>
              <a:t>(</a:t>
            </a:r>
            <a:r>
              <a:rPr lang="en-GB" cap="none" dirty="0" err="1"/>
              <a:t>StringName</a:t>
            </a:r>
            <a:r>
              <a:rPr lang="en-GB" cap="none" dirty="0"/>
              <a:t>[index])</a:t>
            </a:r>
            <a:br>
              <a:rPr lang="en-GB" cap="none" dirty="0"/>
            </a:br>
            <a:br>
              <a:rPr lang="en-GB" cap="none" dirty="0"/>
            </a:br>
            <a:r>
              <a:rPr lang="en-GB" cap="none" dirty="0" err="1"/>
              <a:t>tolower</a:t>
            </a:r>
            <a:r>
              <a:rPr lang="en-GB" cap="none" dirty="0"/>
              <a:t>(</a:t>
            </a:r>
            <a:r>
              <a:rPr lang="en-GB" cap="none" dirty="0" err="1"/>
              <a:t>StringName</a:t>
            </a:r>
            <a:r>
              <a:rPr lang="en-GB" cap="none" dirty="0"/>
              <a:t>[index])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FBACB-BA44-E8C6-CE37-A5A2982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0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ACC85-81C2-D891-F839-C27B7BD8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932B-F4A0-1F81-0E49-8F7F3A61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8800"/>
            <a:ext cx="10820400" cy="3844031"/>
          </a:xfrm>
        </p:spPr>
        <p:txBody>
          <a:bodyPr>
            <a:normAutofit/>
          </a:bodyPr>
          <a:lstStyle/>
          <a:p>
            <a:pPr algn="ctr" rtl="1"/>
            <a:r>
              <a:rPr lang="en-US" cap="none" dirty="0"/>
              <a:t>string days[] = {"</a:t>
            </a:r>
            <a:r>
              <a:rPr lang="en-US" cap="none" dirty="0" err="1"/>
              <a:t>abc</a:t>
            </a:r>
            <a:r>
              <a:rPr lang="en-US" cap="none" dirty="0"/>
              <a:t>","</a:t>
            </a:r>
            <a:r>
              <a:rPr lang="en-US" cap="none" dirty="0" err="1"/>
              <a:t>xyz</a:t>
            </a:r>
            <a:r>
              <a:rPr lang="en-US" cap="none" dirty="0"/>
              <a:t>","</a:t>
            </a:r>
            <a:r>
              <a:rPr lang="en-US" cap="none" dirty="0" err="1"/>
              <a:t>aeuio</a:t>
            </a:r>
            <a:r>
              <a:rPr lang="en-US" cap="none" dirty="0"/>
              <a:t>"};</a:t>
            </a:r>
            <a:br>
              <a:rPr lang="en-US" cap="none" dirty="0"/>
            </a:br>
            <a:r>
              <a:rPr lang="en-US" cap="none" dirty="0"/>
              <a:t>  </a:t>
            </a:r>
            <a:br>
              <a:rPr lang="en-US" cap="none" dirty="0"/>
            </a:br>
            <a:r>
              <a:rPr lang="en-US" cap="none" dirty="0"/>
              <a:t>             </a:t>
            </a:r>
            <a:r>
              <a:rPr lang="en-US" cap="none" dirty="0" err="1"/>
              <a:t>cout</a:t>
            </a:r>
            <a:r>
              <a:rPr lang="en-US" cap="none" dirty="0"/>
              <a:t>&lt;&lt; days[2].length();</a:t>
            </a:r>
            <a:endParaRPr lang="en-GB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B4CDB-FDCB-FD37-A18B-ECF00ACF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88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269E0-C031-9300-063A-53D50308BB37}"/>
              </a:ext>
            </a:extLst>
          </p:cNvPr>
          <p:cNvSpPr txBox="1"/>
          <p:nvPr/>
        </p:nvSpPr>
        <p:spPr>
          <a:xfrm>
            <a:off x="6096000" y="887767"/>
            <a:ext cx="834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6000" dirty="0">
                <a:solidFill>
                  <a:srgbClr val="FF0000"/>
                </a:solidFill>
              </a:rPr>
              <a:t>*</a:t>
            </a:r>
            <a:endParaRPr lang="en-GB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5215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96CB4-7E21-495D-8A9D-A395E40FF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581-94B3-B4C7-D55A-CC3ADD46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8800"/>
            <a:ext cx="10820400" cy="2805793"/>
          </a:xfrm>
        </p:spPr>
        <p:txBody>
          <a:bodyPr>
            <a:normAutofit/>
          </a:bodyPr>
          <a:lstStyle/>
          <a:p>
            <a:pPr algn="ctr" rtl="1"/>
            <a:r>
              <a:rPr lang="en-GB" cap="none" dirty="0"/>
              <a:t>#include &lt;</a:t>
            </a:r>
            <a:r>
              <a:rPr lang="en-GB" cap="none" dirty="0" err="1"/>
              <a:t>cstring</a:t>
            </a:r>
            <a:r>
              <a:rPr lang="en-GB" cap="none" dirty="0"/>
              <a:t>&gt;      </a:t>
            </a:r>
            <a:r>
              <a:rPr lang="en-GB" cap="none" dirty="0">
                <a:solidFill>
                  <a:schemeClr val="bg1"/>
                </a:solidFill>
                <a:highlight>
                  <a:srgbClr val="FFFF00"/>
                </a:highlight>
              </a:rPr>
              <a:t>C++</a:t>
            </a:r>
            <a:br>
              <a:rPr lang="en-GB" cap="none" dirty="0"/>
            </a:br>
            <a:br>
              <a:rPr lang="en-GB" cap="none" dirty="0"/>
            </a:br>
            <a:br>
              <a:rPr lang="en-GB" cap="none" dirty="0"/>
            </a:br>
            <a:r>
              <a:rPr lang="en-GB" cap="none" dirty="0"/>
              <a:t>&lt;</a:t>
            </a:r>
            <a:r>
              <a:rPr lang="en-GB" cap="none" dirty="0" err="1"/>
              <a:t>string.h</a:t>
            </a:r>
            <a:r>
              <a:rPr lang="en-GB" cap="none" dirty="0"/>
              <a:t>&gt;      </a:t>
            </a:r>
            <a:r>
              <a:rPr lang="en-GB" cap="none" dirty="0">
                <a:solidFill>
                  <a:schemeClr val="bg1"/>
                </a:solidFill>
                <a:highlight>
                  <a:srgbClr val="FFFF00"/>
                </a:highlight>
              </a:rPr>
              <a:t>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7D063-53B6-0D1E-59C6-BC57260A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4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0B-3244-7373-32BE-078CFEE1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GB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17161-B23A-C730-334C-DE8D9E41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264" y="2612571"/>
            <a:ext cx="8673935" cy="3606114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Consolas" panose="020B0609020204030204" pitchFamily="49" charset="0"/>
              </a:rPr>
              <a:t>#include &lt;iostream&gt;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int main() {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cout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 &lt;&lt; "Hello World!";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  return 0;</a:t>
            </a:r>
            <a:br>
              <a:rPr lang="en-US" dirty="0"/>
            </a:br>
            <a:r>
              <a:rPr lang="en-US" b="0" i="0" dirty="0">
                <a:effectLst/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90A64-7AD6-0D4D-4C5F-303AEDD3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380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CE462-5750-289E-C8C4-7C3F6567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E325-E3FC-23B1-F99B-6CA8D338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cap="none" dirty="0" err="1"/>
              <a:t>strlen</a:t>
            </a:r>
            <a:r>
              <a:rPr lang="en-GB" cap="none" dirty="0"/>
              <a:t>(</a:t>
            </a:r>
            <a:r>
              <a:rPr lang="en-GB" cap="none" dirty="0" err="1"/>
              <a:t>ArrayName</a:t>
            </a:r>
            <a:r>
              <a:rPr lang="en-GB" cap="non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BE57-49D2-CA0A-C59F-C5A06C4E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513" y="2944714"/>
            <a:ext cx="9074711" cy="31489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a-IR" sz="3200" dirty="0">
                <a:solidFill>
                  <a:srgbClr val="FFFF00"/>
                </a:solidFill>
              </a:rPr>
              <a:t>مختص آرایه های کاراکتری</a:t>
            </a:r>
          </a:p>
          <a:p>
            <a:pPr marL="0" indent="0" algn="ctr">
              <a:buNone/>
            </a:pPr>
            <a:endParaRPr lang="fa-IR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FFFF00"/>
                </a:solidFill>
              </a:rPr>
              <a:t>char days[] = {'</a:t>
            </a:r>
            <a:r>
              <a:rPr lang="en-GB" sz="3200" dirty="0" err="1">
                <a:solidFill>
                  <a:srgbClr val="FFFF00"/>
                </a:solidFill>
              </a:rPr>
              <a:t>a','b</a:t>
            </a:r>
            <a:r>
              <a:rPr lang="en-GB" sz="3200" dirty="0">
                <a:solidFill>
                  <a:srgbClr val="FFFF00"/>
                </a:solidFill>
              </a:rPr>
              <a:t>’};</a:t>
            </a:r>
          </a:p>
          <a:p>
            <a:pPr marL="0" indent="0" algn="ctr">
              <a:buNone/>
            </a:pPr>
            <a:endParaRPr lang="en-GB" sz="3200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dirty="0">
                <a:solidFill>
                  <a:srgbClr val="FFFF00"/>
                </a:solidFill>
              </a:rPr>
              <a:t>char days[] = "</a:t>
            </a:r>
            <a:r>
              <a:rPr lang="en-GB" sz="3200" dirty="0" err="1">
                <a:solidFill>
                  <a:srgbClr val="FFFF00"/>
                </a:solidFill>
              </a:rPr>
              <a:t>abc</a:t>
            </a:r>
            <a:r>
              <a:rPr lang="en-GB" sz="3200" dirty="0">
                <a:solidFill>
                  <a:srgbClr val="FFFF00"/>
                </a:solidFill>
              </a:rPr>
              <a:t>";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4822-6461-FCB9-0460-FBED6073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42934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3C62C-1E6C-C1F1-0FC4-8708BBDA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B80-D931-5B2A-D32F-09791570D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7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1507-B4B7-E373-1890-6F9D3E1E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یک رشته از ورودی تمامی حروف آن رشته را به حروف بزرگ تبدیل کند.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3B51-51EE-60F2-21AC-80859D71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0529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BA39-FC70-E227-61C0-3BC18476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0F8-F713-ED1C-0AC5-917A76BCB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تابع </a:t>
            </a:r>
            <a:r>
              <a:rPr lang="en-GB" b="1" cap="none" dirty="0">
                <a:solidFill>
                  <a:srgbClr val="FFFF00"/>
                </a:solidFill>
              </a:rPr>
              <a:t>(function)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2F3F1A2-3961-704D-35D6-561BE6F5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92185"/>
            <a:ext cx="10820400" cy="34264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type name (inputs){</a:t>
            </a:r>
          </a:p>
          <a:p>
            <a:pPr marL="0" indent="0" algn="ctr">
              <a:buNone/>
            </a:pPr>
            <a:r>
              <a:rPr lang="en-US" sz="4000" b="1" dirty="0"/>
              <a:t>body;</a:t>
            </a:r>
          </a:p>
          <a:p>
            <a:pPr marL="0" indent="0" algn="ctr">
              <a:buNone/>
            </a:pPr>
            <a:r>
              <a:rPr lang="en-US" sz="4000" b="1" dirty="0"/>
              <a:t>}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5A7CB-BF02-8F08-B9DB-BBB5EA28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793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300B-CE0E-E615-1BC8-2D222CCFB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24EF-1114-2199-6D1E-9603AF8C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639316"/>
            <a:ext cx="8610600" cy="1293028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نوع تابع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0B0BC60-1FE3-469B-BC37-0D2D53F88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FF00"/>
                </a:solidFill>
              </a:rPr>
              <a:t>void</a:t>
            </a:r>
            <a:r>
              <a:rPr lang="en-US" sz="3200" b="1" dirty="0"/>
              <a:t> test(int x, int y){</a:t>
            </a:r>
          </a:p>
          <a:p>
            <a:pPr marL="0" indent="0" algn="ctr">
              <a:buNone/>
            </a:pPr>
            <a:r>
              <a:rPr lang="en-US" sz="3200" b="1" dirty="0"/>
              <a:t>int z = x*y; </a:t>
            </a:r>
          </a:p>
          <a:p>
            <a:pPr marL="0" indent="0" algn="ctr">
              <a:buNone/>
            </a:pPr>
            <a:r>
              <a:rPr lang="en-US" sz="3200" b="1" dirty="0" err="1"/>
              <a:t>cout</a:t>
            </a:r>
            <a:r>
              <a:rPr lang="en-US" sz="3200" b="1" dirty="0"/>
              <a:t> &lt;&lt; z; }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GB" sz="3200" b="1" dirty="0"/>
              <a:t>test(5,6);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CF9439-4531-43D8-E716-74379FC388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b="1" dirty="0">
                <a:solidFill>
                  <a:srgbClr val="FFFF00"/>
                </a:solidFill>
              </a:rPr>
              <a:t>int</a:t>
            </a:r>
            <a:r>
              <a:rPr lang="en-US" sz="3200" b="1" dirty="0"/>
              <a:t> test(int x, int y){</a:t>
            </a:r>
          </a:p>
          <a:p>
            <a:pPr marL="0" indent="0" algn="ctr">
              <a:buNone/>
            </a:pPr>
            <a:r>
              <a:rPr lang="en-US" sz="3200" b="1" dirty="0"/>
              <a:t>int z = x*y; </a:t>
            </a:r>
          </a:p>
          <a:p>
            <a:pPr marL="0" indent="0" algn="ctr">
              <a:buNone/>
            </a:pPr>
            <a:r>
              <a:rPr lang="en-US" sz="3200" b="1" dirty="0"/>
              <a:t>return z; }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int result = </a:t>
            </a:r>
            <a:r>
              <a:rPr lang="en-GB" sz="3200" b="1" dirty="0"/>
              <a:t>test(5,6);</a:t>
            </a:r>
          </a:p>
          <a:p>
            <a:pPr marL="0" indent="0" algn="ctr">
              <a:buNone/>
            </a:pPr>
            <a:r>
              <a:rPr lang="en-US" sz="3200" b="1" dirty="0" err="1"/>
              <a:t>cout</a:t>
            </a:r>
            <a:r>
              <a:rPr lang="en-US" sz="3200" b="1" dirty="0"/>
              <a:t>&lt;&lt;result;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C025D-D96C-178F-F422-3230C6FB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0219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0ADD3-A73B-F1FC-6EFC-58112E88D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DADB-92E4-E974-F8F4-A2BBFFEB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639316"/>
            <a:ext cx="8610600" cy="1293028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محل تعریف تابع</a:t>
            </a:r>
            <a:endParaRPr lang="en-GB" b="1" cap="none" dirty="0">
              <a:solidFill>
                <a:srgbClr val="FFFF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0C6800F-78EF-E8C8-6BCB-E4388F46E5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void test(int x, int y){</a:t>
            </a:r>
          </a:p>
          <a:p>
            <a:pPr marL="0" indent="0" algn="ctr">
              <a:buNone/>
            </a:pPr>
            <a:r>
              <a:rPr lang="en-US" sz="3200" b="1" dirty="0"/>
              <a:t>}</a:t>
            </a: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int main(){</a:t>
            </a:r>
          </a:p>
          <a:p>
            <a:pPr marL="0" indent="0" algn="ctr">
              <a:buNone/>
            </a:pPr>
            <a:r>
              <a:rPr lang="en-US" sz="3200" b="1" dirty="0"/>
              <a:t>}</a:t>
            </a:r>
          </a:p>
          <a:p>
            <a:pPr marL="0" indent="0" algn="ctr">
              <a:buNone/>
            </a:pPr>
            <a:endParaRPr lang="en-GB" sz="32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FA52AB-6F1E-D84A-E567-80A872C9CF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FF00"/>
                </a:solidFill>
              </a:rPr>
              <a:t>void test(</a:t>
            </a:r>
            <a:r>
              <a:rPr lang="en-US" sz="3200" b="1" dirty="0" err="1">
                <a:solidFill>
                  <a:srgbClr val="FFFF00"/>
                </a:solidFill>
              </a:rPr>
              <a:t>int,int</a:t>
            </a:r>
            <a:r>
              <a:rPr lang="en-US" sz="3200" b="1" dirty="0">
                <a:solidFill>
                  <a:srgbClr val="FFFF00"/>
                </a:solidFill>
              </a:rPr>
              <a:t>)</a:t>
            </a:r>
            <a:r>
              <a:rPr lang="en-GB" sz="3200" b="1" dirty="0">
                <a:solidFill>
                  <a:srgbClr val="FFFF00"/>
                </a:solidFill>
              </a:rPr>
              <a:t>;</a:t>
            </a:r>
            <a:endParaRPr lang="en-US" sz="3200" b="1" dirty="0">
              <a:solidFill>
                <a:srgbClr val="FFFF00"/>
              </a:solidFill>
            </a:endParaRPr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int main(){</a:t>
            </a:r>
          </a:p>
          <a:p>
            <a:pPr marL="0" indent="0" algn="ctr">
              <a:buNone/>
            </a:pPr>
            <a:r>
              <a:rPr lang="en-US" sz="3200" b="1" dirty="0"/>
              <a:t>}</a:t>
            </a:r>
            <a:endParaRPr lang="fa-IR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void test(int x, int y){</a:t>
            </a:r>
          </a:p>
          <a:p>
            <a:pPr marL="0" indent="0" algn="ctr">
              <a:buNone/>
            </a:pPr>
            <a:r>
              <a:rPr lang="en-US" sz="3200" b="1" dirty="0"/>
              <a:t>}</a:t>
            </a:r>
          </a:p>
          <a:p>
            <a:pPr marL="0" indent="0" algn="ctr">
              <a:buNone/>
            </a:pPr>
            <a:endParaRPr lang="en-GB" sz="3200" b="1" dirty="0"/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23142-1380-9BF7-DF4C-5D1E6539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0C5C1-9D11-5E16-7459-25F3B4F33856}"/>
              </a:ext>
            </a:extLst>
          </p:cNvPr>
          <p:cNvSpPr txBox="1"/>
          <p:nvPr/>
        </p:nvSpPr>
        <p:spPr>
          <a:xfrm>
            <a:off x="10134600" y="1470679"/>
            <a:ext cx="1853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FF00"/>
                </a:solidFill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13251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181A0-FCE2-B5CE-0D9F-F4092C83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56AA-62A3-75D5-EED3-60A0F1BB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5835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76F70-6367-6A03-AA46-2597B6FA1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233" y="2057401"/>
            <a:ext cx="3133436" cy="4319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void div(float x, float y){</a:t>
            </a:r>
          </a:p>
          <a:p>
            <a:pPr marL="0" indent="0" algn="ctr">
              <a:buNone/>
            </a:pPr>
            <a:r>
              <a:rPr lang="en-US" sz="2400" b="1" dirty="0"/>
              <a:t>int z = x/y; </a:t>
            </a:r>
          </a:p>
          <a:p>
            <a:pPr marL="0" indent="0" algn="ctr">
              <a:buNone/>
            </a:pPr>
            <a:r>
              <a:rPr lang="en-US" sz="2400" b="1" dirty="0" err="1"/>
              <a:t>cout</a:t>
            </a:r>
            <a:r>
              <a:rPr lang="en-US" sz="2400" b="1" dirty="0"/>
              <a:t> &lt;&lt; z; }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GB" sz="2400" b="1" dirty="0"/>
              <a:t>div(10,3);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C2FF8-80C4-08FE-D0BF-5DB774D6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8ED03A-10A2-1AAC-ACE8-75F59E92F4F2}"/>
              </a:ext>
            </a:extLst>
          </p:cNvPr>
          <p:cNvSpPr txBox="1">
            <a:spLocks/>
          </p:cNvSpPr>
          <p:nvPr/>
        </p:nvSpPr>
        <p:spPr>
          <a:xfrm>
            <a:off x="8949783" y="2041986"/>
            <a:ext cx="2846812" cy="431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float div(float x, float y){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float z = x/y;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return z; }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int</a:t>
            </a:r>
            <a:r>
              <a:rPr lang="en-GB" sz="2400" b="1" dirty="0"/>
              <a:t> d = div(10,3);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 err="1"/>
              <a:t>cout</a:t>
            </a:r>
            <a:r>
              <a:rPr lang="en-GB" sz="2400" b="1" dirty="0"/>
              <a:t>&lt;&lt;d;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0ECC22-1656-3025-A838-A077464F3E87}"/>
              </a:ext>
            </a:extLst>
          </p:cNvPr>
          <p:cNvSpPr txBox="1">
            <a:spLocks/>
          </p:cNvSpPr>
          <p:nvPr/>
        </p:nvSpPr>
        <p:spPr>
          <a:xfrm>
            <a:off x="2882593" y="2062439"/>
            <a:ext cx="3133436" cy="431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void div(float x, float y){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float z = x/y;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err="1"/>
              <a:t>cout</a:t>
            </a:r>
            <a:r>
              <a:rPr lang="en-US" sz="2400" b="1" dirty="0"/>
              <a:t> &lt;&lt; z; }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/>
              <a:t>div(10,3);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5FC3A73-E2EF-EF05-0A94-C7E566C7F764}"/>
              </a:ext>
            </a:extLst>
          </p:cNvPr>
          <p:cNvSpPr txBox="1">
            <a:spLocks/>
          </p:cNvSpPr>
          <p:nvPr/>
        </p:nvSpPr>
        <p:spPr>
          <a:xfrm>
            <a:off x="5916188" y="2039153"/>
            <a:ext cx="2846812" cy="431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int div(float x, float y){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float z = x/y;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return z; }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float</a:t>
            </a:r>
            <a:r>
              <a:rPr lang="en-GB" sz="2400" b="1" dirty="0"/>
              <a:t> d = div(10,3);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 err="1"/>
              <a:t>cout</a:t>
            </a:r>
            <a:r>
              <a:rPr lang="en-GB" sz="2400" b="1" dirty="0"/>
              <a:t>&lt;&lt;d;</a:t>
            </a:r>
          </a:p>
        </p:txBody>
      </p:sp>
    </p:spTree>
    <p:extLst>
      <p:ext uri="{BB962C8B-B14F-4D97-AF65-F5344CB8AC3E}">
        <p14:creationId xmlns:p14="http://schemas.microsoft.com/office/powerpoint/2010/main" val="4352993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70718-9F67-9F9A-F263-D23039433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A819-3261-69BC-7B05-7D6C3E9C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75835"/>
            <a:ext cx="10820400" cy="1293028"/>
          </a:xfrm>
        </p:spPr>
        <p:txBody>
          <a:bodyPr/>
          <a:lstStyle/>
          <a:p>
            <a:pPr algn="ctr" rtl="1"/>
            <a:r>
              <a:rPr lang="fa-IR" dirty="0"/>
              <a:t>خروجی هر یک چیست؟ </a:t>
            </a:r>
            <a:r>
              <a:rPr lang="fa-IR" dirty="0">
                <a:solidFill>
                  <a:srgbClr val="FF0000"/>
                </a:solidFill>
              </a:rPr>
              <a:t>*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3FA3-3102-DE71-C50C-608381E0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146" y="2066421"/>
            <a:ext cx="3257450" cy="43197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void sub(int x, int y){</a:t>
            </a:r>
          </a:p>
          <a:p>
            <a:pPr marL="0" indent="0" algn="ctr">
              <a:buNone/>
            </a:pPr>
            <a:r>
              <a:rPr lang="en-US" sz="2400" b="1" dirty="0"/>
              <a:t>int z = </a:t>
            </a:r>
            <a:r>
              <a:rPr lang="en-US" sz="2400" b="1" dirty="0" err="1"/>
              <a:t>x+y</a:t>
            </a:r>
            <a:r>
              <a:rPr lang="en-US" sz="2400" b="1" dirty="0"/>
              <a:t>; </a:t>
            </a:r>
          </a:p>
          <a:p>
            <a:pPr marL="0" indent="0" algn="ctr">
              <a:buNone/>
            </a:pPr>
            <a:r>
              <a:rPr lang="en-US" sz="2400" b="1" dirty="0"/>
              <a:t>return z; }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GB" sz="2400" b="1" dirty="0"/>
              <a:t>sub(10,3);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4BA6-C706-C88A-2A86-B04B9042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96</a:t>
            </a:fld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79A441-7AA4-6515-304F-2C4CD3DA60A1}"/>
              </a:ext>
            </a:extLst>
          </p:cNvPr>
          <p:cNvSpPr txBox="1">
            <a:spLocks/>
          </p:cNvSpPr>
          <p:nvPr/>
        </p:nvSpPr>
        <p:spPr>
          <a:xfrm>
            <a:off x="7001164" y="2062439"/>
            <a:ext cx="3133436" cy="4319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/>
              <a:t>int sub(int x, int y){</a:t>
            </a:r>
          </a:p>
          <a:p>
            <a:pPr marL="0" indent="0" algn="ctr">
              <a:buNone/>
            </a:pPr>
            <a:r>
              <a:rPr lang="en-US" sz="2400" b="1" dirty="0"/>
              <a:t>int z = </a:t>
            </a:r>
            <a:r>
              <a:rPr lang="en-US" sz="2400" b="1" dirty="0" err="1"/>
              <a:t>x+y</a:t>
            </a:r>
            <a:r>
              <a:rPr lang="en-US" sz="2400" b="1" dirty="0"/>
              <a:t>; </a:t>
            </a:r>
          </a:p>
          <a:p>
            <a:pPr marL="0" indent="0" algn="ctr">
              <a:buNone/>
            </a:pPr>
            <a:r>
              <a:rPr lang="en-US" sz="2400" b="1" dirty="0"/>
              <a:t>return z; }</a:t>
            </a:r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endParaRPr lang="en-US" sz="2400" b="1" dirty="0"/>
          </a:p>
          <a:p>
            <a:pPr marL="0" indent="0" algn="ctr">
              <a:buNone/>
            </a:pPr>
            <a:r>
              <a:rPr lang="en-GB" sz="2400" b="1" dirty="0"/>
              <a:t>sub(10,3);</a:t>
            </a:r>
          </a:p>
        </p:txBody>
      </p:sp>
    </p:spTree>
    <p:extLst>
      <p:ext uri="{BB962C8B-B14F-4D97-AF65-F5344CB8AC3E}">
        <p14:creationId xmlns:p14="http://schemas.microsoft.com/office/powerpoint/2010/main" val="111474448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5CC2-D7B2-3EEF-B216-E7CF67E21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B925-3DB6-AE93-C694-D623E34D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8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A3EE3-42BD-6397-FF6D-266C29740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کد ملی،صرفا 10 رقمی بودن آن را بررسی کنید و اگر کد ملی 10 رقمی نباشد،آن را نامعتبر تعیین کند.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9133-5804-E0FD-7C43-3B8F3C81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71143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84F7-A08A-78FE-364B-B5BD44F7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3DC-4F68-93A8-6B30-C6D832BE7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2826"/>
            <a:ext cx="10820400" cy="1564575"/>
          </a:xfrm>
        </p:spPr>
        <p:txBody>
          <a:bodyPr/>
          <a:lstStyle/>
          <a:p>
            <a:pPr algn="ctr" rtl="1"/>
            <a:r>
              <a:rPr lang="fa-IR" b="1" cap="none" dirty="0">
                <a:solidFill>
                  <a:srgbClr val="FFFF00"/>
                </a:solidFill>
              </a:rPr>
              <a:t>تابع بازگشتی </a:t>
            </a:r>
            <a:r>
              <a:rPr lang="en-GB" b="1" cap="none" dirty="0">
                <a:solidFill>
                  <a:srgbClr val="FFFF00"/>
                </a:solidFill>
              </a:rPr>
              <a:t>(recursive function)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2009D2-E012-6AE4-DB1D-E4B38632A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32807"/>
            <a:ext cx="10820400" cy="3785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void test (inputs){</a:t>
            </a:r>
          </a:p>
          <a:p>
            <a:pPr marL="0" indent="0" algn="ctr">
              <a:buNone/>
            </a:pPr>
            <a:r>
              <a:rPr lang="en-US" sz="4000" b="1" dirty="0"/>
              <a:t>…</a:t>
            </a:r>
          </a:p>
          <a:p>
            <a:pPr marL="0" indent="0" algn="ctr">
              <a:buNone/>
            </a:pPr>
            <a:r>
              <a:rPr lang="en-US" sz="4000" b="1" dirty="0"/>
              <a:t>test(inputs);</a:t>
            </a:r>
          </a:p>
          <a:p>
            <a:pPr marL="0" indent="0" algn="ctr">
              <a:buNone/>
            </a:pPr>
            <a:r>
              <a:rPr lang="en-US" sz="4000" b="1" dirty="0"/>
              <a:t>…</a:t>
            </a:r>
          </a:p>
          <a:p>
            <a:pPr marL="0" indent="0" algn="ctr">
              <a:buNone/>
            </a:pPr>
            <a:r>
              <a:rPr lang="en-US" sz="4000" b="1" dirty="0"/>
              <a:t>}</a:t>
            </a:r>
            <a:endParaRPr lang="en-GB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E6037-BAF0-5DCB-8569-6C8EDBCDD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942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59805-A676-A977-27A7-54DDC01C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1CFF-246B-F8CE-DC3D-B01374B4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 rtl="1"/>
            <a:r>
              <a:rPr lang="en-GB" dirty="0">
                <a:solidFill>
                  <a:srgbClr val="FF0000"/>
                </a:solidFill>
              </a:rPr>
              <a:t>CODING TIME 9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D5301-D183-F1A1-D954-BDFBEE3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07" y="2606633"/>
            <a:ext cx="8205107" cy="314891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dirty="0"/>
              <a:t>برنامه ای بنویسید که با دریافت عددی دلخواه،فاکتوریل آن عدد را محاسبه کند.</a:t>
            </a:r>
          </a:p>
          <a:p>
            <a:pPr marL="0" indent="0" algn="r" rtl="1">
              <a:buNone/>
            </a:pPr>
            <a:endParaRPr lang="fa-I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356D3-EAD9-3C25-9FFC-16F4B453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337B6-8541-4495-81B9-16DE80F842AC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27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3129</TotalTime>
  <Words>4352</Words>
  <Application>Microsoft Office PowerPoint</Application>
  <PresentationFormat>Widescreen</PresentationFormat>
  <Paragraphs>1065</Paragraphs>
  <Slides>175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175</vt:i4>
      </vt:variant>
    </vt:vector>
  </HeadingPairs>
  <TitlesOfParts>
    <vt:vector size="185" baseType="lpstr">
      <vt:lpstr>Arial</vt:lpstr>
      <vt:lpstr>Calibri</vt:lpstr>
      <vt:lpstr>Century Gothic</vt:lpstr>
      <vt:lpstr>Consolas</vt:lpstr>
      <vt:lpstr>Google Sans</vt:lpstr>
      <vt:lpstr>IRANSans</vt:lpstr>
      <vt:lpstr>Times New Roman</vt:lpstr>
      <vt:lpstr>Wingdings</vt:lpstr>
      <vt:lpstr>Yekan</vt:lpstr>
      <vt:lpstr>Vapor Trail</vt:lpstr>
      <vt:lpstr>برنامه نویسی زبان C++  </vt:lpstr>
      <vt:lpstr>مباحث جلسه اول:</vt:lpstr>
      <vt:lpstr> </vt:lpstr>
      <vt:lpstr>:C++  مزایا  </vt:lpstr>
      <vt:lpstr>:C++  حوزه های کاری  </vt:lpstr>
      <vt:lpstr>IDE  چیست؟</vt:lpstr>
      <vt:lpstr>فریمورک چیست؟</vt:lpstr>
      <vt:lpstr>پایگاه داده</vt:lpstr>
      <vt:lpstr>HELLO WORLD!</vt:lpstr>
      <vt:lpstr>#include &lt;iostream&gt;  using namespace std;</vt:lpstr>
      <vt:lpstr>*</vt:lpstr>
      <vt:lpstr>comment</vt:lpstr>
      <vt:lpstr>output</vt:lpstr>
      <vt:lpstr>NEW LINE</vt:lpstr>
      <vt:lpstr>tab</vt:lpstr>
      <vt:lpstr>input</vt:lpstr>
      <vt:lpstr>تمرین جلسه اول</vt:lpstr>
      <vt:lpstr>آیا زبان C++ یک زبان  CASE SENSITIVE است؟</vt:lpstr>
      <vt:lpstr>مقدار دهی متغیر ها</vt:lpstr>
      <vt:lpstr>:C++  انواع متغیر ها در  </vt:lpstr>
      <vt:lpstr>قوانین نام گذاری:</vt:lpstr>
      <vt:lpstr>Scientific Numbers )نماد علمی(</vt:lpstr>
      <vt:lpstr>Constant )ثابت(</vt:lpstr>
      <vt:lpstr>تعداد خطا؟ </vt:lpstr>
      <vt:lpstr>Concatenation )الحاق(</vt:lpstr>
      <vt:lpstr>خروجی هر یک چیست؟ *</vt:lpstr>
      <vt:lpstr>length() size()</vt:lpstr>
      <vt:lpstr>ASCII TABLE </vt:lpstr>
      <vt:lpstr>اندیس در رشته</vt:lpstr>
      <vt:lpstr>CODING TIME 1 !</vt:lpstr>
      <vt:lpstr>getline()</vt:lpstr>
      <vt:lpstr>CODING TIME 2 !</vt:lpstr>
      <vt:lpstr>endl</vt:lpstr>
      <vt:lpstr>C++ عملگر ها در    operators</vt:lpstr>
      <vt:lpstr>Arithmetic ریاضیاتی</vt:lpstr>
      <vt:lpstr>comparison مقایسه ای</vt:lpstr>
      <vt:lpstr>logical منطقی</vt:lpstr>
      <vt:lpstr>منطق دیجیتال</vt:lpstr>
      <vt:lpstr>assignment انتسابی</vt:lpstr>
      <vt:lpstr>خروجی هر یک چیست؟ *</vt:lpstr>
      <vt:lpstr>خروجی هر یک چیست؟ *</vt:lpstr>
      <vt:lpstr>خروجی هر یک چیست؟ *</vt:lpstr>
      <vt:lpstr>CODING TIME 3 !</vt:lpstr>
      <vt:lpstr>*</vt:lpstr>
      <vt:lpstr>#include &lt;cmath&gt;</vt:lpstr>
      <vt:lpstr>کدام کد خطا می‌دهد؟ *</vt:lpstr>
      <vt:lpstr>خروجی هر یک چیست؟ *</vt:lpstr>
      <vt:lpstr>ساختار های کنترلی - شرطی</vt:lpstr>
      <vt:lpstr>سایر ساختار های کنترلی </vt:lpstr>
      <vt:lpstr>CODING TIME 4 !</vt:lpstr>
      <vt:lpstr>ساختار های کنترلی - شرطی</vt:lpstr>
      <vt:lpstr>ساختار های کنترلی – حلقه ها</vt:lpstr>
      <vt:lpstr>ساختار های کنترلی - شرطی</vt:lpstr>
      <vt:lpstr>array</vt:lpstr>
      <vt:lpstr> ساختار</vt:lpstr>
      <vt:lpstr>مقداردهی*</vt:lpstr>
      <vt:lpstr>sizeof()</vt:lpstr>
      <vt:lpstr>CODING TIME 5 !</vt:lpstr>
      <vt:lpstr>رشته (string)</vt:lpstr>
      <vt:lpstr>مقداردهی رشته ها</vt:lpstr>
      <vt:lpstr>length() size()</vt:lpstr>
      <vt:lpstr>assign</vt:lpstr>
      <vt:lpstr>StringName.assign(StringName, x, y)</vt:lpstr>
      <vt:lpstr>Concatenation )الحاق(</vt:lpstr>
      <vt:lpstr>StringName.append(StringName, x, y)</vt:lpstr>
      <vt:lpstr>اندیس در رشته</vt:lpstr>
      <vt:lpstr>اندیس در رشته</vt:lpstr>
      <vt:lpstr>مقایسه رشته ها</vt:lpstr>
      <vt:lpstr>مقایسه رشته ها</vt:lpstr>
      <vt:lpstr>خروجی هر یک چیست؟ *</vt:lpstr>
      <vt:lpstr>خروجی هر یک چیست؟ *</vt:lpstr>
      <vt:lpstr>جابه‌جایی رشته ها</vt:lpstr>
      <vt:lpstr>جستجو در رشته ها</vt:lpstr>
      <vt:lpstr>انواع جستجو در رشته ها</vt:lpstr>
      <vt:lpstr>خروجی هر یک چیست؟ *</vt:lpstr>
      <vt:lpstr>خروجی هر یک چیست؟ *</vt:lpstr>
      <vt:lpstr>CODING TIME 6 !</vt:lpstr>
      <vt:lpstr>ویرایش رشته ها</vt:lpstr>
      <vt:lpstr>erase()</vt:lpstr>
      <vt:lpstr>replace()</vt:lpstr>
      <vt:lpstr>خروجی هر یک چیست؟ *</vt:lpstr>
      <vt:lpstr>خروجی هر یک چیست؟ *</vt:lpstr>
      <vt:lpstr>خروجی هر یک چیست؟ *</vt:lpstr>
      <vt:lpstr>insert()</vt:lpstr>
      <vt:lpstr>خروجی هر یک چیست؟ *</vt:lpstr>
      <vt:lpstr>خروجی php + java مد نظر است،a,b وc هر یک چیست؟ </vt:lpstr>
      <vt:lpstr>toupper(StringName[index])  tolower(StringName[index])</vt:lpstr>
      <vt:lpstr>string days[] = {"abc","xyz","aeuio"};                 cout&lt;&lt; days[2].length();</vt:lpstr>
      <vt:lpstr>#include &lt;cstring&gt;      C++   &lt;string.h&gt;      C</vt:lpstr>
      <vt:lpstr>strlen(ArrayName)</vt:lpstr>
      <vt:lpstr>CODING TIME 7 !</vt:lpstr>
      <vt:lpstr>تابع (function)</vt:lpstr>
      <vt:lpstr>نوع تابع</vt:lpstr>
      <vt:lpstr>محل تعریف تابع</vt:lpstr>
      <vt:lpstr>خروجی هر یک چیست؟ *</vt:lpstr>
      <vt:lpstr>خروجی هر یک چیست؟ *</vt:lpstr>
      <vt:lpstr>CODING TIME 8 !</vt:lpstr>
      <vt:lpstr>تابع بازگشتی (recursive function)</vt:lpstr>
      <vt:lpstr>CODING TIME 9 !</vt:lpstr>
      <vt:lpstr>CODING TIME 9 !</vt:lpstr>
      <vt:lpstr>CODING TIME 10 !</vt:lpstr>
      <vt:lpstr>ساختمان داده ها Data Structures</vt:lpstr>
      <vt:lpstr>پشته (Stack) </vt:lpstr>
      <vt:lpstr>عملیات push و pop</vt:lpstr>
      <vt:lpstr>#include &lt;stack&gt;</vt:lpstr>
      <vt:lpstr>تعریف </vt:lpstr>
      <vt:lpstr>متد ها</vt:lpstr>
      <vt:lpstr>نمایش عناصر</vt:lpstr>
      <vt:lpstr>جابه‌جایی عناصر دو پشته</vt:lpstr>
      <vt:lpstr>سایر متد ها</vt:lpstr>
      <vt:lpstr>CODING TIME 11 !</vt:lpstr>
      <vt:lpstr>کار با فایل</vt:lpstr>
      <vt:lpstr>تعریف انواع کلاس های فایل</vt:lpstr>
      <vt:lpstr>ورودی رشته از فایل</vt:lpstr>
      <vt:lpstr>خروجی رشته به فایل</vt:lpstr>
      <vt:lpstr>رسیدن به انتهای فایل</vt:lpstr>
      <vt:lpstr>بستن فایل</vt:lpstr>
      <vt:lpstr>CODING TIME 12 !</vt:lpstr>
      <vt:lpstr>برنامه نویسی شی گرا</vt:lpstr>
      <vt:lpstr>کلاس</vt:lpstr>
      <vt:lpstr>محل تعریف کلاس</vt:lpstr>
      <vt:lpstr>شی (object)</vt:lpstr>
      <vt:lpstr>مقداردهی صفات یک شی</vt:lpstr>
      <vt:lpstr>نمایش صفات یک شی</vt:lpstr>
      <vt:lpstr>فراخوانی متد برای یک شی</vt:lpstr>
      <vt:lpstr>تعریف متد خارج از کلاس</vt:lpstr>
      <vt:lpstr>CODING TIME 13 !</vt:lpstr>
      <vt:lpstr>انواع دسترسی‌ها</vt:lpstr>
      <vt:lpstr>PowerPoint Presentation</vt:lpstr>
      <vt:lpstr>CODING TIME 14 !</vt:lpstr>
      <vt:lpstr>ساختمان داده ها Data Structures</vt:lpstr>
      <vt:lpstr>لیست پیوندی (Linked List) </vt:lpstr>
      <vt:lpstr>#include &lt;list&gt;</vt:lpstr>
      <vt:lpstr>تعریف </vt:lpstr>
      <vt:lpstr>متد های درج و حذف عناصر</vt:lpstr>
      <vt:lpstr>حذف تمامی x ها !</vt:lpstr>
      <vt:lpstr>حذف تمامی عناصر یک لیست</vt:lpstr>
      <vt:lpstr>نمایش عناصر</vt:lpstr>
      <vt:lpstr>سایر متد های درج</vt:lpstr>
      <vt:lpstr>سایر متد ها</vt:lpstr>
      <vt:lpstr>مرتب سازی عناصر یک لیست</vt:lpstr>
      <vt:lpstr>معکوس کردن عناصر یک لیست</vt:lpstr>
      <vt:lpstr>جابه‌جایی عناصر دو لیست</vt:lpstr>
      <vt:lpstr>ادغام عناصر دو لیست</vt:lpstr>
      <vt:lpstr>بازسازی لیست</vt:lpstr>
      <vt:lpstr>بازسازی لیست با عنصری جدید</vt:lpstr>
      <vt:lpstr>CODING TIME 15 !</vt:lpstr>
      <vt:lpstr>برنامه نویسی شی گرا</vt:lpstr>
      <vt:lpstr>Encapsulation</vt:lpstr>
      <vt:lpstr>Constructor </vt:lpstr>
      <vt:lpstr> Constructor  یک متد(تابع) هست:</vt:lpstr>
      <vt:lpstr> Constructor  ورودی می‌گیرد:</vt:lpstr>
      <vt:lpstr>تعریف متد  Constructorخارج از کلاس</vt:lpstr>
      <vt:lpstr>تعریف شی با استفاده از  Constructor</vt:lpstr>
      <vt:lpstr>inheritance</vt:lpstr>
      <vt:lpstr>پیاده سازی وراثت</vt:lpstr>
      <vt:lpstr>Multilevel inheritance</vt:lpstr>
      <vt:lpstr>Multiple inheritance</vt:lpstr>
      <vt:lpstr>پیاده سازی وراثت وراثت چند گانه </vt:lpstr>
      <vt:lpstr>polymorphism </vt:lpstr>
      <vt:lpstr> پیاده سازی یک متد(عملکرد)یکسان در کلاس های مختلف/ خروجی این متد در هر کلاس و بر اساس ویژگی های آن کلاس،متفاوت  خواهد بود.</vt:lpstr>
      <vt:lpstr>PowerPoint Presentation</vt:lpstr>
      <vt:lpstr>اشاره‌گر</vt:lpstr>
      <vt:lpstr>&amp;</vt:lpstr>
      <vt:lpstr>تعریف اشاره‌گر</vt:lpstr>
      <vt:lpstr>مقداردهی اشاره‌گر</vt:lpstr>
      <vt:lpstr>*</vt:lpstr>
      <vt:lpstr>:اشاره‌گر  مزایا  </vt:lpstr>
      <vt:lpstr>خروجی چیست؟ </vt:lpstr>
      <vt:lpstr>موارد استفاده از *</vt:lpstr>
      <vt:lpstr>**</vt:lpstr>
      <vt:lpstr>خروجی چیست؟ </vt:lpstr>
      <vt:lpstr>-&gt;</vt:lpstr>
      <vt:lpstr>-&gt;</vt:lpstr>
      <vt:lpstr>پایان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in PHP  SOFTWARE ENGINEERING</dc:title>
  <dc:creator>Sepas Setayeshpour</dc:creator>
  <cp:lastModifiedBy>Sepas Setayeshpour</cp:lastModifiedBy>
  <cp:revision>32</cp:revision>
  <dcterms:created xsi:type="dcterms:W3CDTF">2022-11-13T15:19:31Z</dcterms:created>
  <dcterms:modified xsi:type="dcterms:W3CDTF">2024-06-12T21:18:24Z</dcterms:modified>
</cp:coreProperties>
</file>