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3E1FE-DB32-7889-7122-8F4CB91DC4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690C97-5D1E-6223-28E5-8621B06C9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E5F1F-E875-7CD0-034E-C3713B3C6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9593-1860-4692-8072-18D5FAD6DB11}" type="datetimeFigureOut">
              <a:rPr lang="en-NZ" smtClean="0"/>
              <a:t>10/08/2023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76D18-3BB7-37B5-2107-5E2A649BF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EA9E5-2FEB-8A4E-62E0-28D36946A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CF4D-91C1-457A-95D8-CB3C1D861E1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86096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5D422-F089-DD9E-019F-846EF62A8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1FA9D-14F7-C8A7-D2A6-905BDBFF0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A38AB-E92A-B2CD-BC70-0543ED1D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9593-1860-4692-8072-18D5FAD6DB11}" type="datetimeFigureOut">
              <a:rPr lang="en-NZ" smtClean="0"/>
              <a:t>10/08/2023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B6E17-1988-044E-FACC-EDB3FD5A3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D7C0B-E102-FA76-84EC-E12178D21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CF4D-91C1-457A-95D8-CB3C1D861E1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56198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4906E8-ECE9-9D49-2E14-BD73775322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F04E2F-5D02-ACC0-9D5B-D814F77B3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113DC-870D-D305-3DB3-F5DBCCC5D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9593-1860-4692-8072-18D5FAD6DB11}" type="datetimeFigureOut">
              <a:rPr lang="en-NZ" smtClean="0"/>
              <a:t>10/08/2023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91706-5C8E-0B7E-11EB-F552712B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CFEC5-3F8D-131B-5165-3D177310C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CF4D-91C1-457A-95D8-CB3C1D861E1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925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29AAD-8079-4D58-CC46-00B155C9A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C980F-6579-168B-FB9A-9A55FD34D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173AF-85FF-0219-2FF9-EB2FEA464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9593-1860-4692-8072-18D5FAD6DB11}" type="datetimeFigureOut">
              <a:rPr lang="en-NZ" smtClean="0"/>
              <a:t>10/08/2023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0523A-3747-361F-969F-1A0A0D7B8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945A7-EB91-438A-B562-C9BE2F7E4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CF4D-91C1-457A-95D8-CB3C1D861E1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38259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47FA5-4A7B-CD2A-38BF-B0F08798A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BF4DE-EEF4-7DAF-C5F1-88FFC54C9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412A1-A2A2-6E7B-A99C-BF4C1AA13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9593-1860-4692-8072-18D5FAD6DB11}" type="datetimeFigureOut">
              <a:rPr lang="en-NZ" smtClean="0"/>
              <a:t>10/08/2023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D5CD7-5C8A-DEB1-828E-8F0B77EBE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E5184-604E-3B9E-7934-5B8B62DA9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CF4D-91C1-457A-95D8-CB3C1D861E1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45773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C6D7A-09C3-6E57-0995-651ACDA96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5F4F9-B027-79CA-9A86-B9652BEF4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D21D4-A749-5DE2-A429-33FFC995B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0C48B-0B2D-4E7C-2B31-2D6DDE723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9593-1860-4692-8072-18D5FAD6DB11}" type="datetimeFigureOut">
              <a:rPr lang="en-NZ" smtClean="0"/>
              <a:t>10/08/2023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16704B-2E92-539E-D652-B94F4DE95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BF887-24BF-C7F0-845E-88E3D6499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CF4D-91C1-457A-95D8-CB3C1D861E1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1083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72930-9DB3-E08F-1BB8-0D265C478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B55DF-585C-0FC2-BF6C-7FC96C79B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213CCC-6D0C-4652-CEDB-F095A93CF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B6B6BC-5246-7974-3D8D-8D62E75B3F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3B7A60-2163-2020-B632-458C08AEA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A4BCCE-4515-D39B-27F3-BE135B40A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9593-1860-4692-8072-18D5FAD6DB11}" type="datetimeFigureOut">
              <a:rPr lang="en-NZ" smtClean="0"/>
              <a:t>10/08/2023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7FAF08-F9B4-C21A-C895-A942E710E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C10BE0-0AC6-3CCB-F61E-132AED82D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CF4D-91C1-457A-95D8-CB3C1D861E1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63613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B7AC-8177-8B23-AE67-971E41927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DB2D87-E685-0AB3-C2D2-ACE2BC9C9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9593-1860-4692-8072-18D5FAD6DB11}" type="datetimeFigureOut">
              <a:rPr lang="en-NZ" smtClean="0"/>
              <a:t>10/08/2023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D48A5-A561-1B5A-CD34-4B6307635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9C7E7C-F569-C24A-55DE-356BBB05C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CF4D-91C1-457A-95D8-CB3C1D861E1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1637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E2EA1-2F7F-14EE-53F5-F241078B1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9593-1860-4692-8072-18D5FAD6DB11}" type="datetimeFigureOut">
              <a:rPr lang="en-NZ" smtClean="0"/>
              <a:t>10/08/2023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6E23E7-A7A5-9D3E-4448-563C962B9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F2A50-EDE9-B3F5-066A-2A8CEE8CB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CF4D-91C1-457A-95D8-CB3C1D861E1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08975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A4A47-7E7B-A5EC-C0D1-6C908F84D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8EE50-96EA-9EEF-CC77-6A99EF223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BD0BE1-BF1F-E8D6-DD64-7E61D0239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7A2DD-7372-DF2D-D741-DBD469EC7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9593-1860-4692-8072-18D5FAD6DB11}" type="datetimeFigureOut">
              <a:rPr lang="en-NZ" smtClean="0"/>
              <a:t>10/08/2023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17CC9-3151-9581-E880-02BCE2BA9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49212-0D8C-05ED-F326-4DBC4D85B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CF4D-91C1-457A-95D8-CB3C1D861E1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86235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E0B07-EC51-2415-C9CA-AD9E56648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49DBC4-7E1D-EA8F-BAF9-0BFE5B829A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4506C-16D7-9943-15BB-6982A822A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09976-67DF-B9E7-D94E-8F02F75C6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9593-1860-4692-8072-18D5FAD6DB11}" type="datetimeFigureOut">
              <a:rPr lang="en-NZ" smtClean="0"/>
              <a:t>10/08/2023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EDCF5-5F64-AF41-914B-EFC3CFAE4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86317-B58F-F4E4-36EB-7DFAC5BA8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CF4D-91C1-457A-95D8-CB3C1D861E1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8233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574E0D-00C3-C1C2-0431-AF6C5D1B9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E8C3E-220C-273A-31DD-62F221E87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114A6-40E5-F26B-DCFA-925BAAF1FD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D9593-1860-4692-8072-18D5FAD6DB11}" type="datetimeFigureOut">
              <a:rPr lang="en-NZ" smtClean="0"/>
              <a:t>10/08/2023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B86A9-6C44-81E3-3B74-79D5C9748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E5572-4744-5F5C-F059-D23E1B63C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1CF4D-91C1-457A-95D8-CB3C1D861E1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0469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5B055788-8747-06B3-0927-4C72DC974F0A}"/>
              </a:ext>
            </a:extLst>
          </p:cNvPr>
          <p:cNvCxnSpPr>
            <a:cxnSpLocks/>
            <a:stCxn id="1026" idx="1"/>
          </p:cNvCxnSpPr>
          <p:nvPr/>
        </p:nvCxnSpPr>
        <p:spPr>
          <a:xfrm rot="10800000" flipV="1">
            <a:off x="9775499" y="1753393"/>
            <a:ext cx="746767" cy="1228110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B45975E-C156-279F-D602-482D1714D628}"/>
              </a:ext>
            </a:extLst>
          </p:cNvPr>
          <p:cNvCxnSpPr>
            <a:cxnSpLocks/>
          </p:cNvCxnSpPr>
          <p:nvPr/>
        </p:nvCxnSpPr>
        <p:spPr>
          <a:xfrm flipV="1">
            <a:off x="11332875" y="2258875"/>
            <a:ext cx="0" cy="226233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706763F0-B2CE-3881-1213-24281B4E2C83}"/>
              </a:ext>
            </a:extLst>
          </p:cNvPr>
          <p:cNvSpPr/>
          <p:nvPr/>
        </p:nvSpPr>
        <p:spPr>
          <a:xfrm>
            <a:off x="3058840" y="3840646"/>
            <a:ext cx="3255878" cy="29565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5935E3-D997-D35B-8CE0-107FB2B30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54" y="1613501"/>
            <a:ext cx="3448907" cy="16715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4091C0-1504-8A80-486F-E8872E273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138" y="4349630"/>
            <a:ext cx="2888217" cy="19863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509617-1B6C-FE82-A5F3-80FFEDFB7E68}"/>
              </a:ext>
            </a:extLst>
          </p:cNvPr>
          <p:cNvSpPr txBox="1"/>
          <p:nvPr/>
        </p:nvSpPr>
        <p:spPr>
          <a:xfrm>
            <a:off x="1276806" y="633038"/>
            <a:ext cx="1494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b="1" dirty="0">
                <a:latin typeface="Comic Sans MS" panose="030F0702030302020204" pitchFamily="66" charset="0"/>
              </a:rPr>
              <a:t>Crop </a:t>
            </a:r>
          </a:p>
          <a:p>
            <a:pPr algn="ctr"/>
            <a:r>
              <a:rPr lang="en-NZ" b="1" dirty="0">
                <a:latin typeface="Comic Sans MS" panose="030F0702030302020204" pitchFamily="66" charset="0"/>
              </a:rPr>
              <a:t>Information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DFF25C-03E9-58C9-9B99-5BD9C08098E4}"/>
              </a:ext>
            </a:extLst>
          </p:cNvPr>
          <p:cNvSpPr txBox="1"/>
          <p:nvPr/>
        </p:nvSpPr>
        <p:spPr>
          <a:xfrm>
            <a:off x="2799679" y="166267"/>
            <a:ext cx="16450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b="1" dirty="0">
                <a:latin typeface="Comic Sans MS" panose="030F0702030302020204" pitchFamily="66" charset="0"/>
              </a:rPr>
              <a:t>Fertiliser </a:t>
            </a:r>
          </a:p>
          <a:p>
            <a:pPr algn="ctr"/>
            <a:r>
              <a:rPr lang="en-NZ" b="1" dirty="0">
                <a:latin typeface="Comic Sans MS" panose="030F0702030302020204" pitchFamily="66" charset="0"/>
              </a:rPr>
              <a:t>Requirements</a:t>
            </a:r>
          </a:p>
          <a:p>
            <a:pPr algn="ctr"/>
            <a:r>
              <a:rPr lang="en-NZ" b="1" dirty="0">
                <a:latin typeface="Comic Sans MS" panose="030F0702030302020204" pitchFamily="66" charset="0"/>
              </a:rPr>
              <a:t>Estimated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8210EA-7BA7-5C09-217F-3C39D6AB6336}"/>
              </a:ext>
            </a:extLst>
          </p:cNvPr>
          <p:cNvSpPr txBox="1"/>
          <p:nvPr/>
        </p:nvSpPr>
        <p:spPr>
          <a:xfrm>
            <a:off x="336612" y="106948"/>
            <a:ext cx="1152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b="1" dirty="0">
                <a:latin typeface="Comic Sans MS" panose="030F0702030302020204" pitchFamily="66" charset="0"/>
              </a:rPr>
              <a:t>Soil test</a:t>
            </a:r>
          </a:p>
          <a:p>
            <a:pPr algn="ctr"/>
            <a:r>
              <a:rPr lang="en-NZ" b="1" dirty="0">
                <a:latin typeface="Comic Sans MS" panose="030F0702030302020204" pitchFamily="66" charset="0"/>
              </a:rPr>
              <a:t>results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B769B93-52DF-7290-4DF6-4AF977A1D4C4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023966" y="1279369"/>
            <a:ext cx="0" cy="2306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186ED9-A9A0-B52E-488F-C21BD0150C93}"/>
              </a:ext>
            </a:extLst>
          </p:cNvPr>
          <p:cNvCxnSpPr>
            <a:cxnSpLocks/>
          </p:cNvCxnSpPr>
          <p:nvPr/>
        </p:nvCxnSpPr>
        <p:spPr>
          <a:xfrm>
            <a:off x="845941" y="753279"/>
            <a:ext cx="0" cy="7567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612D42-A433-9D1A-F00D-314A3C6A6875}"/>
              </a:ext>
            </a:extLst>
          </p:cNvPr>
          <p:cNvCxnSpPr>
            <a:cxnSpLocks/>
          </p:cNvCxnSpPr>
          <p:nvPr/>
        </p:nvCxnSpPr>
        <p:spPr>
          <a:xfrm flipV="1">
            <a:off x="3518373" y="1023457"/>
            <a:ext cx="0" cy="4865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98A659D-DB79-DC63-CFC1-6794DB074A09}"/>
              </a:ext>
            </a:extLst>
          </p:cNvPr>
          <p:cNvCxnSpPr>
            <a:cxnSpLocks/>
          </p:cNvCxnSpPr>
          <p:nvPr/>
        </p:nvCxnSpPr>
        <p:spPr>
          <a:xfrm flipH="1">
            <a:off x="1602297" y="337834"/>
            <a:ext cx="119738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9AADF1-7AF1-D9A6-24A2-71392717A680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444681" y="627932"/>
            <a:ext cx="68099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3D0D8D1-719A-00A9-DC7E-08E443D7B1DC}"/>
              </a:ext>
            </a:extLst>
          </p:cNvPr>
          <p:cNvSpPr txBox="1"/>
          <p:nvPr/>
        </p:nvSpPr>
        <p:spPr>
          <a:xfrm>
            <a:off x="5059314" y="60781"/>
            <a:ext cx="34227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2800" b="1" u="sng" dirty="0">
                <a:latin typeface="Comic Sans MS" panose="030F0702030302020204" pitchFamily="66" charset="0"/>
              </a:rPr>
              <a:t>Right amount of N</a:t>
            </a:r>
          </a:p>
          <a:p>
            <a:pPr algn="ctr"/>
            <a:r>
              <a:rPr lang="en-NZ" sz="2800" b="1" u="sng" dirty="0">
                <a:latin typeface="Comic Sans MS" panose="030F0702030302020204" pitchFamily="66" charset="0"/>
              </a:rPr>
              <a:t>at the right time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99EECD-F97D-3C09-2599-F0A53CFCBBF7}"/>
              </a:ext>
            </a:extLst>
          </p:cNvPr>
          <p:cNvSpPr txBox="1"/>
          <p:nvPr/>
        </p:nvSpPr>
        <p:spPr>
          <a:xfrm rot="16200000">
            <a:off x="-69206" y="4000259"/>
            <a:ext cx="1646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b="1" dirty="0">
                <a:latin typeface="Comic Sans MS" panose="030F0702030302020204" pitchFamily="66" charset="0"/>
              </a:rPr>
              <a:t>Configuration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22A0DD-F24C-BD5D-C3EB-70BD8BC30C9A}"/>
              </a:ext>
            </a:extLst>
          </p:cNvPr>
          <p:cNvSpPr txBox="1"/>
          <p:nvPr/>
        </p:nvSpPr>
        <p:spPr>
          <a:xfrm rot="16200000">
            <a:off x="1241346" y="3955440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b="1" dirty="0">
                <a:latin typeface="Comic Sans MS" panose="030F0702030302020204" pitchFamily="66" charset="0"/>
              </a:rPr>
              <a:t>Nitrogen</a:t>
            </a:r>
          </a:p>
          <a:p>
            <a:pPr algn="ctr"/>
            <a:r>
              <a:rPr lang="en-NZ" b="1" dirty="0">
                <a:latin typeface="Comic Sans MS" panose="030F0702030302020204" pitchFamily="66" charset="0"/>
              </a:rPr>
              <a:t>balance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FA7E2FD-20B0-E3E6-39B9-AD4BB8C74148}"/>
              </a:ext>
            </a:extLst>
          </p:cNvPr>
          <p:cNvCxnSpPr>
            <a:cxnSpLocks/>
          </p:cNvCxnSpPr>
          <p:nvPr/>
        </p:nvCxnSpPr>
        <p:spPr>
          <a:xfrm flipV="1">
            <a:off x="1451698" y="3516587"/>
            <a:ext cx="0" cy="14150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B7BA37C-4AEB-00B7-1ADB-EBC9B1CD0843}"/>
              </a:ext>
            </a:extLst>
          </p:cNvPr>
          <p:cNvCxnSpPr>
            <a:cxnSpLocks/>
          </p:cNvCxnSpPr>
          <p:nvPr/>
        </p:nvCxnSpPr>
        <p:spPr>
          <a:xfrm>
            <a:off x="989097" y="3516587"/>
            <a:ext cx="0" cy="14190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B651B46-0E47-15C5-258F-DE6ED19D21A5}"/>
              </a:ext>
            </a:extLst>
          </p:cNvPr>
          <p:cNvSpPr txBox="1"/>
          <p:nvPr/>
        </p:nvSpPr>
        <p:spPr>
          <a:xfrm>
            <a:off x="668404" y="5135513"/>
            <a:ext cx="11128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>
                <a:latin typeface="Comic Sans MS" panose="030F0702030302020204" pitchFamily="66" charset="0"/>
              </a:rPr>
              <a:t>API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06D6E91-1DA1-E3B2-CC53-779C4FB983B2}"/>
              </a:ext>
            </a:extLst>
          </p:cNvPr>
          <p:cNvSpPr txBox="1"/>
          <p:nvPr/>
        </p:nvSpPr>
        <p:spPr>
          <a:xfrm>
            <a:off x="391916" y="1961832"/>
            <a:ext cx="349486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3200" b="1" dirty="0">
                <a:effectLst>
                  <a:glow rad="127000">
                    <a:schemeClr val="bg1">
                      <a:alpha val="80000"/>
                    </a:schemeClr>
                  </a:glow>
                </a:effectLst>
                <a:latin typeface="Comic Sans MS" panose="030F0702030302020204" pitchFamily="66" charset="0"/>
              </a:rPr>
              <a:t>SVS nutrient </a:t>
            </a:r>
          </a:p>
          <a:p>
            <a:pPr algn="ctr"/>
            <a:r>
              <a:rPr lang="en-NZ" sz="3200" b="1" dirty="0">
                <a:effectLst>
                  <a:glow rad="127000">
                    <a:schemeClr val="bg1">
                      <a:alpha val="80000"/>
                    </a:schemeClr>
                  </a:glow>
                </a:effectLst>
                <a:latin typeface="Comic Sans MS" panose="030F0702030302020204" pitchFamily="66" charset="0"/>
              </a:rPr>
              <a:t>management tool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789038D-C2DF-35C9-3E1C-EB4384FAFD19}"/>
              </a:ext>
            </a:extLst>
          </p:cNvPr>
          <p:cNvSpPr txBox="1"/>
          <p:nvPr/>
        </p:nvSpPr>
        <p:spPr>
          <a:xfrm>
            <a:off x="3450842" y="4879318"/>
            <a:ext cx="24625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3200" b="1" dirty="0">
                <a:effectLst>
                  <a:glow rad="127000">
                    <a:schemeClr val="bg1">
                      <a:alpha val="75000"/>
                    </a:schemeClr>
                  </a:glow>
                </a:effectLst>
                <a:latin typeface="Comic Sans MS" panose="030F0702030302020204" pitchFamily="66" charset="0"/>
              </a:rPr>
              <a:t>Model Code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ED73DE8-A5D3-2165-E10E-AD7D5640A610}"/>
              </a:ext>
            </a:extLst>
          </p:cNvPr>
          <p:cNvSpPr txBox="1"/>
          <p:nvPr/>
        </p:nvSpPr>
        <p:spPr>
          <a:xfrm>
            <a:off x="3399545" y="3840647"/>
            <a:ext cx="2565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3200" b="1" dirty="0">
                <a:effectLst>
                  <a:glow rad="127000">
                    <a:schemeClr val="bg1">
                      <a:alpha val="50000"/>
                    </a:schemeClr>
                  </a:glow>
                </a:effectLst>
                <a:latin typeface="Comic Sans MS" panose="030F0702030302020204" pitchFamily="66" charset="0"/>
              </a:rPr>
              <a:t>Coefficients</a:t>
            </a:r>
          </a:p>
        </p:txBody>
      </p:sp>
      <p:pic>
        <p:nvPicPr>
          <p:cNvPr id="56" name="Picture 55" descr="A picture containing grass, sky, outdoor, plant&#10;&#10;Description automatically generated">
            <a:extLst>
              <a:ext uri="{FF2B5EF4-FFF2-40B4-BE49-F238E27FC236}">
                <a16:creationId xmlns:a16="http://schemas.microsoft.com/office/drawing/2014/main" id="{BDC29EDB-7251-0687-626D-B90C1806584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86"/>
          <a:stretch/>
        </p:blipFill>
        <p:spPr>
          <a:xfrm>
            <a:off x="7460801" y="4521205"/>
            <a:ext cx="4506362" cy="2082544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DB0B19D9-87CC-4CEC-F0C1-3534CAD4C71F}"/>
              </a:ext>
            </a:extLst>
          </p:cNvPr>
          <p:cNvSpPr txBox="1"/>
          <p:nvPr/>
        </p:nvSpPr>
        <p:spPr>
          <a:xfrm>
            <a:off x="7373923" y="4757605"/>
            <a:ext cx="46151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200" b="1" dirty="0">
                <a:effectLst>
                  <a:glow rad="127000">
                    <a:schemeClr val="bg1">
                      <a:alpha val="75000"/>
                    </a:schemeClr>
                  </a:glow>
                </a:effectLst>
                <a:latin typeface="Comic Sans MS" panose="030F0702030302020204" pitchFamily="66" charset="0"/>
              </a:rPr>
              <a:t>WS1 &amp; 2 field</a:t>
            </a:r>
          </a:p>
          <a:p>
            <a:pPr algn="ctr"/>
            <a:r>
              <a:rPr lang="en-NZ" sz="3200" b="1" dirty="0">
                <a:effectLst>
                  <a:glow rad="127000">
                    <a:schemeClr val="bg1">
                      <a:alpha val="75000"/>
                    </a:schemeClr>
                  </a:glow>
                </a:effectLst>
                <a:latin typeface="Comic Sans MS" panose="030F0702030302020204" pitchFamily="66" charset="0"/>
              </a:rPr>
              <a:t>Observations, site </a:t>
            </a:r>
          </a:p>
          <a:p>
            <a:pPr algn="ctr"/>
            <a:r>
              <a:rPr lang="en-NZ" sz="3200" b="1" dirty="0">
                <a:effectLst>
                  <a:glow rad="127000">
                    <a:schemeClr val="bg1">
                      <a:alpha val="75000"/>
                    </a:schemeClr>
                  </a:glow>
                </a:effectLst>
                <a:latin typeface="Comic Sans MS" panose="030F0702030302020204" pitchFamily="66" charset="0"/>
              </a:rPr>
              <a:t>and management data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666FCC1-A3A8-2175-808F-BFC1E09FBA2B}"/>
              </a:ext>
            </a:extLst>
          </p:cNvPr>
          <p:cNvCxnSpPr>
            <a:cxnSpLocks/>
          </p:cNvCxnSpPr>
          <p:nvPr/>
        </p:nvCxnSpPr>
        <p:spPr>
          <a:xfrm flipH="1">
            <a:off x="2023966" y="5514392"/>
            <a:ext cx="8871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32848D2-CDC6-AD10-D827-FDD57FF501EA}"/>
              </a:ext>
            </a:extLst>
          </p:cNvPr>
          <p:cNvSpPr txBox="1"/>
          <p:nvPr/>
        </p:nvSpPr>
        <p:spPr>
          <a:xfrm>
            <a:off x="2112196" y="5514392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b="1" dirty="0">
                <a:latin typeface="Comic Sans MS" panose="030F0702030302020204" pitchFamily="66" charset="0"/>
              </a:rPr>
              <a:t>NuGet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F875AA5-5918-6B03-E168-1C85A0BBE573}"/>
              </a:ext>
            </a:extLst>
          </p:cNvPr>
          <p:cNvSpPr txBox="1"/>
          <p:nvPr/>
        </p:nvSpPr>
        <p:spPr>
          <a:xfrm>
            <a:off x="3706856" y="6345138"/>
            <a:ext cx="2212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200" b="1" dirty="0">
                <a:latin typeface="Comic Sans MS" panose="030F0702030302020204" pitchFamily="66" charset="0"/>
              </a:rPr>
              <a:t>https://github.com/</a:t>
            </a:r>
          </a:p>
          <a:p>
            <a:pPr algn="ctr"/>
            <a:r>
              <a:rPr lang="en-NZ" sz="1200" b="1" dirty="0" err="1">
                <a:latin typeface="Comic Sans MS" panose="030F0702030302020204" pitchFamily="66" charset="0"/>
              </a:rPr>
              <a:t>PlantandFoodResearch</a:t>
            </a:r>
            <a:r>
              <a:rPr lang="en-NZ" sz="1200" b="1" dirty="0">
                <a:latin typeface="Comic Sans MS" panose="030F0702030302020204" pitchFamily="66" charset="0"/>
              </a:rPr>
              <a:t>/SVS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981DF04-938F-2B10-7073-D2D20AE84A3A}"/>
              </a:ext>
            </a:extLst>
          </p:cNvPr>
          <p:cNvSpPr txBox="1"/>
          <p:nvPr/>
        </p:nvSpPr>
        <p:spPr>
          <a:xfrm>
            <a:off x="754096" y="1569076"/>
            <a:ext cx="31326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1200" dirty="0">
                <a:effectLst>
                  <a:glow rad="152400">
                    <a:schemeClr val="bg1"/>
                  </a:glow>
                </a:effectLst>
                <a:latin typeface="Comic Sans MS" panose="030F0702030302020204" pitchFamily="66" charset="0"/>
              </a:rPr>
              <a:t>https://test.svsys.co.nz/</a:t>
            </a:r>
          </a:p>
        </p:txBody>
      </p:sp>
      <p:pic>
        <p:nvPicPr>
          <p:cNvPr id="1026" name="Picture 2" descr="APSIM">
            <a:extLst>
              <a:ext uri="{FF2B5EF4-FFF2-40B4-BE49-F238E27FC236}">
                <a16:creationId xmlns:a16="http://schemas.microsoft.com/office/drawing/2014/main" id="{1E518EC7-B576-039C-E09C-31E3C7B8F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2265" y="1277143"/>
            <a:ext cx="14668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3C03A736-2C4A-09B5-5026-D0323CC9CF90}"/>
              </a:ext>
            </a:extLst>
          </p:cNvPr>
          <p:cNvSpPr txBox="1"/>
          <p:nvPr/>
        </p:nvSpPr>
        <p:spPr>
          <a:xfrm>
            <a:off x="10841787" y="2438292"/>
            <a:ext cx="11128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b="1" dirty="0">
                <a:effectLst>
                  <a:glow rad="127000">
                    <a:schemeClr val="bg1"/>
                  </a:glow>
                </a:effectLst>
                <a:latin typeface="Comic Sans MS" panose="030F0702030302020204" pitchFamily="66" charset="0"/>
              </a:rPr>
              <a:t>Process </a:t>
            </a:r>
          </a:p>
          <a:p>
            <a:pPr algn="ctr"/>
            <a:r>
              <a:rPr lang="en-NZ" b="1" dirty="0">
                <a:effectLst>
                  <a:glow rad="127000">
                    <a:schemeClr val="bg1"/>
                  </a:glow>
                </a:effectLst>
                <a:latin typeface="Comic Sans MS" panose="030F0702030302020204" pitchFamily="66" charset="0"/>
              </a:rPr>
              <a:t>model </a:t>
            </a:r>
          </a:p>
          <a:p>
            <a:pPr algn="ctr"/>
            <a:r>
              <a:rPr lang="en-NZ" b="1" dirty="0">
                <a:effectLst>
                  <a:glow rad="127000">
                    <a:schemeClr val="bg1"/>
                  </a:glow>
                </a:effectLst>
                <a:latin typeface="Comic Sans MS" panose="030F0702030302020204" pitchFamily="66" charset="0"/>
              </a:rPr>
              <a:t>testing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EEF7534-B895-AAE7-E16B-627BC1DB6FD6}"/>
              </a:ext>
            </a:extLst>
          </p:cNvPr>
          <p:cNvSpPr/>
          <p:nvPr/>
        </p:nvSpPr>
        <p:spPr>
          <a:xfrm>
            <a:off x="4210945" y="2880627"/>
            <a:ext cx="2273654" cy="40921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35B548E-A365-71BB-398F-7C41548C6A96}"/>
              </a:ext>
            </a:extLst>
          </p:cNvPr>
          <p:cNvSpPr txBox="1"/>
          <p:nvPr/>
        </p:nvSpPr>
        <p:spPr>
          <a:xfrm>
            <a:off x="4255517" y="2871039"/>
            <a:ext cx="2109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2000" b="1" dirty="0">
                <a:effectLst>
                  <a:glow rad="127000">
                    <a:schemeClr val="bg1">
                      <a:alpha val="50000"/>
                    </a:schemeClr>
                  </a:glow>
                </a:effectLst>
                <a:latin typeface="Comic Sans MS" panose="030F0702030302020204" pitchFamily="66" charset="0"/>
              </a:rPr>
              <a:t>Testing System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3F9742D-5552-ACCE-AD90-472188255012}"/>
              </a:ext>
            </a:extLst>
          </p:cNvPr>
          <p:cNvCxnSpPr>
            <a:cxnSpLocks/>
          </p:cNvCxnSpPr>
          <p:nvPr/>
        </p:nvCxnSpPr>
        <p:spPr>
          <a:xfrm>
            <a:off x="4720336" y="3326513"/>
            <a:ext cx="0" cy="5141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6A5A84B-E5DF-F852-5F3D-866B8A612DA3}"/>
              </a:ext>
            </a:extLst>
          </p:cNvPr>
          <p:cNvCxnSpPr>
            <a:cxnSpLocks/>
          </p:cNvCxnSpPr>
          <p:nvPr/>
        </p:nvCxnSpPr>
        <p:spPr>
          <a:xfrm flipV="1">
            <a:off x="5125673" y="3326513"/>
            <a:ext cx="0" cy="492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>
            <a:extLst>
              <a:ext uri="{FF2B5EF4-FFF2-40B4-BE49-F238E27FC236}">
                <a16:creationId xmlns:a16="http://schemas.microsoft.com/office/drawing/2014/main" id="{988C7E95-4ACD-4581-9871-4A3395AFB5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6050" y="1496327"/>
            <a:ext cx="4685205" cy="13029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EEBC4ACD-C980-C869-331E-F4F98C678131}"/>
              </a:ext>
            </a:extLst>
          </p:cNvPr>
          <p:cNvSpPr txBox="1"/>
          <p:nvPr/>
        </p:nvSpPr>
        <p:spPr>
          <a:xfrm>
            <a:off x="4866446" y="1600685"/>
            <a:ext cx="3464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3200" b="1" dirty="0">
                <a:effectLst>
                  <a:glow rad="127000">
                    <a:schemeClr val="bg1"/>
                  </a:glow>
                </a:effectLst>
                <a:latin typeface="Comic Sans MS" panose="030F0702030302020204" pitchFamily="66" charset="0"/>
              </a:rPr>
              <a:t>Model Validation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14F9BBF-02DD-B153-D8C7-912B5AE9C3AA}"/>
              </a:ext>
            </a:extLst>
          </p:cNvPr>
          <p:cNvSpPr txBox="1"/>
          <p:nvPr/>
        </p:nvSpPr>
        <p:spPr>
          <a:xfrm>
            <a:off x="7009866" y="2965645"/>
            <a:ext cx="3701654" cy="95410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2400" b="1" dirty="0">
                <a:effectLst>
                  <a:glow rad="127000">
                    <a:schemeClr val="bg1">
                      <a:alpha val="75000"/>
                    </a:schemeClr>
                  </a:glow>
                </a:effectLst>
                <a:latin typeface="Comic Sans MS" panose="030F0702030302020204" pitchFamily="66" charset="0"/>
              </a:rPr>
              <a:t>N balance improvement</a:t>
            </a:r>
          </a:p>
          <a:p>
            <a:pPr algn="ctr"/>
            <a:r>
              <a:rPr lang="en-NZ" sz="1600" b="1" dirty="0">
                <a:effectLst>
                  <a:glow rad="127000">
                    <a:schemeClr val="bg1">
                      <a:alpha val="75000"/>
                    </a:schemeClr>
                  </a:glow>
                </a:effectLst>
                <a:latin typeface="Comic Sans MS" panose="030F0702030302020204" pitchFamily="66" charset="0"/>
              </a:rPr>
              <a:t>Leaching, Gaseous losses, </a:t>
            </a:r>
          </a:p>
          <a:p>
            <a:pPr algn="ctr"/>
            <a:r>
              <a:rPr lang="en-NZ" sz="1600" b="1" dirty="0">
                <a:effectLst>
                  <a:glow rad="127000">
                    <a:schemeClr val="bg1">
                      <a:alpha val="75000"/>
                    </a:schemeClr>
                  </a:glow>
                </a:effectLst>
                <a:latin typeface="Comic Sans MS" panose="030F0702030302020204" pitchFamily="66" charset="0"/>
              </a:rPr>
              <a:t>Residues, scheduling, </a:t>
            </a:r>
            <a:r>
              <a:rPr lang="en-NZ" sz="1600" b="1" dirty="0" err="1">
                <a:effectLst>
                  <a:glow rad="127000">
                    <a:schemeClr val="bg1">
                      <a:alpha val="75000"/>
                    </a:schemeClr>
                  </a:glow>
                </a:effectLst>
                <a:latin typeface="Comic Sans MS" panose="030F0702030302020204" pitchFamily="66" charset="0"/>
              </a:rPr>
              <a:t>coeffs</a:t>
            </a:r>
            <a:endParaRPr lang="en-NZ" sz="1600" b="1" dirty="0">
              <a:effectLst>
                <a:glow rad="127000">
                  <a:schemeClr val="bg1">
                    <a:alpha val="75000"/>
                  </a:schemeClr>
                </a:glow>
              </a:effectLst>
              <a:latin typeface="Comic Sans MS" panose="030F0702030302020204" pitchFamily="66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8F93D42-C995-AA55-30FE-3E54736C8398}"/>
              </a:ext>
            </a:extLst>
          </p:cNvPr>
          <p:cNvCxnSpPr>
            <a:cxnSpLocks/>
          </p:cNvCxnSpPr>
          <p:nvPr/>
        </p:nvCxnSpPr>
        <p:spPr>
          <a:xfrm flipV="1">
            <a:off x="9049343" y="3888434"/>
            <a:ext cx="0" cy="6327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EDCD180-B179-5328-50EC-1D1F8F3A6A68}"/>
              </a:ext>
            </a:extLst>
          </p:cNvPr>
          <p:cNvCxnSpPr>
            <a:cxnSpLocks/>
          </p:cNvCxnSpPr>
          <p:nvPr/>
        </p:nvCxnSpPr>
        <p:spPr>
          <a:xfrm flipH="1" flipV="1">
            <a:off x="6314718" y="4264907"/>
            <a:ext cx="1389600" cy="1369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494CFD5E-1058-76B3-4B98-7799323E3EE2}"/>
              </a:ext>
            </a:extLst>
          </p:cNvPr>
          <p:cNvSpPr txBox="1"/>
          <p:nvPr/>
        </p:nvSpPr>
        <p:spPr>
          <a:xfrm>
            <a:off x="6049881" y="3881455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b="1" dirty="0">
                <a:effectLst>
                  <a:glow rad="127000">
                    <a:schemeClr val="bg1"/>
                  </a:glow>
                </a:effectLst>
                <a:latin typeface="Comic Sans MS" panose="030F0702030302020204" pitchFamily="66" charset="0"/>
              </a:rPr>
              <a:t>Pull request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DCE0F6A-7917-CBE7-FA24-E736AF8275C8}"/>
              </a:ext>
            </a:extLst>
          </p:cNvPr>
          <p:cNvSpPr txBox="1"/>
          <p:nvPr/>
        </p:nvSpPr>
        <p:spPr>
          <a:xfrm>
            <a:off x="8248202" y="4066121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b="1" dirty="0">
                <a:effectLst>
                  <a:glow rad="127000">
                    <a:schemeClr val="bg1"/>
                  </a:glow>
                </a:effectLst>
                <a:latin typeface="Comic Sans MS" panose="030F0702030302020204" pitchFamily="66" charset="0"/>
              </a:rPr>
              <a:t>Data analysis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B075A77-7B8C-5071-D131-59966F1FC8AA}"/>
              </a:ext>
            </a:extLst>
          </p:cNvPr>
          <p:cNvSpPr txBox="1"/>
          <p:nvPr/>
        </p:nvSpPr>
        <p:spPr>
          <a:xfrm>
            <a:off x="4345831" y="3385739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b="1" dirty="0">
                <a:effectLst>
                  <a:glow rad="127000">
                    <a:schemeClr val="bg1"/>
                  </a:glow>
                </a:effectLst>
                <a:latin typeface="Comic Sans MS" panose="030F0702030302020204" pitchFamily="66" charset="0"/>
              </a:rPr>
              <a:t>Evaluate</a:t>
            </a: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CD95E13C-6EFD-4A36-AFA9-1901868297FA}"/>
              </a:ext>
            </a:extLst>
          </p:cNvPr>
          <p:cNvCxnSpPr>
            <a:cxnSpLocks/>
            <a:stCxn id="69" idx="3"/>
            <a:endCxn id="83" idx="2"/>
          </p:cNvCxnSpPr>
          <p:nvPr/>
        </p:nvCxnSpPr>
        <p:spPr>
          <a:xfrm flipV="1">
            <a:off x="6484599" y="2799235"/>
            <a:ext cx="114054" cy="286002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DBB1EDD8-D63F-9059-D67E-18B023387F20}"/>
              </a:ext>
            </a:extLst>
          </p:cNvPr>
          <p:cNvSpPr txBox="1"/>
          <p:nvPr/>
        </p:nvSpPr>
        <p:spPr>
          <a:xfrm>
            <a:off x="9140257" y="2072887"/>
            <a:ext cx="1443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b="1" dirty="0">
                <a:effectLst>
                  <a:glow rad="127000">
                    <a:schemeClr val="bg1"/>
                  </a:glow>
                </a:effectLst>
                <a:latin typeface="Comic Sans MS" panose="030F0702030302020204" pitchFamily="66" charset="0"/>
              </a:rPr>
              <a:t>Process </a:t>
            </a:r>
          </a:p>
          <a:p>
            <a:pPr algn="ctr"/>
            <a:r>
              <a:rPr lang="en-NZ" b="1" dirty="0">
                <a:effectLst>
                  <a:glow rad="127000">
                    <a:schemeClr val="bg1"/>
                  </a:glow>
                </a:effectLst>
                <a:latin typeface="Comic Sans MS" panose="030F0702030302020204" pitchFamily="66" charset="0"/>
              </a:rPr>
              <a:t>abstraction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4A3CEF9-C453-5E10-0AFE-EDC481B55889}"/>
              </a:ext>
            </a:extLst>
          </p:cNvPr>
          <p:cNvSpPr txBox="1"/>
          <p:nvPr/>
        </p:nvSpPr>
        <p:spPr>
          <a:xfrm>
            <a:off x="8856824" y="417606"/>
            <a:ext cx="1837349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2400" b="1" dirty="0">
                <a:effectLst>
                  <a:glow rad="127000">
                    <a:schemeClr val="bg1">
                      <a:alpha val="75000"/>
                    </a:schemeClr>
                  </a:glow>
                </a:effectLst>
                <a:latin typeface="Comic Sans MS" panose="030F0702030302020204" pitchFamily="66" charset="0"/>
              </a:rPr>
              <a:t>Lit review</a:t>
            </a:r>
            <a:endParaRPr lang="en-NZ" sz="1600" b="1" dirty="0">
              <a:effectLst>
                <a:glow rad="127000">
                  <a:schemeClr val="bg1">
                    <a:alpha val="75000"/>
                  </a:schemeClr>
                </a:glow>
              </a:effectLst>
              <a:latin typeface="Comic Sans MS" panose="030F0702030302020204" pitchFamily="66" charset="0"/>
            </a:endParaRP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2C7F581-F943-A312-E2D5-0C030FBF1590}"/>
              </a:ext>
            </a:extLst>
          </p:cNvPr>
          <p:cNvCxnSpPr>
            <a:cxnSpLocks/>
          </p:cNvCxnSpPr>
          <p:nvPr/>
        </p:nvCxnSpPr>
        <p:spPr>
          <a:xfrm>
            <a:off x="9140257" y="873320"/>
            <a:ext cx="0" cy="20923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40E48C3D-C0B8-23EC-8BF3-8F3D90A8168D}"/>
              </a:ext>
            </a:extLst>
          </p:cNvPr>
          <p:cNvCxnSpPr>
            <a:cxnSpLocks/>
          </p:cNvCxnSpPr>
          <p:nvPr/>
        </p:nvCxnSpPr>
        <p:spPr>
          <a:xfrm flipV="1">
            <a:off x="7704318" y="3888434"/>
            <a:ext cx="0" cy="417219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3A19A46-A780-1071-629C-D8ED2D62834E}"/>
              </a:ext>
            </a:extLst>
          </p:cNvPr>
          <p:cNvSpPr txBox="1"/>
          <p:nvPr/>
        </p:nvSpPr>
        <p:spPr>
          <a:xfrm>
            <a:off x="6457193" y="5226244"/>
            <a:ext cx="861133" cy="707886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NZ" sz="2000" b="1" dirty="0">
                <a:effectLst>
                  <a:glow rad="127000">
                    <a:schemeClr val="bg1">
                      <a:alpha val="50000"/>
                    </a:schemeClr>
                  </a:glow>
                </a:effectLst>
                <a:latin typeface="Comic Sans MS" panose="030F0702030302020204" pitchFamily="66" charset="0"/>
              </a:rPr>
              <a:t>Test </a:t>
            </a:r>
          </a:p>
          <a:p>
            <a:pPr algn="ctr"/>
            <a:r>
              <a:rPr lang="en-NZ" sz="2000" b="1" dirty="0">
                <a:effectLst>
                  <a:glow rad="127000">
                    <a:schemeClr val="bg1">
                      <a:alpha val="50000"/>
                    </a:schemeClr>
                  </a:glow>
                </a:effectLst>
                <a:latin typeface="Comic Sans MS" panose="030F0702030302020204" pitchFamily="66" charset="0"/>
              </a:rPr>
              <a:t>data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DB2E7740-50EE-8CDA-C185-9159AC214A37}"/>
              </a:ext>
            </a:extLst>
          </p:cNvPr>
          <p:cNvCxnSpPr>
            <a:cxnSpLocks/>
            <a:endCxn id="3" idx="2"/>
          </p:cNvCxnSpPr>
          <p:nvPr/>
        </p:nvCxnSpPr>
        <p:spPr>
          <a:xfrm rot="10800000">
            <a:off x="6887761" y="5934131"/>
            <a:ext cx="573049" cy="484405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39C7E13-A77E-F2AB-439B-D0316A0E8363}"/>
              </a:ext>
            </a:extLst>
          </p:cNvPr>
          <p:cNvCxnSpPr>
            <a:cxnSpLocks/>
            <a:stCxn id="3" idx="0"/>
          </p:cNvCxnSpPr>
          <p:nvPr/>
        </p:nvCxnSpPr>
        <p:spPr>
          <a:xfrm rot="16200000" flipV="1">
            <a:off x="6366389" y="4704872"/>
            <a:ext cx="468639" cy="574105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528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83FDE-46E3-5408-4A33-8CABE42D4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923" y="114168"/>
            <a:ext cx="10515600" cy="1325563"/>
          </a:xfrm>
        </p:spPr>
        <p:txBody>
          <a:bodyPr/>
          <a:lstStyle/>
          <a:p>
            <a:r>
              <a:rPr lang="en-NZ" dirty="0"/>
              <a:t>To do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006F0-A709-AABE-DB4F-1DD816AFD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976" y="1322285"/>
            <a:ext cx="4170028" cy="5305017"/>
          </a:xfrm>
        </p:spPr>
        <p:txBody>
          <a:bodyPr>
            <a:normAutofit/>
          </a:bodyPr>
          <a:lstStyle/>
          <a:p>
            <a:r>
              <a:rPr lang="en-NZ" dirty="0"/>
              <a:t>Crop coefficients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NZ" dirty="0"/>
              <a:t>Potato cultivars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NZ" dirty="0" err="1"/>
              <a:t>Veges</a:t>
            </a:r>
            <a:r>
              <a:rPr lang="en-NZ" dirty="0"/>
              <a:t> </a:t>
            </a:r>
          </a:p>
          <a:p>
            <a:r>
              <a:rPr lang="en-NZ" dirty="0"/>
              <a:t>APSIM testing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NZ" dirty="0"/>
              <a:t>Data cleaning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NZ" dirty="0"/>
              <a:t>Leaching calculations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NZ" dirty="0"/>
              <a:t>Model evaluation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NZ" dirty="0" err="1"/>
              <a:t>newSCRUM</a:t>
            </a:r>
            <a:endParaRPr lang="en-NZ" dirty="0"/>
          </a:p>
          <a:p>
            <a:r>
              <a:rPr lang="en-NZ" dirty="0"/>
              <a:t>API model testing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NZ" dirty="0"/>
              <a:t> WS1 and 2 configurations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NZ" dirty="0"/>
              <a:t>Model runner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NZ" dirty="0"/>
              <a:t>Result evaluation </a:t>
            </a:r>
          </a:p>
          <a:p>
            <a:endParaRPr lang="en-NZ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C7295B-8563-3407-0529-1ED20625A798}"/>
              </a:ext>
            </a:extLst>
          </p:cNvPr>
          <p:cNvSpPr txBox="1">
            <a:spLocks/>
          </p:cNvSpPr>
          <p:nvPr/>
        </p:nvSpPr>
        <p:spPr>
          <a:xfrm>
            <a:off x="6384718" y="1322284"/>
            <a:ext cx="5220751" cy="5305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/>
              <a:t>Web App role out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NZ" dirty="0"/>
              <a:t>Testing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NZ" dirty="0"/>
              <a:t>Bug fixes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NZ" dirty="0"/>
              <a:t>Review defaults</a:t>
            </a:r>
          </a:p>
          <a:p>
            <a:r>
              <a:rPr lang="en-NZ" dirty="0"/>
              <a:t>N Balance model improvements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NZ" dirty="0"/>
              <a:t>Residue mineralisation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NZ" dirty="0"/>
              <a:t>Leaching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NZ" dirty="0"/>
              <a:t>De/Nitrification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NZ" dirty="0"/>
              <a:t>Scheduling rules</a:t>
            </a:r>
          </a:p>
          <a:p>
            <a:pPr lvl="1"/>
            <a:endParaRPr lang="en-NZ" dirty="0"/>
          </a:p>
          <a:p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35820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138</Words>
  <Application>Microsoft Office PowerPoint</Application>
  <PresentationFormat>Widescreen</PresentationFormat>
  <Paragraphs>63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Comic Sans MS</vt:lpstr>
      <vt:lpstr>Courier New</vt:lpstr>
      <vt:lpstr>Office Theme</vt:lpstr>
      <vt:lpstr>PowerPoint Presentation</vt:lpstr>
      <vt:lpstr>To do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Hamish Brown</dc:creator>
  <cp:lastModifiedBy>Hamish Brown</cp:lastModifiedBy>
  <cp:revision>3</cp:revision>
  <dcterms:created xsi:type="dcterms:W3CDTF">2023-08-07T01:21:22Z</dcterms:created>
  <dcterms:modified xsi:type="dcterms:W3CDTF">2023-08-09T22:45:02Z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d8f3512-c98a-4fbc-ad6e-3260f1cde3f8_Enabled">
    <vt:lpwstr>true</vt:lpwstr>
  </property>
  <property fmtid="{D5CDD505-2E9C-101B-9397-08002B2CF9AE}" pid="3" name="MSIP_Label_8d8f3512-c98a-4fbc-ad6e-3260f1cde3f8_SetDate">
    <vt:lpwstr>2023-08-07T03:47:18Z</vt:lpwstr>
  </property>
  <property fmtid="{D5CDD505-2E9C-101B-9397-08002B2CF9AE}" pid="4" name="MSIP_Label_8d8f3512-c98a-4fbc-ad6e-3260f1cde3f8_Method">
    <vt:lpwstr>Standard</vt:lpwstr>
  </property>
  <property fmtid="{D5CDD505-2E9C-101B-9397-08002B2CF9AE}" pid="5" name="MSIP_Label_8d8f3512-c98a-4fbc-ad6e-3260f1cde3f8_Name">
    <vt:lpwstr>Internal</vt:lpwstr>
  </property>
  <property fmtid="{D5CDD505-2E9C-101B-9397-08002B2CF9AE}" pid="6" name="MSIP_Label_8d8f3512-c98a-4fbc-ad6e-3260f1cde3f8_SiteId">
    <vt:lpwstr>6ca75ef7-2c66-42e7-af2c-6502153a7e3a</vt:lpwstr>
  </property>
  <property fmtid="{D5CDD505-2E9C-101B-9397-08002B2CF9AE}" pid="7" name="MSIP_Label_8d8f3512-c98a-4fbc-ad6e-3260f1cde3f8_ActionId">
    <vt:lpwstr>23098ec8-d323-4f98-8513-4cad8adf8b2d</vt:lpwstr>
  </property>
  <property fmtid="{D5CDD505-2E9C-101B-9397-08002B2CF9AE}" pid="8" name="MSIP_Label_8d8f3512-c98a-4fbc-ad6e-3260f1cde3f8_ContentBits">
    <vt:lpwstr>0</vt:lpwstr>
  </property>
</Properties>
</file>