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178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99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893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06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387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852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184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652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016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57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65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3BE9-4CDE-4A2F-8E3F-23AC4787FDB9}" type="datetimeFigureOut">
              <a:rPr lang="en-NZ" smtClean="0"/>
              <a:t>27/03/2023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C9B7-1BB0-48DC-BD47-E00D49BD5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76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4AAA0D-A1B2-B45C-6DE4-DF31664F417D}"/>
              </a:ext>
            </a:extLst>
          </p:cNvPr>
          <p:cNvSpPr/>
          <p:nvPr/>
        </p:nvSpPr>
        <p:spPr>
          <a:xfrm>
            <a:off x="617516" y="807522"/>
            <a:ext cx="7885216" cy="43226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8FFF4-8146-37BA-8855-5D55848C60B0}"/>
              </a:ext>
            </a:extLst>
          </p:cNvPr>
          <p:cNvSpPr txBox="1"/>
          <p:nvPr/>
        </p:nvSpPr>
        <p:spPr>
          <a:xfrm>
            <a:off x="2634828" y="1519831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Met Data</a:t>
            </a:r>
          </a:p>
          <a:p>
            <a:r>
              <a:rPr lang="en-NZ" sz="1100" i="1" dirty="0"/>
              <a:t>Tab in Excel with </a:t>
            </a:r>
          </a:p>
          <a:p>
            <a:r>
              <a:rPr lang="en-NZ" sz="1100" i="1" dirty="0"/>
              <a:t>5 locations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ABD0C-ED0B-A61B-3525-E38832311B3D}"/>
              </a:ext>
            </a:extLst>
          </p:cNvPr>
          <p:cNvSpPr txBox="1"/>
          <p:nvPr/>
        </p:nvSpPr>
        <p:spPr>
          <a:xfrm>
            <a:off x="4114287" y="1507745"/>
            <a:ext cx="139333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User inputs</a:t>
            </a:r>
          </a:p>
          <a:p>
            <a:r>
              <a:rPr lang="en-NZ" sz="1100" dirty="0"/>
              <a:t>“Concept Demo” Tab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94385-ABA9-1067-141A-0DDFE8EFEF77}"/>
              </a:ext>
            </a:extLst>
          </p:cNvPr>
          <p:cNvSpPr txBox="1"/>
          <p:nvPr/>
        </p:nvSpPr>
        <p:spPr>
          <a:xfrm>
            <a:off x="927874" y="6183551"/>
            <a:ext cx="4945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N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NZ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GetDailyNBalance</a:t>
            </a:r>
            <a:r>
              <a:rPr lang="en-N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NZ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N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[,] met, </a:t>
            </a:r>
          </a:p>
          <a:p>
            <a:r>
              <a:rPr lang="en-N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NZ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N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[,] config,</a:t>
            </a:r>
            <a:endParaRPr lang="en-NZ" sz="1400" dirty="0"/>
          </a:p>
          <a:p>
            <a:r>
              <a:rPr lang="en-NZ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object</a:t>
            </a:r>
            <a:r>
              <a:rPr lang="en-N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N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testResults</a:t>
            </a:r>
            <a:r>
              <a:rPr lang="en-N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en-NZ" sz="1400" dirty="0"/>
          </a:p>
          <a:p>
            <a:r>
              <a:rPr lang="en-NZ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object</a:t>
            </a:r>
            <a:r>
              <a:rPr lang="en-N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N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nApplied</a:t>
            </a:r>
            <a:r>
              <a:rPr lang="en-N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NZ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993DBA-A07A-5970-C0FB-BD088706FE86}"/>
              </a:ext>
            </a:extLst>
          </p:cNvPr>
          <p:cNvSpPr/>
          <p:nvPr/>
        </p:nvSpPr>
        <p:spPr>
          <a:xfrm>
            <a:off x="795551" y="5761792"/>
            <a:ext cx="7441324" cy="18621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4965C-B96E-226D-A9A9-DDC062BF5395}"/>
              </a:ext>
            </a:extLst>
          </p:cNvPr>
          <p:cNvSpPr txBox="1"/>
          <p:nvPr/>
        </p:nvSpPr>
        <p:spPr>
          <a:xfrm>
            <a:off x="782340" y="4441892"/>
            <a:ext cx="522771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GetDailyNBalance</a:t>
            </a:r>
            <a:r>
              <a:rPr lang="en-NZ" dirty="0"/>
              <a:t>(met, </a:t>
            </a:r>
            <a:r>
              <a:rPr lang="en-NZ" dirty="0" err="1"/>
              <a:t>testResults</a:t>
            </a:r>
            <a:r>
              <a:rPr lang="en-NZ" dirty="0"/>
              <a:t>, </a:t>
            </a:r>
            <a:r>
              <a:rPr lang="en-NZ" dirty="0" err="1"/>
              <a:t>nApplied</a:t>
            </a:r>
            <a:r>
              <a:rPr lang="en-NZ" dirty="0"/>
              <a:t>, config)</a:t>
            </a:r>
          </a:p>
          <a:p>
            <a:r>
              <a:rPr lang="en-NZ" sz="1100" dirty="0"/>
              <a:t>Custom function on “Model Interface” Tab, collates inputs to model and returns 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CE2302-09DA-583D-E1DB-8B4AEE886C8D}"/>
              </a:ext>
            </a:extLst>
          </p:cNvPr>
          <p:cNvSpPr txBox="1"/>
          <p:nvPr/>
        </p:nvSpPr>
        <p:spPr>
          <a:xfrm>
            <a:off x="5904988" y="3497320"/>
            <a:ext cx="2438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GetCropCoefficients</a:t>
            </a:r>
            <a:r>
              <a:rPr lang="en-NZ" dirty="0"/>
              <a:t>()</a:t>
            </a:r>
          </a:p>
          <a:p>
            <a:r>
              <a:rPr lang="en-NZ" sz="1100" dirty="0"/>
              <a:t>Custom function on “</a:t>
            </a:r>
            <a:r>
              <a:rPr lang="en-NZ" sz="1100" dirty="0" err="1"/>
              <a:t>CropCoefficients</a:t>
            </a:r>
            <a:r>
              <a:rPr lang="en-NZ" sz="1100" dirty="0"/>
              <a:t>” </a:t>
            </a:r>
          </a:p>
          <a:p>
            <a:r>
              <a:rPr lang="en-NZ" sz="1100" dirty="0"/>
              <a:t>Tab, returns coefficients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28F4B-18BB-74A6-1AD2-FF9EF2D83386}"/>
              </a:ext>
            </a:extLst>
          </p:cNvPr>
          <p:cNvSpPr txBox="1"/>
          <p:nvPr/>
        </p:nvSpPr>
        <p:spPr>
          <a:xfrm>
            <a:off x="5165767" y="7248868"/>
            <a:ext cx="433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N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NZ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GetCropCoefficients</a:t>
            </a:r>
            <a:r>
              <a:rPr lang="en-N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en-NZ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772CC0-515E-0601-A611-B8AFA3DB0020}"/>
              </a:ext>
            </a:extLst>
          </p:cNvPr>
          <p:cNvGrpSpPr/>
          <p:nvPr/>
        </p:nvGrpSpPr>
        <p:grpSpPr>
          <a:xfrm>
            <a:off x="6010053" y="7922674"/>
            <a:ext cx="2077043" cy="551104"/>
            <a:chOff x="6223261" y="7694176"/>
            <a:chExt cx="2077043" cy="5948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7F1340-25CD-9872-8EE0-5568B44A48C8}"/>
                </a:ext>
              </a:extLst>
            </p:cNvPr>
            <p:cNvSpPr/>
            <p:nvPr/>
          </p:nvSpPr>
          <p:spPr>
            <a:xfrm>
              <a:off x="6223261" y="7694176"/>
              <a:ext cx="2032764" cy="59480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2B88E2-BD4F-9196-18B3-B2F4C51C6331}"/>
                </a:ext>
              </a:extLst>
            </p:cNvPr>
            <p:cNvSpPr txBox="1"/>
            <p:nvPr/>
          </p:nvSpPr>
          <p:spPr>
            <a:xfrm>
              <a:off x="6223261" y="7783058"/>
              <a:ext cx="2077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CropCoefficients.csv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E8A7EA-0A32-1750-8CF0-1E6C99945B32}"/>
              </a:ext>
            </a:extLst>
          </p:cNvPr>
          <p:cNvSpPr txBox="1"/>
          <p:nvPr/>
        </p:nvSpPr>
        <p:spPr>
          <a:xfrm>
            <a:off x="823192" y="7048304"/>
            <a:ext cx="193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 err="1"/>
              <a:t>ExcelInterface.cs</a:t>
            </a:r>
            <a:endParaRPr lang="en-NZ" sz="20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9D5A9-9740-CEB9-1F79-7054BC638FCA}"/>
              </a:ext>
            </a:extLst>
          </p:cNvPr>
          <p:cNvSpPr txBox="1"/>
          <p:nvPr/>
        </p:nvSpPr>
        <p:spPr>
          <a:xfrm>
            <a:off x="659784" y="823788"/>
            <a:ext cx="2182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/>
              <a:t>PrototypeV3.1.xlsx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5532D7-5A08-8479-054D-31316C989293}"/>
              </a:ext>
            </a:extLst>
          </p:cNvPr>
          <p:cNvSpPr txBox="1"/>
          <p:nvPr/>
        </p:nvSpPr>
        <p:spPr>
          <a:xfrm>
            <a:off x="6004417" y="1525874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/>
              <a:t>CropCoefficients</a:t>
            </a:r>
            <a:endParaRPr lang="en-NZ" b="1" dirty="0"/>
          </a:p>
          <a:p>
            <a:r>
              <a:rPr lang="en-NZ" sz="1100" i="1" dirty="0" err="1"/>
              <a:t>DataTable</a:t>
            </a:r>
            <a:r>
              <a:rPr lang="en-NZ" sz="1100" i="1" dirty="0"/>
              <a:t> in “</a:t>
            </a:r>
            <a:r>
              <a:rPr lang="en-NZ" sz="1100" i="1" dirty="0" err="1"/>
              <a:t>CropCoefficient</a:t>
            </a:r>
            <a:r>
              <a:rPr lang="en-NZ" sz="1100" i="1" dirty="0"/>
              <a:t>”</a:t>
            </a:r>
          </a:p>
          <a:p>
            <a:r>
              <a:rPr lang="en-NZ" sz="1100" i="1" dirty="0"/>
              <a:t>Tab with crop specific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0DE908-0F7D-DEE5-6286-19A581E7FB42}"/>
              </a:ext>
            </a:extLst>
          </p:cNvPr>
          <p:cNvCxnSpPr>
            <a:cxnSpLocks/>
          </p:cNvCxnSpPr>
          <p:nvPr/>
        </p:nvCxnSpPr>
        <p:spPr>
          <a:xfrm>
            <a:off x="6531426" y="4205206"/>
            <a:ext cx="1" cy="295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D9CB4D-6DD0-9AF3-1A1E-7167EB6F1143}"/>
              </a:ext>
            </a:extLst>
          </p:cNvPr>
          <p:cNvCxnSpPr>
            <a:cxnSpLocks/>
          </p:cNvCxnSpPr>
          <p:nvPr/>
        </p:nvCxnSpPr>
        <p:spPr>
          <a:xfrm>
            <a:off x="6531427" y="7525867"/>
            <a:ext cx="0" cy="3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B6B229-10CB-3E01-11DB-C62A27B0A8F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319158" y="7525867"/>
            <a:ext cx="13856" cy="3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C2E6D2-B2CB-EBB9-FED1-2FA9FB3E4F77}"/>
              </a:ext>
            </a:extLst>
          </p:cNvPr>
          <p:cNvCxnSpPr>
            <a:cxnSpLocks/>
          </p:cNvCxnSpPr>
          <p:nvPr/>
        </p:nvCxnSpPr>
        <p:spPr>
          <a:xfrm flipV="1">
            <a:off x="7319158" y="4205206"/>
            <a:ext cx="0" cy="295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BBA131-F51B-29B6-2D05-8D30AB2812B8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972792" y="2233760"/>
            <a:ext cx="0" cy="126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283CDB-BB6F-EBE3-9E4A-DF314B8D8322}"/>
              </a:ext>
            </a:extLst>
          </p:cNvPr>
          <p:cNvSpPr txBox="1"/>
          <p:nvPr/>
        </p:nvSpPr>
        <p:spPr>
          <a:xfrm>
            <a:off x="782340" y="1525874"/>
            <a:ext cx="175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Results Graphs</a:t>
            </a:r>
          </a:p>
          <a:p>
            <a:r>
              <a:rPr lang="en-NZ" sz="1100" i="1" dirty="0"/>
              <a:t>Graphs on “Concept Demo”</a:t>
            </a:r>
          </a:p>
          <a:p>
            <a:r>
              <a:rPr lang="en-NZ" sz="1100" i="1" dirty="0"/>
              <a:t>tab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F4A80C-0625-AFC6-65CA-6347F292F5A5}"/>
              </a:ext>
            </a:extLst>
          </p:cNvPr>
          <p:cNvCxnSpPr>
            <a:cxnSpLocks/>
          </p:cNvCxnSpPr>
          <p:nvPr/>
        </p:nvCxnSpPr>
        <p:spPr>
          <a:xfrm flipH="1">
            <a:off x="2828702" y="2227717"/>
            <a:ext cx="11109" cy="231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9EB6B4-707D-B514-6FED-5F1289ADCF62}"/>
              </a:ext>
            </a:extLst>
          </p:cNvPr>
          <p:cNvSpPr txBox="1"/>
          <p:nvPr/>
        </p:nvSpPr>
        <p:spPr>
          <a:xfrm>
            <a:off x="3407914" y="2624305"/>
            <a:ext cx="22190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/>
              <a:t>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User specified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Crop 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Field default values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AD8B83-A435-13C5-6158-2AC7FE0227BD}"/>
              </a:ext>
            </a:extLst>
          </p:cNvPr>
          <p:cNvCxnSpPr>
            <a:cxnSpLocks/>
          </p:cNvCxnSpPr>
          <p:nvPr/>
        </p:nvCxnSpPr>
        <p:spPr>
          <a:xfrm>
            <a:off x="4672842" y="2066451"/>
            <a:ext cx="0" cy="86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893B14-39CD-5E22-0043-DD2C85339107}"/>
              </a:ext>
            </a:extLst>
          </p:cNvPr>
          <p:cNvCxnSpPr>
            <a:cxnSpLocks/>
          </p:cNvCxnSpPr>
          <p:nvPr/>
        </p:nvCxnSpPr>
        <p:spPr>
          <a:xfrm flipV="1">
            <a:off x="4800600" y="2046354"/>
            <a:ext cx="1008620" cy="90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F12BD5B-4149-AD6E-5936-E63F3518DA3F}"/>
              </a:ext>
            </a:extLst>
          </p:cNvPr>
          <p:cNvCxnSpPr>
            <a:cxnSpLocks/>
          </p:cNvCxnSpPr>
          <p:nvPr/>
        </p:nvCxnSpPr>
        <p:spPr>
          <a:xfrm rot="5400000">
            <a:off x="5412151" y="2357604"/>
            <a:ext cx="1006538" cy="883574"/>
          </a:xfrm>
          <a:prstGeom prst="bentConnector3">
            <a:avLst>
              <a:gd name="adj1" fmla="val 99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92C85B-EE85-8209-1587-5FDD5995D9BE}"/>
              </a:ext>
            </a:extLst>
          </p:cNvPr>
          <p:cNvCxnSpPr>
            <a:cxnSpLocks/>
          </p:cNvCxnSpPr>
          <p:nvPr/>
        </p:nvCxnSpPr>
        <p:spPr>
          <a:xfrm>
            <a:off x="5473632" y="3784342"/>
            <a:ext cx="0" cy="73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9C04A3F-7CB8-5EB8-3FF5-C80F616A313A}"/>
              </a:ext>
            </a:extLst>
          </p:cNvPr>
          <p:cNvCxnSpPr>
            <a:cxnSpLocks/>
          </p:cNvCxnSpPr>
          <p:nvPr/>
        </p:nvCxnSpPr>
        <p:spPr>
          <a:xfrm>
            <a:off x="3407914" y="2813799"/>
            <a:ext cx="2065718" cy="970543"/>
          </a:xfrm>
          <a:prstGeom prst="bentConnector3">
            <a:avLst>
              <a:gd name="adj1" fmla="val -6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A6E8BB3-AB28-10E1-C897-4842FDA73F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78663" y="2723427"/>
            <a:ext cx="2007341" cy="1607790"/>
          </a:xfrm>
          <a:prstGeom prst="bentConnector3">
            <a:avLst>
              <a:gd name="adj1" fmla="val 7425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81EDC01-323D-85FE-C0D4-72158FE203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4586" y="3155250"/>
            <a:ext cx="2243874" cy="628972"/>
          </a:xfrm>
          <a:prstGeom prst="bentConnector3">
            <a:avLst>
              <a:gd name="adj1" fmla="val 8545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332B98-3D96-786E-4705-F928E46CBE43}"/>
              </a:ext>
            </a:extLst>
          </p:cNvPr>
          <p:cNvCxnSpPr/>
          <p:nvPr/>
        </p:nvCxnSpPr>
        <p:spPr>
          <a:xfrm flipV="1">
            <a:off x="3072036" y="2046354"/>
            <a:ext cx="1345584" cy="301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6EDA405-4A62-8EB9-D922-B650616CDC71}"/>
              </a:ext>
            </a:extLst>
          </p:cNvPr>
          <p:cNvCxnSpPr>
            <a:cxnSpLocks/>
          </p:cNvCxnSpPr>
          <p:nvPr/>
        </p:nvCxnSpPr>
        <p:spPr>
          <a:xfrm flipV="1">
            <a:off x="3164067" y="2093461"/>
            <a:ext cx="1381018" cy="44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A68FDB5-5715-3821-98DF-0511475CB417}"/>
              </a:ext>
            </a:extLst>
          </p:cNvPr>
          <p:cNvSpPr txBox="1"/>
          <p:nvPr/>
        </p:nvSpPr>
        <p:spPr>
          <a:xfrm>
            <a:off x="795551" y="2773782"/>
            <a:ext cx="1616148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Raw results</a:t>
            </a:r>
          </a:p>
          <a:p>
            <a:r>
              <a:rPr lang="en-NZ" sz="1100" i="1" dirty="0"/>
              <a:t>Data table on “Model</a:t>
            </a:r>
          </a:p>
          <a:p>
            <a:r>
              <a:rPr lang="en-NZ" sz="1100" i="1" dirty="0"/>
              <a:t>Interface” Tab with daily</a:t>
            </a:r>
          </a:p>
          <a:p>
            <a:r>
              <a:rPr lang="en-NZ" sz="1100" i="1" dirty="0"/>
              <a:t>N balance results from </a:t>
            </a:r>
          </a:p>
          <a:p>
            <a:r>
              <a:rPr lang="en-NZ" sz="1100" i="1" dirty="0"/>
              <a:t>Sowing of prior crop to </a:t>
            </a:r>
          </a:p>
          <a:p>
            <a:r>
              <a:rPr lang="en-NZ" sz="1100" i="1" dirty="0"/>
              <a:t>Harvest of following crop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BC8541-5934-18F5-25BD-54D5BAF62B5C}"/>
              </a:ext>
            </a:extLst>
          </p:cNvPr>
          <p:cNvCxnSpPr>
            <a:cxnSpLocks/>
            <a:endCxn id="109" idx="2"/>
          </p:cNvCxnSpPr>
          <p:nvPr/>
        </p:nvCxnSpPr>
        <p:spPr>
          <a:xfrm flipH="1" flipV="1">
            <a:off x="1603625" y="3989499"/>
            <a:ext cx="189448" cy="4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D4A6D1-2F8F-5D5D-7A71-7F6CE5BEC92D}"/>
              </a:ext>
            </a:extLst>
          </p:cNvPr>
          <p:cNvCxnSpPr>
            <a:cxnSpLocks/>
          </p:cNvCxnSpPr>
          <p:nvPr/>
        </p:nvCxnSpPr>
        <p:spPr>
          <a:xfrm flipH="1" flipV="1">
            <a:off x="1477846" y="2150934"/>
            <a:ext cx="5047" cy="6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D1F0503-38D1-C7C5-56E1-79BF3D041CE6}"/>
              </a:ext>
            </a:extLst>
          </p:cNvPr>
          <p:cNvSpPr txBox="1"/>
          <p:nvPr/>
        </p:nvSpPr>
        <p:spPr>
          <a:xfrm>
            <a:off x="1029311" y="2296122"/>
            <a:ext cx="1132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i="1" dirty="0"/>
              <a:t>Data slicing </a:t>
            </a:r>
          </a:p>
          <a:p>
            <a:r>
              <a:rPr lang="en-NZ" sz="1100" i="1" dirty="0"/>
              <a:t>and aggregation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BB5739-20B6-5ABF-2065-366BCBD96085}"/>
              </a:ext>
            </a:extLst>
          </p:cNvPr>
          <p:cNvSpPr txBox="1"/>
          <p:nvPr/>
        </p:nvSpPr>
        <p:spPr>
          <a:xfrm>
            <a:off x="4863122" y="2391707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i="1" dirty="0"/>
              <a:t>Which crops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C19F018-D132-8C8A-1AE2-62B9F41CDB80}"/>
              </a:ext>
            </a:extLst>
          </p:cNvPr>
          <p:cNvSpPr txBox="1"/>
          <p:nvPr/>
        </p:nvSpPr>
        <p:spPr>
          <a:xfrm>
            <a:off x="6002572" y="2545192"/>
            <a:ext cx="6142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i="1" dirty="0"/>
              <a:t>Crop</a:t>
            </a:r>
          </a:p>
          <a:p>
            <a:r>
              <a:rPr lang="en-NZ" sz="1100" i="1" dirty="0"/>
              <a:t>Specific</a:t>
            </a:r>
          </a:p>
          <a:p>
            <a:r>
              <a:rPr lang="en-NZ" sz="1100" i="1" dirty="0"/>
              <a:t>values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A691708-FF20-0BFB-C9D5-8A9E13E04EFC}"/>
              </a:ext>
            </a:extLst>
          </p:cNvPr>
          <p:cNvSpPr txBox="1"/>
          <p:nvPr/>
        </p:nvSpPr>
        <p:spPr>
          <a:xfrm>
            <a:off x="6940016" y="2576259"/>
            <a:ext cx="1168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i="1" dirty="0"/>
              <a:t>return</a:t>
            </a:r>
          </a:p>
          <a:p>
            <a:r>
              <a:rPr lang="en-NZ" sz="1100" i="1" dirty="0"/>
              <a:t>curated values </a:t>
            </a:r>
          </a:p>
          <a:p>
            <a:r>
              <a:rPr lang="en-NZ" sz="1100" i="1" dirty="0"/>
              <a:t>from source code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A3C833E-E03E-0C7A-C47E-DAEA1291A2C2}"/>
              </a:ext>
            </a:extLst>
          </p:cNvPr>
          <p:cNvSpPr/>
          <p:nvPr/>
        </p:nvSpPr>
        <p:spPr>
          <a:xfrm>
            <a:off x="617516" y="5534752"/>
            <a:ext cx="7885216" cy="67799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8CB6468-0DC0-E7E5-4C9A-6CCFFC4C6891}"/>
              </a:ext>
            </a:extLst>
          </p:cNvPr>
          <p:cNvSpPr txBox="1"/>
          <p:nvPr/>
        </p:nvSpPr>
        <p:spPr>
          <a:xfrm>
            <a:off x="659784" y="11886322"/>
            <a:ext cx="739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/>
              <a:t>https://github.com/PlantandFoodResearch/SVS/tree/master/modelCsharp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D9A0F1E-90D6-0D27-BDC5-D18AF09239EE}"/>
              </a:ext>
            </a:extLst>
          </p:cNvPr>
          <p:cNvGrpSpPr/>
          <p:nvPr/>
        </p:nvGrpSpPr>
        <p:grpSpPr>
          <a:xfrm>
            <a:off x="838129" y="8158323"/>
            <a:ext cx="4839658" cy="704407"/>
            <a:chOff x="6224468" y="7843249"/>
            <a:chExt cx="2036225" cy="40625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663ACEB-90DA-FF07-D6EA-724EAC105EF5}"/>
                </a:ext>
              </a:extLst>
            </p:cNvPr>
            <p:cNvSpPr/>
            <p:nvPr/>
          </p:nvSpPr>
          <p:spPr>
            <a:xfrm>
              <a:off x="6227929" y="7843249"/>
              <a:ext cx="2032764" cy="4062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37D5E4-9488-1429-7FDE-0E801A462822}"/>
                </a:ext>
              </a:extLst>
            </p:cNvPr>
            <p:cNvSpPr txBox="1"/>
            <p:nvPr/>
          </p:nvSpPr>
          <p:spPr>
            <a:xfrm>
              <a:off x="6224468" y="7849961"/>
              <a:ext cx="676278" cy="230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000" b="1" i="1" dirty="0" err="1"/>
                <a:t>Simulation.cs</a:t>
              </a:r>
              <a:endParaRPr lang="en-NZ" sz="2000" b="1" i="1" dirty="0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57615B0-3330-9072-B16A-D237EF5737DF}"/>
              </a:ext>
            </a:extLst>
          </p:cNvPr>
          <p:cNvSpPr txBox="1"/>
          <p:nvPr/>
        </p:nvSpPr>
        <p:spPr>
          <a:xfrm>
            <a:off x="1382828" y="413549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i="1" dirty="0"/>
              <a:t>return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797483D-D560-F15F-46C9-82A09AAC26D0}"/>
              </a:ext>
            </a:extLst>
          </p:cNvPr>
          <p:cNvSpPr txBox="1"/>
          <p:nvPr/>
        </p:nvSpPr>
        <p:spPr>
          <a:xfrm>
            <a:off x="2938964" y="8438081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N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NZ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SimulateField</a:t>
            </a:r>
            <a:r>
              <a:rPr lang="en-N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(…</a:t>
            </a:r>
            <a:r>
              <a:rPr lang="en-N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NZ" sz="1400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AF4A7B4-D429-F757-F1B8-3C4CD127374D}"/>
              </a:ext>
            </a:extLst>
          </p:cNvPr>
          <p:cNvGrpSpPr/>
          <p:nvPr/>
        </p:nvGrpSpPr>
        <p:grpSpPr>
          <a:xfrm>
            <a:off x="846354" y="9263913"/>
            <a:ext cx="3155630" cy="2478408"/>
            <a:chOff x="6223261" y="7741853"/>
            <a:chExt cx="2787803" cy="1429388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E67CF1F-60F5-EB50-FB68-00B38E509DE4}"/>
                </a:ext>
              </a:extLst>
            </p:cNvPr>
            <p:cNvSpPr/>
            <p:nvPr/>
          </p:nvSpPr>
          <p:spPr>
            <a:xfrm>
              <a:off x="6223261" y="7741853"/>
              <a:ext cx="2787803" cy="14293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023D7E-5E24-99C4-D985-0C70C9F38724}"/>
                </a:ext>
              </a:extLst>
            </p:cNvPr>
            <p:cNvSpPr txBox="1"/>
            <p:nvPr/>
          </p:nvSpPr>
          <p:spPr>
            <a:xfrm>
              <a:off x="6223261" y="7783058"/>
              <a:ext cx="1876686" cy="1295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000" b="1" i="1" dirty="0"/>
                <a:t>Configuration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2000" b="1" i="1" dirty="0" err="1"/>
                <a:t>Crop.cs</a:t>
              </a:r>
              <a:endParaRPr lang="en-NZ" sz="2000" b="1" i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2000" b="1" i="1" dirty="0" err="1"/>
                <a:t>Fertiliser.cs</a:t>
              </a:r>
              <a:endParaRPr lang="en-NZ" sz="2000" b="1" i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2000" b="1" i="1" dirty="0" err="1"/>
                <a:t>Residues.cs</a:t>
              </a:r>
              <a:endParaRPr lang="en-NZ" sz="2000" b="1" i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2000" b="1" i="1" dirty="0" err="1"/>
                <a:t>SoilNitrogen.cs</a:t>
              </a:r>
              <a:endParaRPr lang="en-NZ" sz="2000" b="1" i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2000" b="1" i="1" dirty="0" err="1"/>
                <a:t>SoilOrangic.cs</a:t>
              </a:r>
              <a:endParaRPr lang="en-NZ" sz="2000" b="1" i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2000" b="1" i="1" dirty="0" err="1"/>
                <a:t>SoilWater.cs</a:t>
              </a:r>
              <a:endParaRPr lang="en-NZ" sz="2000" b="1" i="1" dirty="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B6A30D5-54F7-EF57-F614-7755572C6643}"/>
              </a:ext>
            </a:extLst>
          </p:cNvPr>
          <p:cNvSpPr/>
          <p:nvPr/>
        </p:nvSpPr>
        <p:spPr>
          <a:xfrm>
            <a:off x="4786228" y="9236463"/>
            <a:ext cx="3322697" cy="24784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249B69-3F0B-1596-B68A-A1F75A07436A}"/>
              </a:ext>
            </a:extLst>
          </p:cNvPr>
          <p:cNvSpPr txBox="1"/>
          <p:nvPr/>
        </p:nvSpPr>
        <p:spPr>
          <a:xfrm>
            <a:off x="4774050" y="9280221"/>
            <a:ext cx="25256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/>
              <a:t>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b="1" i="1" dirty="0" err="1"/>
              <a:t>Config.cs</a:t>
            </a:r>
            <a:endParaRPr lang="en-NZ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b="1" i="1" dirty="0" err="1"/>
              <a:t>Constants.cs</a:t>
            </a:r>
            <a:endParaRPr lang="en-NZ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b="1" i="1" dirty="0" err="1"/>
              <a:t>CropConfig.cs</a:t>
            </a:r>
            <a:endParaRPr lang="en-NZ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b="1" i="1" dirty="0" err="1"/>
              <a:t>CropParameters.cs</a:t>
            </a:r>
            <a:endParaRPr lang="en-NZ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b="1" i="1" dirty="0" err="1"/>
              <a:t>FieldConfig.cs</a:t>
            </a:r>
            <a:endParaRPr lang="en-NZ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b="1" i="1" dirty="0" err="1"/>
              <a:t>Functions.cs</a:t>
            </a:r>
            <a:endParaRPr lang="en-NZ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2000" b="1" i="1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358EB2E-6F78-3319-A704-3AC32032A57D}"/>
              </a:ext>
            </a:extLst>
          </p:cNvPr>
          <p:cNvCxnSpPr>
            <a:cxnSpLocks/>
          </p:cNvCxnSpPr>
          <p:nvPr/>
        </p:nvCxnSpPr>
        <p:spPr>
          <a:xfrm>
            <a:off x="782340" y="7766462"/>
            <a:ext cx="7561136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96116C-7692-C599-AD8A-C75ADA79D1A6}"/>
              </a:ext>
            </a:extLst>
          </p:cNvPr>
          <p:cNvCxnSpPr>
            <a:cxnSpLocks/>
          </p:cNvCxnSpPr>
          <p:nvPr/>
        </p:nvCxnSpPr>
        <p:spPr>
          <a:xfrm flipH="1" flipV="1">
            <a:off x="2892575" y="6618195"/>
            <a:ext cx="1213352" cy="178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713A144-8025-BD59-E12C-C73A45F9D51E}"/>
              </a:ext>
            </a:extLst>
          </p:cNvPr>
          <p:cNvCxnSpPr>
            <a:cxnSpLocks/>
          </p:cNvCxnSpPr>
          <p:nvPr/>
        </p:nvCxnSpPr>
        <p:spPr>
          <a:xfrm>
            <a:off x="4672842" y="7227151"/>
            <a:ext cx="0" cy="118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D202DB0-23F0-B4D7-B22D-3F058837AE6E}"/>
              </a:ext>
            </a:extLst>
          </p:cNvPr>
          <p:cNvCxnSpPr>
            <a:cxnSpLocks/>
          </p:cNvCxnSpPr>
          <p:nvPr/>
        </p:nvCxnSpPr>
        <p:spPr>
          <a:xfrm>
            <a:off x="4700182" y="4980501"/>
            <a:ext cx="0" cy="118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A01AA3B-0988-0E45-BCFD-C3A36CD50B42}"/>
              </a:ext>
            </a:extLst>
          </p:cNvPr>
          <p:cNvCxnSpPr>
            <a:cxnSpLocks/>
          </p:cNvCxnSpPr>
          <p:nvPr/>
        </p:nvCxnSpPr>
        <p:spPr>
          <a:xfrm flipH="1" flipV="1">
            <a:off x="2018805" y="4993578"/>
            <a:ext cx="517541" cy="112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B1D0979-52EC-3FE2-8CCD-2000ED097B1C}"/>
              </a:ext>
            </a:extLst>
          </p:cNvPr>
          <p:cNvGrpSpPr/>
          <p:nvPr/>
        </p:nvGrpSpPr>
        <p:grpSpPr>
          <a:xfrm>
            <a:off x="6015281" y="8561317"/>
            <a:ext cx="2082365" cy="551104"/>
            <a:chOff x="6223261" y="7694176"/>
            <a:chExt cx="2082365" cy="59480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A3447A9-50DA-113B-AB31-0C7336BB3F60}"/>
                </a:ext>
              </a:extLst>
            </p:cNvPr>
            <p:cNvSpPr/>
            <p:nvPr/>
          </p:nvSpPr>
          <p:spPr>
            <a:xfrm>
              <a:off x="6223261" y="7694176"/>
              <a:ext cx="2032764" cy="594801"/>
            </a:xfrm>
            <a:prstGeom prst="rect">
              <a:avLst/>
            </a:prstGeom>
            <a:noFill/>
            <a:ln w="28575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89548F3-13A1-572F-796A-0FAB72A0E094}"/>
                </a:ext>
              </a:extLst>
            </p:cNvPr>
            <p:cNvSpPr txBox="1"/>
            <p:nvPr/>
          </p:nvSpPr>
          <p:spPr>
            <a:xfrm>
              <a:off x="6223261" y="7783058"/>
              <a:ext cx="2082365" cy="39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FieldCoefficients.csv</a:t>
              </a:r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2D8B2E0-FA35-0187-0312-FD61D116EA07}"/>
              </a:ext>
            </a:extLst>
          </p:cNvPr>
          <p:cNvCxnSpPr>
            <a:cxnSpLocks/>
          </p:cNvCxnSpPr>
          <p:nvPr/>
        </p:nvCxnSpPr>
        <p:spPr>
          <a:xfrm flipV="1">
            <a:off x="782340" y="11878524"/>
            <a:ext cx="7561136" cy="779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1FB9203-849A-107E-EF84-94C67376B77E}"/>
              </a:ext>
            </a:extLst>
          </p:cNvPr>
          <p:cNvCxnSpPr>
            <a:cxnSpLocks/>
          </p:cNvCxnSpPr>
          <p:nvPr/>
        </p:nvCxnSpPr>
        <p:spPr>
          <a:xfrm flipV="1">
            <a:off x="8343476" y="7790934"/>
            <a:ext cx="0" cy="408759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B4B0779-33C0-8995-C188-4F70E5BACC24}"/>
              </a:ext>
            </a:extLst>
          </p:cNvPr>
          <p:cNvCxnSpPr>
            <a:cxnSpLocks/>
          </p:cNvCxnSpPr>
          <p:nvPr/>
        </p:nvCxnSpPr>
        <p:spPr>
          <a:xfrm flipV="1">
            <a:off x="734840" y="7747176"/>
            <a:ext cx="0" cy="408759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DA3E23D-071F-CC63-0BD5-20C494D6B406}"/>
              </a:ext>
            </a:extLst>
          </p:cNvPr>
          <p:cNvCxnSpPr>
            <a:cxnSpLocks/>
          </p:cNvCxnSpPr>
          <p:nvPr/>
        </p:nvCxnSpPr>
        <p:spPr>
          <a:xfrm flipH="1">
            <a:off x="2892575" y="8745858"/>
            <a:ext cx="1305708" cy="82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97E86DB-3AA2-9B88-9358-53B3AEE505DA}"/>
              </a:ext>
            </a:extLst>
          </p:cNvPr>
          <p:cNvCxnSpPr>
            <a:cxnSpLocks/>
          </p:cNvCxnSpPr>
          <p:nvPr/>
        </p:nvCxnSpPr>
        <p:spPr>
          <a:xfrm>
            <a:off x="4728728" y="8779698"/>
            <a:ext cx="435284" cy="55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072955C-15F2-2ADD-AB60-2178E5B49822}"/>
              </a:ext>
            </a:extLst>
          </p:cNvPr>
          <p:cNvCxnSpPr>
            <a:cxnSpLocks/>
          </p:cNvCxnSpPr>
          <p:nvPr/>
        </p:nvCxnSpPr>
        <p:spPr>
          <a:xfrm flipV="1">
            <a:off x="2892575" y="8752666"/>
            <a:ext cx="1512899" cy="95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9B4E484-31D5-F872-CC50-4D22BC6901F6}"/>
              </a:ext>
            </a:extLst>
          </p:cNvPr>
          <p:cNvCxnSpPr>
            <a:cxnSpLocks/>
          </p:cNvCxnSpPr>
          <p:nvPr/>
        </p:nvCxnSpPr>
        <p:spPr>
          <a:xfrm flipH="1" flipV="1">
            <a:off x="4863122" y="8752666"/>
            <a:ext cx="453382" cy="5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98F21A90-7D0F-BA26-8D15-6E804FD9B30A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5449411" y="3527322"/>
            <a:ext cx="2648235" cy="5301013"/>
          </a:xfrm>
          <a:prstGeom prst="bentConnector4">
            <a:avLst>
              <a:gd name="adj1" fmla="val -27017"/>
              <a:gd name="adj2" fmla="val 10013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3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</TotalTime>
  <Words>224</Words>
  <Application>Microsoft Office PowerPoint</Application>
  <PresentationFormat>A3 Paper (297x420 mm)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Brown</dc:creator>
  <cp:lastModifiedBy>Hamish Brown</cp:lastModifiedBy>
  <cp:revision>1</cp:revision>
  <dcterms:created xsi:type="dcterms:W3CDTF">2023-03-26T20:28:53Z</dcterms:created>
  <dcterms:modified xsi:type="dcterms:W3CDTF">2023-03-26T22:11:01Z</dcterms:modified>
</cp:coreProperties>
</file>